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7" r:id="rId1"/>
  </p:sldMasterIdLst>
  <p:notesMasterIdLst>
    <p:notesMasterId r:id="rId111"/>
  </p:notesMasterIdLst>
  <p:handoutMasterIdLst>
    <p:handoutMasterId r:id="rId112"/>
  </p:handoutMasterIdLst>
  <p:sldIdLst>
    <p:sldId id="256" r:id="rId2"/>
    <p:sldId id="839" r:id="rId3"/>
    <p:sldId id="527" r:id="rId4"/>
    <p:sldId id="807" r:id="rId5"/>
    <p:sldId id="646" r:id="rId6"/>
    <p:sldId id="735" r:id="rId7"/>
    <p:sldId id="641" r:id="rId8"/>
    <p:sldId id="541" r:id="rId9"/>
    <p:sldId id="736" r:id="rId10"/>
    <p:sldId id="737" r:id="rId11"/>
    <p:sldId id="804" r:id="rId12"/>
    <p:sldId id="805" r:id="rId13"/>
    <p:sldId id="806" r:id="rId14"/>
    <p:sldId id="580" r:id="rId15"/>
    <p:sldId id="738" r:id="rId16"/>
    <p:sldId id="840" r:id="rId17"/>
    <p:sldId id="841" r:id="rId18"/>
    <p:sldId id="602" r:id="rId19"/>
    <p:sldId id="741" r:id="rId20"/>
    <p:sldId id="842" r:id="rId21"/>
    <p:sldId id="603" r:id="rId22"/>
    <p:sldId id="742" r:id="rId23"/>
    <p:sldId id="583" r:id="rId24"/>
    <p:sldId id="844" r:id="rId25"/>
    <p:sldId id="845" r:id="rId26"/>
    <p:sldId id="843" r:id="rId27"/>
    <p:sldId id="846" r:id="rId28"/>
    <p:sldId id="848" r:id="rId29"/>
    <p:sldId id="847" r:id="rId30"/>
    <p:sldId id="585" r:id="rId31"/>
    <p:sldId id="851" r:id="rId32"/>
    <p:sldId id="852" r:id="rId33"/>
    <p:sldId id="853" r:id="rId34"/>
    <p:sldId id="854" r:id="rId35"/>
    <p:sldId id="855" r:id="rId36"/>
    <p:sldId id="856" r:id="rId37"/>
    <p:sldId id="857" r:id="rId38"/>
    <p:sldId id="858" r:id="rId39"/>
    <p:sldId id="849" r:id="rId40"/>
    <p:sldId id="850" r:id="rId41"/>
    <p:sldId id="859" r:id="rId42"/>
    <p:sldId id="587" r:id="rId43"/>
    <p:sldId id="748" r:id="rId44"/>
    <p:sldId id="749" r:id="rId45"/>
    <p:sldId id="750" r:id="rId46"/>
    <p:sldId id="746" r:id="rId47"/>
    <p:sldId id="860" r:id="rId48"/>
    <p:sldId id="861" r:id="rId49"/>
    <p:sldId id="862" r:id="rId50"/>
    <p:sldId id="617" r:id="rId51"/>
    <p:sldId id="618" r:id="rId52"/>
    <p:sldId id="751" r:id="rId53"/>
    <p:sldId id="752" r:id="rId54"/>
    <p:sldId id="863" r:id="rId55"/>
    <p:sldId id="595" r:id="rId56"/>
    <p:sldId id="596" r:id="rId57"/>
    <p:sldId id="597" r:id="rId58"/>
    <p:sldId id="598" r:id="rId59"/>
    <p:sldId id="605" r:id="rId60"/>
    <p:sldId id="589" r:id="rId61"/>
    <p:sldId id="753" r:id="rId62"/>
    <p:sldId id="591" r:id="rId63"/>
    <p:sldId id="865" r:id="rId64"/>
    <p:sldId id="866" r:id="rId65"/>
    <p:sldId id="867" r:id="rId66"/>
    <p:sldId id="868" r:id="rId67"/>
    <p:sldId id="869" r:id="rId68"/>
    <p:sldId id="870" r:id="rId69"/>
    <p:sldId id="864" r:id="rId70"/>
    <p:sldId id="592" r:id="rId71"/>
    <p:sldId id="871" r:id="rId72"/>
    <p:sldId id="675" r:id="rId73"/>
    <p:sldId id="872" r:id="rId74"/>
    <p:sldId id="676" r:id="rId75"/>
    <p:sldId id="873" r:id="rId76"/>
    <p:sldId id="755" r:id="rId77"/>
    <p:sldId id="724" r:id="rId78"/>
    <p:sldId id="678" r:id="rId79"/>
    <p:sldId id="677" r:id="rId80"/>
    <p:sldId id="679" r:id="rId81"/>
    <p:sldId id="680" r:id="rId82"/>
    <p:sldId id="874" r:id="rId83"/>
    <p:sldId id="875" r:id="rId84"/>
    <p:sldId id="681" r:id="rId85"/>
    <p:sldId id="682" r:id="rId86"/>
    <p:sldId id="683" r:id="rId87"/>
    <p:sldId id="759" r:id="rId88"/>
    <p:sldId id="876" r:id="rId89"/>
    <p:sldId id="808" r:id="rId90"/>
    <p:sldId id="877" r:id="rId91"/>
    <p:sldId id="878" r:id="rId92"/>
    <p:sldId id="812" r:id="rId93"/>
    <p:sldId id="879" r:id="rId94"/>
    <p:sldId id="880" r:id="rId95"/>
    <p:sldId id="881" r:id="rId96"/>
    <p:sldId id="810" r:id="rId97"/>
    <p:sldId id="813" r:id="rId98"/>
    <p:sldId id="814" r:id="rId99"/>
    <p:sldId id="811" r:id="rId100"/>
    <p:sldId id="815" r:id="rId101"/>
    <p:sldId id="816" r:id="rId102"/>
    <p:sldId id="882" r:id="rId103"/>
    <p:sldId id="817" r:id="rId104"/>
    <p:sldId id="887" r:id="rId105"/>
    <p:sldId id="825" r:id="rId106"/>
    <p:sldId id="826" r:id="rId107"/>
    <p:sldId id="827" r:id="rId108"/>
    <p:sldId id="888" r:id="rId109"/>
    <p:sldId id="579" r:id="rId110"/>
  </p:sldIdLst>
  <p:sldSz cx="9144000" cy="6858000" type="screen4x3"/>
  <p:notesSz cx="7315200" cy="9601200"/>
  <p:defaultTextStyle>
    <a:defPPr>
      <a:defRPr lang="en-US"/>
    </a:defPPr>
    <a:lvl1pPr algn="l" rtl="0" fontAlgn="base">
      <a:spcBef>
        <a:spcPct val="0"/>
      </a:spcBef>
      <a:spcAft>
        <a:spcPct val="0"/>
      </a:spcAft>
      <a:defRPr sz="2800" kern="1200">
        <a:solidFill>
          <a:schemeClr val="tx1"/>
        </a:solidFill>
        <a:latin typeface="Times New Roman" pitchFamily="18" charset="0"/>
        <a:ea typeface="+mn-ea"/>
        <a:cs typeface="+mn-cs"/>
      </a:defRPr>
    </a:lvl1pPr>
    <a:lvl2pPr marL="457200" algn="l" rtl="0" fontAlgn="base">
      <a:spcBef>
        <a:spcPct val="0"/>
      </a:spcBef>
      <a:spcAft>
        <a:spcPct val="0"/>
      </a:spcAft>
      <a:defRPr sz="2800" kern="1200">
        <a:solidFill>
          <a:schemeClr val="tx1"/>
        </a:solidFill>
        <a:latin typeface="Times New Roman" pitchFamily="18" charset="0"/>
        <a:ea typeface="+mn-ea"/>
        <a:cs typeface="+mn-cs"/>
      </a:defRPr>
    </a:lvl2pPr>
    <a:lvl3pPr marL="914400" algn="l" rtl="0" fontAlgn="base">
      <a:spcBef>
        <a:spcPct val="0"/>
      </a:spcBef>
      <a:spcAft>
        <a:spcPct val="0"/>
      </a:spcAft>
      <a:defRPr sz="2800" kern="1200">
        <a:solidFill>
          <a:schemeClr val="tx1"/>
        </a:solidFill>
        <a:latin typeface="Times New Roman" pitchFamily="18" charset="0"/>
        <a:ea typeface="+mn-ea"/>
        <a:cs typeface="+mn-cs"/>
      </a:defRPr>
    </a:lvl3pPr>
    <a:lvl4pPr marL="1371600" algn="l" rtl="0" fontAlgn="base">
      <a:spcBef>
        <a:spcPct val="0"/>
      </a:spcBef>
      <a:spcAft>
        <a:spcPct val="0"/>
      </a:spcAft>
      <a:defRPr sz="2800" kern="1200">
        <a:solidFill>
          <a:schemeClr val="tx1"/>
        </a:solidFill>
        <a:latin typeface="Times New Roman" pitchFamily="18" charset="0"/>
        <a:ea typeface="+mn-ea"/>
        <a:cs typeface="+mn-cs"/>
      </a:defRPr>
    </a:lvl4pPr>
    <a:lvl5pPr marL="1828800" algn="l" rtl="0" fontAlgn="base">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9900"/>
    <a:srgbClr val="CC3300"/>
    <a:srgbClr val="003366"/>
    <a:srgbClr val="33CC33"/>
    <a:srgbClr val="FF0066"/>
    <a:srgbClr val="CC00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5560" autoAdjust="0"/>
  </p:normalViewPr>
  <p:slideViewPr>
    <p:cSldViewPr snapToGrid="0">
      <p:cViewPr>
        <p:scale>
          <a:sx n="75" d="100"/>
          <a:sy n="75" d="100"/>
        </p:scale>
        <p:origin x="-1254" y="84"/>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50" d="100"/>
        <a:sy n="50" d="100"/>
      </p:scale>
      <p:origin x="0" y="1410"/>
    </p:cViewPr>
  </p:sorterViewPr>
  <p:notesViewPr>
    <p:cSldViewPr snapToGrid="0">
      <p:cViewPr>
        <p:scale>
          <a:sx n="66" d="100"/>
          <a:sy n="66" d="100"/>
        </p:scale>
        <p:origin x="-1476" y="45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w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28.wmf"/><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53.e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4.wmf"/><Relationship Id="rId4"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59.wmf"/><Relationship Id="rId1" Type="http://schemas.openxmlformats.org/officeDocument/2006/relationships/image" Target="../media/image54.wmf"/><Relationship Id="rId4" Type="http://schemas.openxmlformats.org/officeDocument/2006/relationships/image" Target="../media/image6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59.wmf"/><Relationship Id="rId1" Type="http://schemas.openxmlformats.org/officeDocument/2006/relationships/image" Target="../media/image54.wmf"/><Relationship Id="rId4" Type="http://schemas.openxmlformats.org/officeDocument/2006/relationships/image" Target="../media/image64.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image" Target="../media/image69.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image" Target="../media/image7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5.emf"/><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4" Type="http://schemas.openxmlformats.org/officeDocument/2006/relationships/image" Target="../media/image79.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2.wmf"/><Relationship Id="rId1" Type="http://schemas.openxmlformats.org/officeDocument/2006/relationships/image" Target="../media/image81.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5.emf"/><Relationship Id="rId1" Type="http://schemas.openxmlformats.org/officeDocument/2006/relationships/image" Target="../media/image10.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4.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spcBef>
                <a:spcPct val="20000"/>
              </a:spcBef>
              <a:buFontTx/>
              <a:buChar char="•"/>
              <a:defRPr kumimoji="1" sz="1300"/>
            </a:lvl1pPr>
          </a:lstStyle>
          <a:p>
            <a:pPr>
              <a:defRPr/>
            </a:pPr>
            <a:endParaRPr lang="en-US"/>
          </a:p>
        </p:txBody>
      </p:sp>
      <p:sp>
        <p:nvSpPr>
          <p:cNvPr id="11059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spcBef>
                <a:spcPct val="20000"/>
              </a:spcBef>
              <a:buFontTx/>
              <a:buChar char="•"/>
              <a:defRPr kumimoji="1" sz="1300"/>
            </a:lvl1pPr>
          </a:lstStyle>
          <a:p>
            <a:pPr>
              <a:defRPr/>
            </a:pPr>
            <a:endParaRPr lang="en-US"/>
          </a:p>
        </p:txBody>
      </p:sp>
      <p:sp>
        <p:nvSpPr>
          <p:cNvPr id="11059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spcBef>
                <a:spcPct val="20000"/>
              </a:spcBef>
              <a:buFontTx/>
              <a:buChar char="•"/>
              <a:defRPr kumimoji="1" sz="1300"/>
            </a:lvl1pPr>
          </a:lstStyle>
          <a:p>
            <a:pPr>
              <a:defRPr/>
            </a:pPr>
            <a:endParaRPr lang="en-US"/>
          </a:p>
        </p:txBody>
      </p:sp>
      <p:sp>
        <p:nvSpPr>
          <p:cNvPr id="11059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spcBef>
                <a:spcPct val="20000"/>
              </a:spcBef>
              <a:buFontTx/>
              <a:buChar char="•"/>
              <a:defRPr kumimoji="1" sz="1300"/>
            </a:lvl1pPr>
          </a:lstStyle>
          <a:p>
            <a:pPr>
              <a:defRPr/>
            </a:pPr>
            <a:fld id="{F808F15D-C1EB-4085-A384-A6DE76B3FDE9}" type="slidenum">
              <a:rPr lang="en-US"/>
              <a:pPr>
                <a:defRPr/>
              </a:pPr>
              <a:t>‹#›</a:t>
            </a:fld>
            <a:endParaRPr lang="en-US"/>
          </a:p>
        </p:txBody>
      </p:sp>
    </p:spTree>
    <p:extLst>
      <p:ext uri="{BB962C8B-B14F-4D97-AF65-F5344CB8AC3E}">
        <p14:creationId xmlns:p14="http://schemas.microsoft.com/office/powerpoint/2010/main" val="36323279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lvl1pPr>
          </a:lstStyle>
          <a:p>
            <a:pPr>
              <a:defRPr/>
            </a:pPr>
            <a:endParaRPr lang="en-US"/>
          </a:p>
        </p:txBody>
      </p:sp>
      <p:sp>
        <p:nvSpPr>
          <p:cNvPr id="4813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vl1pPr>
          </a:lstStyle>
          <a:p>
            <a:pPr>
              <a:defRPr/>
            </a:pPr>
            <a:endParaRPr lang="en-US"/>
          </a:p>
        </p:txBody>
      </p:sp>
      <p:sp>
        <p:nvSpPr>
          <p:cNvPr id="2201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8134"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lvl1pPr>
          </a:lstStyle>
          <a:p>
            <a:pPr>
              <a:defRPr/>
            </a:pPr>
            <a:endParaRPr lang="en-US"/>
          </a:p>
        </p:txBody>
      </p:sp>
      <p:sp>
        <p:nvSpPr>
          <p:cNvPr id="48135"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vl1pPr>
          </a:lstStyle>
          <a:p>
            <a:pPr>
              <a:defRPr/>
            </a:pPr>
            <a:fld id="{0E198092-748C-4B66-BCC0-D4158860CD2F}" type="slidenum">
              <a:rPr lang="en-US"/>
              <a:pPr>
                <a:defRPr/>
              </a:pPr>
              <a:t>‹#›</a:t>
            </a:fld>
            <a:endParaRPr lang="en-US"/>
          </a:p>
        </p:txBody>
      </p:sp>
    </p:spTree>
    <p:extLst>
      <p:ext uri="{BB962C8B-B14F-4D97-AF65-F5344CB8AC3E}">
        <p14:creationId xmlns:p14="http://schemas.microsoft.com/office/powerpoint/2010/main" val="2882540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7BAC362C-0EEC-4EF0-9AA7-FE369EDC01AE}" type="slidenum">
              <a:rPr lang="en-US" altLang="en-US" sz="1300" smtClean="0"/>
              <a:pPr/>
              <a:t>1</a:t>
            </a:fld>
            <a:endParaRPr lang="en-US" altLang="en-US" sz="1300" smtClean="0"/>
          </a:p>
        </p:txBody>
      </p:sp>
      <p:sp>
        <p:nvSpPr>
          <p:cNvPr id="221187" name="Rectangle 1026"/>
          <p:cNvSpPr>
            <a:spLocks noGrp="1" noRot="1" noChangeAspect="1" noChangeArrowheads="1" noTextEdit="1"/>
          </p:cNvSpPr>
          <p:nvPr>
            <p:ph type="sldImg"/>
          </p:nvPr>
        </p:nvSpPr>
        <p:spPr>
          <a:ln/>
        </p:spPr>
      </p:sp>
      <p:sp>
        <p:nvSpPr>
          <p:cNvPr id="22118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3ADFDAD9-2158-4947-9F03-32510BB251AF}" type="slidenum">
              <a:rPr lang="en-US" altLang="en-US" sz="1300" smtClean="0"/>
              <a:pPr/>
              <a:t>10</a:t>
            </a:fld>
            <a:endParaRPr lang="en-US" altLang="en-US" sz="1300" smtClean="0"/>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72B03EC0-6A97-4172-A452-504CEDC25F6F}" type="slidenum">
              <a:rPr lang="en-US" altLang="en-US" sz="1300" smtClean="0"/>
              <a:pPr/>
              <a:t>11</a:t>
            </a:fld>
            <a:endParaRPr lang="en-US" altLang="en-US" sz="1300" smtClean="0"/>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7166253E-D2E4-4544-BA7E-01B3DAB88420}" type="slidenum">
              <a:rPr lang="en-US" altLang="en-US" sz="1300" smtClean="0"/>
              <a:pPr/>
              <a:t>12</a:t>
            </a:fld>
            <a:endParaRPr lang="en-US" altLang="en-US" sz="1300" smtClean="0"/>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8C0FB634-AEBB-4FFD-906D-D84FA694B32B}" type="slidenum">
              <a:rPr lang="en-US" altLang="en-US" sz="1300" smtClean="0"/>
              <a:pPr/>
              <a:t>13</a:t>
            </a:fld>
            <a:endParaRPr lang="en-US" altLang="en-US" sz="1300" smtClean="0"/>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D9E189AE-E5F4-4C18-A149-21C3001503CE}" type="slidenum">
              <a:rPr lang="en-US" altLang="en-US" sz="1300" smtClean="0"/>
              <a:pPr/>
              <a:t>14</a:t>
            </a:fld>
            <a:endParaRPr lang="en-US" altLang="en-US" sz="1300" smtClean="0"/>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EB678352-1F26-425F-A92E-85C90DE89CF8}" type="slidenum">
              <a:rPr lang="en-US" altLang="en-US" sz="1300" smtClean="0"/>
              <a:pPr/>
              <a:t>15</a:t>
            </a:fld>
            <a:endParaRPr lang="en-US" altLang="en-US" sz="1300" smtClean="0"/>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EB678352-1F26-425F-A92E-85C90DE89CF8}" type="slidenum">
              <a:rPr lang="en-US" altLang="en-US" sz="1300" smtClean="0"/>
              <a:pPr/>
              <a:t>16</a:t>
            </a:fld>
            <a:endParaRPr lang="en-US" altLang="en-US" sz="1300" smtClean="0"/>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EB678352-1F26-425F-A92E-85C90DE89CF8}" type="slidenum">
              <a:rPr lang="en-US" altLang="en-US" sz="1300" smtClean="0"/>
              <a:pPr/>
              <a:t>17</a:t>
            </a:fld>
            <a:endParaRPr lang="en-US" altLang="en-US" sz="1300" smtClean="0"/>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3262564B-A51E-4926-948B-A11A8FEE1351}" type="slidenum">
              <a:rPr lang="en-US" altLang="en-US" sz="1300" smtClean="0"/>
              <a:pPr/>
              <a:t>18</a:t>
            </a:fld>
            <a:endParaRPr lang="en-US" altLang="en-US" sz="1300" smtClean="0"/>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2E93C0DD-101D-42F2-8BA6-8AEC2592FD79}" type="slidenum">
              <a:rPr lang="en-US" altLang="en-US" sz="1300" smtClean="0"/>
              <a:pPr/>
              <a:t>19</a:t>
            </a:fld>
            <a:endParaRPr lang="en-US" altLang="en-US" sz="1300" smtClean="0"/>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02CE4775-1E44-4BC2-977C-9E816C562CF1}" type="slidenum">
              <a:rPr lang="en-US" smtClean="0"/>
              <a:pPr/>
              <a:t>2</a:t>
            </a:fld>
            <a:endParaRPr lang="en-US" dirty="0" smtClean="0"/>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8EBED5F9-6E70-4AF1-A2D4-4D6A1BF371EF}" type="slidenum">
              <a:rPr lang="en-US" altLang="en-US" sz="1300" smtClean="0"/>
              <a:pPr/>
              <a:t>21</a:t>
            </a:fld>
            <a:endParaRPr lang="en-US" altLang="en-US" sz="1300" smtClean="0"/>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9B93BE27-ABB6-42FC-80F7-1F3FBFF3EC7E}" type="slidenum">
              <a:rPr lang="en-US" altLang="en-US" sz="1300" smtClean="0"/>
              <a:pPr/>
              <a:t>22</a:t>
            </a:fld>
            <a:endParaRPr lang="en-US" altLang="en-US" sz="1300" smtClean="0"/>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13AD81E-3E33-4DA8-8DCE-DF0D3E6EC3C8}" type="slidenum">
              <a:rPr lang="en-US" altLang="en-US" sz="1300" smtClean="0"/>
              <a:pPr/>
              <a:t>23</a:t>
            </a:fld>
            <a:endParaRPr lang="en-US" altLang="en-US" sz="1300" smtClean="0"/>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13AD81E-3E33-4DA8-8DCE-DF0D3E6EC3C8}" type="slidenum">
              <a:rPr lang="en-US" altLang="en-US" sz="1300" smtClean="0"/>
              <a:pPr/>
              <a:t>26</a:t>
            </a:fld>
            <a:endParaRPr lang="en-US" altLang="en-US" sz="1300" smtClean="0"/>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13AD81E-3E33-4DA8-8DCE-DF0D3E6EC3C8}" type="slidenum">
              <a:rPr lang="en-US" altLang="en-US" sz="1300" smtClean="0"/>
              <a:pPr/>
              <a:t>27</a:t>
            </a:fld>
            <a:endParaRPr lang="en-US" altLang="en-US" sz="1300" smtClean="0"/>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13AD81E-3E33-4DA8-8DCE-DF0D3E6EC3C8}" type="slidenum">
              <a:rPr lang="en-US" altLang="en-US" sz="1300" smtClean="0"/>
              <a:pPr/>
              <a:t>29</a:t>
            </a:fld>
            <a:endParaRPr lang="en-US" altLang="en-US" sz="1300" smtClean="0"/>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E791CB6C-0587-4C0B-8DF6-C124B99765A3}" type="slidenum">
              <a:rPr lang="en-US" altLang="en-US" sz="1300" smtClean="0"/>
              <a:pPr/>
              <a:t>30</a:t>
            </a:fld>
            <a:endParaRPr lang="en-US" altLang="en-US" sz="1300" smtClean="0"/>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13AD81E-3E33-4DA8-8DCE-DF0D3E6EC3C8}" type="slidenum">
              <a:rPr lang="en-US" altLang="en-US" sz="1300" smtClean="0"/>
              <a:pPr/>
              <a:t>39</a:t>
            </a:fld>
            <a:endParaRPr lang="en-US" altLang="en-US" sz="1300" smtClean="0"/>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5E2BE51E-7F9B-48FE-A851-CFBE262957D1}" type="slidenum">
              <a:rPr lang="en-US" altLang="en-US" sz="1300" smtClean="0"/>
              <a:pPr/>
              <a:t>42</a:t>
            </a:fld>
            <a:endParaRPr lang="en-US" altLang="en-US" sz="1300" smtClean="0"/>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3388C39B-B07A-4135-BFA9-BEADE241565F}" type="slidenum">
              <a:rPr lang="en-US" altLang="en-US" sz="1300" smtClean="0"/>
              <a:pPr/>
              <a:t>43</a:t>
            </a:fld>
            <a:endParaRPr lang="en-US" altLang="en-US" sz="1300" smtClean="0"/>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423F1255-3176-45BB-9E4C-7E5E9F39BC10}" type="slidenum">
              <a:rPr lang="en-US" altLang="en-US" sz="1300" smtClean="0"/>
              <a:pPr/>
              <a:t>3</a:t>
            </a:fld>
            <a:endParaRPr lang="en-US" altLang="en-US" sz="1300" smtClean="0"/>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A6B2AE10-9559-44FC-9598-56122E4D253E}" type="slidenum">
              <a:rPr lang="en-US" altLang="en-US" sz="1300" smtClean="0"/>
              <a:pPr/>
              <a:t>44</a:t>
            </a:fld>
            <a:endParaRPr lang="en-US" altLang="en-US" sz="1300" smtClean="0"/>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4BCEFEA-B559-4FE2-9FDE-85F36BDD2D57}" type="slidenum">
              <a:rPr lang="en-US" altLang="en-US" sz="1300" smtClean="0"/>
              <a:pPr/>
              <a:t>45</a:t>
            </a:fld>
            <a:endParaRPr lang="en-US" altLang="en-US" sz="1300" smtClean="0"/>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82811547-A6DB-44BD-AE33-ECF6BCC444A1}" type="slidenum">
              <a:rPr lang="en-US" altLang="en-US" sz="1300" smtClean="0"/>
              <a:pPr/>
              <a:t>46</a:t>
            </a:fld>
            <a:endParaRPr lang="en-US" altLang="en-US" sz="1300" smtClean="0"/>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82811547-A6DB-44BD-AE33-ECF6BCC444A1}" type="slidenum">
              <a:rPr lang="en-US" altLang="en-US" sz="1300" smtClean="0"/>
              <a:pPr/>
              <a:t>47</a:t>
            </a:fld>
            <a:endParaRPr lang="en-US" altLang="en-US" sz="1300" smtClean="0"/>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82811547-A6DB-44BD-AE33-ECF6BCC444A1}" type="slidenum">
              <a:rPr lang="en-US" altLang="en-US" sz="1300" smtClean="0"/>
              <a:pPr/>
              <a:t>48</a:t>
            </a:fld>
            <a:endParaRPr lang="en-US" altLang="en-US" sz="1300" smtClean="0"/>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82811547-A6DB-44BD-AE33-ECF6BCC444A1}" type="slidenum">
              <a:rPr lang="en-US" altLang="en-US" sz="1300" smtClean="0"/>
              <a:pPr/>
              <a:t>49</a:t>
            </a:fld>
            <a:endParaRPr lang="en-US" altLang="en-US" sz="1300" smtClean="0"/>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F532BAB-9936-4EC2-896C-B07C2E664F2C}" type="slidenum">
              <a:rPr lang="en-US" altLang="en-US" sz="1300" smtClean="0"/>
              <a:pPr/>
              <a:t>50</a:t>
            </a:fld>
            <a:endParaRPr lang="en-US" altLang="en-US" sz="1300" smtClean="0"/>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Dp(s)+kNp(s) is the closed-loop characteristic polynomial in this case.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39BBCB27-30D4-4BC4-8029-EA7B6DB50E04}" type="slidenum">
              <a:rPr lang="en-US" altLang="en-US" sz="1300" smtClean="0"/>
              <a:pPr/>
              <a:t>51</a:t>
            </a:fld>
            <a:endParaRPr lang="en-US" altLang="en-US" sz="1300" smtClean="0"/>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58BA71D-3649-4283-8F7C-1F14F420570E}" type="slidenum">
              <a:rPr lang="en-US" altLang="en-US" sz="1300" smtClean="0"/>
              <a:pPr/>
              <a:t>52</a:t>
            </a:fld>
            <a:endParaRPr lang="en-US" altLang="en-US" sz="1300" smtClean="0"/>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8B0D49C5-BF3B-4CEB-9173-5B829C8A17CF}" type="slidenum">
              <a:rPr lang="en-US" altLang="en-US" sz="1300" smtClean="0"/>
              <a:pPr/>
              <a:t>53</a:t>
            </a:fld>
            <a:endParaRPr lang="en-US" altLang="en-US" sz="1300" smtClean="0"/>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CD47E06A-F170-43ED-BACA-A451A63C4F4E}" type="slidenum">
              <a:rPr lang="en-US" altLang="en-US" sz="1300" smtClean="0"/>
              <a:pPr/>
              <a:t>4</a:t>
            </a:fld>
            <a:endParaRPr lang="en-US" altLang="en-US" sz="1300" smtClean="0"/>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i="1"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8B0D49C5-BF3B-4CEB-9173-5B829C8A17CF}" type="slidenum">
              <a:rPr lang="en-US" altLang="en-US" sz="1300" smtClean="0"/>
              <a:pPr/>
              <a:t>54</a:t>
            </a:fld>
            <a:endParaRPr lang="en-US" altLang="en-US" sz="1300" smtClean="0"/>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0EAD1A5A-BA6A-47F6-99F4-3F499DF0260C}" type="slidenum">
              <a:rPr lang="en-US" altLang="en-US" sz="1300" smtClean="0"/>
              <a:pPr/>
              <a:t>55</a:t>
            </a:fld>
            <a:endParaRPr lang="en-US" altLang="en-US" sz="1300" smtClean="0"/>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62004A96-8AA2-48DC-A086-3AF07C6DC71C}" type="slidenum">
              <a:rPr lang="en-US" altLang="en-US" sz="1300" smtClean="0"/>
              <a:pPr/>
              <a:t>56</a:t>
            </a:fld>
            <a:endParaRPr lang="en-US" altLang="en-US" sz="1300" smtClean="0"/>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Proof:  for k=0 the polynomial is D(s).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480EB70B-C7CF-48CD-8F9D-0C9A5DE160F9}" type="slidenum">
              <a:rPr lang="en-US" altLang="en-US" sz="1300" smtClean="0"/>
              <a:pPr/>
              <a:t>57</a:t>
            </a:fld>
            <a:endParaRPr lang="en-US" altLang="en-US" sz="1300" smtClean="0"/>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sym typeface="Symbol" pitchFamily="18" charset="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331BB83A-A76B-40AB-801E-73F757CBEACE}" type="slidenum">
              <a:rPr lang="en-US" altLang="en-US" sz="1300" smtClean="0"/>
              <a:pPr/>
              <a:t>58</a:t>
            </a:fld>
            <a:endParaRPr lang="en-US" altLang="en-US" sz="1300" smtClean="0"/>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pi denote the poles (i.e. the roots of D(s)) and zi denote the zeros (i.e. the roots of N(s)).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7E5964B1-DE81-4D6C-82C2-E774DF55F4AA}" type="slidenum">
              <a:rPr lang="en-US" altLang="en-US" sz="1300" smtClean="0"/>
              <a:pPr/>
              <a:t>59</a:t>
            </a:fld>
            <a:endParaRPr lang="en-US" altLang="en-US" sz="1300" smtClean="0"/>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 In fact only one point on the real axis is on the positive root locus in this case, that point being s = -1.</a:t>
            </a:r>
          </a:p>
          <a:p>
            <a:r>
              <a:rPr lang="en-GB" altLang="en-US" smtClean="0"/>
              <a:t>There are other drawing rules, but they have faded in significance with the advance of power and availability of numerical tools.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A3CDE506-BDE9-4F89-B762-8CD1554C240F}" type="slidenum">
              <a:rPr lang="en-US" altLang="en-US" sz="1300" smtClean="0"/>
              <a:pPr/>
              <a:t>60</a:t>
            </a:fld>
            <a:endParaRPr lang="en-US" altLang="en-US" sz="1300" smtClean="0"/>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sym typeface="Symbol" pitchFamily="18" charset="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8EBCED6-E1C1-4EF2-80A2-C7CCA6CDC68D}" type="slidenum">
              <a:rPr lang="en-US" altLang="en-US" sz="1300" smtClean="0"/>
              <a:pPr/>
              <a:t>61</a:t>
            </a:fld>
            <a:endParaRPr lang="en-US" altLang="en-US" sz="1300" smtClean="0"/>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78031852-E781-4F70-9CD4-7ECE39530E51}" type="slidenum">
              <a:rPr lang="en-US" altLang="en-US" sz="1300" smtClean="0"/>
              <a:pPr/>
              <a:t>62</a:t>
            </a:fld>
            <a:endParaRPr lang="en-US" altLang="en-US" sz="1300" smtClean="0"/>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xfrm>
            <a:off x="974725" y="4721225"/>
            <a:ext cx="5365750" cy="43195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8EBCED6-E1C1-4EF2-80A2-C7CCA6CDC68D}" type="slidenum">
              <a:rPr lang="en-US" altLang="en-US" sz="1300" smtClean="0"/>
              <a:pPr/>
              <a:t>63</a:t>
            </a:fld>
            <a:endParaRPr lang="en-US" altLang="en-US" sz="1300" smtClean="0"/>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FF0E7C63-EEED-430B-AE20-E5E6FAC27FBB}" type="slidenum">
              <a:rPr lang="en-US" altLang="en-US" sz="1300" smtClean="0"/>
              <a:pPr/>
              <a:t>5</a:t>
            </a:fld>
            <a:endParaRPr lang="en-US" altLang="en-US" sz="1300" smtClean="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i="1"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8EBCED6-E1C1-4EF2-80A2-C7CCA6CDC68D}" type="slidenum">
              <a:rPr lang="en-US" altLang="en-US" sz="1300" smtClean="0"/>
              <a:pPr/>
              <a:t>64</a:t>
            </a:fld>
            <a:endParaRPr lang="en-US" altLang="en-US" sz="1300" smtClean="0"/>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8EBCED6-E1C1-4EF2-80A2-C7CCA6CDC68D}" type="slidenum">
              <a:rPr lang="en-US" altLang="en-US" sz="1300" smtClean="0"/>
              <a:pPr/>
              <a:t>65</a:t>
            </a:fld>
            <a:endParaRPr lang="en-US" altLang="en-US" sz="1300" smtClean="0"/>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8EBCED6-E1C1-4EF2-80A2-C7CCA6CDC68D}" type="slidenum">
              <a:rPr lang="en-US" altLang="en-US" sz="1300" smtClean="0"/>
              <a:pPr/>
              <a:t>66</a:t>
            </a:fld>
            <a:endParaRPr lang="en-US" altLang="en-US" sz="1300" smtClean="0"/>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8EBCED6-E1C1-4EF2-80A2-C7CCA6CDC68D}" type="slidenum">
              <a:rPr lang="en-US" altLang="en-US" sz="1300" smtClean="0"/>
              <a:pPr/>
              <a:t>67</a:t>
            </a:fld>
            <a:endParaRPr lang="en-US" altLang="en-US" sz="1300" smtClean="0"/>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8EBCED6-E1C1-4EF2-80A2-C7CCA6CDC68D}" type="slidenum">
              <a:rPr lang="en-US" altLang="en-US" sz="1300" smtClean="0"/>
              <a:pPr/>
              <a:t>68</a:t>
            </a:fld>
            <a:endParaRPr lang="en-US" altLang="en-US" sz="1300" smtClean="0"/>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78031852-E781-4F70-9CD4-7ECE39530E51}" type="slidenum">
              <a:rPr lang="en-US" altLang="en-US" sz="1300" smtClean="0"/>
              <a:pPr/>
              <a:t>69</a:t>
            </a:fld>
            <a:endParaRPr lang="en-US" altLang="en-US" sz="1300" smtClean="0"/>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xfrm>
            <a:off x="974725" y="4721225"/>
            <a:ext cx="5365750" cy="43195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23AF5417-408D-4402-9BA0-5D7D07D73748}" type="slidenum">
              <a:rPr lang="en-US" altLang="en-US" sz="1300" smtClean="0"/>
              <a:pPr/>
              <a:t>70</a:t>
            </a:fld>
            <a:endParaRPr lang="en-US" altLang="en-US" sz="1300" smtClean="0"/>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sym typeface="Symbol" pitchFamily="18" charset="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B8EBCED6-E1C1-4EF2-80A2-C7CCA6CDC68D}" type="slidenum">
              <a:rPr lang="en-US" altLang="en-US" sz="1300" smtClean="0"/>
              <a:pPr/>
              <a:t>71</a:t>
            </a:fld>
            <a:endParaRPr lang="en-US" altLang="en-US" sz="1300" smtClean="0"/>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6277552C-41A8-48D6-A36B-16AA46298345}" type="slidenum">
              <a:rPr lang="en-US" altLang="en-US" sz="1300" smtClean="0"/>
              <a:pPr/>
              <a:t>72</a:t>
            </a:fld>
            <a:endParaRPr lang="en-US" altLang="en-US" sz="1300" smtClean="0"/>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9568CD13-EA7D-418C-9D71-A5172BBB9894}" type="slidenum">
              <a:rPr lang="en-US" altLang="en-US" sz="1300" smtClean="0"/>
              <a:pPr/>
              <a:t>74</a:t>
            </a:fld>
            <a:endParaRPr lang="en-US" altLang="en-US" sz="1300" smtClean="0"/>
          </a:p>
        </p:txBody>
      </p:sp>
      <p:sp>
        <p:nvSpPr>
          <p:cNvPr id="273411" name="Rectangle 2"/>
          <p:cNvSpPr>
            <a:spLocks noGrp="1" noRot="1" noChangeAspect="1" noChangeArrowheads="1" noTextEdit="1"/>
          </p:cNvSpPr>
          <p:nvPr>
            <p:ph type="sldImg"/>
          </p:nvPr>
        </p:nvSpPr>
        <p:spPr>
          <a:ln/>
        </p:spPr>
      </p:sp>
      <p:sp>
        <p:nvSpPr>
          <p:cNvPr id="273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1FDE7628-2006-4D22-A91E-B0EEA4042A30}" type="slidenum">
              <a:rPr lang="en-US" altLang="en-US" sz="1300" smtClean="0"/>
              <a:pPr/>
              <a:t>6</a:t>
            </a:fld>
            <a:endParaRPr lang="en-US" altLang="en-US" sz="1300" smtClean="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28ABF59D-D234-42DB-8FF6-E072C50892FA}" type="slidenum">
              <a:rPr lang="en-US" altLang="en-US" sz="1300" smtClean="0"/>
              <a:pPr/>
              <a:t>76</a:t>
            </a:fld>
            <a:endParaRPr lang="en-US" altLang="en-US" sz="1300" smtClean="0"/>
          </a:p>
        </p:txBody>
      </p:sp>
      <p:sp>
        <p:nvSpPr>
          <p:cNvPr id="274435" name="Rectangle 2"/>
          <p:cNvSpPr>
            <a:spLocks noGrp="1" noRot="1" noChangeAspect="1" noChangeArrowheads="1" noTextEdit="1"/>
          </p:cNvSpPr>
          <p:nvPr>
            <p:ph type="sldImg"/>
          </p:nvPr>
        </p:nvSpPr>
        <p:spPr>
          <a:ln/>
        </p:spPr>
      </p:sp>
      <p:sp>
        <p:nvSpPr>
          <p:cNvPr id="274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346C063A-91FF-4380-9249-38E04F416D1E}" type="slidenum">
              <a:rPr lang="en-US" altLang="en-US" sz="1300" smtClean="0"/>
              <a:pPr/>
              <a:t>77</a:t>
            </a:fld>
            <a:endParaRPr lang="en-US" altLang="en-US" sz="1300" smtClean="0"/>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855DA907-96FC-4DFD-B96F-0E9E756FFBA7}" type="slidenum">
              <a:rPr lang="en-US" altLang="en-US" sz="1300" smtClean="0"/>
              <a:pPr/>
              <a:t>78</a:t>
            </a:fld>
            <a:endParaRPr lang="en-US" altLang="en-US" sz="1300" smtClean="0"/>
          </a:p>
        </p:txBody>
      </p:sp>
      <p:sp>
        <p:nvSpPr>
          <p:cNvPr id="276483" name="Rectangle 2"/>
          <p:cNvSpPr>
            <a:spLocks noGrp="1" noRot="1" noChangeAspect="1" noChangeArrowheads="1" noTextEdit="1"/>
          </p:cNvSpPr>
          <p:nvPr>
            <p:ph type="sldImg"/>
          </p:nvPr>
        </p:nvSpPr>
        <p:spPr>
          <a:ln/>
        </p:spPr>
      </p:sp>
      <p:sp>
        <p:nvSpPr>
          <p:cNvPr id="276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Formulae for time to overshoot and overshoot are exact for canonical second order system.  The formulae for the settling times are reasonable approximations for the second order canonical system.  The formula for rise time is hard to acquire.</a:t>
            </a:r>
            <a:endParaRPr lang="en-US"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49EF9F37-1C1E-4F11-94D7-65FB013E51E4}" type="slidenum">
              <a:rPr lang="en-US" altLang="en-US" sz="1300" smtClean="0"/>
              <a:pPr/>
              <a:t>80</a:t>
            </a:fld>
            <a:endParaRPr lang="en-US" altLang="en-US" sz="1300" smtClean="0"/>
          </a:p>
        </p:txBody>
      </p:sp>
      <p:sp>
        <p:nvSpPr>
          <p:cNvPr id="277507" name="Rectangle 2"/>
          <p:cNvSpPr>
            <a:spLocks noGrp="1" noRot="1" noChangeAspect="1" noChangeArrowheads="1" noTextEdit="1"/>
          </p:cNvSpPr>
          <p:nvPr>
            <p:ph type="sldImg"/>
          </p:nvPr>
        </p:nvSpPr>
        <p:spPr>
          <a:ln/>
        </p:spPr>
      </p:sp>
      <p:sp>
        <p:nvSpPr>
          <p:cNvPr id="277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Re(s) = - zeta*Wn</a:t>
            </a:r>
          </a:p>
          <a:p>
            <a:r>
              <a:rPr lang="en-GB" altLang="en-US" smtClean="0"/>
              <a:t>Im(s)/|Re(s)| approx sqrt(1-zeta^2)/zeta.</a:t>
            </a:r>
          </a:p>
          <a:p>
            <a:r>
              <a:rPr lang="en-GB" altLang="en-US" smtClean="0"/>
              <a:t>Alternatively can work out which sector poles lie in.  This is not the best way.</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D8CB5994-8AFE-4E98-B175-85726834F045}" type="slidenum">
              <a:rPr lang="en-US" altLang="en-US" sz="1300" smtClean="0"/>
              <a:pPr/>
              <a:t>81</a:t>
            </a:fld>
            <a:endParaRPr lang="en-US" altLang="en-US" sz="1300" smtClean="0"/>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14F09EFA-E5D2-4D05-B66B-18935B1128D1}" type="slidenum">
              <a:rPr lang="en-US" altLang="en-US" sz="1300" smtClean="0"/>
              <a:pPr/>
              <a:t>84</a:t>
            </a:fld>
            <a:endParaRPr lang="en-US" altLang="en-US" sz="1300" smtClean="0"/>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D81DDD4A-2CE9-4950-B1F0-615E5C321E10}" type="slidenum">
              <a:rPr lang="en-US" altLang="en-US" sz="1300" smtClean="0"/>
              <a:pPr/>
              <a:t>85</a:t>
            </a:fld>
            <a:endParaRPr lang="en-US" altLang="en-US" sz="1300" smtClean="0"/>
          </a:p>
        </p:txBody>
      </p:sp>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82E7CE90-62A3-4B70-A374-3B97C0E92674}" type="slidenum">
              <a:rPr lang="en-US" altLang="en-US" sz="1300" smtClean="0"/>
              <a:pPr/>
              <a:t>86</a:t>
            </a:fld>
            <a:endParaRPr lang="en-US" altLang="en-US" sz="1300" smtClean="0"/>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FB666914-145E-48A3-A6FA-252D9C3755E6}" type="slidenum">
              <a:rPr lang="en-US" altLang="en-US" sz="1300" smtClean="0"/>
              <a:pPr/>
              <a:t>87</a:t>
            </a:fld>
            <a:endParaRPr lang="en-US" altLang="en-US" sz="1300" smtClean="0"/>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FB666914-145E-48A3-A6FA-252D9C3755E6}" type="slidenum">
              <a:rPr lang="en-US" altLang="en-US" sz="1300" smtClean="0"/>
              <a:pPr/>
              <a:t>88</a:t>
            </a:fld>
            <a:endParaRPr lang="en-US" altLang="en-US" sz="1300" smtClean="0"/>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81846833-022F-412E-8260-1069BE3A94AB}" type="slidenum">
              <a:rPr lang="en-US" altLang="en-US" sz="1300" smtClean="0"/>
              <a:pPr/>
              <a:t>7</a:t>
            </a:fld>
            <a:endParaRPr lang="en-US" altLang="en-US" sz="1300" smtClean="0"/>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FB666914-145E-48A3-A6FA-252D9C3755E6}" type="slidenum">
              <a:rPr lang="en-US" altLang="en-US" sz="1300" smtClean="0"/>
              <a:pPr/>
              <a:t>91</a:t>
            </a:fld>
            <a:endParaRPr lang="en-US" altLang="en-US" sz="1300" smtClean="0"/>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Slide Image Placeholder 1"/>
          <p:cNvSpPr>
            <a:spLocks noGrp="1" noRot="1" noChangeAspect="1" noTextEdit="1"/>
          </p:cNvSpPr>
          <p:nvPr>
            <p:ph type="sldImg"/>
          </p:nvPr>
        </p:nvSpPr>
        <p:spPr>
          <a:ln/>
        </p:spPr>
      </p:sp>
      <p:sp>
        <p:nvSpPr>
          <p:cNvPr id="286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86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541BC849-B84A-42B6-A846-0EE3D1AB5480}" type="slidenum">
              <a:rPr lang="en-US" altLang="en-US" sz="1300" smtClean="0"/>
              <a:pPr/>
              <a:t>94</a:t>
            </a:fld>
            <a:endParaRPr lang="en-US" altLang="en-US" sz="130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Slide Image Placeholder 1"/>
          <p:cNvSpPr>
            <a:spLocks noGrp="1" noRot="1" noChangeAspect="1" noTextEdit="1"/>
          </p:cNvSpPr>
          <p:nvPr>
            <p:ph type="sldImg"/>
          </p:nvPr>
        </p:nvSpPr>
        <p:spPr>
          <a:ln/>
        </p:spPr>
      </p:sp>
      <p:sp>
        <p:nvSpPr>
          <p:cNvPr id="286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86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541BC849-B84A-42B6-A846-0EE3D1AB5480}" type="slidenum">
              <a:rPr lang="en-US" altLang="en-US" sz="1300" smtClean="0"/>
              <a:pPr/>
              <a:t>95</a:t>
            </a:fld>
            <a:endParaRPr lang="en-US" altLang="en-US" sz="1300"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Slide Image Placeholder 1"/>
          <p:cNvSpPr>
            <a:spLocks noGrp="1" noRot="1" noChangeAspect="1" noTextEdit="1"/>
          </p:cNvSpPr>
          <p:nvPr>
            <p:ph type="sldImg"/>
          </p:nvPr>
        </p:nvSpPr>
        <p:spPr>
          <a:ln/>
        </p:spPr>
      </p:sp>
      <p:sp>
        <p:nvSpPr>
          <p:cNvPr id="286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86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541BC849-B84A-42B6-A846-0EE3D1AB5480}" type="slidenum">
              <a:rPr lang="en-US" altLang="en-US" sz="1300" smtClean="0"/>
              <a:pPr/>
              <a:t>96</a:t>
            </a:fld>
            <a:endParaRPr lang="en-US" altLang="en-US" sz="1300"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Slide Image Placeholder 1"/>
          <p:cNvSpPr>
            <a:spLocks noGrp="1" noRot="1" noChangeAspect="1" noTextEdit="1"/>
          </p:cNvSpPr>
          <p:nvPr>
            <p:ph type="sldImg"/>
          </p:nvPr>
        </p:nvSpPr>
        <p:spPr>
          <a:ln/>
        </p:spPr>
      </p:sp>
      <p:sp>
        <p:nvSpPr>
          <p:cNvPr id="287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87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D4B9A19E-9E56-4C46-B28F-C14E64FF1F75}" type="slidenum">
              <a:rPr lang="en-US" altLang="en-US" sz="1300" smtClean="0"/>
              <a:pPr/>
              <a:t>97</a:t>
            </a:fld>
            <a:endParaRPr lang="en-US" altLang="en-US" sz="1300"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1D4437C5-F1AF-45B2-BF4A-02341B5A0556}" type="slidenum">
              <a:rPr lang="en-US" altLang="en-US" sz="1300" smtClean="0"/>
              <a:pPr/>
              <a:t>109</a:t>
            </a:fld>
            <a:endParaRPr lang="en-US" altLang="en-US" sz="1300"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a:p>
            <a:endParaRPr lang="en-GB"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6FFFCC5A-2816-4C6F-A6C6-587569AF3081}" type="slidenum">
              <a:rPr lang="en-US" altLang="en-US" sz="1300" smtClean="0"/>
              <a:pPr/>
              <a:t>8</a:t>
            </a:fld>
            <a:endParaRPr lang="en-US" altLang="en-US" sz="1300" smtClean="0"/>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EEBECDF6-C30D-48C3-8CB1-6984E2A4B150}" type="slidenum">
              <a:rPr lang="en-US" altLang="en-US" sz="1300" smtClean="0"/>
              <a:pPr/>
              <a:t>9</a:t>
            </a:fld>
            <a:endParaRPr lang="en-US" altLang="en-US" sz="1300" smtClean="0"/>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2D707DD-356C-48FB-A194-5BB8446EF99F}" type="slidenum">
              <a:rPr lang="en-US"/>
              <a:pPr>
                <a:defRPr/>
              </a:pPr>
              <a:t>‹#›</a:t>
            </a:fld>
            <a:endParaRPr lang="en-US"/>
          </a:p>
        </p:txBody>
      </p:sp>
    </p:spTree>
    <p:extLst>
      <p:ext uri="{BB962C8B-B14F-4D97-AF65-F5344CB8AC3E}">
        <p14:creationId xmlns:p14="http://schemas.microsoft.com/office/powerpoint/2010/main" val="721104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D620E78-6C44-427D-87FC-4E02FA1AC59C}" type="slidenum">
              <a:rPr lang="en-US"/>
              <a:pPr>
                <a:defRPr/>
              </a:pPr>
              <a:t>‹#›</a:t>
            </a:fld>
            <a:endParaRPr lang="en-US"/>
          </a:p>
        </p:txBody>
      </p:sp>
    </p:spTree>
    <p:extLst>
      <p:ext uri="{BB962C8B-B14F-4D97-AF65-F5344CB8AC3E}">
        <p14:creationId xmlns:p14="http://schemas.microsoft.com/office/powerpoint/2010/main" val="666470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22B1260-3ECA-4A5C-9967-27FEA8DF1AF1}" type="slidenum">
              <a:rPr lang="en-US"/>
              <a:pPr>
                <a:defRPr/>
              </a:pPr>
              <a:t>‹#›</a:t>
            </a:fld>
            <a:endParaRPr lang="en-US"/>
          </a:p>
        </p:txBody>
      </p:sp>
    </p:spTree>
    <p:extLst>
      <p:ext uri="{BB962C8B-B14F-4D97-AF65-F5344CB8AC3E}">
        <p14:creationId xmlns:p14="http://schemas.microsoft.com/office/powerpoint/2010/main" val="3412875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0A63732-484C-45ED-BA44-CCF136389FE3}" type="slidenum">
              <a:rPr lang="en-US"/>
              <a:pPr>
                <a:defRPr/>
              </a:pPr>
              <a:t>‹#›</a:t>
            </a:fld>
            <a:endParaRPr lang="en-US"/>
          </a:p>
        </p:txBody>
      </p:sp>
    </p:spTree>
    <p:extLst>
      <p:ext uri="{BB962C8B-B14F-4D97-AF65-F5344CB8AC3E}">
        <p14:creationId xmlns:p14="http://schemas.microsoft.com/office/powerpoint/2010/main" val="120556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3C2DB03-07C7-40D1-ADB3-E9025418BCA6}" type="slidenum">
              <a:rPr lang="en-US"/>
              <a:pPr>
                <a:defRPr/>
              </a:pPr>
              <a:t>‹#›</a:t>
            </a:fld>
            <a:endParaRPr lang="en-US"/>
          </a:p>
        </p:txBody>
      </p:sp>
    </p:spTree>
    <p:extLst>
      <p:ext uri="{BB962C8B-B14F-4D97-AF65-F5344CB8AC3E}">
        <p14:creationId xmlns:p14="http://schemas.microsoft.com/office/powerpoint/2010/main" val="1147871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6CAF77-34AB-46A0-83AB-99E4CC6E3BEA}" type="slidenum">
              <a:rPr lang="en-US"/>
              <a:pPr>
                <a:defRPr/>
              </a:pPr>
              <a:t>‹#›</a:t>
            </a:fld>
            <a:endParaRPr lang="en-US"/>
          </a:p>
        </p:txBody>
      </p:sp>
    </p:spTree>
    <p:extLst>
      <p:ext uri="{BB962C8B-B14F-4D97-AF65-F5344CB8AC3E}">
        <p14:creationId xmlns:p14="http://schemas.microsoft.com/office/powerpoint/2010/main" val="362669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AE10A42-6764-4863-83A3-843A38589A5B}" type="slidenum">
              <a:rPr lang="en-US"/>
              <a:pPr>
                <a:defRPr/>
              </a:pPr>
              <a:t>‹#›</a:t>
            </a:fld>
            <a:endParaRPr lang="en-US"/>
          </a:p>
        </p:txBody>
      </p:sp>
    </p:spTree>
    <p:extLst>
      <p:ext uri="{BB962C8B-B14F-4D97-AF65-F5344CB8AC3E}">
        <p14:creationId xmlns:p14="http://schemas.microsoft.com/office/powerpoint/2010/main" val="391033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ABC4FB2-4367-4426-9202-A3D68CA0728A}" type="slidenum">
              <a:rPr lang="en-US"/>
              <a:pPr>
                <a:defRPr/>
              </a:pPr>
              <a:t>‹#›</a:t>
            </a:fld>
            <a:endParaRPr lang="en-US"/>
          </a:p>
        </p:txBody>
      </p:sp>
    </p:spTree>
    <p:extLst>
      <p:ext uri="{BB962C8B-B14F-4D97-AF65-F5344CB8AC3E}">
        <p14:creationId xmlns:p14="http://schemas.microsoft.com/office/powerpoint/2010/main" val="99147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97D0A5C-D99D-4C77-813F-40337F0D0970}" type="slidenum">
              <a:rPr lang="en-US"/>
              <a:pPr>
                <a:defRPr/>
              </a:pPr>
              <a:t>‹#›</a:t>
            </a:fld>
            <a:endParaRPr lang="en-US"/>
          </a:p>
        </p:txBody>
      </p:sp>
    </p:spTree>
    <p:extLst>
      <p:ext uri="{BB962C8B-B14F-4D97-AF65-F5344CB8AC3E}">
        <p14:creationId xmlns:p14="http://schemas.microsoft.com/office/powerpoint/2010/main" val="3430865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5FE9AB7-437D-4C53-8199-F1D20CC1DE78}" type="slidenum">
              <a:rPr lang="en-US"/>
              <a:pPr>
                <a:defRPr/>
              </a:pPr>
              <a:t>‹#›</a:t>
            </a:fld>
            <a:endParaRPr lang="en-US"/>
          </a:p>
        </p:txBody>
      </p:sp>
    </p:spTree>
    <p:extLst>
      <p:ext uri="{BB962C8B-B14F-4D97-AF65-F5344CB8AC3E}">
        <p14:creationId xmlns:p14="http://schemas.microsoft.com/office/powerpoint/2010/main" val="2498838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6585F6-E4A0-4778-8151-755248F68D1B}" type="slidenum">
              <a:rPr lang="en-US"/>
              <a:pPr>
                <a:defRPr/>
              </a:pPr>
              <a:t>‹#›</a:t>
            </a:fld>
            <a:endParaRPr lang="en-US"/>
          </a:p>
        </p:txBody>
      </p:sp>
    </p:spTree>
    <p:extLst>
      <p:ext uri="{BB962C8B-B14F-4D97-AF65-F5344CB8AC3E}">
        <p14:creationId xmlns:p14="http://schemas.microsoft.com/office/powerpoint/2010/main" val="3507700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A911908-8F06-488E-9357-D64EA3AD2826}" type="slidenum">
              <a:rPr lang="en-US"/>
              <a:pPr>
                <a:defRPr/>
              </a:pPr>
              <a:t>‹#›</a:t>
            </a:fld>
            <a:endParaRPr lang="en-US"/>
          </a:p>
        </p:txBody>
      </p:sp>
    </p:spTree>
    <p:extLst>
      <p:ext uri="{BB962C8B-B14F-4D97-AF65-F5344CB8AC3E}">
        <p14:creationId xmlns:p14="http://schemas.microsoft.com/office/powerpoint/2010/main" val="3327431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1161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5126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5126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5127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C569CE98-343D-496C-BB6B-415279FB40B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6.xml"/><Relationship Id="rId1" Type="http://schemas.openxmlformats.org/officeDocument/2006/relationships/vmlDrawing" Target="../drawings/vmlDrawing43.vml"/><Relationship Id="rId5" Type="http://schemas.openxmlformats.org/officeDocument/2006/relationships/image" Target="../media/image101.emf"/><Relationship Id="rId4" Type="http://schemas.openxmlformats.org/officeDocument/2006/relationships/image" Target="../media/image100.w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6.xml"/><Relationship Id="rId1" Type="http://schemas.openxmlformats.org/officeDocument/2006/relationships/vmlDrawing" Target="../drawings/vmlDrawing44.vml"/><Relationship Id="rId5" Type="http://schemas.openxmlformats.org/officeDocument/2006/relationships/image" Target="../media/image102.emf"/><Relationship Id="rId4" Type="http://schemas.openxmlformats.org/officeDocument/2006/relationships/image" Target="../media/image100.wmf"/></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6.xml"/><Relationship Id="rId1" Type="http://schemas.openxmlformats.org/officeDocument/2006/relationships/vmlDrawing" Target="../drawings/vmlDrawing45.vml"/><Relationship Id="rId5" Type="http://schemas.openxmlformats.org/officeDocument/2006/relationships/image" Target="../media/image103.emf"/><Relationship Id="rId4" Type="http://schemas.openxmlformats.org/officeDocument/2006/relationships/image" Target="../media/image100.w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6.xml"/><Relationship Id="rId1" Type="http://schemas.openxmlformats.org/officeDocument/2006/relationships/vmlDrawing" Target="../drawings/vmlDrawing46.vml"/><Relationship Id="rId5" Type="http://schemas.openxmlformats.org/officeDocument/2006/relationships/image" Target="../media/image105.emf"/><Relationship Id="rId4" Type="http://schemas.openxmlformats.org/officeDocument/2006/relationships/image" Target="../media/image104.w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6.xml"/><Relationship Id="rId1" Type="http://schemas.openxmlformats.org/officeDocument/2006/relationships/vmlDrawing" Target="../drawings/vmlDrawing47.vml"/><Relationship Id="rId5" Type="http://schemas.openxmlformats.org/officeDocument/2006/relationships/image" Target="../media/image107.emf"/><Relationship Id="rId4" Type="http://schemas.openxmlformats.org/officeDocument/2006/relationships/image" Target="../media/image106.wmf"/></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6.xml"/><Relationship Id="rId1" Type="http://schemas.openxmlformats.org/officeDocument/2006/relationships/vmlDrawing" Target="../drawings/vmlDrawing48.vml"/><Relationship Id="rId4" Type="http://schemas.openxmlformats.org/officeDocument/2006/relationships/image" Target="../media/image108.w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1.xml"/><Relationship Id="rId7" Type="http://schemas.openxmlformats.org/officeDocument/2006/relationships/image" Target="../media/image5.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6.emf"/><Relationship Id="rId4" Type="http://schemas.openxmlformats.org/officeDocument/2006/relationships/oleObject" Target="../embeddings/oleObject4.bin"/><Relationship Id="rId9" Type="http://schemas.openxmlformats.org/officeDocument/2006/relationships/image" Target="../media/image7.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2.xml"/><Relationship Id="rId7" Type="http://schemas.openxmlformats.org/officeDocument/2006/relationships/image" Target="../media/image5.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8.emf"/><Relationship Id="rId4" Type="http://schemas.openxmlformats.org/officeDocument/2006/relationships/oleObject" Target="../embeddings/oleObject7.bin"/><Relationship Id="rId9" Type="http://schemas.openxmlformats.org/officeDocument/2006/relationships/image" Target="../media/image9.e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3.xml"/><Relationship Id="rId7" Type="http://schemas.openxmlformats.org/officeDocument/2006/relationships/image" Target="../media/image5.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image" Target="../media/image10.emf"/><Relationship Id="rId4" Type="http://schemas.openxmlformats.org/officeDocument/2006/relationships/oleObject" Target="../embeddings/oleObject10.bin"/><Relationship Id="rId9"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13.wmf"/><Relationship Id="rId4"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18.xml"/><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4.wmf"/><Relationship Id="rId5" Type="http://schemas.openxmlformats.org/officeDocument/2006/relationships/oleObject" Target="../embeddings/oleObject15.bin"/><Relationship Id="rId10" Type="http://schemas.openxmlformats.org/officeDocument/2006/relationships/image" Target="../media/image16.wmf"/><Relationship Id="rId4" Type="http://schemas.openxmlformats.org/officeDocument/2006/relationships/image" Target="../media/image17.png"/><Relationship Id="rId9"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0.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9.bin"/><Relationship Id="rId5" Type="http://schemas.openxmlformats.org/officeDocument/2006/relationships/image" Target="../media/image19.wmf"/><Relationship Id="rId4" Type="http://schemas.openxmlformats.org/officeDocument/2006/relationships/oleObject" Target="../embeddings/oleObject18.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2.wmf"/><Relationship Id="rId5" Type="http://schemas.openxmlformats.org/officeDocument/2006/relationships/oleObject" Target="../embeddings/oleObject21.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3.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6.emf"/><Relationship Id="rId5" Type="http://schemas.openxmlformats.org/officeDocument/2006/relationships/image" Target="../media/image25.wmf"/><Relationship Id="rId4" Type="http://schemas.openxmlformats.org/officeDocument/2006/relationships/oleObject" Target="../embeddings/oleObject24.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24.xml"/><Relationship Id="rId7"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26.bin"/><Relationship Id="rId5" Type="http://schemas.openxmlformats.org/officeDocument/2006/relationships/image" Target="../media/image27.wmf"/><Relationship Id="rId4" Type="http://schemas.openxmlformats.org/officeDocument/2006/relationships/oleObject" Target="../embeddings/oleObject25.bin"/><Relationship Id="rId9" Type="http://schemas.openxmlformats.org/officeDocument/2006/relationships/image" Target="../media/image29.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25.xml"/><Relationship Id="rId7" Type="http://schemas.openxmlformats.org/officeDocument/2006/relationships/image" Target="../media/image31.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29.bin"/><Relationship Id="rId5" Type="http://schemas.openxmlformats.org/officeDocument/2006/relationships/image" Target="../media/image30.wmf"/><Relationship Id="rId4" Type="http://schemas.openxmlformats.org/officeDocument/2006/relationships/oleObject" Target="../embeddings/oleObject28.bin"/><Relationship Id="rId9" Type="http://schemas.openxmlformats.org/officeDocument/2006/relationships/image" Target="../media/image32.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34.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6.wmf"/><Relationship Id="rId5" Type="http://schemas.openxmlformats.org/officeDocument/2006/relationships/oleObject" Target="../embeddings/oleObject33.bin"/><Relationship Id="rId4" Type="http://schemas.openxmlformats.org/officeDocument/2006/relationships/image" Target="../media/image35.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7.wmf"/><Relationship Id="rId5" Type="http://schemas.openxmlformats.org/officeDocument/2006/relationships/oleObject" Target="../embeddings/oleObject36.bin"/><Relationship Id="rId4" Type="http://schemas.openxmlformats.org/officeDocument/2006/relationships/image" Target="../media/image38.wmf"/></Relationships>
</file>

<file path=ppt/slides/_rels/slide36.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40.wmf"/><Relationship Id="rId5" Type="http://schemas.openxmlformats.org/officeDocument/2006/relationships/oleObject" Target="../embeddings/oleObject38.bin"/><Relationship Id="rId4" Type="http://schemas.openxmlformats.org/officeDocument/2006/relationships/image" Target="../media/image39.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43.wmf"/><Relationship Id="rId5" Type="http://schemas.openxmlformats.org/officeDocument/2006/relationships/oleObject" Target="../embeddings/oleObject41.bin"/><Relationship Id="rId4" Type="http://schemas.openxmlformats.org/officeDocument/2006/relationships/image" Target="../media/image42.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notesSlide" Target="../notesSlides/notesSlide27.xml"/><Relationship Id="rId7"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43.bin"/><Relationship Id="rId5" Type="http://schemas.openxmlformats.org/officeDocument/2006/relationships/image" Target="../media/image44.wmf"/><Relationship Id="rId4" Type="http://schemas.openxmlformats.org/officeDocument/2006/relationships/oleObject" Target="../embeddings/oleObject42.bin"/><Relationship Id="rId9" Type="http://schemas.openxmlformats.org/officeDocument/2006/relationships/image" Target="../media/image45.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51.wmf"/><Relationship Id="rId3" Type="http://schemas.openxmlformats.org/officeDocument/2006/relationships/notesSlide" Target="../notesSlides/notesSlide36.xml"/><Relationship Id="rId7" Type="http://schemas.openxmlformats.org/officeDocument/2006/relationships/image" Target="../media/image48.wmf"/><Relationship Id="rId12" Type="http://schemas.openxmlformats.org/officeDocument/2006/relationships/oleObject" Target="../embeddings/oleObject49.bin"/><Relationship Id="rId17" Type="http://schemas.openxmlformats.org/officeDocument/2006/relationships/image" Target="../media/image53.emf"/><Relationship Id="rId2" Type="http://schemas.openxmlformats.org/officeDocument/2006/relationships/slideLayout" Target="../slideLayouts/slideLayout7.xml"/><Relationship Id="rId16" Type="http://schemas.openxmlformats.org/officeDocument/2006/relationships/oleObject" Target="../embeddings/oleObject51.bin"/><Relationship Id="rId1" Type="http://schemas.openxmlformats.org/officeDocument/2006/relationships/vmlDrawing" Target="../drawings/vmlDrawing19.vml"/><Relationship Id="rId6" Type="http://schemas.openxmlformats.org/officeDocument/2006/relationships/oleObject" Target="../embeddings/oleObject46.bin"/><Relationship Id="rId11" Type="http://schemas.openxmlformats.org/officeDocument/2006/relationships/image" Target="../media/image50.wmf"/><Relationship Id="rId5" Type="http://schemas.openxmlformats.org/officeDocument/2006/relationships/image" Target="../media/image47.wmf"/><Relationship Id="rId15" Type="http://schemas.openxmlformats.org/officeDocument/2006/relationships/image" Target="../media/image52.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49.wmf"/><Relationship Id="rId14" Type="http://schemas.openxmlformats.org/officeDocument/2006/relationships/oleObject" Target="../embeddings/oleObject50.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37.xml"/><Relationship Id="rId7" Type="http://schemas.openxmlformats.org/officeDocument/2006/relationships/image" Target="../media/image55.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53.bin"/><Relationship Id="rId5" Type="http://schemas.openxmlformats.org/officeDocument/2006/relationships/image" Target="../media/image54.wmf"/><Relationship Id="rId10" Type="http://schemas.openxmlformats.org/officeDocument/2006/relationships/image" Target="../media/image57.wmf"/><Relationship Id="rId4" Type="http://schemas.openxmlformats.org/officeDocument/2006/relationships/oleObject" Target="../embeddings/oleObject52.bin"/><Relationship Id="rId9" Type="http://schemas.openxmlformats.org/officeDocument/2006/relationships/image" Target="../media/image56.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41.xml"/><Relationship Id="rId7" Type="http://schemas.openxmlformats.org/officeDocument/2006/relationships/image" Target="../media/image58.wmf"/><Relationship Id="rId12" Type="http://schemas.openxmlformats.org/officeDocument/2006/relationships/image" Target="../media/image57.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56.bin"/><Relationship Id="rId11" Type="http://schemas.openxmlformats.org/officeDocument/2006/relationships/image" Target="../media/image60.wmf"/><Relationship Id="rId5" Type="http://schemas.openxmlformats.org/officeDocument/2006/relationships/image" Target="../media/image54.w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59.wmf"/></Relationships>
</file>

<file path=ppt/slides/_rels/slide56.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notesSlide" Target="../notesSlides/notesSlide42.xml"/><Relationship Id="rId7" Type="http://schemas.openxmlformats.org/officeDocument/2006/relationships/image" Target="../media/image59.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60.bin"/><Relationship Id="rId5" Type="http://schemas.openxmlformats.org/officeDocument/2006/relationships/image" Target="../media/image54.wmf"/><Relationship Id="rId4" Type="http://schemas.openxmlformats.org/officeDocument/2006/relationships/oleObject" Target="../embeddings/oleObject59.bin"/></Relationships>
</file>

<file path=ppt/slides/_rels/slide57.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notesSlide" Target="../notesSlides/notesSlide43.xml"/><Relationship Id="rId7" Type="http://schemas.openxmlformats.org/officeDocument/2006/relationships/image" Target="../media/image59.wmf"/><Relationship Id="rId12" Type="http://schemas.openxmlformats.org/officeDocument/2006/relationships/image" Target="../media/image62.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62.bin"/><Relationship Id="rId11" Type="http://schemas.openxmlformats.org/officeDocument/2006/relationships/oleObject" Target="../embeddings/oleObject64.bin"/><Relationship Id="rId5" Type="http://schemas.openxmlformats.org/officeDocument/2006/relationships/image" Target="../media/image54.wmf"/><Relationship Id="rId10" Type="http://schemas.openxmlformats.org/officeDocument/2006/relationships/image" Target="../media/image61.wmf"/><Relationship Id="rId4" Type="http://schemas.openxmlformats.org/officeDocument/2006/relationships/oleObject" Target="../embeddings/oleObject61.bin"/><Relationship Id="rId9" Type="http://schemas.openxmlformats.org/officeDocument/2006/relationships/oleObject" Target="../embeddings/oleObject63.bin"/></Relationships>
</file>

<file path=ppt/slides/_rels/slide58.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notesSlide" Target="../notesSlides/notesSlide44.xml"/><Relationship Id="rId7" Type="http://schemas.openxmlformats.org/officeDocument/2006/relationships/image" Target="../media/image59.wmf"/><Relationship Id="rId12" Type="http://schemas.openxmlformats.org/officeDocument/2006/relationships/image" Target="../media/image64.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66.bin"/><Relationship Id="rId11" Type="http://schemas.openxmlformats.org/officeDocument/2006/relationships/oleObject" Target="../embeddings/oleObject68.bin"/><Relationship Id="rId5" Type="http://schemas.openxmlformats.org/officeDocument/2006/relationships/image" Target="../media/image54.wmf"/><Relationship Id="rId10" Type="http://schemas.openxmlformats.org/officeDocument/2006/relationships/image" Target="../media/image63.wmf"/><Relationship Id="rId4" Type="http://schemas.openxmlformats.org/officeDocument/2006/relationships/oleObject" Target="../embeddings/oleObject65.bin"/><Relationship Id="rId9" Type="http://schemas.openxmlformats.org/officeDocument/2006/relationships/oleObject" Target="../embeddings/oleObject67.bin"/></Relationships>
</file>

<file path=ppt/slides/_rels/slide59.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notesSlide" Target="../notesSlides/notesSlide45.xml"/><Relationship Id="rId7" Type="http://schemas.openxmlformats.org/officeDocument/2006/relationships/image" Target="../media/image59.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70.bin"/><Relationship Id="rId5" Type="http://schemas.openxmlformats.org/officeDocument/2006/relationships/image" Target="../media/image54.wmf"/><Relationship Id="rId4" Type="http://schemas.openxmlformats.org/officeDocument/2006/relationships/oleObject" Target="../embeddings/oleObject69.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notesSlide" Target="../notesSlides/notesSlide46.xml"/><Relationship Id="rId7" Type="http://schemas.openxmlformats.org/officeDocument/2006/relationships/image" Target="../media/image66.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72.bin"/><Relationship Id="rId5" Type="http://schemas.openxmlformats.org/officeDocument/2006/relationships/image" Target="../media/image65.wmf"/><Relationship Id="rId10" Type="http://schemas.openxmlformats.org/officeDocument/2006/relationships/image" Target="../media/image67.wmf"/><Relationship Id="rId4" Type="http://schemas.openxmlformats.org/officeDocument/2006/relationships/oleObject" Target="../embeddings/oleObject71.bin"/><Relationship Id="rId9" Type="http://schemas.openxmlformats.org/officeDocument/2006/relationships/oleObject" Target="../embeddings/oleObject73.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8" Type="http://schemas.openxmlformats.org/officeDocument/2006/relationships/image" Target="../media/image71.emf"/><Relationship Id="rId3" Type="http://schemas.openxmlformats.org/officeDocument/2006/relationships/notesSlide" Target="../notesSlides/notesSlide48.xml"/><Relationship Id="rId7" Type="http://schemas.openxmlformats.org/officeDocument/2006/relationships/image" Target="../media/image70.e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75.bin"/><Relationship Id="rId5" Type="http://schemas.openxmlformats.org/officeDocument/2006/relationships/image" Target="../media/image69.wmf"/><Relationship Id="rId4" Type="http://schemas.openxmlformats.org/officeDocument/2006/relationships/oleObject" Target="../embeddings/oleObject74.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image" Target="../media/image70.e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77.bin"/><Relationship Id="rId5" Type="http://schemas.openxmlformats.org/officeDocument/2006/relationships/image" Target="../media/image72.emf"/><Relationship Id="rId4" Type="http://schemas.openxmlformats.org/officeDocument/2006/relationships/oleObject" Target="../embeddings/oleObject76.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74.wmf"/><Relationship Id="rId4" Type="http://schemas.openxmlformats.org/officeDocument/2006/relationships/oleObject" Target="../embeddings/oleObject78.bin"/></Relationships>
</file>

<file path=ppt/slides/_rels/slide75.x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notesSlide" Target="../notesSlides/notesSlide61.xml"/><Relationship Id="rId7" Type="http://schemas.openxmlformats.org/officeDocument/2006/relationships/image" Target="../media/image77.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80.bin"/><Relationship Id="rId11" Type="http://schemas.openxmlformats.org/officeDocument/2006/relationships/image" Target="../media/image79.wmf"/><Relationship Id="rId5" Type="http://schemas.openxmlformats.org/officeDocument/2006/relationships/image" Target="../media/image76.wmf"/><Relationship Id="rId10" Type="http://schemas.openxmlformats.org/officeDocument/2006/relationships/oleObject" Target="../embeddings/oleObject82.bin"/><Relationship Id="rId4" Type="http://schemas.openxmlformats.org/officeDocument/2006/relationships/oleObject" Target="../embeddings/oleObject79.bin"/><Relationship Id="rId9" Type="http://schemas.openxmlformats.org/officeDocument/2006/relationships/image" Target="../media/image78.wmf"/></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80.emf"/><Relationship Id="rId4" Type="http://schemas.openxmlformats.org/officeDocument/2006/relationships/oleObject" Target="../embeddings/Microsoft_Word_97_-_2003_Document1.doc"/></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81.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8.xml"/><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oleObject1.bin"/><Relationship Id="rId9" Type="http://schemas.openxmlformats.org/officeDocument/2006/relationships/image" Target="../media/image5.e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86.bin"/><Relationship Id="rId3" Type="http://schemas.openxmlformats.org/officeDocument/2006/relationships/notesSlide" Target="../notesSlides/notesSlide64.xml"/><Relationship Id="rId7" Type="http://schemas.openxmlformats.org/officeDocument/2006/relationships/image" Target="../media/image82.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85.bin"/><Relationship Id="rId5" Type="http://schemas.openxmlformats.org/officeDocument/2006/relationships/image" Target="../media/image81.wmf"/><Relationship Id="rId10" Type="http://schemas.openxmlformats.org/officeDocument/2006/relationships/image" Target="../media/image84.emf"/><Relationship Id="rId4" Type="http://schemas.openxmlformats.org/officeDocument/2006/relationships/oleObject" Target="../embeddings/oleObject84.bin"/><Relationship Id="rId9" Type="http://schemas.openxmlformats.org/officeDocument/2006/relationships/image" Target="../media/image83.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85.emf"/><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89.bin"/><Relationship Id="rId3" Type="http://schemas.openxmlformats.org/officeDocument/2006/relationships/notesSlide" Target="../notesSlides/notesSlide67.xml"/><Relationship Id="rId7" Type="http://schemas.openxmlformats.org/officeDocument/2006/relationships/image" Target="../media/image82.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88.bin"/><Relationship Id="rId5" Type="http://schemas.openxmlformats.org/officeDocument/2006/relationships/image" Target="../media/image81.wmf"/><Relationship Id="rId10" Type="http://schemas.openxmlformats.org/officeDocument/2006/relationships/image" Target="../media/image89.emf"/><Relationship Id="rId4" Type="http://schemas.openxmlformats.org/officeDocument/2006/relationships/oleObject" Target="../embeddings/oleObject87.bin"/><Relationship Id="rId9" Type="http://schemas.openxmlformats.org/officeDocument/2006/relationships/image" Target="../media/image88.wmf"/></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6.xml"/><Relationship Id="rId1" Type="http://schemas.openxmlformats.org/officeDocument/2006/relationships/vmlDrawing" Target="../drawings/vmlDrawing35.vml"/><Relationship Id="rId6" Type="http://schemas.openxmlformats.org/officeDocument/2006/relationships/image" Target="../media/image90.wmf"/><Relationship Id="rId5" Type="http://schemas.openxmlformats.org/officeDocument/2006/relationships/oleObject" Target="../embeddings/oleObject90.bin"/><Relationship Id="rId4" Type="http://schemas.openxmlformats.org/officeDocument/2006/relationships/image" Target="../media/image91.e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6.xml"/><Relationship Id="rId1" Type="http://schemas.openxmlformats.org/officeDocument/2006/relationships/vmlDrawing" Target="../drawings/vmlDrawing36.vml"/><Relationship Id="rId4" Type="http://schemas.openxmlformats.org/officeDocument/2006/relationships/image" Target="../media/image92.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93.emf"/><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6.xml"/><Relationship Id="rId1" Type="http://schemas.openxmlformats.org/officeDocument/2006/relationships/vmlDrawing" Target="../drawings/vmlDrawing37.vml"/><Relationship Id="rId4" Type="http://schemas.openxmlformats.org/officeDocument/2006/relationships/image" Target="../media/image94.wmf"/></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6.xml"/><Relationship Id="rId1" Type="http://schemas.openxmlformats.org/officeDocument/2006/relationships/vmlDrawing" Target="../drawings/vmlDrawing38.vml"/><Relationship Id="rId6" Type="http://schemas.openxmlformats.org/officeDocument/2006/relationships/image" Target="../media/image95.emf"/><Relationship Id="rId5" Type="http://schemas.openxmlformats.org/officeDocument/2006/relationships/image" Target="../media/image94.wmf"/><Relationship Id="rId4" Type="http://schemas.openxmlformats.org/officeDocument/2006/relationships/oleObject" Target="../embeddings/oleObject93.bin"/></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6.xml"/><Relationship Id="rId1" Type="http://schemas.openxmlformats.org/officeDocument/2006/relationships/vmlDrawing" Target="../drawings/vmlDrawing39.vml"/><Relationship Id="rId6" Type="http://schemas.openxmlformats.org/officeDocument/2006/relationships/image" Target="../media/image96.emf"/><Relationship Id="rId5" Type="http://schemas.openxmlformats.org/officeDocument/2006/relationships/image" Target="../media/image94.wmf"/><Relationship Id="rId4" Type="http://schemas.openxmlformats.org/officeDocument/2006/relationships/oleObject" Target="../embeddings/oleObject94.bin"/></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6.xml"/><Relationship Id="rId1" Type="http://schemas.openxmlformats.org/officeDocument/2006/relationships/vmlDrawing" Target="../drawings/vmlDrawing40.vml"/><Relationship Id="rId6" Type="http://schemas.openxmlformats.org/officeDocument/2006/relationships/image" Target="../media/image97.emf"/><Relationship Id="rId5" Type="http://schemas.openxmlformats.org/officeDocument/2006/relationships/image" Target="../media/image94.wmf"/><Relationship Id="rId4" Type="http://schemas.openxmlformats.org/officeDocument/2006/relationships/oleObject" Target="../embeddings/oleObject95.bin"/></Relationships>
</file>

<file path=ppt/slides/_rels/slide97.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notesSlide" Target="../notesSlides/notesSlide74.xml"/><Relationship Id="rId7" Type="http://schemas.openxmlformats.org/officeDocument/2006/relationships/oleObject" Target="../embeddings/oleObject97.bin"/><Relationship Id="rId2" Type="http://schemas.openxmlformats.org/officeDocument/2006/relationships/slideLayout" Target="../slideLayouts/slideLayout6.xml"/><Relationship Id="rId1" Type="http://schemas.openxmlformats.org/officeDocument/2006/relationships/vmlDrawing" Target="../drawings/vmlDrawing41.vml"/><Relationship Id="rId6" Type="http://schemas.openxmlformats.org/officeDocument/2006/relationships/image" Target="../media/image99.emf"/><Relationship Id="rId5" Type="http://schemas.openxmlformats.org/officeDocument/2006/relationships/image" Target="../media/image94.wmf"/><Relationship Id="rId4" Type="http://schemas.openxmlformats.org/officeDocument/2006/relationships/oleObject" Target="../embeddings/oleObject96.bin"/></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6.xml"/><Relationship Id="rId1" Type="http://schemas.openxmlformats.org/officeDocument/2006/relationships/vmlDrawing" Target="../drawings/vmlDrawing42.vml"/><Relationship Id="rId4" Type="http://schemas.openxmlformats.org/officeDocument/2006/relationships/image" Target="../media/image100.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0" y="74422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12642" name="Rectangle 6"/>
          <p:cNvSpPr>
            <a:spLocks noChangeArrowheads="1"/>
          </p:cNvSpPr>
          <p:nvPr/>
        </p:nvSpPr>
        <p:spPr bwMode="auto">
          <a:xfrm>
            <a:off x="819150" y="5461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US" altLang="en-US" sz="4400">
                <a:solidFill>
                  <a:schemeClr val="tx2"/>
                </a:solidFill>
                <a:latin typeface="Arial" charset="0"/>
              </a:rPr>
              <a:t>Control Systems</a:t>
            </a:r>
          </a:p>
        </p:txBody>
      </p:sp>
      <p:sp>
        <p:nvSpPr>
          <p:cNvPr id="112643" name="Rectangle 7"/>
          <p:cNvSpPr>
            <a:spLocks noChangeArrowheads="1"/>
          </p:cNvSpPr>
          <p:nvPr/>
        </p:nvSpPr>
        <p:spPr bwMode="auto">
          <a:xfrm>
            <a:off x="819150" y="2057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US" altLang="en-US">
                <a:solidFill>
                  <a:schemeClr val="tx2"/>
                </a:solidFill>
                <a:latin typeface="Arial" charset="0"/>
              </a:rPr>
              <a:t>Stage 4: Electrical, Electronic and Communications Engineering</a:t>
            </a:r>
            <a:endParaRPr lang="en-US" altLang="en-US" sz="4400">
              <a:solidFill>
                <a:schemeClr val="tx2"/>
              </a:solidFill>
              <a:latin typeface="Arial" charset="0"/>
            </a:endParaRPr>
          </a:p>
        </p:txBody>
      </p:sp>
      <p:sp>
        <p:nvSpPr>
          <p:cNvPr id="112644" name="Text Box 8"/>
          <p:cNvSpPr txBox="1">
            <a:spLocks noChangeArrowheads="1"/>
          </p:cNvSpPr>
          <p:nvPr/>
        </p:nvSpPr>
        <p:spPr bwMode="auto">
          <a:xfrm>
            <a:off x="1797050" y="3733800"/>
            <a:ext cx="5797550"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a:lnSpc>
                <a:spcPct val="75000"/>
              </a:lnSpc>
              <a:spcBef>
                <a:spcPct val="50000"/>
              </a:spcBef>
            </a:pPr>
            <a:r>
              <a:rPr lang="en-US" altLang="en-US"/>
              <a:t>Dr Paul Curran</a:t>
            </a:r>
          </a:p>
          <a:p>
            <a:pPr algn="ctr">
              <a:lnSpc>
                <a:spcPct val="75000"/>
              </a:lnSpc>
              <a:spcBef>
                <a:spcPct val="50000"/>
              </a:spcBef>
            </a:pPr>
            <a:r>
              <a:rPr lang="en-US" altLang="en-US"/>
              <a:t>Room 145, Engineering.</a:t>
            </a:r>
          </a:p>
          <a:p>
            <a:pPr algn="ctr">
              <a:lnSpc>
                <a:spcPct val="75000"/>
              </a:lnSpc>
              <a:spcBef>
                <a:spcPct val="50000"/>
              </a:spcBef>
            </a:pPr>
            <a:r>
              <a:rPr lang="en-US" altLang="en-US"/>
              <a:t>paul.curran@ucd.ie</a:t>
            </a:r>
          </a:p>
          <a:p>
            <a:pPr algn="ctr">
              <a:lnSpc>
                <a:spcPct val="75000"/>
              </a:lnSpc>
              <a:spcBef>
                <a:spcPct val="50000"/>
              </a:spcBef>
            </a:pPr>
            <a:r>
              <a:rPr lang="en-US" altLang="en-US"/>
              <a:t>+353-1-7161846</a:t>
            </a:r>
            <a:endParaRPr lang="en-US" altLang="en-US" sz="2000" i="1"/>
          </a:p>
          <a:p>
            <a:pPr algn="ctr">
              <a:lnSpc>
                <a:spcPct val="75000"/>
              </a:lnSpc>
              <a:spcBef>
                <a:spcPct val="50000"/>
              </a:spcBef>
            </a:pPr>
            <a:endParaRPr lang="en-US" altLang="en-US" sz="2400"/>
          </a:p>
        </p:txBody>
      </p:sp>
    </p:spTree>
  </p:cSld>
  <p:clrMapOvr>
    <a:masterClrMapping/>
  </p:clrMapOvr>
  <p:transition advTm="29936"/>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32766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22882" name="Rectangle 2"/>
          <p:cNvSpPr>
            <a:spLocks noGrp="1" noChangeArrowheads="1"/>
          </p:cNvSpPr>
          <p:nvPr>
            <p:ph type="title"/>
          </p:nvPr>
        </p:nvSpPr>
        <p:spPr>
          <a:xfrm>
            <a:off x="674688" y="203200"/>
            <a:ext cx="7772400" cy="876300"/>
          </a:xfrm>
        </p:spPr>
        <p:txBody>
          <a:bodyPr/>
          <a:lstStyle/>
          <a:p>
            <a:pPr eaLnBrk="1" hangingPunct="1"/>
            <a:r>
              <a:rPr lang="en-IE" altLang="en-US" smtClean="0"/>
              <a:t>Note</a:t>
            </a:r>
            <a:endParaRPr lang="en-GB" altLang="en-US" smtClean="0"/>
          </a:p>
        </p:txBody>
      </p:sp>
      <p:sp>
        <p:nvSpPr>
          <p:cNvPr id="122883" name="Text Box 3"/>
          <p:cNvSpPr txBox="1">
            <a:spLocks noChangeArrowheads="1"/>
          </p:cNvSpPr>
          <p:nvPr/>
        </p:nvSpPr>
        <p:spPr bwMode="invGray">
          <a:xfrm>
            <a:off x="290513" y="1762125"/>
            <a:ext cx="8616950"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err="1">
                <a:cs typeface="Times New Roman" pitchFamily="18" charset="0"/>
              </a:rPr>
              <a:t>k</a:t>
            </a:r>
            <a:r>
              <a:rPr kumimoji="1" lang="en-GB" altLang="en-US" baseline="-25000" dirty="0" err="1">
                <a:cs typeface="Times New Roman" pitchFamily="18" charset="0"/>
              </a:rPr>
              <a:t>p</a:t>
            </a:r>
            <a:r>
              <a:rPr kumimoji="1" lang="en-GB" altLang="en-US" dirty="0">
                <a:cs typeface="Times New Roman" pitchFamily="18" charset="0"/>
              </a:rPr>
              <a:t> = Proportional gain </a:t>
            </a:r>
          </a:p>
          <a:p>
            <a:pPr eaLnBrk="1" hangingPunct="1"/>
            <a:r>
              <a:rPr kumimoji="1" lang="en-GB" altLang="en-US" dirty="0" err="1">
                <a:cs typeface="Times New Roman" pitchFamily="18" charset="0"/>
              </a:rPr>
              <a:t>k</a:t>
            </a:r>
            <a:r>
              <a:rPr kumimoji="1" lang="en-GB" altLang="en-US" baseline="-25000" dirty="0" err="1">
                <a:cs typeface="Times New Roman" pitchFamily="18" charset="0"/>
              </a:rPr>
              <a:t>i</a:t>
            </a:r>
            <a:r>
              <a:rPr kumimoji="1" lang="en-GB" altLang="en-US" dirty="0">
                <a:cs typeface="Times New Roman" pitchFamily="18" charset="0"/>
              </a:rPr>
              <a:t> =  Integral gain </a:t>
            </a:r>
          </a:p>
          <a:p>
            <a:pPr eaLnBrk="1" hangingPunct="1"/>
            <a:r>
              <a:rPr kumimoji="1" lang="en-GB" altLang="en-US" dirty="0" err="1">
                <a:cs typeface="Times New Roman" pitchFamily="18" charset="0"/>
              </a:rPr>
              <a:t>k</a:t>
            </a:r>
            <a:r>
              <a:rPr kumimoji="1" lang="en-GB" altLang="en-US" baseline="-25000" dirty="0" err="1">
                <a:cs typeface="Times New Roman" pitchFamily="18" charset="0"/>
              </a:rPr>
              <a:t>d</a:t>
            </a:r>
            <a:r>
              <a:rPr kumimoji="1" lang="en-GB" altLang="en-US" dirty="0">
                <a:cs typeface="Times New Roman" pitchFamily="18" charset="0"/>
              </a:rPr>
              <a:t> = Derivative gain </a:t>
            </a:r>
          </a:p>
          <a:p>
            <a:pPr eaLnBrk="1" hangingPunct="1"/>
            <a:endParaRPr kumimoji="1" lang="en-GB" altLang="en-US" dirty="0">
              <a:cs typeface="Times New Roman" pitchFamily="18" charset="0"/>
            </a:endParaRPr>
          </a:p>
          <a:p>
            <a:pPr eaLnBrk="1" hangingPunct="1"/>
            <a:r>
              <a:rPr kumimoji="1" lang="en-GB" altLang="en-US" dirty="0">
                <a:cs typeface="Times New Roman" pitchFamily="18" charset="0"/>
              </a:rPr>
              <a:t>The </a:t>
            </a:r>
            <a:r>
              <a:rPr kumimoji="1" lang="en-GB" altLang="en-US" i="1" dirty="0">
                <a:cs typeface="Times New Roman" pitchFamily="18" charset="0"/>
              </a:rPr>
              <a:t>time-domain</a:t>
            </a:r>
            <a:r>
              <a:rPr kumimoji="1" lang="en-GB" altLang="en-US" dirty="0">
                <a:cs typeface="Times New Roman" pitchFamily="18" charset="0"/>
              </a:rPr>
              <a:t> expression for the controller action clearly explains the terminology. This signal becomes the input to the plant and yields the output of the plant </a:t>
            </a:r>
            <a:r>
              <a:rPr kumimoji="1" lang="en-GB" altLang="en-US" i="1" dirty="0">
                <a:cs typeface="Times New Roman" pitchFamily="18" charset="0"/>
              </a:rPr>
              <a:t>y</a:t>
            </a:r>
            <a:r>
              <a:rPr kumimoji="1" lang="en-GB" altLang="en-US" dirty="0">
                <a:cs typeface="Times New Roman" pitchFamily="18" charset="0"/>
              </a:rPr>
              <a:t>. This output </a:t>
            </a:r>
            <a:r>
              <a:rPr kumimoji="1" lang="en-GB" altLang="en-US" i="1" dirty="0">
                <a:cs typeface="Times New Roman" pitchFamily="18" charset="0"/>
              </a:rPr>
              <a:t>y</a:t>
            </a:r>
            <a:r>
              <a:rPr kumimoji="1" lang="en-GB" altLang="en-US" dirty="0">
                <a:cs typeface="Times New Roman" pitchFamily="18" charset="0"/>
              </a:rPr>
              <a:t> is fed back through the ideal (unity gain across all frequencies) sensor. </a:t>
            </a:r>
          </a:p>
          <a:p>
            <a:pPr eaLnBrk="1" hangingPunct="1"/>
            <a:r>
              <a:rPr kumimoji="1" lang="en-GB" altLang="en-US" dirty="0">
                <a:cs typeface="Times New Roman" pitchFamily="18" charset="0"/>
              </a:rPr>
              <a:t>Note use of unconventional notation </a:t>
            </a:r>
            <a:r>
              <a:rPr kumimoji="1" lang="en-GB" altLang="en-US" i="1" dirty="0">
                <a:cs typeface="Times New Roman" pitchFamily="18" charset="0"/>
              </a:rPr>
              <a:t>u</a:t>
            </a:r>
            <a:r>
              <a:rPr kumimoji="1" lang="en-GB" altLang="en-US" baseline="-25000" dirty="0">
                <a:cs typeface="Times New Roman" pitchFamily="18" charset="0"/>
              </a:rPr>
              <a:t>p</a:t>
            </a:r>
            <a:r>
              <a:rPr kumimoji="1" lang="en-GB" altLang="en-US" dirty="0">
                <a:cs typeface="Times New Roman" pitchFamily="18" charset="0"/>
              </a:rPr>
              <a:t> to avoid confusion with unit step.</a:t>
            </a:r>
          </a:p>
        </p:txBody>
      </p:sp>
      <p:sp>
        <p:nvSpPr>
          <p:cNvPr id="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6"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4699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35843" name="Title 1"/>
          <p:cNvSpPr>
            <a:spLocks noGrp="1"/>
          </p:cNvSpPr>
          <p:nvPr>
            <p:ph type="title"/>
          </p:nvPr>
        </p:nvSpPr>
        <p:spPr/>
        <p:txBody>
          <a:bodyPr/>
          <a:lstStyle/>
          <a:p>
            <a:r>
              <a:rPr lang="en-GB" altLang="en-US" dirty="0" smtClean="0"/>
              <a:t>Example 3.6</a:t>
            </a:r>
            <a:endParaRPr lang="en-US" altLang="en-US" dirty="0" smtClean="0"/>
          </a:p>
        </p:txBody>
      </p:sp>
      <p:graphicFrame>
        <p:nvGraphicFramePr>
          <p:cNvPr id="35842" name="Object 3"/>
          <p:cNvGraphicFramePr>
            <a:graphicFrameLocks noChangeAspect="1"/>
          </p:cNvGraphicFramePr>
          <p:nvPr/>
        </p:nvGraphicFramePr>
        <p:xfrm>
          <a:off x="1714500" y="1454150"/>
          <a:ext cx="5786438" cy="936625"/>
        </p:xfrm>
        <a:graphic>
          <a:graphicData uri="http://schemas.openxmlformats.org/presentationml/2006/ole">
            <mc:AlternateContent xmlns:mc="http://schemas.openxmlformats.org/markup-compatibility/2006">
              <mc:Choice xmlns:v="urn:schemas-microsoft-com:vml" Requires="v">
                <p:oleObj spid="_x0000_s35900" name="Equation" r:id="rId3" imgW="2450880" imgH="393480" progId="Equation.3">
                  <p:embed/>
                </p:oleObj>
              </mc:Choice>
              <mc:Fallback>
                <p:oleObj name="Equation" r:id="rId3" imgW="245088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1454150"/>
                        <a:ext cx="5786438"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58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invGray">
          <a:xfrm>
            <a:off x="0" y="2486025"/>
            <a:ext cx="48387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Box 6"/>
          <p:cNvSpPr txBox="1">
            <a:spLocks noChangeArrowheads="1"/>
          </p:cNvSpPr>
          <p:nvPr/>
        </p:nvSpPr>
        <p:spPr bwMode="auto">
          <a:xfrm>
            <a:off x="1482725" y="6105525"/>
            <a:ext cx="228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a:t>2.5 &lt; z</a:t>
            </a:r>
            <a:r>
              <a:rPr lang="en-GB" altLang="en-US" baseline="-25000"/>
              <a:t>1</a:t>
            </a:r>
            <a:r>
              <a:rPr lang="en-GB" altLang="en-US"/>
              <a:t> &lt;  z</a:t>
            </a:r>
            <a:r>
              <a:rPr lang="en-GB" altLang="en-US" baseline="-25000"/>
              <a:t>2</a:t>
            </a:r>
            <a:r>
              <a:rPr lang="en-GB" altLang="en-US"/>
              <a:t> </a:t>
            </a:r>
            <a:endParaRPr lang="en-US" altLang="en-US"/>
          </a:p>
        </p:txBody>
      </p:sp>
      <p:sp>
        <p:nvSpPr>
          <p:cNvPr id="35846" name="TextBox 7"/>
          <p:cNvSpPr txBox="1">
            <a:spLocks noChangeArrowheads="1"/>
          </p:cNvSpPr>
          <p:nvPr/>
        </p:nvSpPr>
        <p:spPr bwMode="auto">
          <a:xfrm>
            <a:off x="5110163" y="2641600"/>
            <a:ext cx="3789362"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a:t>Rule of thumb: Introducing zeros reasonably far into the LHP drags the entire root locus further into the LHP and thereby improves the speed of response.</a:t>
            </a:r>
            <a:endParaRPr lang="en-US" altLang="en-US"/>
          </a:p>
        </p:txBody>
      </p:sp>
      <p:sp>
        <p:nvSpPr>
          <p:cNvPr id="8"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9"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4699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36867" name="Title 1"/>
          <p:cNvSpPr>
            <a:spLocks noGrp="1"/>
          </p:cNvSpPr>
          <p:nvPr>
            <p:ph type="title"/>
          </p:nvPr>
        </p:nvSpPr>
        <p:spPr/>
        <p:txBody>
          <a:bodyPr/>
          <a:lstStyle/>
          <a:p>
            <a:r>
              <a:rPr lang="en-GB" altLang="en-US" dirty="0" smtClean="0"/>
              <a:t>Example 3.6</a:t>
            </a:r>
            <a:endParaRPr lang="en-US" altLang="en-US" dirty="0" smtClean="0"/>
          </a:p>
        </p:txBody>
      </p:sp>
      <p:graphicFrame>
        <p:nvGraphicFramePr>
          <p:cNvPr id="36866" name="Object 2"/>
          <p:cNvGraphicFramePr>
            <a:graphicFrameLocks noChangeAspect="1"/>
          </p:cNvGraphicFramePr>
          <p:nvPr/>
        </p:nvGraphicFramePr>
        <p:xfrm>
          <a:off x="1714500" y="1454150"/>
          <a:ext cx="5786438" cy="936625"/>
        </p:xfrm>
        <a:graphic>
          <a:graphicData uri="http://schemas.openxmlformats.org/presentationml/2006/ole">
            <mc:AlternateContent xmlns:mc="http://schemas.openxmlformats.org/markup-compatibility/2006">
              <mc:Choice xmlns:v="urn:schemas-microsoft-com:vml" Requires="v">
                <p:oleObj spid="_x0000_s36928" name="Equation" r:id="rId3" imgW="2450880" imgH="393480" progId="Equation.3">
                  <p:embed/>
                </p:oleObj>
              </mc:Choice>
              <mc:Fallback>
                <p:oleObj name="Equation" r:id="rId3" imgW="2450880" imgH="393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1454150"/>
                        <a:ext cx="5786438"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9" name="TextBox 6"/>
          <p:cNvSpPr txBox="1">
            <a:spLocks noChangeArrowheads="1"/>
          </p:cNvSpPr>
          <p:nvPr/>
        </p:nvSpPr>
        <p:spPr bwMode="auto">
          <a:xfrm>
            <a:off x="1381125" y="6054725"/>
            <a:ext cx="228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a:t>2.5 &lt; z</a:t>
            </a:r>
            <a:r>
              <a:rPr lang="en-GB" altLang="en-US" baseline="-25000"/>
              <a:t>1</a:t>
            </a:r>
            <a:r>
              <a:rPr lang="en-GB" altLang="en-US"/>
              <a:t> &lt;  z</a:t>
            </a:r>
            <a:r>
              <a:rPr lang="en-GB" altLang="en-US" baseline="-25000"/>
              <a:t>2</a:t>
            </a:r>
            <a:r>
              <a:rPr lang="en-GB" altLang="en-US"/>
              <a:t> </a:t>
            </a:r>
            <a:endParaRPr lang="en-US" altLang="en-US"/>
          </a:p>
        </p:txBody>
      </p:sp>
      <p:sp>
        <p:nvSpPr>
          <p:cNvPr id="36870" name="TextBox 7"/>
          <p:cNvSpPr txBox="1">
            <a:spLocks noChangeArrowheads="1"/>
          </p:cNvSpPr>
          <p:nvPr/>
        </p:nvSpPr>
        <p:spPr bwMode="auto">
          <a:xfrm>
            <a:off x="4830763" y="2861696"/>
            <a:ext cx="4313237"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smtClean="0"/>
              <a:t>As the introduced zeros are to the left of -2.5 and as this in turn is to the left of -1.33 we should be able to ensure that closed-loop poles are in the required region</a:t>
            </a:r>
            <a:r>
              <a:rPr lang="en-GB" altLang="en-US" dirty="0" smtClean="0"/>
              <a:t>. Note that the damping ratio values are non-uniform.</a:t>
            </a:r>
            <a:endParaRPr lang="en-US" altLang="en-US" dirty="0"/>
          </a:p>
        </p:txBody>
      </p:sp>
      <p:sp>
        <p:nvSpPr>
          <p:cNvPr id="8"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9"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pic>
        <p:nvPicPr>
          <p:cNvPr id="36924" name="Picture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924050"/>
            <a:ext cx="5664200"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4699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36867" name="Title 1"/>
          <p:cNvSpPr>
            <a:spLocks noGrp="1"/>
          </p:cNvSpPr>
          <p:nvPr>
            <p:ph type="title"/>
          </p:nvPr>
        </p:nvSpPr>
        <p:spPr/>
        <p:txBody>
          <a:bodyPr/>
          <a:lstStyle/>
          <a:p>
            <a:r>
              <a:rPr lang="en-GB" altLang="en-US" dirty="0" smtClean="0"/>
              <a:t>Example 3.6</a:t>
            </a:r>
            <a:endParaRPr lang="en-US" altLang="en-US" dirty="0" smtClean="0"/>
          </a:p>
        </p:txBody>
      </p:sp>
      <p:graphicFrame>
        <p:nvGraphicFramePr>
          <p:cNvPr id="36866" name="Object 2"/>
          <p:cNvGraphicFramePr>
            <a:graphicFrameLocks noChangeAspect="1"/>
          </p:cNvGraphicFramePr>
          <p:nvPr/>
        </p:nvGraphicFramePr>
        <p:xfrm>
          <a:off x="1714500" y="1454150"/>
          <a:ext cx="5786438" cy="936625"/>
        </p:xfrm>
        <a:graphic>
          <a:graphicData uri="http://schemas.openxmlformats.org/presentationml/2006/ole">
            <mc:AlternateContent xmlns:mc="http://schemas.openxmlformats.org/markup-compatibility/2006">
              <mc:Choice xmlns:v="urn:schemas-microsoft-com:vml" Requires="v">
                <p:oleObj spid="_x0000_s134158" name="Equation" r:id="rId3" imgW="2450880" imgH="393480" progId="Equation.3">
                  <p:embed/>
                </p:oleObj>
              </mc:Choice>
              <mc:Fallback>
                <p:oleObj name="Equation" r:id="rId3" imgW="245088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1454150"/>
                        <a:ext cx="5786438"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9" name="TextBox 6"/>
          <p:cNvSpPr txBox="1">
            <a:spLocks noChangeArrowheads="1"/>
          </p:cNvSpPr>
          <p:nvPr/>
        </p:nvSpPr>
        <p:spPr bwMode="auto">
          <a:xfrm>
            <a:off x="1381125" y="6054725"/>
            <a:ext cx="228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a:t>2.5 &lt; z</a:t>
            </a:r>
            <a:r>
              <a:rPr lang="en-GB" altLang="en-US" baseline="-25000"/>
              <a:t>1</a:t>
            </a:r>
            <a:r>
              <a:rPr lang="en-GB" altLang="en-US"/>
              <a:t> &lt;  z</a:t>
            </a:r>
            <a:r>
              <a:rPr lang="en-GB" altLang="en-US" baseline="-25000"/>
              <a:t>2</a:t>
            </a:r>
            <a:r>
              <a:rPr lang="en-GB" altLang="en-US"/>
              <a:t> </a:t>
            </a:r>
            <a:endParaRPr lang="en-US" altLang="en-US"/>
          </a:p>
        </p:txBody>
      </p:sp>
      <p:sp>
        <p:nvSpPr>
          <p:cNvPr id="36870" name="TextBox 7"/>
          <p:cNvSpPr txBox="1">
            <a:spLocks noChangeArrowheads="1"/>
          </p:cNvSpPr>
          <p:nvPr/>
        </p:nvSpPr>
        <p:spPr bwMode="auto">
          <a:xfrm>
            <a:off x="4815679" y="2351435"/>
            <a:ext cx="4313237"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smtClean="0"/>
              <a:t>Two applications of </a:t>
            </a:r>
            <a:r>
              <a:rPr lang="en-GB" altLang="en-US" dirty="0" err="1" smtClean="0"/>
              <a:t>rlocfind</a:t>
            </a:r>
            <a:r>
              <a:rPr lang="en-GB" altLang="en-US" dirty="0" smtClean="0"/>
              <a:t> reveal that the higher gain is required to ensure injection of the </a:t>
            </a:r>
            <a:r>
              <a:rPr lang="en-GB" altLang="en-US" dirty="0" smtClean="0"/>
              <a:t>faster poles into </a:t>
            </a:r>
            <a:r>
              <a:rPr lang="en-GB" altLang="en-US" dirty="0" smtClean="0"/>
              <a:t>the required sector. With essentially arbitrary choices of </a:t>
            </a:r>
            <a:r>
              <a:rPr lang="en-GB" altLang="en-US" i="1" dirty="0" smtClean="0"/>
              <a:t>z</a:t>
            </a:r>
            <a:r>
              <a:rPr lang="en-GB" altLang="en-US" baseline="-25000" dirty="0" smtClean="0"/>
              <a:t>1</a:t>
            </a:r>
            <a:r>
              <a:rPr lang="en-GB" altLang="en-US" dirty="0" smtClean="0"/>
              <a:t> = 3 and </a:t>
            </a:r>
            <a:r>
              <a:rPr lang="en-GB" altLang="en-US" i="1" dirty="0" smtClean="0"/>
              <a:t>z</a:t>
            </a:r>
            <a:r>
              <a:rPr lang="en-GB" altLang="en-US" baseline="-25000" dirty="0" smtClean="0"/>
              <a:t>2</a:t>
            </a:r>
            <a:r>
              <a:rPr lang="en-GB" altLang="en-US" dirty="0" smtClean="0"/>
              <a:t> = 3.5 </a:t>
            </a:r>
            <a:r>
              <a:rPr lang="en-GB" altLang="en-US" dirty="0" smtClean="0"/>
              <a:t>we </a:t>
            </a:r>
            <a:r>
              <a:rPr lang="en-GB" altLang="en-US" dirty="0" smtClean="0"/>
              <a:t>find </a:t>
            </a:r>
            <a:r>
              <a:rPr lang="en-GB" altLang="en-US" i="1" dirty="0" smtClean="0"/>
              <a:t>k</a:t>
            </a:r>
            <a:r>
              <a:rPr lang="en-GB" altLang="en-US" dirty="0" smtClean="0"/>
              <a:t> = </a:t>
            </a:r>
            <a:r>
              <a:rPr lang="en-GB" altLang="en-US" dirty="0" smtClean="0"/>
              <a:t>0.75 which gives dominant pair having acceptable real part -1.79.</a:t>
            </a:r>
            <a:endParaRPr lang="en-US" altLang="en-US" dirty="0"/>
          </a:p>
        </p:txBody>
      </p:sp>
      <p:sp>
        <p:nvSpPr>
          <p:cNvPr id="8"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9"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pic>
        <p:nvPicPr>
          <p:cNvPr id="13415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300" y="2054225"/>
            <a:ext cx="55118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179439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048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37891" name="Title 1"/>
          <p:cNvSpPr>
            <a:spLocks noGrp="1"/>
          </p:cNvSpPr>
          <p:nvPr>
            <p:ph type="title"/>
          </p:nvPr>
        </p:nvSpPr>
        <p:spPr>
          <a:xfrm>
            <a:off x="457200" y="122141"/>
            <a:ext cx="8229600" cy="1143000"/>
          </a:xfrm>
        </p:spPr>
        <p:txBody>
          <a:bodyPr/>
          <a:lstStyle/>
          <a:p>
            <a:r>
              <a:rPr lang="en-GB" altLang="en-US" dirty="0" smtClean="0"/>
              <a:t>Example 3.6</a:t>
            </a:r>
            <a:endParaRPr lang="en-US" altLang="en-US" dirty="0" smtClean="0"/>
          </a:p>
        </p:txBody>
      </p:sp>
      <p:graphicFrame>
        <p:nvGraphicFramePr>
          <p:cNvPr id="37890" name="Object 2"/>
          <p:cNvGraphicFramePr>
            <a:graphicFrameLocks noChangeAspect="1"/>
          </p:cNvGraphicFramePr>
          <p:nvPr>
            <p:extLst>
              <p:ext uri="{D42A27DB-BD31-4B8C-83A1-F6EECF244321}">
                <p14:modId xmlns:p14="http://schemas.microsoft.com/office/powerpoint/2010/main" val="873944290"/>
              </p:ext>
            </p:extLst>
          </p:nvPr>
        </p:nvGraphicFramePr>
        <p:xfrm>
          <a:off x="304800" y="1247774"/>
          <a:ext cx="7373938" cy="936625"/>
        </p:xfrm>
        <a:graphic>
          <a:graphicData uri="http://schemas.openxmlformats.org/presentationml/2006/ole">
            <mc:AlternateContent xmlns:mc="http://schemas.openxmlformats.org/markup-compatibility/2006">
              <mc:Choice xmlns:v="urn:schemas-microsoft-com:vml" Requires="v">
                <p:oleObj spid="_x0000_s37954" name="Equation" r:id="rId3" imgW="3124080" imgH="393480" progId="Equation.3">
                  <p:embed/>
                </p:oleObj>
              </mc:Choice>
              <mc:Fallback>
                <p:oleObj name="Equation" r:id="rId3" imgW="3124080" imgH="393480" progId="Equation.3">
                  <p:embed/>
                  <p:pic>
                    <p:nvPicPr>
                      <p:cNvPr id="0" name="Object 2"/>
                      <p:cNvPicPr>
                        <a:picLocks noChangeAspect="1" noChangeArrowheads="1"/>
                      </p:cNvPicPr>
                      <p:nvPr/>
                    </p:nvPicPr>
                    <p:blipFill>
                      <a:blip r:embed="rId4"/>
                      <a:srcRect/>
                      <a:stretch>
                        <a:fillRect/>
                      </a:stretch>
                    </p:blipFill>
                    <p:spPr bwMode="auto">
                      <a:xfrm>
                        <a:off x="304800" y="1247774"/>
                        <a:ext cx="7373938"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7"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
        <p:nvSpPr>
          <p:cNvPr id="9" name="TextBox 6"/>
          <p:cNvSpPr txBox="1">
            <a:spLocks noChangeArrowheads="1"/>
          </p:cNvSpPr>
          <p:nvPr/>
        </p:nvSpPr>
        <p:spPr bwMode="auto">
          <a:xfrm>
            <a:off x="4775200" y="2514599"/>
            <a:ext cx="42291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smtClean="0"/>
              <a:t>Closed-loop poles: </a:t>
            </a:r>
            <a:r>
              <a:rPr lang="en-GB" altLang="en-US" dirty="0" smtClean="0"/>
              <a:t>-7.8816.19 +/- 5.799j, -1.7934 </a:t>
            </a:r>
            <a:r>
              <a:rPr lang="en-GB" altLang="en-US" dirty="0" smtClean="0"/>
              <a:t>+/- </a:t>
            </a:r>
            <a:r>
              <a:rPr lang="en-GB" altLang="en-US" dirty="0" smtClean="0"/>
              <a:t>0.9466j</a:t>
            </a:r>
            <a:r>
              <a:rPr lang="en-GB" altLang="en-US" dirty="0" smtClean="0"/>
              <a:t>.</a:t>
            </a:r>
          </a:p>
          <a:p>
            <a:pPr eaLnBrk="1" hangingPunct="1"/>
            <a:r>
              <a:rPr lang="en-GB" altLang="en-US" dirty="0" smtClean="0"/>
              <a:t>We </a:t>
            </a:r>
            <a:r>
              <a:rPr lang="en-GB" altLang="en-US" dirty="0" smtClean="0"/>
              <a:t>fail to meet the specification with an overshoot of 7.82% and a 2% settling time of 0.36 sec. The 10% to 90% rise time is about 0.096 sec.</a:t>
            </a:r>
            <a:endParaRPr lang="en-US" altLang="en-US" dirty="0"/>
          </a:p>
        </p:txBody>
      </p:sp>
      <p:pic>
        <p:nvPicPr>
          <p:cNvPr id="37948" name="Picture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00" y="205105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311343"/>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56674" name="Title 1"/>
          <p:cNvSpPr>
            <a:spLocks noGrp="1"/>
          </p:cNvSpPr>
          <p:nvPr>
            <p:ph type="title"/>
          </p:nvPr>
        </p:nvSpPr>
        <p:spPr>
          <a:xfrm>
            <a:off x="457200" y="225425"/>
            <a:ext cx="8229600" cy="863600"/>
          </a:xfrm>
        </p:spPr>
        <p:txBody>
          <a:bodyPr/>
          <a:lstStyle/>
          <a:p>
            <a:r>
              <a:rPr lang="en-GB" altLang="en-US" dirty="0" smtClean="0"/>
              <a:t>Example 3.6</a:t>
            </a:r>
            <a:endParaRPr lang="en-US" altLang="en-US" dirty="0" smtClean="0"/>
          </a:p>
        </p:txBody>
      </p:sp>
      <p:sp>
        <p:nvSpPr>
          <p:cNvPr id="156675" name="TextBox 8"/>
          <p:cNvSpPr txBox="1">
            <a:spLocks noChangeArrowheads="1"/>
          </p:cNvSpPr>
          <p:nvPr/>
        </p:nvSpPr>
        <p:spPr bwMode="auto">
          <a:xfrm>
            <a:off x="200817" y="1089025"/>
            <a:ext cx="874236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dirty="0" smtClean="0"/>
              <a:t>In general if the overshoot is a little too high then a slight increase in the derivative gain may affect a suitable improvement. Try</a:t>
            </a:r>
            <a:endParaRPr lang="en-GB" altLang="en-US" sz="3200" dirty="0" smtClean="0"/>
          </a:p>
        </p:txBody>
      </p:sp>
      <p:sp>
        <p:nvSpPr>
          <p:cNvPr id="5"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graphicFrame>
        <p:nvGraphicFramePr>
          <p:cNvPr id="2" name="Object 1"/>
          <p:cNvGraphicFramePr>
            <a:graphicFrameLocks noChangeAspect="1"/>
          </p:cNvGraphicFramePr>
          <p:nvPr>
            <p:extLst>
              <p:ext uri="{D42A27DB-BD31-4B8C-83A1-F6EECF244321}">
                <p14:modId xmlns:p14="http://schemas.microsoft.com/office/powerpoint/2010/main" val="3943250899"/>
              </p:ext>
            </p:extLst>
          </p:nvPr>
        </p:nvGraphicFramePr>
        <p:xfrm>
          <a:off x="4918075" y="2389187"/>
          <a:ext cx="4108450" cy="936625"/>
        </p:xfrm>
        <a:graphic>
          <a:graphicData uri="http://schemas.openxmlformats.org/presentationml/2006/ole">
            <mc:AlternateContent xmlns:mc="http://schemas.openxmlformats.org/markup-compatibility/2006">
              <mc:Choice xmlns:v="urn:schemas-microsoft-com:vml" Requires="v">
                <p:oleObj spid="_x0000_s136199" name="Equation" r:id="rId3" imgW="1739880" imgH="393480" progId="Equation.3">
                  <p:embed/>
                </p:oleObj>
              </mc:Choice>
              <mc:Fallback>
                <p:oleObj name="Equation" r:id="rId3" imgW="1739880" imgH="393480" progId="Equation.3">
                  <p:embed/>
                  <p:pic>
                    <p:nvPicPr>
                      <p:cNvPr id="0" name="Object 2"/>
                      <p:cNvPicPr>
                        <a:picLocks noChangeAspect="1" noChangeArrowheads="1"/>
                      </p:cNvPicPr>
                      <p:nvPr/>
                    </p:nvPicPr>
                    <p:blipFill>
                      <a:blip r:embed="rId4"/>
                      <a:srcRect/>
                      <a:stretch>
                        <a:fillRect/>
                      </a:stretch>
                    </p:blipFill>
                    <p:spPr bwMode="auto">
                      <a:xfrm>
                        <a:off x="4918075" y="2389187"/>
                        <a:ext cx="41084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6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85750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6"/>
          <p:cNvSpPr txBox="1">
            <a:spLocks noChangeArrowheads="1"/>
          </p:cNvSpPr>
          <p:nvPr/>
        </p:nvSpPr>
        <p:spPr bwMode="auto">
          <a:xfrm>
            <a:off x="4857750" y="3518922"/>
            <a:ext cx="42291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smtClean="0"/>
              <a:t>We meet the specification with an overshoot of 2.11% and a 2% settling time of 1.71 sec. The 10% to 90% rise time is about 0.067 sec.</a:t>
            </a:r>
            <a:endParaRPr lang="en-US" altLang="en-US" dirty="0"/>
          </a:p>
        </p:txBody>
      </p:sp>
    </p:spTree>
    <p:extLst>
      <p:ext uri="{BB962C8B-B14F-4D97-AF65-F5344CB8AC3E}">
        <p14:creationId xmlns:p14="http://schemas.microsoft.com/office/powerpoint/2010/main" val="306682163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451043"/>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43011" name="Title 1"/>
          <p:cNvSpPr>
            <a:spLocks noGrp="1"/>
          </p:cNvSpPr>
          <p:nvPr>
            <p:ph type="title"/>
          </p:nvPr>
        </p:nvSpPr>
        <p:spPr/>
        <p:txBody>
          <a:bodyPr/>
          <a:lstStyle/>
          <a:p>
            <a:r>
              <a:rPr lang="en-GB" altLang="en-US" dirty="0" smtClean="0"/>
              <a:t>Example 3.6</a:t>
            </a:r>
            <a:endParaRPr lang="en-US" altLang="en-US" dirty="0" smtClean="0"/>
          </a:p>
        </p:txBody>
      </p:sp>
      <p:sp>
        <p:nvSpPr>
          <p:cNvPr id="43012" name="TextBox 2"/>
          <p:cNvSpPr txBox="1">
            <a:spLocks noChangeArrowheads="1"/>
          </p:cNvSpPr>
          <p:nvPr/>
        </p:nvSpPr>
        <p:spPr bwMode="auto">
          <a:xfrm>
            <a:off x="376238" y="1228725"/>
            <a:ext cx="842168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a:t>Given the chosen controller the resulting closed-loop poles are:  </a:t>
            </a:r>
            <a:r>
              <a:rPr lang="en-GB" altLang="en-US" dirty="0" smtClean="0"/>
              <a:t>-27.9083, -</a:t>
            </a:r>
            <a:r>
              <a:rPr lang="en-GB" altLang="en-US" dirty="0" smtClean="0"/>
              <a:t>3.6143</a:t>
            </a:r>
            <a:r>
              <a:rPr lang="en-GB" altLang="en-US" dirty="0" smtClean="0"/>
              <a:t>, </a:t>
            </a:r>
            <a:r>
              <a:rPr lang="en-GB" altLang="en-US" dirty="0"/>
              <a:t>-</a:t>
            </a:r>
            <a:r>
              <a:rPr lang="en-GB" altLang="en-US" dirty="0" smtClean="0"/>
              <a:t>1.4137 </a:t>
            </a:r>
            <a:r>
              <a:rPr lang="en-GB" altLang="en-US" dirty="0"/>
              <a:t>± </a:t>
            </a:r>
            <a:r>
              <a:rPr lang="en-GB" altLang="en-US" dirty="0" smtClean="0"/>
              <a:t>1.3802</a:t>
            </a:r>
            <a:r>
              <a:rPr lang="en-GB" altLang="en-US" dirty="0" smtClean="0"/>
              <a:t>j</a:t>
            </a:r>
            <a:r>
              <a:rPr lang="en-GB" altLang="en-US" dirty="0"/>
              <a:t>.</a:t>
            </a:r>
            <a:endParaRPr lang="en-US" altLang="en-US" dirty="0"/>
          </a:p>
        </p:txBody>
      </p:sp>
      <p:sp>
        <p:nvSpPr>
          <p:cNvPr id="43013" name="TextBox 3"/>
          <p:cNvSpPr txBox="1">
            <a:spLocks noChangeArrowheads="1"/>
          </p:cNvSpPr>
          <p:nvPr/>
        </p:nvSpPr>
        <p:spPr bwMode="auto">
          <a:xfrm>
            <a:off x="376237" y="2182813"/>
            <a:ext cx="842168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a:t>We have a dominant pair: -</a:t>
            </a:r>
            <a:r>
              <a:rPr lang="en-GB" altLang="en-US" dirty="0" smtClean="0"/>
              <a:t>1.4137 </a:t>
            </a:r>
            <a:r>
              <a:rPr lang="en-GB" altLang="en-US" dirty="0"/>
              <a:t>± </a:t>
            </a:r>
            <a:r>
              <a:rPr lang="en-GB" altLang="en-US" dirty="0" smtClean="0"/>
              <a:t>1.3802j</a:t>
            </a:r>
            <a:r>
              <a:rPr lang="en-GB" altLang="en-US" dirty="0"/>
              <a:t>.  </a:t>
            </a:r>
            <a:r>
              <a:rPr lang="en-GB" altLang="en-US" dirty="0" smtClean="0"/>
              <a:t>The </a:t>
            </a:r>
            <a:r>
              <a:rPr lang="en-GB" altLang="en-US" b="1" dirty="0" smtClean="0"/>
              <a:t>poly</a:t>
            </a:r>
            <a:r>
              <a:rPr lang="en-GB" altLang="en-US" dirty="0" smtClean="0"/>
              <a:t> command reveals that these are the roots of </a:t>
            </a:r>
            <a:r>
              <a:rPr lang="en-GB" altLang="en-US" i="1" dirty="0" smtClean="0"/>
              <a:t>s</a:t>
            </a:r>
            <a:r>
              <a:rPr lang="en-GB" altLang="en-US" baseline="30000" dirty="0" smtClean="0"/>
              <a:t>2</a:t>
            </a:r>
            <a:r>
              <a:rPr lang="en-GB" altLang="en-US" dirty="0" smtClean="0"/>
              <a:t>+2.8274</a:t>
            </a:r>
            <a:r>
              <a:rPr lang="en-GB" altLang="en-US" i="1" dirty="0" smtClean="0"/>
              <a:t>s</a:t>
            </a:r>
            <a:r>
              <a:rPr lang="en-GB" altLang="en-US" dirty="0" smtClean="0"/>
              <a:t>+3.9036. Equating </a:t>
            </a:r>
            <a:r>
              <a:rPr lang="en-GB" altLang="en-US" dirty="0"/>
              <a:t>to</a:t>
            </a:r>
            <a:endParaRPr lang="en-US" altLang="en-US" baseline="-25000" dirty="0"/>
          </a:p>
        </p:txBody>
      </p:sp>
      <p:graphicFrame>
        <p:nvGraphicFramePr>
          <p:cNvPr id="43010" name="Object 2"/>
          <p:cNvGraphicFramePr>
            <a:graphicFrameLocks noChangeAspect="1"/>
          </p:cNvGraphicFramePr>
          <p:nvPr>
            <p:extLst>
              <p:ext uri="{D42A27DB-BD31-4B8C-83A1-F6EECF244321}">
                <p14:modId xmlns:p14="http://schemas.microsoft.com/office/powerpoint/2010/main" val="1166753899"/>
              </p:ext>
            </p:extLst>
          </p:nvPr>
        </p:nvGraphicFramePr>
        <p:xfrm>
          <a:off x="5783263" y="3108325"/>
          <a:ext cx="2676525" cy="661988"/>
        </p:xfrm>
        <a:graphic>
          <a:graphicData uri="http://schemas.openxmlformats.org/presentationml/2006/ole">
            <mc:AlternateContent xmlns:mc="http://schemas.openxmlformats.org/markup-compatibility/2006">
              <mc:Choice xmlns:v="urn:schemas-microsoft-com:vml" Requires="v">
                <p:oleObj spid="_x0000_s43073" name="Equation" r:id="rId3" imgW="977760" imgH="241200" progId="Equation.3">
                  <p:embed/>
                </p:oleObj>
              </mc:Choice>
              <mc:Fallback>
                <p:oleObj name="Equation" r:id="rId3" imgW="977760" imgH="241200" progId="Equation.3">
                  <p:embed/>
                  <p:pic>
                    <p:nvPicPr>
                      <p:cNvPr id="0" name="Object 2"/>
                      <p:cNvPicPr>
                        <a:picLocks noChangeAspect="1" noChangeArrowheads="1"/>
                      </p:cNvPicPr>
                      <p:nvPr/>
                    </p:nvPicPr>
                    <p:blipFill>
                      <a:blip r:embed="rId4"/>
                      <a:srcRect/>
                      <a:stretch>
                        <a:fillRect/>
                      </a:stretch>
                    </p:blipFill>
                    <p:spPr bwMode="auto">
                      <a:xfrm>
                        <a:off x="5783263" y="3108325"/>
                        <a:ext cx="2676525"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4" name="TextBox 5"/>
          <p:cNvSpPr txBox="1">
            <a:spLocks noChangeArrowheads="1"/>
          </p:cNvSpPr>
          <p:nvPr/>
        </p:nvSpPr>
        <p:spPr bwMode="auto">
          <a:xfrm>
            <a:off x="314324" y="3776663"/>
            <a:ext cx="84232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a:t>Gives that the dominant pair have a damping ratio </a:t>
            </a:r>
            <a:r>
              <a:rPr lang="el-GR" altLang="en-US" i="1" dirty="0"/>
              <a:t>ξ</a:t>
            </a:r>
            <a:r>
              <a:rPr lang="en-GB" altLang="en-US" dirty="0"/>
              <a:t> = </a:t>
            </a:r>
            <a:r>
              <a:rPr lang="en-GB" altLang="en-US" dirty="0" smtClean="0"/>
              <a:t>0.7155 </a:t>
            </a:r>
            <a:r>
              <a:rPr lang="en-GB" altLang="en-US" dirty="0"/>
              <a:t>and a natural frequency </a:t>
            </a:r>
            <a:r>
              <a:rPr lang="el-GR" altLang="en-US" i="1" dirty="0"/>
              <a:t>ω</a:t>
            </a:r>
            <a:r>
              <a:rPr lang="en-GB" altLang="en-US" i="1" baseline="-25000" dirty="0"/>
              <a:t>n</a:t>
            </a:r>
            <a:r>
              <a:rPr lang="en-GB" altLang="en-US" dirty="0"/>
              <a:t> = </a:t>
            </a:r>
            <a:r>
              <a:rPr lang="en-GB" altLang="en-US" dirty="0" smtClean="0"/>
              <a:t>1.9758 </a:t>
            </a:r>
            <a:r>
              <a:rPr lang="en-GB" altLang="en-US" dirty="0"/>
              <a:t>rad/sec. From the approximate formulae I therefore expect:</a:t>
            </a:r>
          </a:p>
        </p:txBody>
      </p:sp>
      <p:sp>
        <p:nvSpPr>
          <p:cNvPr id="43015" name="TextBox 6"/>
          <p:cNvSpPr txBox="1">
            <a:spLocks noChangeArrowheads="1"/>
          </p:cNvSpPr>
          <p:nvPr/>
        </p:nvSpPr>
        <p:spPr bwMode="auto">
          <a:xfrm>
            <a:off x="914400" y="5465763"/>
            <a:ext cx="69389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a:t>PO = </a:t>
            </a:r>
            <a:r>
              <a:rPr lang="en-GB" altLang="en-US" dirty="0"/>
              <a:t>4</a:t>
            </a:r>
            <a:r>
              <a:rPr lang="en-GB" altLang="en-US" dirty="0" smtClean="0"/>
              <a:t>% </a:t>
            </a:r>
            <a:r>
              <a:rPr lang="en-GB" altLang="en-US" dirty="0"/>
              <a:t>, </a:t>
            </a:r>
            <a:r>
              <a:rPr lang="en-GB" altLang="en-US" dirty="0" err="1"/>
              <a:t>t</a:t>
            </a:r>
            <a:r>
              <a:rPr lang="en-GB" altLang="en-US" baseline="-25000" dirty="0" err="1"/>
              <a:t>s</a:t>
            </a:r>
            <a:r>
              <a:rPr lang="en-GB" altLang="en-US" dirty="0"/>
              <a:t>(2%) = </a:t>
            </a:r>
            <a:r>
              <a:rPr lang="en-GB" altLang="en-US" dirty="0" smtClean="0"/>
              <a:t>2.83 </a:t>
            </a:r>
            <a:r>
              <a:rPr lang="en-GB" altLang="en-US" dirty="0"/>
              <a:t>sec , </a:t>
            </a:r>
            <a:r>
              <a:rPr lang="en-GB" altLang="en-US" dirty="0" err="1"/>
              <a:t>t</a:t>
            </a:r>
            <a:r>
              <a:rPr lang="en-GB" altLang="en-US" baseline="-25000" dirty="0" err="1"/>
              <a:t>r</a:t>
            </a:r>
            <a:r>
              <a:rPr lang="en-GB" altLang="en-US" dirty="0"/>
              <a:t> = </a:t>
            </a:r>
            <a:r>
              <a:rPr lang="en-GB" altLang="en-US" dirty="0" smtClean="0"/>
              <a:t>0.911sec</a:t>
            </a:r>
            <a:r>
              <a:rPr lang="en-GB" altLang="en-US" dirty="0"/>
              <a:t>.</a:t>
            </a:r>
            <a:endParaRPr lang="en-US" altLang="en-US" baseline="-25000" dirty="0"/>
          </a:p>
        </p:txBody>
      </p:sp>
      <p:sp>
        <p:nvSpPr>
          <p:cNvPr id="43016" name="TextBox 7"/>
          <p:cNvSpPr txBox="1">
            <a:spLocks noChangeArrowheads="1"/>
          </p:cNvSpPr>
          <p:nvPr/>
        </p:nvSpPr>
        <p:spPr bwMode="auto">
          <a:xfrm>
            <a:off x="376237" y="6146800"/>
            <a:ext cx="8169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a:t>But get:  PO = </a:t>
            </a:r>
            <a:r>
              <a:rPr lang="en-GB" altLang="en-US" dirty="0" smtClean="0"/>
              <a:t>2</a:t>
            </a:r>
            <a:r>
              <a:rPr lang="en-GB" altLang="en-US" dirty="0" smtClean="0"/>
              <a:t>.1% </a:t>
            </a:r>
            <a:r>
              <a:rPr lang="en-GB" altLang="en-US" dirty="0"/>
              <a:t>, </a:t>
            </a:r>
            <a:r>
              <a:rPr lang="en-GB" altLang="en-US" dirty="0" err="1"/>
              <a:t>t</a:t>
            </a:r>
            <a:r>
              <a:rPr lang="en-GB" altLang="en-US" baseline="-25000" dirty="0" err="1"/>
              <a:t>s</a:t>
            </a:r>
            <a:r>
              <a:rPr lang="en-GB" altLang="en-US" dirty="0"/>
              <a:t>(2%) = </a:t>
            </a:r>
            <a:r>
              <a:rPr lang="en-GB" altLang="en-US" dirty="0" smtClean="0"/>
              <a:t>1.71</a:t>
            </a:r>
            <a:r>
              <a:rPr lang="en-GB" altLang="en-US" dirty="0" smtClean="0"/>
              <a:t> </a:t>
            </a:r>
            <a:r>
              <a:rPr lang="en-GB" altLang="en-US" dirty="0"/>
              <a:t>sec , </a:t>
            </a:r>
            <a:r>
              <a:rPr lang="en-GB" altLang="en-US" dirty="0" err="1"/>
              <a:t>t</a:t>
            </a:r>
            <a:r>
              <a:rPr lang="en-GB" altLang="en-US" baseline="-25000" dirty="0" err="1"/>
              <a:t>r</a:t>
            </a:r>
            <a:r>
              <a:rPr lang="en-GB" altLang="en-US" dirty="0"/>
              <a:t> = </a:t>
            </a:r>
            <a:r>
              <a:rPr lang="en-GB" altLang="en-US" dirty="0" smtClean="0"/>
              <a:t>0.067 </a:t>
            </a:r>
            <a:r>
              <a:rPr lang="en-GB" altLang="en-US" dirty="0"/>
              <a:t>sec.</a:t>
            </a:r>
            <a:endParaRPr lang="en-US" altLang="en-US" baseline="-25000" dirty="0"/>
          </a:p>
        </p:txBody>
      </p:sp>
      <p:sp>
        <p:nvSpPr>
          <p:cNvPr id="10"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11"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11343"/>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55650" name="Title 1"/>
          <p:cNvSpPr>
            <a:spLocks noGrp="1"/>
          </p:cNvSpPr>
          <p:nvPr>
            <p:ph type="title"/>
          </p:nvPr>
        </p:nvSpPr>
        <p:spPr>
          <a:xfrm>
            <a:off x="457200" y="52388"/>
            <a:ext cx="8229600" cy="1143000"/>
          </a:xfrm>
        </p:spPr>
        <p:txBody>
          <a:bodyPr/>
          <a:lstStyle/>
          <a:p>
            <a:r>
              <a:rPr lang="en-GB" altLang="en-US" dirty="0" smtClean="0"/>
              <a:t>Example 3.6</a:t>
            </a:r>
            <a:endParaRPr lang="en-US" altLang="en-US" dirty="0" smtClean="0"/>
          </a:p>
        </p:txBody>
      </p:sp>
      <p:sp>
        <p:nvSpPr>
          <p:cNvPr id="155652" name="TextBox 5"/>
          <p:cNvSpPr txBox="1">
            <a:spLocks noChangeArrowheads="1"/>
          </p:cNvSpPr>
          <p:nvPr/>
        </p:nvSpPr>
        <p:spPr bwMode="auto">
          <a:xfrm>
            <a:off x="361156" y="1655763"/>
            <a:ext cx="842168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sz="3200" dirty="0"/>
              <a:t>The </a:t>
            </a:r>
            <a:r>
              <a:rPr lang="en-GB" altLang="en-US" sz="3200" dirty="0" smtClean="0"/>
              <a:t>example is revealing the </a:t>
            </a:r>
            <a:r>
              <a:rPr lang="en-GB" altLang="en-US" sz="3200" dirty="0" smtClean="0"/>
              <a:t>fact that the locations </a:t>
            </a:r>
            <a:r>
              <a:rPr lang="en-GB" altLang="en-US" sz="3200" dirty="0" smtClean="0"/>
              <a:t>of the closed-loop poles and the dominance properties of those poles is indicative of closed-loop performance only. </a:t>
            </a:r>
            <a:r>
              <a:rPr lang="en-GB" altLang="en-US" sz="3200" dirty="0" smtClean="0"/>
              <a:t>In </a:t>
            </a:r>
            <a:r>
              <a:rPr lang="en-GB" altLang="en-US" sz="3200" dirty="0" smtClean="0"/>
              <a:t>this case the closed-loop performance </a:t>
            </a:r>
            <a:r>
              <a:rPr lang="en-GB" altLang="en-US" sz="3200" dirty="0" smtClean="0"/>
              <a:t>is better than that predicted </a:t>
            </a:r>
            <a:r>
              <a:rPr lang="en-GB" altLang="en-US" sz="3200" dirty="0" smtClean="0"/>
              <a:t>by pole location only. </a:t>
            </a:r>
            <a:r>
              <a:rPr lang="en-GB" altLang="en-US" sz="3200" dirty="0" smtClean="0"/>
              <a:t>The reason, in particular for the rise time, is that there are much faster poles present which play a significant role in the early phase.</a:t>
            </a:r>
            <a:endParaRPr lang="en-GB" altLang="en-US" sz="3200" dirty="0"/>
          </a:p>
        </p:txBody>
      </p:sp>
      <p:sp>
        <p:nvSpPr>
          <p:cNvPr id="7"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8"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311343"/>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56674" name="Title 1"/>
          <p:cNvSpPr>
            <a:spLocks noGrp="1"/>
          </p:cNvSpPr>
          <p:nvPr>
            <p:ph type="title"/>
          </p:nvPr>
        </p:nvSpPr>
        <p:spPr>
          <a:xfrm>
            <a:off x="457200" y="225425"/>
            <a:ext cx="8229600" cy="863600"/>
          </a:xfrm>
        </p:spPr>
        <p:txBody>
          <a:bodyPr/>
          <a:lstStyle/>
          <a:p>
            <a:r>
              <a:rPr lang="en-GB" altLang="en-US" dirty="0" smtClean="0"/>
              <a:t>Example 3.6</a:t>
            </a:r>
            <a:endParaRPr lang="en-US" altLang="en-US" dirty="0" smtClean="0"/>
          </a:p>
        </p:txBody>
      </p:sp>
      <p:sp>
        <p:nvSpPr>
          <p:cNvPr id="156675" name="TextBox 8"/>
          <p:cNvSpPr txBox="1">
            <a:spLocks noChangeArrowheads="1"/>
          </p:cNvSpPr>
          <p:nvPr/>
        </p:nvSpPr>
        <p:spPr bwMode="auto">
          <a:xfrm>
            <a:off x="346075" y="1206500"/>
            <a:ext cx="8670925" cy="555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a:t>The plant has poles at -2 ± 4j and at -0.35.</a:t>
            </a:r>
          </a:p>
          <a:p>
            <a:pPr eaLnBrk="1" hangingPunct="1"/>
            <a:endParaRPr lang="en-GB" altLang="en-US" baseline="-25000" dirty="0"/>
          </a:p>
          <a:p>
            <a:pPr eaLnBrk="1" hangingPunct="1"/>
            <a:r>
              <a:rPr lang="en-GB" altLang="en-US" dirty="0"/>
              <a:t>It is the latter, dominant, pole which has the greatest influence in this case upon the rise time which we found to be a rather sluggish 6.15 sec. It should be noted however that the plant </a:t>
            </a:r>
            <a:r>
              <a:rPr lang="en-GB" altLang="en-US" i="1" dirty="0"/>
              <a:t>does have </a:t>
            </a:r>
            <a:r>
              <a:rPr lang="en-GB" altLang="en-US" dirty="0"/>
              <a:t>poles at -2 ± 4j  and accordingly it is physically reasonable for it to be able to react to step inputs with the speed of a system having poles at -2 ± 4j.</a:t>
            </a:r>
          </a:p>
          <a:p>
            <a:pPr eaLnBrk="1" hangingPunct="1"/>
            <a:r>
              <a:rPr lang="en-GB" altLang="en-US" dirty="0"/>
              <a:t>These poles have damping ratio 0.4472 and natural frequency 4.4721 rad/sec. From the approximate formula I would expect a rise time of about 0.4025 sec. I find it </a:t>
            </a:r>
            <a:r>
              <a:rPr lang="en-GB" altLang="en-US" dirty="0" smtClean="0"/>
              <a:t>implausible </a:t>
            </a:r>
            <a:r>
              <a:rPr lang="en-GB" altLang="en-US" dirty="0"/>
              <a:t>that I could reduce this rise time by about  </a:t>
            </a:r>
            <a:r>
              <a:rPr lang="en-GB" altLang="en-US" dirty="0" smtClean="0"/>
              <a:t>80</a:t>
            </a:r>
            <a:r>
              <a:rPr lang="en-GB" altLang="en-US" dirty="0"/>
              <a:t>%.</a:t>
            </a:r>
            <a:endParaRPr lang="en-US" altLang="en-US" dirty="0"/>
          </a:p>
        </p:txBody>
      </p:sp>
      <p:sp>
        <p:nvSpPr>
          <p:cNvPr id="5"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311343"/>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56674" name="Title 1"/>
          <p:cNvSpPr>
            <a:spLocks noGrp="1"/>
          </p:cNvSpPr>
          <p:nvPr>
            <p:ph type="title"/>
          </p:nvPr>
        </p:nvSpPr>
        <p:spPr>
          <a:xfrm>
            <a:off x="457200" y="225425"/>
            <a:ext cx="8229600" cy="863600"/>
          </a:xfrm>
        </p:spPr>
        <p:txBody>
          <a:bodyPr/>
          <a:lstStyle/>
          <a:p>
            <a:r>
              <a:rPr lang="en-GB" altLang="en-US" dirty="0" smtClean="0"/>
              <a:t>Example 3.6</a:t>
            </a:r>
            <a:endParaRPr lang="en-US" altLang="en-US" dirty="0" smtClean="0"/>
          </a:p>
        </p:txBody>
      </p:sp>
      <p:sp>
        <p:nvSpPr>
          <p:cNvPr id="156675" name="TextBox 8"/>
          <p:cNvSpPr txBox="1">
            <a:spLocks noChangeArrowheads="1"/>
          </p:cNvSpPr>
          <p:nvPr/>
        </p:nvSpPr>
        <p:spPr bwMode="auto">
          <a:xfrm>
            <a:off x="104773" y="1355725"/>
            <a:ext cx="887412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smtClean="0"/>
              <a:t>The discrepancy suggests that, at least in the early phase, the actual closed-loop system will not react as fast as the approximate model predicts. I would not be overly concerned about this. The model is predicting an early phase response speed far in excess of what is required. If the actual response fails to be as fast it does not matter since I never required it to be this fast in the first place. As long as the middle and late phase response of the actual system is rather similar to that of the model everything will be okay. The best way to check that this is indeed the case is to build the closed-loop system. Usually any problems found can be resolved with a little tinkering.</a:t>
            </a:r>
            <a:endParaRPr lang="en-US" altLang="en-US" dirty="0"/>
          </a:p>
        </p:txBody>
      </p:sp>
      <p:sp>
        <p:nvSpPr>
          <p:cNvPr id="5"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Tree>
    <p:extLst>
      <p:ext uri="{BB962C8B-B14F-4D97-AF65-F5344CB8AC3E}">
        <p14:creationId xmlns:p14="http://schemas.microsoft.com/office/powerpoint/2010/main" val="370259138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460472"/>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5769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157699" name="Rectangle 9"/>
          <p:cNvSpPr>
            <a:spLocks noChangeArrowheads="1"/>
          </p:cNvSpPr>
          <p:nvPr/>
        </p:nvSpPr>
        <p:spPr bwMode="auto">
          <a:xfrm>
            <a:off x="258763" y="1731963"/>
            <a:ext cx="8477250"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20000"/>
              </a:spcBef>
              <a:buFontTx/>
              <a:buChar char="•"/>
            </a:pPr>
            <a:r>
              <a:rPr lang="en-GB" altLang="en-US" sz="3200"/>
              <a:t>The step response of a closed loop system is determined in large part by the location in the complex plane of the dominant closed-loop poles.</a:t>
            </a:r>
          </a:p>
          <a:p>
            <a:pPr eaLnBrk="1" hangingPunct="1">
              <a:spcBef>
                <a:spcPct val="20000"/>
              </a:spcBef>
              <a:buFontTx/>
              <a:buChar char="•"/>
            </a:pPr>
            <a:r>
              <a:rPr lang="en-GB" altLang="en-US" sz="3200"/>
              <a:t>The root locus is a tool which can be employed in the design of controllers.  The objective of the design is to ensure acceptable step response via the placement of the dominant pole(s). </a:t>
            </a:r>
          </a:p>
        </p:txBody>
      </p:sp>
      <p:sp>
        <p:nvSpPr>
          <p:cNvPr id="157700" name="Rectangle 10"/>
          <p:cNvSpPr>
            <a:spLocks noChangeArrowheads="1"/>
          </p:cNvSpPr>
          <p:nvPr/>
        </p:nvSpPr>
        <p:spPr bwMode="auto">
          <a:xfrm>
            <a:off x="688975"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Section </a:t>
            </a:r>
            <a:r>
              <a:rPr lang="en-GB" altLang="en-US" sz="4400" dirty="0" smtClean="0">
                <a:solidFill>
                  <a:schemeClr val="tx2"/>
                </a:solidFill>
                <a:latin typeface="Arial" charset="0"/>
              </a:rPr>
              <a:t>3 </a:t>
            </a:r>
            <a:r>
              <a:rPr lang="en-GB" altLang="en-US" sz="4400" dirty="0">
                <a:solidFill>
                  <a:schemeClr val="tx2"/>
                </a:solidFill>
                <a:latin typeface="Arial" charset="0"/>
              </a:rPr>
              <a:t>- Conclusion</a:t>
            </a:r>
          </a:p>
        </p:txBody>
      </p:sp>
      <p:sp>
        <p:nvSpPr>
          <p:cNvPr id="157701" name="Text Box 12"/>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27432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2053" name="Rectangle 2"/>
          <p:cNvSpPr>
            <a:spLocks noChangeArrowheads="1"/>
          </p:cNvSpPr>
          <p:nvPr/>
        </p:nvSpPr>
        <p:spPr bwMode="auto">
          <a:xfrm>
            <a:off x="6858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Three Term Controller</a:t>
            </a:r>
          </a:p>
        </p:txBody>
      </p:sp>
      <p:sp>
        <p:nvSpPr>
          <p:cNvPr id="2054"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2055"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graphicFrame>
        <p:nvGraphicFramePr>
          <p:cNvPr id="2050" name="Object 5"/>
          <p:cNvGraphicFramePr>
            <a:graphicFrameLocks noChangeAspect="1"/>
          </p:cNvGraphicFramePr>
          <p:nvPr/>
        </p:nvGraphicFramePr>
        <p:xfrm>
          <a:off x="792163" y="3094038"/>
          <a:ext cx="5930900" cy="1108075"/>
        </p:xfrm>
        <a:graphic>
          <a:graphicData uri="http://schemas.openxmlformats.org/presentationml/2006/ole">
            <mc:AlternateContent xmlns:mc="http://schemas.openxmlformats.org/markup-compatibility/2006">
              <mc:Choice xmlns:v="urn:schemas-microsoft-com:vml" Requires="v">
                <p:oleObj spid="_x0000_s2213" name="Equation" r:id="rId4" imgW="2311200" imgH="431640" progId="Equation.3">
                  <p:embed/>
                </p:oleObj>
              </mc:Choice>
              <mc:Fallback>
                <p:oleObj name="Equation" r:id="rId4" imgW="2311200" imgH="4316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63" y="3094038"/>
                        <a:ext cx="5930900"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7"/>
          <p:cNvGraphicFramePr>
            <a:graphicFrameLocks noChangeAspect="1"/>
          </p:cNvGraphicFramePr>
          <p:nvPr>
            <p:extLst>
              <p:ext uri="{D42A27DB-BD31-4B8C-83A1-F6EECF244321}">
                <p14:modId xmlns:p14="http://schemas.microsoft.com/office/powerpoint/2010/main" val="2593938507"/>
              </p:ext>
            </p:extLst>
          </p:nvPr>
        </p:nvGraphicFramePr>
        <p:xfrm>
          <a:off x="5289550" y="1143000"/>
          <a:ext cx="3365500" cy="2079625"/>
        </p:xfrm>
        <a:graphic>
          <a:graphicData uri="http://schemas.openxmlformats.org/presentationml/2006/ole">
            <mc:AlternateContent xmlns:mc="http://schemas.openxmlformats.org/markup-compatibility/2006">
              <mc:Choice xmlns:v="urn:schemas-microsoft-com:vml" Requires="v">
                <p:oleObj spid="_x0000_s2214" name="Visio" r:id="rId6" imgW="4269850" imgH="2639038" progId="Visio.Drawing.11">
                  <p:embed/>
                </p:oleObj>
              </mc:Choice>
              <mc:Fallback>
                <p:oleObj name="Visio" r:id="rId6" imgW="4269850" imgH="2639038" progId="Visio.Drawing.11">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invGray">
                      <a:xfrm>
                        <a:off x="5289550" y="1143000"/>
                        <a:ext cx="3365500" cy="207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Object 8"/>
          <p:cNvGraphicFramePr>
            <a:graphicFrameLocks noChangeAspect="1"/>
          </p:cNvGraphicFramePr>
          <p:nvPr/>
        </p:nvGraphicFramePr>
        <p:xfrm>
          <a:off x="1738313" y="4425950"/>
          <a:ext cx="5834062" cy="1009650"/>
        </p:xfrm>
        <a:graphic>
          <a:graphicData uri="http://schemas.openxmlformats.org/presentationml/2006/ole">
            <mc:AlternateContent xmlns:mc="http://schemas.openxmlformats.org/markup-compatibility/2006">
              <mc:Choice xmlns:v="urn:schemas-microsoft-com:vml" Requires="v">
                <p:oleObj spid="_x0000_s2215" name="Equation" r:id="rId8" imgW="2273040" imgH="393480" progId="Equation.3">
                  <p:embed/>
                </p:oleObj>
              </mc:Choice>
              <mc:Fallback>
                <p:oleObj name="Equation" r:id="rId8" imgW="2273040" imgH="39348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38313" y="4425950"/>
                        <a:ext cx="5834062"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6" name="Text Box 9"/>
          <p:cNvSpPr txBox="1">
            <a:spLocks noChangeArrowheads="1"/>
          </p:cNvSpPr>
          <p:nvPr/>
        </p:nvSpPr>
        <p:spPr bwMode="invGray">
          <a:xfrm>
            <a:off x="355600" y="5608638"/>
            <a:ext cx="8566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A PID controller with all three terms introduces a gain term, a pole at 0 and two zeros.</a:t>
            </a:r>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32766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3077" name="Rectangle 2"/>
          <p:cNvSpPr>
            <a:spLocks noChangeArrowheads="1"/>
          </p:cNvSpPr>
          <p:nvPr/>
        </p:nvSpPr>
        <p:spPr bwMode="auto">
          <a:xfrm>
            <a:off x="685800" y="12954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Three Term Controller</a:t>
            </a:r>
          </a:p>
        </p:txBody>
      </p:sp>
      <p:sp>
        <p:nvSpPr>
          <p:cNvPr id="307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3079"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graphicFrame>
        <p:nvGraphicFramePr>
          <p:cNvPr id="3074" name="Object 5"/>
          <p:cNvGraphicFramePr>
            <a:graphicFrameLocks noChangeAspect="1"/>
          </p:cNvGraphicFramePr>
          <p:nvPr/>
        </p:nvGraphicFramePr>
        <p:xfrm>
          <a:off x="381000" y="2973388"/>
          <a:ext cx="6938963" cy="1042987"/>
        </p:xfrm>
        <a:graphic>
          <a:graphicData uri="http://schemas.openxmlformats.org/presentationml/2006/ole">
            <mc:AlternateContent xmlns:mc="http://schemas.openxmlformats.org/markup-compatibility/2006">
              <mc:Choice xmlns:v="urn:schemas-microsoft-com:vml" Requires="v">
                <p:oleObj spid="_x0000_s3237" name="Equation" r:id="rId4" imgW="2705040" imgH="406080" progId="Equation.3">
                  <p:embed/>
                </p:oleObj>
              </mc:Choice>
              <mc:Fallback>
                <p:oleObj name="Equation" r:id="rId4" imgW="2705040" imgH="40608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973388"/>
                        <a:ext cx="6938963" cy="104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6"/>
          <p:cNvGraphicFramePr>
            <a:graphicFrameLocks noChangeAspect="1"/>
          </p:cNvGraphicFramePr>
          <p:nvPr>
            <p:extLst>
              <p:ext uri="{D42A27DB-BD31-4B8C-83A1-F6EECF244321}">
                <p14:modId xmlns:p14="http://schemas.microsoft.com/office/powerpoint/2010/main" val="897525441"/>
              </p:ext>
            </p:extLst>
          </p:nvPr>
        </p:nvGraphicFramePr>
        <p:xfrm>
          <a:off x="5289550" y="1143000"/>
          <a:ext cx="3365500" cy="2079625"/>
        </p:xfrm>
        <a:graphic>
          <a:graphicData uri="http://schemas.openxmlformats.org/presentationml/2006/ole">
            <mc:AlternateContent xmlns:mc="http://schemas.openxmlformats.org/markup-compatibility/2006">
              <mc:Choice xmlns:v="urn:schemas-microsoft-com:vml" Requires="v">
                <p:oleObj spid="_x0000_s3238" name="Visio" r:id="rId6" imgW="4269850" imgH="2639038" progId="Visio.Drawing.11">
                  <p:embed/>
                </p:oleObj>
              </mc:Choice>
              <mc:Fallback>
                <p:oleObj name="Visio" r:id="rId6" imgW="4269850" imgH="2639038" progId="Visio.Drawing.11">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invGray">
                      <a:xfrm>
                        <a:off x="5289550" y="1143000"/>
                        <a:ext cx="3365500" cy="207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7"/>
          <p:cNvGraphicFramePr>
            <a:graphicFrameLocks noChangeAspect="1"/>
          </p:cNvGraphicFramePr>
          <p:nvPr/>
        </p:nvGraphicFramePr>
        <p:xfrm>
          <a:off x="2667000" y="4287838"/>
          <a:ext cx="3813175" cy="1041400"/>
        </p:xfrm>
        <a:graphic>
          <a:graphicData uri="http://schemas.openxmlformats.org/presentationml/2006/ole">
            <mc:AlternateContent xmlns:mc="http://schemas.openxmlformats.org/markup-compatibility/2006">
              <mc:Choice xmlns:v="urn:schemas-microsoft-com:vml" Requires="v">
                <p:oleObj spid="_x0000_s3239" name="Equation" r:id="rId8" imgW="1485720" imgH="406080" progId="Equation.3">
                  <p:embed/>
                </p:oleObj>
              </mc:Choice>
              <mc:Fallback>
                <p:oleObj name="Equation" r:id="rId8" imgW="1485720" imgH="40608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4287838"/>
                        <a:ext cx="3813175"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0" name="Text Box 8"/>
          <p:cNvSpPr txBox="1">
            <a:spLocks noChangeArrowheads="1"/>
          </p:cNvSpPr>
          <p:nvPr/>
        </p:nvSpPr>
        <p:spPr bwMode="invGray">
          <a:xfrm>
            <a:off x="355600" y="5608638"/>
            <a:ext cx="8566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A PI controller with both terms introduces a gain term, a pole at 0 and one zero.</a:t>
            </a:r>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32766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4101" name="Rectangle 2"/>
          <p:cNvSpPr>
            <a:spLocks noChangeArrowheads="1"/>
          </p:cNvSpPr>
          <p:nvPr/>
        </p:nvSpPr>
        <p:spPr bwMode="auto">
          <a:xfrm>
            <a:off x="685800" y="127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Three Term Controller</a:t>
            </a:r>
          </a:p>
        </p:txBody>
      </p:sp>
      <p:sp>
        <p:nvSpPr>
          <p:cNvPr id="4102"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4103"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graphicFrame>
        <p:nvGraphicFramePr>
          <p:cNvPr id="4098" name="Object 5"/>
          <p:cNvGraphicFramePr>
            <a:graphicFrameLocks noChangeAspect="1"/>
          </p:cNvGraphicFramePr>
          <p:nvPr/>
        </p:nvGraphicFramePr>
        <p:xfrm>
          <a:off x="482600" y="2657475"/>
          <a:ext cx="7297738" cy="619125"/>
        </p:xfrm>
        <a:graphic>
          <a:graphicData uri="http://schemas.openxmlformats.org/presentationml/2006/ole">
            <mc:AlternateContent xmlns:mc="http://schemas.openxmlformats.org/markup-compatibility/2006">
              <mc:Choice xmlns:v="urn:schemas-microsoft-com:vml" Requires="v">
                <p:oleObj spid="_x0000_s4263" name="Equation" r:id="rId4" imgW="2844720" imgH="241200" progId="Equation.3">
                  <p:embed/>
                </p:oleObj>
              </mc:Choice>
              <mc:Fallback>
                <p:oleObj name="Equation" r:id="rId4" imgW="2844720" imgH="241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600" y="2657475"/>
                        <a:ext cx="7297738"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6"/>
          <p:cNvGraphicFramePr>
            <a:graphicFrameLocks noChangeAspect="1"/>
          </p:cNvGraphicFramePr>
          <p:nvPr>
            <p:extLst>
              <p:ext uri="{D42A27DB-BD31-4B8C-83A1-F6EECF244321}">
                <p14:modId xmlns:p14="http://schemas.microsoft.com/office/powerpoint/2010/main" val="3031056023"/>
              </p:ext>
            </p:extLst>
          </p:nvPr>
        </p:nvGraphicFramePr>
        <p:xfrm>
          <a:off x="5873750" y="1074420"/>
          <a:ext cx="2887663" cy="1784350"/>
        </p:xfrm>
        <a:graphic>
          <a:graphicData uri="http://schemas.openxmlformats.org/presentationml/2006/ole">
            <mc:AlternateContent xmlns:mc="http://schemas.openxmlformats.org/markup-compatibility/2006">
              <mc:Choice xmlns:v="urn:schemas-microsoft-com:vml" Requires="v">
                <p:oleObj spid="_x0000_s4264" name="Visio" r:id="rId6" imgW="4269850" imgH="2639038" progId="Visio.Drawing.11">
                  <p:embed/>
                </p:oleObj>
              </mc:Choice>
              <mc:Fallback>
                <p:oleObj name="Visio" r:id="rId6" imgW="4269850" imgH="2639038" progId="Visio.Drawing.11">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invGray">
                      <a:xfrm>
                        <a:off x="5873750" y="1074420"/>
                        <a:ext cx="2887663" cy="178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Text Box 8"/>
          <p:cNvSpPr txBox="1">
            <a:spLocks noChangeArrowheads="1"/>
          </p:cNvSpPr>
          <p:nvPr/>
        </p:nvSpPr>
        <p:spPr bwMode="invGray">
          <a:xfrm>
            <a:off x="325438" y="3424238"/>
            <a:ext cx="8566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A PD controller with both terms introduces a gain term and one zero.</a:t>
            </a:r>
            <a:endParaRPr lang="en-US" altLang="en-US"/>
          </a:p>
        </p:txBody>
      </p:sp>
      <p:graphicFrame>
        <p:nvGraphicFramePr>
          <p:cNvPr id="4100" name="Object 9"/>
          <p:cNvGraphicFramePr>
            <a:graphicFrameLocks noChangeAspect="1"/>
          </p:cNvGraphicFramePr>
          <p:nvPr/>
        </p:nvGraphicFramePr>
        <p:xfrm>
          <a:off x="2000250" y="4525963"/>
          <a:ext cx="4594225" cy="619125"/>
        </p:xfrm>
        <a:graphic>
          <a:graphicData uri="http://schemas.openxmlformats.org/presentationml/2006/ole">
            <mc:AlternateContent xmlns:mc="http://schemas.openxmlformats.org/markup-compatibility/2006">
              <mc:Choice xmlns:v="urn:schemas-microsoft-com:vml" Requires="v">
                <p:oleObj spid="_x0000_s4265" name="Equation" r:id="rId8" imgW="1790640" imgH="241200" progId="Equation.3">
                  <p:embed/>
                </p:oleObj>
              </mc:Choice>
              <mc:Fallback>
                <p:oleObj name="Equation" r:id="rId8" imgW="1790640" imgH="2412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0250" y="4525963"/>
                        <a:ext cx="4594225"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5" name="Text Box 10"/>
          <p:cNvSpPr txBox="1">
            <a:spLocks noChangeArrowheads="1"/>
          </p:cNvSpPr>
          <p:nvPr/>
        </p:nvSpPr>
        <p:spPr bwMode="invGray">
          <a:xfrm>
            <a:off x="377825" y="5273675"/>
            <a:ext cx="8566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A P controller introduces a gain term only.</a:t>
            </a:r>
            <a:endParaRPr lang="en-US" altLang="en-US"/>
          </a:p>
        </p:txBody>
      </p:sp>
      <p:sp>
        <p:nvSpPr>
          <p:cNvPr id="4106" name="Text Box 11"/>
          <p:cNvSpPr txBox="1">
            <a:spLocks noChangeArrowheads="1"/>
          </p:cNvSpPr>
          <p:nvPr/>
        </p:nvSpPr>
        <p:spPr bwMode="invGray">
          <a:xfrm>
            <a:off x="390525" y="6080125"/>
            <a:ext cx="8566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I, D or ID controllers are virtually never used.</a:t>
            </a:r>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Text Box 102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5124" name="Text Box 1029"/>
          <p:cNvSpPr txBox="1">
            <a:spLocks noChangeArrowheads="1"/>
          </p:cNvSpPr>
          <p:nvPr/>
        </p:nvSpPr>
        <p:spPr bwMode="invGray">
          <a:xfrm>
            <a:off x="0" y="1333500"/>
            <a:ext cx="9066212" cy="383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2400" dirty="0"/>
              <a:t>The transfer function of a pure differentiator is </a:t>
            </a:r>
            <a:r>
              <a:rPr kumimoji="1" lang="en-GB" altLang="en-US" sz="2400" i="1" dirty="0"/>
              <a:t>s</a:t>
            </a:r>
            <a:r>
              <a:rPr kumimoji="1" lang="en-GB" altLang="en-US" sz="2400" dirty="0"/>
              <a:t>.  Its frequency </a:t>
            </a:r>
          </a:p>
          <a:p>
            <a:pPr>
              <a:spcBef>
                <a:spcPct val="50000"/>
              </a:spcBef>
            </a:pPr>
            <a:r>
              <a:rPr kumimoji="1" lang="en-GB" altLang="en-US" sz="2400" dirty="0"/>
              <a:t>response is therefore  </a:t>
            </a:r>
            <a:r>
              <a:rPr kumimoji="1" lang="en-GB" altLang="en-US" sz="2400" i="1" dirty="0" err="1"/>
              <a:t>j</a:t>
            </a:r>
            <a:r>
              <a:rPr kumimoji="1" lang="en-GB" altLang="en-US" sz="2400" i="1" dirty="0" err="1">
                <a:latin typeface="Symbol" pitchFamily="18" charset="2"/>
              </a:rPr>
              <a:t>w</a:t>
            </a:r>
            <a:r>
              <a:rPr kumimoji="1" lang="en-GB" altLang="en-US" sz="2400" dirty="0"/>
              <a:t>  yielding a very high gain at very high </a:t>
            </a:r>
          </a:p>
          <a:p>
            <a:pPr>
              <a:spcBef>
                <a:spcPct val="50000"/>
              </a:spcBef>
            </a:pPr>
            <a:r>
              <a:rPr kumimoji="1" lang="en-GB" altLang="en-US" sz="2400" dirty="0"/>
              <a:t>frequencies.  Practical systems cannot respond at all (let alone </a:t>
            </a:r>
          </a:p>
          <a:p>
            <a:pPr>
              <a:spcBef>
                <a:spcPct val="50000"/>
              </a:spcBef>
            </a:pPr>
            <a:r>
              <a:rPr kumimoji="1" lang="en-GB" altLang="en-US" sz="2400" dirty="0"/>
              <a:t>with very high gain) to very high frequencies.  Even if we could </a:t>
            </a:r>
          </a:p>
          <a:p>
            <a:pPr>
              <a:spcBef>
                <a:spcPct val="50000"/>
              </a:spcBef>
            </a:pPr>
            <a:r>
              <a:rPr kumimoji="1" lang="en-GB" altLang="en-US" sz="2400" dirty="0"/>
              <a:t>build a pure differentiator, noise (which will generally include </a:t>
            </a:r>
          </a:p>
          <a:p>
            <a:pPr>
              <a:spcBef>
                <a:spcPct val="50000"/>
              </a:spcBef>
            </a:pPr>
            <a:r>
              <a:rPr kumimoji="1" lang="en-GB" altLang="en-US" sz="2400" dirty="0"/>
              <a:t>very high frequency components) will be greatly amplified. </a:t>
            </a:r>
          </a:p>
          <a:p>
            <a:pPr>
              <a:spcBef>
                <a:spcPct val="50000"/>
              </a:spcBef>
            </a:pPr>
            <a:r>
              <a:rPr kumimoji="1" lang="en-GB" altLang="en-US" sz="2400" dirty="0"/>
              <a:t>In practice we try to build a system with the following transfer function:</a:t>
            </a:r>
            <a:r>
              <a:rPr kumimoji="1" lang="en-US" altLang="en-US" dirty="0"/>
              <a:t> </a:t>
            </a:r>
            <a:endParaRPr kumimoji="1" lang="en-GB" altLang="en-US" dirty="0"/>
          </a:p>
        </p:txBody>
      </p:sp>
      <p:sp>
        <p:nvSpPr>
          <p:cNvPr id="5125" name="Text Box 1032"/>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graphicFrame>
        <p:nvGraphicFramePr>
          <p:cNvPr id="5122" name="Object 2057"/>
          <p:cNvGraphicFramePr>
            <a:graphicFrameLocks noChangeAspect="1"/>
          </p:cNvGraphicFramePr>
          <p:nvPr>
            <p:extLst>
              <p:ext uri="{D42A27DB-BD31-4B8C-83A1-F6EECF244321}">
                <p14:modId xmlns:p14="http://schemas.microsoft.com/office/powerpoint/2010/main" val="2222037760"/>
              </p:ext>
            </p:extLst>
          </p:nvPr>
        </p:nvGraphicFramePr>
        <p:xfrm>
          <a:off x="1619250" y="5394325"/>
          <a:ext cx="5637212" cy="1060450"/>
        </p:xfrm>
        <a:graphic>
          <a:graphicData uri="http://schemas.openxmlformats.org/presentationml/2006/ole">
            <mc:AlternateContent xmlns:mc="http://schemas.openxmlformats.org/markup-compatibility/2006">
              <mc:Choice xmlns:v="urn:schemas-microsoft-com:vml" Requires="v">
                <p:oleObj spid="_x0000_s5179" name="Equation" r:id="rId4" imgW="2374560" imgH="444240" progId="Equation.3">
                  <p:embed/>
                </p:oleObj>
              </mc:Choice>
              <mc:Fallback>
                <p:oleObj name="Equation" r:id="rId4" imgW="2374560" imgH="444240" progId="Equation.3">
                  <p:embed/>
                  <p:pic>
                    <p:nvPicPr>
                      <p:cNvPr id="0" name="Object 20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5394325"/>
                        <a:ext cx="5637212"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nvSpPr>
        <p:spPr bwMode="auto">
          <a:xfrm>
            <a:off x="0" y="32766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7" name="Rectangle 2"/>
          <p:cNvSpPr>
            <a:spLocks noChangeArrowheads="1"/>
          </p:cNvSpPr>
          <p:nvPr/>
        </p:nvSpPr>
        <p:spPr bwMode="auto">
          <a:xfrm>
            <a:off x="685800" y="127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Three Term Controller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2766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23906" name="Rectangle 2"/>
          <p:cNvSpPr>
            <a:spLocks noGrp="1" noChangeArrowheads="1"/>
          </p:cNvSpPr>
          <p:nvPr>
            <p:ph type="title"/>
          </p:nvPr>
        </p:nvSpPr>
        <p:spPr>
          <a:xfrm>
            <a:off x="674688" y="203200"/>
            <a:ext cx="7772400" cy="876300"/>
          </a:xfrm>
        </p:spPr>
        <p:txBody>
          <a:bodyPr/>
          <a:lstStyle/>
          <a:p>
            <a:pPr eaLnBrk="1" hangingPunct="1"/>
            <a:r>
              <a:rPr lang="en-IE" altLang="en-US" smtClean="0"/>
              <a:t>Note</a:t>
            </a:r>
            <a:endParaRPr lang="en-GB" altLang="en-US" smtClean="0"/>
          </a:p>
        </p:txBody>
      </p:sp>
      <p:sp>
        <p:nvSpPr>
          <p:cNvPr id="123907" name="Text Box 3"/>
          <p:cNvSpPr txBox="1">
            <a:spLocks noChangeArrowheads="1"/>
          </p:cNvSpPr>
          <p:nvPr/>
        </p:nvSpPr>
        <p:spPr bwMode="invGray">
          <a:xfrm>
            <a:off x="290513" y="1095058"/>
            <a:ext cx="861695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a:cs typeface="Times New Roman" pitchFamily="18" charset="0"/>
              </a:rPr>
              <a:t>It should be noted that the argument also casts doubt on the prospect of building a proportional controller, doubts which control theory has a tendency to ignore since there is some sense in which we can build an acceptable approximation of a proportional controller</a:t>
            </a:r>
            <a:r>
              <a:rPr kumimoji="1" lang="en-GB" altLang="en-US" dirty="0" smtClean="0">
                <a:cs typeface="Times New Roman" pitchFamily="18" charset="0"/>
              </a:rPr>
              <a:t>. The “sense” is to recognise that we are building </a:t>
            </a:r>
            <a:r>
              <a:rPr kumimoji="1" lang="en-GB" altLang="en-US" i="1" dirty="0" smtClean="0">
                <a:cs typeface="Times New Roman" pitchFamily="18" charset="0"/>
              </a:rPr>
              <a:t>systems</a:t>
            </a:r>
            <a:r>
              <a:rPr kumimoji="1" lang="en-GB" altLang="en-US" dirty="0" smtClean="0">
                <a:cs typeface="Times New Roman" pitchFamily="18" charset="0"/>
              </a:rPr>
              <a:t>. I need therefore only build a system which reacts correctly (like a pure gain for example) when presented with the signals which it will see. It does not matter how it reacts to signals which it will never see. In practice all of the signals present will be </a:t>
            </a:r>
            <a:r>
              <a:rPr kumimoji="1" lang="en-GB" altLang="en-US" i="1" dirty="0" smtClean="0">
                <a:cs typeface="Times New Roman" pitchFamily="18" charset="0"/>
              </a:rPr>
              <a:t>band-limited</a:t>
            </a:r>
            <a:r>
              <a:rPr kumimoji="1" lang="en-GB" altLang="en-US" dirty="0" smtClean="0">
                <a:cs typeface="Times New Roman" pitchFamily="18" charset="0"/>
              </a:rPr>
              <a:t>, i.e. they will have a maximum frequency component. A would-be proportional controller only has to give the right gain up to this maximum.</a:t>
            </a:r>
            <a:endParaRPr kumimoji="1" lang="en-GB" altLang="en-US" dirty="0">
              <a:cs typeface="Times New Roman" pitchFamily="18" charset="0"/>
            </a:endParaRPr>
          </a:p>
        </p:txBody>
      </p:sp>
      <p:sp>
        <p:nvSpPr>
          <p:cNvPr id="4"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5" name="Text Box 1032"/>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2766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23906" name="Rectangle 2"/>
          <p:cNvSpPr>
            <a:spLocks noGrp="1" noChangeArrowheads="1"/>
          </p:cNvSpPr>
          <p:nvPr>
            <p:ph type="title"/>
          </p:nvPr>
        </p:nvSpPr>
        <p:spPr>
          <a:xfrm>
            <a:off x="674688" y="203200"/>
            <a:ext cx="7772400" cy="876300"/>
          </a:xfrm>
        </p:spPr>
        <p:txBody>
          <a:bodyPr/>
          <a:lstStyle/>
          <a:p>
            <a:pPr eaLnBrk="1" hangingPunct="1"/>
            <a:r>
              <a:rPr lang="en-IE" altLang="en-US" smtClean="0"/>
              <a:t>Note</a:t>
            </a:r>
            <a:endParaRPr lang="en-GB" altLang="en-US" smtClean="0"/>
          </a:p>
        </p:txBody>
      </p:sp>
      <p:sp>
        <p:nvSpPr>
          <p:cNvPr id="123907" name="Text Box 3"/>
          <p:cNvSpPr txBox="1">
            <a:spLocks noChangeArrowheads="1"/>
          </p:cNvSpPr>
          <p:nvPr/>
        </p:nvSpPr>
        <p:spPr bwMode="invGray">
          <a:xfrm>
            <a:off x="0" y="1074420"/>
            <a:ext cx="90043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The ideal differentiator is more problematic however. It gives increasing gain with increasing frequency. A time-domain view also explains the difficulty. Noise will jump around a lot. It therefore has rather sharp edges and when I differentiate this means that the derivative will regularly jump to rather large values. Now I have repeatedly stated that linear systems do not exist. Things only look linear close to operating points. These large values that the output of the differentiator is jumping to pull the system away from the operating point to where non-linearity lurks. The most common non-linear phenomenon is saturation, where a signal reaches a maximum allowed value and is cut off. The differentiation operation tends to evoke this phenomenon.</a:t>
            </a:r>
            <a:endParaRPr kumimoji="1" lang="en-GB" altLang="en-US" dirty="0">
              <a:cs typeface="Times New Roman" pitchFamily="18" charset="0"/>
            </a:endParaRPr>
          </a:p>
        </p:txBody>
      </p:sp>
      <p:sp>
        <p:nvSpPr>
          <p:cNvPr id="4"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5" name="Text Box 1032"/>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Tree>
    <p:extLst>
      <p:ext uri="{BB962C8B-B14F-4D97-AF65-F5344CB8AC3E}">
        <p14:creationId xmlns:p14="http://schemas.microsoft.com/office/powerpoint/2010/main" val="1770273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2766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23906" name="Rectangle 2"/>
          <p:cNvSpPr>
            <a:spLocks noGrp="1" noChangeArrowheads="1"/>
          </p:cNvSpPr>
          <p:nvPr>
            <p:ph type="title"/>
          </p:nvPr>
        </p:nvSpPr>
        <p:spPr>
          <a:xfrm>
            <a:off x="674688" y="203200"/>
            <a:ext cx="7772400" cy="876300"/>
          </a:xfrm>
        </p:spPr>
        <p:txBody>
          <a:bodyPr/>
          <a:lstStyle/>
          <a:p>
            <a:pPr eaLnBrk="1" hangingPunct="1"/>
            <a:r>
              <a:rPr lang="en-IE" altLang="en-US" smtClean="0"/>
              <a:t>Note</a:t>
            </a:r>
            <a:endParaRPr lang="en-GB" altLang="en-US" smtClean="0"/>
          </a:p>
        </p:txBody>
      </p:sp>
      <p:sp>
        <p:nvSpPr>
          <p:cNvPr id="123907" name="Text Box 3"/>
          <p:cNvSpPr txBox="1">
            <a:spLocks noChangeArrowheads="1"/>
          </p:cNvSpPr>
          <p:nvPr/>
        </p:nvSpPr>
        <p:spPr bwMode="invGray">
          <a:xfrm>
            <a:off x="263525" y="1417638"/>
            <a:ext cx="861695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For these reasons we generally take the view that perfect differentiators cannot be realised. Instead the </a:t>
            </a:r>
            <a:r>
              <a:rPr kumimoji="1" lang="en-GB" altLang="en-US" dirty="0">
                <a:cs typeface="Times New Roman" pitchFamily="18" charset="0"/>
              </a:rPr>
              <a:t>gain of the “differentiator” is </a:t>
            </a:r>
            <a:r>
              <a:rPr kumimoji="1" lang="en-GB" altLang="en-US" dirty="0" smtClean="0">
                <a:cs typeface="Times New Roman" pitchFamily="18" charset="0"/>
              </a:rPr>
              <a:t>limited. We realise the approximate differentiator:</a:t>
            </a:r>
            <a:endParaRPr kumimoji="1" lang="en-GB" altLang="en-US" dirty="0">
              <a:cs typeface="Times New Roman" pitchFamily="18" charset="0"/>
            </a:endParaRPr>
          </a:p>
        </p:txBody>
      </p:sp>
      <p:sp>
        <p:nvSpPr>
          <p:cNvPr id="4"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5" name="Text Box 1032"/>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graphicFrame>
        <p:nvGraphicFramePr>
          <p:cNvPr id="2" name="Object 1"/>
          <p:cNvGraphicFramePr>
            <a:graphicFrameLocks noChangeAspect="1"/>
          </p:cNvGraphicFramePr>
          <p:nvPr>
            <p:extLst>
              <p:ext uri="{D42A27DB-BD31-4B8C-83A1-F6EECF244321}">
                <p14:modId xmlns:p14="http://schemas.microsoft.com/office/powerpoint/2010/main" val="4132565114"/>
              </p:ext>
            </p:extLst>
          </p:nvPr>
        </p:nvGraphicFramePr>
        <p:xfrm>
          <a:off x="3025775" y="3109913"/>
          <a:ext cx="3406775" cy="1030287"/>
        </p:xfrm>
        <a:graphic>
          <a:graphicData uri="http://schemas.openxmlformats.org/presentationml/2006/ole">
            <mc:AlternateContent xmlns:mc="http://schemas.openxmlformats.org/markup-compatibility/2006">
              <mc:Choice xmlns:v="urn:schemas-microsoft-com:vml" Requires="v">
                <p:oleObj spid="_x0000_s111665" name="Equation" r:id="rId4" imgW="1434960" imgH="431640" progId="Equation.3">
                  <p:embed/>
                </p:oleObj>
              </mc:Choice>
              <mc:Fallback>
                <p:oleObj name="Equation" r:id="rId4" imgW="1434960" imgH="431640" progId="Equation.3">
                  <p:embed/>
                  <p:pic>
                    <p:nvPicPr>
                      <p:cNvPr id="0" name="Object 2057"/>
                      <p:cNvPicPr>
                        <a:picLocks noChangeAspect="1" noChangeArrowheads="1"/>
                      </p:cNvPicPr>
                      <p:nvPr/>
                    </p:nvPicPr>
                    <p:blipFill>
                      <a:blip r:embed="rId5"/>
                      <a:srcRect/>
                      <a:stretch>
                        <a:fillRect/>
                      </a:stretch>
                    </p:blipFill>
                    <p:spPr bwMode="auto">
                      <a:xfrm>
                        <a:off x="3025775" y="3109913"/>
                        <a:ext cx="3406775"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3"/>
          <p:cNvSpPr txBox="1">
            <a:spLocks noChangeArrowheads="1"/>
          </p:cNvSpPr>
          <p:nvPr/>
        </p:nvSpPr>
        <p:spPr bwMode="invGray">
          <a:xfrm>
            <a:off x="165100" y="4324807"/>
            <a:ext cx="861695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The idea here is that for </a:t>
            </a:r>
            <a:r>
              <a:rPr kumimoji="1" lang="en-GB" altLang="en-US" i="1" dirty="0" smtClean="0">
                <a:cs typeface="Times New Roman" pitchFamily="18" charset="0"/>
              </a:rPr>
              <a:t>s</a:t>
            </a:r>
            <a:r>
              <a:rPr kumimoji="1" lang="en-GB" altLang="en-US" dirty="0" smtClean="0">
                <a:cs typeface="Times New Roman" pitchFamily="18" charset="0"/>
              </a:rPr>
              <a:t> = </a:t>
            </a:r>
            <a:r>
              <a:rPr kumimoji="1" lang="en-GB" altLang="en-US" i="1" dirty="0" err="1" smtClean="0">
                <a:cs typeface="Times New Roman" pitchFamily="18" charset="0"/>
              </a:rPr>
              <a:t>j</a:t>
            </a:r>
            <a:r>
              <a:rPr kumimoji="1" lang="en-GB" altLang="en-US" i="1" dirty="0" err="1" smtClean="0">
                <a:latin typeface="Symbol" panose="05050102010706020507" pitchFamily="18" charset="2"/>
                <a:cs typeface="Times New Roman" pitchFamily="18" charset="0"/>
              </a:rPr>
              <a:t>w</a:t>
            </a:r>
            <a:r>
              <a:rPr kumimoji="1" lang="en-GB" altLang="en-US" dirty="0" smtClean="0">
                <a:cs typeface="Times New Roman" pitchFamily="18" charset="0"/>
              </a:rPr>
              <a:t> with </a:t>
            </a:r>
            <a:r>
              <a:rPr kumimoji="1" lang="en-GB" altLang="en-US" i="1" dirty="0" smtClean="0">
                <a:latin typeface="Symbol" panose="05050102010706020507" pitchFamily="18" charset="2"/>
                <a:cs typeface="Times New Roman" pitchFamily="18" charset="0"/>
              </a:rPr>
              <a:t>w</a:t>
            </a:r>
            <a:r>
              <a:rPr kumimoji="1" lang="en-GB" altLang="en-US" dirty="0" smtClean="0">
                <a:cs typeface="Times New Roman" pitchFamily="18" charset="0"/>
              </a:rPr>
              <a:t> reasonably small this transfer function (or rather its frequency response) will be almost the same as that of a perfect differentiator. However at higher frequencies the gain does not increased without bound but rather operates under a ceiling of </a:t>
            </a:r>
            <a:r>
              <a:rPr kumimoji="1" lang="en-GB" altLang="en-US" i="1" dirty="0" err="1" smtClean="0">
                <a:cs typeface="Times New Roman" pitchFamily="18" charset="0"/>
              </a:rPr>
              <a:t>k</a:t>
            </a:r>
            <a:r>
              <a:rPr kumimoji="1" lang="en-GB" altLang="en-US" i="1" baseline="-25000" dirty="0" err="1" smtClean="0">
                <a:cs typeface="Times New Roman" pitchFamily="18" charset="0"/>
              </a:rPr>
              <a:t>d</a:t>
            </a:r>
            <a:r>
              <a:rPr kumimoji="1" lang="en-GB" altLang="en-US" dirty="0" smtClean="0">
                <a:cs typeface="Times New Roman" pitchFamily="18" charset="0"/>
              </a:rPr>
              <a:t>/</a:t>
            </a:r>
            <a:r>
              <a:rPr kumimoji="1" lang="en-GB" altLang="en-US" i="1" dirty="0" smtClean="0">
                <a:cs typeface="Times New Roman" pitchFamily="18" charset="0"/>
              </a:rPr>
              <a:t>T</a:t>
            </a:r>
            <a:r>
              <a:rPr kumimoji="1" lang="en-GB" altLang="en-US" i="1" baseline="-25000" dirty="0" smtClean="0">
                <a:cs typeface="Times New Roman" pitchFamily="18" charset="0"/>
              </a:rPr>
              <a:t>d </a:t>
            </a:r>
            <a:r>
              <a:rPr kumimoji="1" lang="en-GB" altLang="en-US" dirty="0" smtClean="0">
                <a:cs typeface="Times New Roman" pitchFamily="18" charset="0"/>
              </a:rPr>
              <a:t>.  </a:t>
            </a:r>
            <a:endParaRPr kumimoji="1" lang="en-GB" altLang="en-US" dirty="0">
              <a:cs typeface="Times New Roman" pitchFamily="18" charset="0"/>
            </a:endParaRPr>
          </a:p>
        </p:txBody>
      </p:sp>
    </p:spTree>
    <p:extLst>
      <p:ext uri="{BB962C8B-B14F-4D97-AF65-F5344CB8AC3E}">
        <p14:creationId xmlns:p14="http://schemas.microsoft.com/office/powerpoint/2010/main" val="1598668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7432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6149" name="Rectangle 2050"/>
          <p:cNvSpPr>
            <a:spLocks noChangeArrowheads="1"/>
          </p:cNvSpPr>
          <p:nvPr/>
        </p:nvSpPr>
        <p:spPr bwMode="auto">
          <a:xfrm>
            <a:off x="6858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rPr>
              <a:t>Example </a:t>
            </a:r>
            <a:r>
              <a:rPr lang="en-GB" altLang="en-US" sz="4400" dirty="0" smtClean="0">
                <a:solidFill>
                  <a:schemeClr val="tx2"/>
                </a:solidFill>
              </a:rPr>
              <a:t>3.1</a:t>
            </a:r>
            <a:endParaRPr lang="en-GB" altLang="en-US" sz="4400" dirty="0">
              <a:solidFill>
                <a:schemeClr val="tx2"/>
              </a:solidFill>
            </a:endParaRPr>
          </a:p>
        </p:txBody>
      </p:sp>
      <p:sp>
        <p:nvSpPr>
          <p:cNvPr id="6150" name="Text Box 2051"/>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6151" name="Text Box 205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pic>
        <p:nvPicPr>
          <p:cNvPr id="6152" name="Picture 1036" descr="PIDblock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438" y="1193800"/>
            <a:ext cx="4048125" cy="234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3" name="Rectangle 1037"/>
          <p:cNvSpPr>
            <a:spLocks noChangeArrowheads="1"/>
          </p:cNvSpPr>
          <p:nvPr/>
        </p:nvSpPr>
        <p:spPr bwMode="invGray">
          <a:xfrm>
            <a:off x="6448425" y="1295400"/>
            <a:ext cx="235743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dirty="0"/>
          </a:p>
          <a:p>
            <a:pPr eaLnBrk="1" hangingPunct="1"/>
            <a:r>
              <a:rPr lang="en-GB" altLang="en-US" dirty="0"/>
              <a:t>m</a:t>
            </a:r>
            <a:r>
              <a:rPr lang="en-GB" altLang="en-US" dirty="0" smtClean="0"/>
              <a:t> </a:t>
            </a:r>
            <a:r>
              <a:rPr lang="en-GB" altLang="en-US" dirty="0"/>
              <a:t>= 1kg </a:t>
            </a:r>
          </a:p>
          <a:p>
            <a:pPr eaLnBrk="1" hangingPunct="1"/>
            <a:r>
              <a:rPr lang="en-GB" altLang="en-US" dirty="0"/>
              <a:t>b = 10 </a:t>
            </a:r>
            <a:r>
              <a:rPr lang="en-GB" altLang="en-US" dirty="0" err="1"/>
              <a:t>Nsec</a:t>
            </a:r>
            <a:r>
              <a:rPr lang="en-GB" altLang="en-US" dirty="0"/>
              <a:t>/m </a:t>
            </a:r>
            <a:endParaRPr lang="en-US" altLang="en-US" dirty="0"/>
          </a:p>
          <a:p>
            <a:pPr eaLnBrk="1" hangingPunct="1"/>
            <a:r>
              <a:rPr lang="en-GB" altLang="en-US" dirty="0"/>
              <a:t>k = 20 N/m </a:t>
            </a:r>
          </a:p>
        </p:txBody>
      </p:sp>
      <p:graphicFrame>
        <p:nvGraphicFramePr>
          <p:cNvPr id="6146" name="Object 1038"/>
          <p:cNvGraphicFramePr>
            <a:graphicFrameLocks noChangeAspect="1"/>
          </p:cNvGraphicFramePr>
          <p:nvPr>
            <p:extLst>
              <p:ext uri="{D42A27DB-BD31-4B8C-83A1-F6EECF244321}">
                <p14:modId xmlns:p14="http://schemas.microsoft.com/office/powerpoint/2010/main" val="3737396541"/>
              </p:ext>
            </p:extLst>
          </p:nvPr>
        </p:nvGraphicFramePr>
        <p:xfrm>
          <a:off x="655638" y="3949700"/>
          <a:ext cx="2652712" cy="496888"/>
        </p:xfrm>
        <a:graphic>
          <a:graphicData uri="http://schemas.openxmlformats.org/presentationml/2006/ole">
            <mc:AlternateContent xmlns:mc="http://schemas.openxmlformats.org/markup-compatibility/2006">
              <mc:Choice xmlns:v="urn:schemas-microsoft-com:vml" Requires="v">
                <p:oleObj spid="_x0000_s6310" name="Equation" r:id="rId5" imgW="1104840" imgH="203040" progId="Equation.3">
                  <p:embed/>
                </p:oleObj>
              </mc:Choice>
              <mc:Fallback>
                <p:oleObj name="Equation" r:id="rId5" imgW="1104840" imgH="203040" progId="Equation.3">
                  <p:embed/>
                  <p:pic>
                    <p:nvPicPr>
                      <p:cNvPr id="0" name="Object 1038"/>
                      <p:cNvPicPr>
                        <a:picLocks noChangeAspect="1" noChangeArrowheads="1"/>
                      </p:cNvPicPr>
                      <p:nvPr/>
                    </p:nvPicPr>
                    <p:blipFill>
                      <a:blip r:embed="rId6"/>
                      <a:srcRect/>
                      <a:stretch>
                        <a:fillRect/>
                      </a:stretch>
                    </p:blipFill>
                    <p:spPr bwMode="auto">
                      <a:xfrm>
                        <a:off x="655638" y="3949700"/>
                        <a:ext cx="2652712"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1040"/>
          <p:cNvGraphicFramePr>
            <a:graphicFrameLocks noChangeAspect="1"/>
          </p:cNvGraphicFramePr>
          <p:nvPr>
            <p:extLst>
              <p:ext uri="{D42A27DB-BD31-4B8C-83A1-F6EECF244321}">
                <p14:modId xmlns:p14="http://schemas.microsoft.com/office/powerpoint/2010/main" val="4293768264"/>
              </p:ext>
            </p:extLst>
          </p:nvPr>
        </p:nvGraphicFramePr>
        <p:xfrm>
          <a:off x="4627563" y="3895725"/>
          <a:ext cx="3687762" cy="547688"/>
        </p:xfrm>
        <a:graphic>
          <a:graphicData uri="http://schemas.openxmlformats.org/presentationml/2006/ole">
            <mc:AlternateContent xmlns:mc="http://schemas.openxmlformats.org/markup-compatibility/2006">
              <mc:Choice xmlns:v="urn:schemas-microsoft-com:vml" Requires="v">
                <p:oleObj spid="_x0000_s6311" name="Equation" r:id="rId7" imgW="1536480" imgH="228600" progId="Equation.3">
                  <p:embed/>
                </p:oleObj>
              </mc:Choice>
              <mc:Fallback>
                <p:oleObj name="Equation" r:id="rId7" imgW="1536480" imgH="228600" progId="Equation.3">
                  <p:embed/>
                  <p:pic>
                    <p:nvPicPr>
                      <p:cNvPr id="0" name="Object 1040"/>
                      <p:cNvPicPr>
                        <a:picLocks noChangeAspect="1" noChangeArrowheads="1"/>
                      </p:cNvPicPr>
                      <p:nvPr/>
                    </p:nvPicPr>
                    <p:blipFill>
                      <a:blip r:embed="rId8"/>
                      <a:srcRect/>
                      <a:stretch>
                        <a:fillRect/>
                      </a:stretch>
                    </p:blipFill>
                    <p:spPr bwMode="auto">
                      <a:xfrm>
                        <a:off x="4627563" y="3895725"/>
                        <a:ext cx="3687762"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1042"/>
          <p:cNvGraphicFramePr>
            <a:graphicFrameLocks noChangeAspect="1"/>
          </p:cNvGraphicFramePr>
          <p:nvPr/>
        </p:nvGraphicFramePr>
        <p:xfrm>
          <a:off x="2746375" y="5032375"/>
          <a:ext cx="3179763" cy="1028700"/>
        </p:xfrm>
        <a:graphic>
          <a:graphicData uri="http://schemas.openxmlformats.org/presentationml/2006/ole">
            <mc:AlternateContent xmlns:mc="http://schemas.openxmlformats.org/markup-compatibility/2006">
              <mc:Choice xmlns:v="urn:schemas-microsoft-com:vml" Requires="v">
                <p:oleObj spid="_x0000_s6312" name="Equation" r:id="rId9" imgW="1295280" imgH="419040" progId="Equation.3">
                  <p:embed/>
                </p:oleObj>
              </mc:Choice>
              <mc:Fallback>
                <p:oleObj name="Equation" r:id="rId9" imgW="1295280" imgH="419040" progId="Equation.3">
                  <p:embed/>
                  <p:pic>
                    <p:nvPicPr>
                      <p:cNvPr id="0" name="Object 10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6375" y="5032375"/>
                        <a:ext cx="3179763"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64770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28002" name="Rectangle 2"/>
          <p:cNvSpPr>
            <a:spLocks noGrp="1" noChangeArrowheads="1"/>
          </p:cNvSpPr>
          <p:nvPr>
            <p:ph type="title"/>
          </p:nvPr>
        </p:nvSpPr>
        <p:spPr>
          <a:xfrm>
            <a:off x="693738" y="558800"/>
            <a:ext cx="7772400" cy="876300"/>
          </a:xfrm>
        </p:spPr>
        <p:txBody>
          <a:bodyPr/>
          <a:lstStyle/>
          <a:p>
            <a:pPr eaLnBrk="1" hangingPunct="1"/>
            <a:r>
              <a:rPr lang="en-IE" altLang="en-US" smtClean="0"/>
              <a:t>Note</a:t>
            </a:r>
            <a:endParaRPr lang="en-GB" altLang="en-US" smtClean="0"/>
          </a:p>
        </p:txBody>
      </p:sp>
      <p:sp>
        <p:nvSpPr>
          <p:cNvPr id="128003" name="Text Box 3"/>
          <p:cNvSpPr txBox="1">
            <a:spLocks noChangeArrowheads="1"/>
          </p:cNvSpPr>
          <p:nvPr/>
        </p:nvSpPr>
        <p:spPr bwMode="invGray">
          <a:xfrm>
            <a:off x="300038" y="1922463"/>
            <a:ext cx="861695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a:cs typeface="Times New Roman" pitchFamily="18" charset="0"/>
              </a:rPr>
              <a:t>The goal is to illustrate how each of the gains </a:t>
            </a:r>
            <a:r>
              <a:rPr kumimoji="1" lang="en-GB" altLang="en-US" i="1" dirty="0" err="1">
                <a:cs typeface="Times New Roman" pitchFamily="18" charset="0"/>
              </a:rPr>
              <a:t>k</a:t>
            </a:r>
            <a:r>
              <a:rPr kumimoji="1" lang="en-GB" altLang="en-US" i="1" baseline="-25000" dirty="0" err="1">
                <a:cs typeface="Times New Roman" pitchFamily="18" charset="0"/>
              </a:rPr>
              <a:t>p</a:t>
            </a:r>
            <a:r>
              <a:rPr kumimoji="1" lang="en-GB" altLang="en-US" dirty="0">
                <a:cs typeface="Times New Roman" pitchFamily="18" charset="0"/>
              </a:rPr>
              <a:t>, </a:t>
            </a:r>
            <a:r>
              <a:rPr kumimoji="1" lang="en-GB" altLang="en-US" i="1" dirty="0" err="1">
                <a:cs typeface="Times New Roman" pitchFamily="18" charset="0"/>
              </a:rPr>
              <a:t>k</a:t>
            </a:r>
            <a:r>
              <a:rPr kumimoji="1" lang="en-GB" altLang="en-US" i="1" baseline="-25000" dirty="0" err="1">
                <a:cs typeface="Times New Roman" pitchFamily="18" charset="0"/>
              </a:rPr>
              <a:t>i</a:t>
            </a:r>
            <a:r>
              <a:rPr kumimoji="1" lang="en-GB" altLang="en-US" dirty="0">
                <a:cs typeface="Times New Roman" pitchFamily="18" charset="0"/>
              </a:rPr>
              <a:t> and </a:t>
            </a:r>
            <a:r>
              <a:rPr kumimoji="1" lang="en-GB" altLang="en-US" i="1" dirty="0" err="1">
                <a:cs typeface="Times New Roman" pitchFamily="18" charset="0"/>
              </a:rPr>
              <a:t>k</a:t>
            </a:r>
            <a:r>
              <a:rPr kumimoji="1" lang="en-GB" altLang="en-US" i="1" baseline="-25000" dirty="0" err="1">
                <a:cs typeface="Times New Roman" pitchFamily="18" charset="0"/>
              </a:rPr>
              <a:t>d</a:t>
            </a:r>
            <a:r>
              <a:rPr kumimoji="1" lang="en-GB" altLang="en-US" dirty="0">
                <a:cs typeface="Times New Roman" pitchFamily="18" charset="0"/>
              </a:rPr>
              <a:t> contributes towards obtaining</a:t>
            </a:r>
            <a:r>
              <a:rPr kumimoji="1" lang="en-GB" altLang="en-US" dirty="0" smtClean="0">
                <a:cs typeface="Times New Roman" pitchFamily="18" charset="0"/>
              </a:rPr>
              <a:t>:</a:t>
            </a:r>
          </a:p>
          <a:p>
            <a:pPr eaLnBrk="1" hangingPunct="1"/>
            <a:r>
              <a:rPr kumimoji="1" lang="en-US" altLang="en-US" dirty="0" smtClean="0">
                <a:cs typeface="Times New Roman" pitchFamily="18" charset="0"/>
              </a:rPr>
              <a:t> </a:t>
            </a:r>
            <a:endParaRPr kumimoji="1" lang="en-US" altLang="en-US" dirty="0">
              <a:cs typeface="Times New Roman" pitchFamily="18" charset="0"/>
            </a:endParaRPr>
          </a:p>
          <a:p>
            <a:pPr eaLnBrk="1" hangingPunct="1"/>
            <a:r>
              <a:rPr kumimoji="1" lang="en-GB" altLang="en-US" dirty="0">
                <a:cs typeface="Times New Roman" pitchFamily="18" charset="0"/>
              </a:rPr>
              <a:t>Fast transient</a:t>
            </a:r>
          </a:p>
          <a:p>
            <a:pPr eaLnBrk="1" hangingPunct="1"/>
            <a:r>
              <a:rPr kumimoji="1" lang="en-GB" altLang="en-US" dirty="0">
                <a:cs typeface="Times New Roman" pitchFamily="18" charset="0"/>
              </a:rPr>
              <a:t>Minimum overshoot </a:t>
            </a:r>
          </a:p>
          <a:p>
            <a:pPr eaLnBrk="1" hangingPunct="1"/>
            <a:r>
              <a:rPr kumimoji="1" lang="en-GB" altLang="en-US" dirty="0">
                <a:cs typeface="Times New Roman" pitchFamily="18" charset="0"/>
              </a:rPr>
              <a:t>Zero steady-state error </a:t>
            </a:r>
            <a:endParaRPr kumimoji="1" lang="en-US" altLang="en-US" dirty="0">
              <a:cs typeface="Times New Roman" pitchFamily="18" charset="0"/>
            </a:endParaRPr>
          </a:p>
          <a:p>
            <a:pPr eaLnBrk="1" hangingPunct="1"/>
            <a:r>
              <a:rPr kumimoji="1" lang="en-GB" altLang="en-US" dirty="0">
                <a:cs typeface="Times New Roman" pitchFamily="18" charset="0"/>
              </a:rPr>
              <a:t>Strictly the term should be “short” or “small” “transient” but the word “fast” is unequivocal and more descriptive.</a:t>
            </a:r>
          </a:p>
        </p:txBody>
      </p:sp>
      <p:sp>
        <p:nvSpPr>
          <p:cNvPr id="5" name="Text Box 2051"/>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6" name="Text Box 205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9144000" cy="91796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235522" name="Rectangle 2"/>
          <p:cNvSpPr>
            <a:spLocks noGrp="1" noChangeArrowheads="1"/>
          </p:cNvSpPr>
          <p:nvPr>
            <p:ph type="title"/>
          </p:nvPr>
        </p:nvSpPr>
        <p:spPr>
          <a:xfrm>
            <a:off x="762000" y="0"/>
            <a:ext cx="7772400" cy="800100"/>
          </a:xfrm>
        </p:spPr>
        <p:txBody>
          <a:bodyPr/>
          <a:lstStyle/>
          <a:p>
            <a:r>
              <a:rPr lang="en-US" dirty="0" smtClean="0"/>
              <a:t>Overview of Topics</a:t>
            </a:r>
          </a:p>
        </p:txBody>
      </p:sp>
      <p:sp>
        <p:nvSpPr>
          <p:cNvPr id="235523" name="Text Box 18"/>
          <p:cNvSpPr txBox="1">
            <a:spLocks noChangeArrowheads="1"/>
          </p:cNvSpPr>
          <p:nvPr/>
        </p:nvSpPr>
        <p:spPr bwMode="auto">
          <a:xfrm>
            <a:off x="1809750" y="1500894"/>
            <a:ext cx="5753100" cy="4154984"/>
          </a:xfrm>
          <a:prstGeom prst="rect">
            <a:avLst/>
          </a:prstGeom>
          <a:noFill/>
          <a:ln w="9525">
            <a:noFill/>
            <a:miter lim="800000"/>
            <a:headEnd/>
            <a:tailEnd/>
          </a:ln>
        </p:spPr>
        <p:txBody>
          <a:bodyPr>
            <a:spAutoFit/>
          </a:bodyPr>
          <a:lstStyle/>
          <a:p>
            <a:pPr>
              <a:spcBef>
                <a:spcPct val="0"/>
              </a:spcBef>
            </a:pPr>
            <a:endParaRPr kumimoji="0" lang="en-GB" sz="2400" dirty="0"/>
          </a:p>
          <a:p>
            <a:pPr>
              <a:spcBef>
                <a:spcPct val="0"/>
              </a:spcBef>
            </a:pPr>
            <a:r>
              <a:rPr kumimoji="0" lang="en-GB" sz="2400" b="1" i="1" dirty="0" smtClean="0"/>
              <a:t>Mathematical background and problem statement.</a:t>
            </a:r>
            <a:endParaRPr kumimoji="0" lang="en-GB" sz="2400" dirty="0"/>
          </a:p>
          <a:p>
            <a:pPr>
              <a:spcBef>
                <a:spcPct val="0"/>
              </a:spcBef>
            </a:pPr>
            <a:endParaRPr kumimoji="0" lang="en-GB" sz="2400" b="1" i="1" dirty="0"/>
          </a:p>
          <a:p>
            <a:pPr>
              <a:spcBef>
                <a:spcPct val="0"/>
              </a:spcBef>
            </a:pPr>
            <a:r>
              <a:rPr kumimoji="0" lang="en-GB" sz="2400" b="1" i="1" dirty="0" smtClean="0"/>
              <a:t>Dominant </a:t>
            </a:r>
            <a:r>
              <a:rPr kumimoji="0" lang="en-GB" sz="2400" b="1" i="1" dirty="0"/>
              <a:t>p</a:t>
            </a:r>
            <a:r>
              <a:rPr kumimoji="0" lang="en-GB" sz="2400" b="1" i="1" dirty="0" smtClean="0"/>
              <a:t>ole placement via root locus.</a:t>
            </a:r>
            <a:r>
              <a:rPr kumimoji="0" lang="en-GB" sz="2400" dirty="0" smtClean="0"/>
              <a:t> </a:t>
            </a:r>
            <a:endParaRPr kumimoji="0" lang="en-GB" sz="2400" dirty="0"/>
          </a:p>
          <a:p>
            <a:pPr>
              <a:spcBef>
                <a:spcPct val="0"/>
              </a:spcBef>
            </a:pPr>
            <a:endParaRPr kumimoji="0" lang="en-GB" sz="2400" dirty="0"/>
          </a:p>
          <a:p>
            <a:pPr>
              <a:spcBef>
                <a:spcPct val="0"/>
              </a:spcBef>
            </a:pPr>
            <a:r>
              <a:rPr kumimoji="0" lang="en-GB" sz="2400" b="1" i="1" dirty="0" smtClean="0"/>
              <a:t>Basic loop shaping.</a:t>
            </a:r>
            <a:endParaRPr kumimoji="0" lang="en-IE" sz="2400" b="1" i="1" dirty="0"/>
          </a:p>
          <a:p>
            <a:pPr>
              <a:spcBef>
                <a:spcPct val="0"/>
              </a:spcBef>
            </a:pPr>
            <a:endParaRPr kumimoji="0" lang="en-IE" sz="2400" b="1" i="1" dirty="0"/>
          </a:p>
          <a:p>
            <a:pPr>
              <a:spcBef>
                <a:spcPct val="0"/>
              </a:spcBef>
            </a:pPr>
            <a:r>
              <a:rPr kumimoji="0" lang="en-GB" sz="2400" b="1" i="1" dirty="0" smtClean="0"/>
              <a:t>Linear state feedback and observers</a:t>
            </a:r>
            <a:r>
              <a:rPr kumimoji="0" lang="en-IE" sz="2400" b="1" i="1" dirty="0" smtClean="0"/>
              <a:t>.</a:t>
            </a:r>
            <a:endParaRPr kumimoji="0" lang="en-GB" sz="2400" b="1" i="1" dirty="0"/>
          </a:p>
          <a:p>
            <a:pPr>
              <a:spcBef>
                <a:spcPct val="0"/>
              </a:spcBef>
            </a:pPr>
            <a:r>
              <a:rPr kumimoji="0" lang="en-GB" sz="2400" dirty="0"/>
              <a:t> </a:t>
            </a:r>
          </a:p>
          <a:p>
            <a:pPr>
              <a:spcBef>
                <a:spcPct val="0"/>
              </a:spcBef>
            </a:pPr>
            <a:r>
              <a:rPr kumimoji="0" lang="en-GB" sz="2400" b="1" i="1" dirty="0" smtClean="0"/>
              <a:t>Digital control.</a:t>
            </a:r>
            <a:endParaRPr kumimoji="0" lang="en-GB" sz="2400" dirty="0"/>
          </a:p>
        </p:txBody>
      </p:sp>
      <p:sp>
        <p:nvSpPr>
          <p:cNvPr id="6" name="Oval 19"/>
          <p:cNvSpPr>
            <a:spLocks noChangeArrowheads="1"/>
          </p:cNvSpPr>
          <p:nvPr/>
        </p:nvSpPr>
        <p:spPr bwMode="invGray">
          <a:xfrm>
            <a:off x="7440612" y="3047596"/>
            <a:ext cx="244475" cy="274637"/>
          </a:xfrm>
          <a:prstGeom prst="ellipse">
            <a:avLst/>
          </a:prstGeom>
          <a:gradFill rotWithShape="0">
            <a:gsLst>
              <a:gs pos="0">
                <a:schemeClr val="accent1"/>
              </a:gs>
              <a:gs pos="50000">
                <a:schemeClr val="bg1"/>
              </a:gs>
              <a:gs pos="100000">
                <a:schemeClr val="accent1"/>
              </a:gs>
            </a:gsLst>
            <a:lin ang="0" scaled="1"/>
          </a:gradFill>
          <a:ln w="9525">
            <a:solidFill>
              <a:schemeClr val="tx1"/>
            </a:solidFill>
            <a:round/>
            <a:headEnd/>
            <a:tailEnd/>
          </a:ln>
          <a:effectLst>
            <a:innerShdw blurRad="114300">
              <a:prstClr val="black"/>
            </a:innerShdw>
          </a:effectLst>
        </p:spPr>
        <p:txBody>
          <a:bodyPr anchor="ctr">
            <a:spAutoFit/>
          </a:bodyPr>
          <a:lstStyle/>
          <a:p>
            <a:pPr>
              <a:defRPr/>
            </a:pPr>
            <a:endParaRPr lang="en-US" dirty="0"/>
          </a:p>
        </p:txBody>
      </p:sp>
    </p:spTree>
    <p:extLst>
      <p:ext uri="{BB962C8B-B14F-4D97-AF65-F5344CB8AC3E}">
        <p14:creationId xmlns:p14="http://schemas.microsoft.com/office/powerpoint/2010/main" val="3085664426"/>
      </p:ext>
    </p:extLst>
  </p:cSld>
  <p:clrMapOvr>
    <a:masterClrMapping/>
  </p:clrMapOvr>
  <p:transition advTm="15544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434584"/>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1" name="Rectangle 10"/>
          <p:cNvSpPr/>
          <p:nvPr/>
        </p:nvSpPr>
        <p:spPr bwMode="auto">
          <a:xfrm>
            <a:off x="1169043" y="1448583"/>
            <a:ext cx="5917557" cy="1599417"/>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244738" name="TextBox 1"/>
          <p:cNvSpPr txBox="1">
            <a:spLocks noChangeArrowheads="1"/>
          </p:cNvSpPr>
          <p:nvPr/>
        </p:nvSpPr>
        <p:spPr bwMode="auto">
          <a:xfrm>
            <a:off x="1331088" y="1591551"/>
            <a:ext cx="8218025" cy="1200329"/>
          </a:xfrm>
          <a:prstGeom prst="rect">
            <a:avLst/>
          </a:prstGeom>
          <a:noFill/>
          <a:ln w="9525">
            <a:noFill/>
            <a:miter lim="800000"/>
            <a:headEnd/>
            <a:tailEnd/>
          </a:ln>
        </p:spPr>
        <p:txBody>
          <a:bodyPr wrap="square">
            <a:spAutoFit/>
          </a:bodyPr>
          <a:lstStyle/>
          <a:p>
            <a:pPr algn="l"/>
            <a:r>
              <a:rPr lang="en-GB" sz="2400" dirty="0"/>
              <a:t>&gt;&gt; </a:t>
            </a:r>
            <a:r>
              <a:rPr lang="en-GB" sz="2400" dirty="0" smtClean="0"/>
              <a:t> </a:t>
            </a:r>
            <a:r>
              <a:rPr lang="en-GB" sz="2400" dirty="0" err="1" smtClean="0">
                <a:solidFill>
                  <a:srgbClr val="0000FF"/>
                </a:solidFill>
              </a:rPr>
              <a:t>Gp</a:t>
            </a:r>
            <a:r>
              <a:rPr lang="en-GB" sz="2400" dirty="0" smtClean="0">
                <a:solidFill>
                  <a:srgbClr val="0000FF"/>
                </a:solidFill>
              </a:rPr>
              <a:t> =</a:t>
            </a:r>
            <a:r>
              <a:rPr lang="en-GB" sz="2400" dirty="0" smtClean="0"/>
              <a:t> </a:t>
            </a:r>
            <a:r>
              <a:rPr lang="en-GB" sz="2400" dirty="0" err="1" smtClean="0">
                <a:solidFill>
                  <a:srgbClr val="0000FF"/>
                </a:solidFill>
              </a:rPr>
              <a:t>tf</a:t>
            </a:r>
            <a:r>
              <a:rPr lang="en-GB" sz="2400" dirty="0" smtClean="0">
                <a:solidFill>
                  <a:srgbClr val="0000FF"/>
                </a:solidFill>
              </a:rPr>
              <a:t>([1],[1 10 20])</a:t>
            </a:r>
          </a:p>
          <a:p>
            <a:pPr algn="l"/>
            <a:r>
              <a:rPr lang="en-GB" sz="2400" dirty="0" smtClean="0"/>
              <a:t>&gt;&gt;</a:t>
            </a:r>
            <a:r>
              <a:rPr lang="en-GB" sz="2400" dirty="0" smtClean="0">
                <a:solidFill>
                  <a:srgbClr val="0000FF"/>
                </a:solidFill>
              </a:rPr>
              <a:t>  </a:t>
            </a:r>
            <a:r>
              <a:rPr lang="en-GB" sz="2400" dirty="0" smtClean="0">
                <a:solidFill>
                  <a:srgbClr val="0000FF"/>
                </a:solidFill>
              </a:rPr>
              <a:t>pole(</a:t>
            </a:r>
            <a:r>
              <a:rPr lang="en-GB" sz="2400" dirty="0" err="1" smtClean="0">
                <a:solidFill>
                  <a:srgbClr val="0000FF"/>
                </a:solidFill>
              </a:rPr>
              <a:t>Gp</a:t>
            </a:r>
            <a:r>
              <a:rPr lang="en-GB" sz="2400" dirty="0" smtClean="0">
                <a:solidFill>
                  <a:srgbClr val="0000FF"/>
                </a:solidFill>
              </a:rPr>
              <a:t>)</a:t>
            </a:r>
            <a:endParaRPr lang="en-GB" sz="2400" dirty="0" smtClean="0">
              <a:solidFill>
                <a:srgbClr val="0000FF"/>
              </a:solidFill>
            </a:endParaRPr>
          </a:p>
          <a:p>
            <a:pPr algn="l"/>
            <a:r>
              <a:rPr lang="en-GB" sz="2400" dirty="0" smtClean="0"/>
              <a:t>&gt;&gt;</a:t>
            </a:r>
            <a:r>
              <a:rPr lang="en-GB" sz="2400" dirty="0" smtClean="0">
                <a:solidFill>
                  <a:srgbClr val="0000FF"/>
                </a:solidFill>
              </a:rPr>
              <a:t>  </a:t>
            </a:r>
            <a:r>
              <a:rPr lang="en-GB" sz="2400" dirty="0" smtClean="0">
                <a:solidFill>
                  <a:srgbClr val="0000FF"/>
                </a:solidFill>
              </a:rPr>
              <a:t>step(</a:t>
            </a:r>
            <a:r>
              <a:rPr lang="en-GB" sz="2400" dirty="0" err="1" smtClean="0">
                <a:solidFill>
                  <a:srgbClr val="0000FF"/>
                </a:solidFill>
              </a:rPr>
              <a:t>Gp</a:t>
            </a:r>
            <a:r>
              <a:rPr lang="en-GB" sz="2400" dirty="0" smtClean="0">
                <a:solidFill>
                  <a:srgbClr val="0000FF"/>
                </a:solidFill>
              </a:rPr>
              <a:t>)</a:t>
            </a:r>
            <a:r>
              <a:rPr lang="en-GB" sz="2400" dirty="0"/>
              <a:t>	</a:t>
            </a:r>
            <a:endParaRPr lang="en-GB" sz="2400" i="1" dirty="0" smtClean="0">
              <a:solidFill>
                <a:srgbClr val="009900"/>
              </a:solidFill>
            </a:endParaRPr>
          </a:p>
        </p:txBody>
      </p:sp>
      <p:sp>
        <p:nvSpPr>
          <p:cNvPr id="14"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15" name="Rectangle 2"/>
          <p:cNvSpPr txBox="1">
            <a:spLocks noChangeArrowheads="1"/>
          </p:cNvSpPr>
          <p:nvPr/>
        </p:nvSpPr>
        <p:spPr>
          <a:xfrm>
            <a:off x="685800" y="434584"/>
            <a:ext cx="7772400" cy="708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4000" b="0" kern="0" dirty="0" smtClean="0"/>
              <a:t>Code</a:t>
            </a:r>
          </a:p>
        </p:txBody>
      </p:sp>
      <p:sp>
        <p:nvSpPr>
          <p:cNvPr id="1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
        <p:nvSpPr>
          <p:cNvPr id="8" name="Text Box 3"/>
          <p:cNvSpPr txBox="1">
            <a:spLocks noChangeArrowheads="1"/>
          </p:cNvSpPr>
          <p:nvPr/>
        </p:nvSpPr>
        <p:spPr bwMode="invGray">
          <a:xfrm>
            <a:off x="147638" y="3205163"/>
            <a:ext cx="861695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The poles are at -7.2361 and -2.7639. Clearly the latter is dominant. The system should act as a first order system with a single pole at -2.7639. The corresponding time constant is 1/2.7639 = 0.3618. Five time constants is 1.8 sec approximately. So I anticipate that the transient part of the step response will be of about 1.8 sec duration. The DC gain is G(0) = 1/20 so the steady-state output for a unit step input should be 0.05.</a:t>
            </a:r>
            <a:endParaRPr kumimoji="1" lang="en-GB" altLang="en-US" dirty="0">
              <a:cs typeface="Times New Roman" pitchFamily="18" charset="0"/>
            </a:endParaRPr>
          </a:p>
        </p:txBody>
      </p:sp>
    </p:spTree>
    <p:extLst>
      <p:ext uri="{BB962C8B-B14F-4D97-AF65-F5344CB8AC3E}">
        <p14:creationId xmlns:p14="http://schemas.microsoft.com/office/powerpoint/2010/main" val="23659519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323533"/>
            <a:ext cx="101473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29026" name="Rectangle 2"/>
          <p:cNvSpPr>
            <a:spLocks noChangeArrowheads="1"/>
          </p:cNvSpPr>
          <p:nvPr/>
        </p:nvSpPr>
        <p:spPr bwMode="auto">
          <a:xfrm>
            <a:off x="427038" y="182563"/>
            <a:ext cx="80772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rPr>
              <a:t>Example </a:t>
            </a:r>
            <a:r>
              <a:rPr lang="en-GB" altLang="en-US" sz="4400" dirty="0" smtClean="0">
                <a:solidFill>
                  <a:schemeClr val="tx2"/>
                </a:solidFill>
              </a:rPr>
              <a:t>3.1</a:t>
            </a:r>
            <a:r>
              <a:rPr lang="en-GB" altLang="en-US" sz="4400" dirty="0">
                <a:solidFill>
                  <a:schemeClr val="tx2"/>
                </a:solidFill>
              </a:rPr>
              <a:t>:  Open loop response</a:t>
            </a:r>
          </a:p>
        </p:txBody>
      </p:sp>
      <p:sp>
        <p:nvSpPr>
          <p:cNvPr id="129027"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129028" name="Text Box 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
        <p:nvSpPr>
          <p:cNvPr id="129030" name="Rectangle 9"/>
          <p:cNvSpPr>
            <a:spLocks noChangeArrowheads="1"/>
          </p:cNvSpPr>
          <p:nvPr/>
        </p:nvSpPr>
        <p:spPr bwMode="invGray">
          <a:xfrm>
            <a:off x="249238" y="5128786"/>
            <a:ext cx="869156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sz="2400" dirty="0" smtClean="0"/>
              <a:t>0.05 </a:t>
            </a:r>
            <a:r>
              <a:rPr lang="en-GB" altLang="en-US" sz="2400" dirty="0"/>
              <a:t>is </a:t>
            </a:r>
            <a:r>
              <a:rPr lang="en-GB" altLang="en-US" sz="2400" dirty="0" smtClean="0"/>
              <a:t>indeed the </a:t>
            </a:r>
            <a:r>
              <a:rPr lang="en-GB" altLang="en-US" sz="2400" dirty="0"/>
              <a:t>final value for a unit step input. </a:t>
            </a:r>
            <a:r>
              <a:rPr lang="en-GB" altLang="en-US" sz="2400" dirty="0" smtClean="0"/>
              <a:t>This </a:t>
            </a:r>
            <a:r>
              <a:rPr lang="en-GB" altLang="en-US" sz="2400" dirty="0"/>
              <a:t>corresponds to a large steady-state error of 0.95. </a:t>
            </a:r>
            <a:r>
              <a:rPr lang="en-GB" altLang="en-US" sz="2400" dirty="0" smtClean="0"/>
              <a:t>The transient duration is indeed about 1.8 sec. The 10% to 90% rise </a:t>
            </a:r>
            <a:r>
              <a:rPr lang="en-GB" altLang="en-US" sz="2400" dirty="0"/>
              <a:t>time = </a:t>
            </a:r>
            <a:r>
              <a:rPr lang="en-GB" altLang="en-US" sz="2400" dirty="0" smtClean="0"/>
              <a:t>0.88 </a:t>
            </a:r>
            <a:r>
              <a:rPr lang="en-GB" altLang="en-US" sz="2400" dirty="0"/>
              <a:t>sec and </a:t>
            </a:r>
            <a:r>
              <a:rPr lang="en-GB" altLang="en-US" sz="2400" dirty="0" smtClean="0"/>
              <a:t>the 2</a:t>
            </a:r>
            <a:r>
              <a:rPr lang="en-GB" altLang="en-US" sz="2400" dirty="0"/>
              <a:t>% settling time = </a:t>
            </a:r>
            <a:r>
              <a:rPr lang="en-GB" altLang="en-US" sz="2400" dirty="0" smtClean="0"/>
              <a:t>1.59 </a:t>
            </a:r>
            <a:r>
              <a:rPr lang="en-GB" altLang="en-US" sz="2400" dirty="0"/>
              <a:t>sec.</a:t>
            </a:r>
            <a:r>
              <a:rPr lang="en-US" altLang="en-US" dirty="0"/>
              <a:t> </a:t>
            </a:r>
          </a:p>
        </p:txBody>
      </p:sp>
      <p:pic>
        <p:nvPicPr>
          <p:cNvPr id="1177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638" y="1128286"/>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696913"/>
            <a:ext cx="101473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30050" name="Rectangle 2"/>
          <p:cNvSpPr>
            <a:spLocks noGrp="1" noChangeArrowheads="1"/>
          </p:cNvSpPr>
          <p:nvPr>
            <p:ph type="title"/>
          </p:nvPr>
        </p:nvSpPr>
        <p:spPr>
          <a:xfrm>
            <a:off x="742950" y="632143"/>
            <a:ext cx="7772400" cy="876300"/>
          </a:xfrm>
        </p:spPr>
        <p:txBody>
          <a:bodyPr/>
          <a:lstStyle/>
          <a:p>
            <a:pPr eaLnBrk="1" hangingPunct="1"/>
            <a:r>
              <a:rPr lang="en-IE" altLang="en-US" dirty="0" smtClean="0"/>
              <a:t>Note</a:t>
            </a:r>
            <a:endParaRPr lang="en-GB" altLang="en-US" dirty="0" smtClean="0"/>
          </a:p>
        </p:txBody>
      </p:sp>
      <p:sp>
        <p:nvSpPr>
          <p:cNvPr id="130051" name="Text Box 3"/>
          <p:cNvSpPr txBox="1">
            <a:spLocks noChangeArrowheads="1"/>
          </p:cNvSpPr>
          <p:nvPr/>
        </p:nvSpPr>
        <p:spPr bwMode="invGray">
          <a:xfrm>
            <a:off x="320675" y="1711325"/>
            <a:ext cx="861695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One </a:t>
            </a:r>
            <a:r>
              <a:rPr kumimoji="1" lang="en-GB" altLang="en-US" dirty="0">
                <a:cs typeface="Times New Roman" pitchFamily="18" charset="0"/>
              </a:rPr>
              <a:t>should always check the response of the system without control.  After all, if miraculously it happens to meet the specification then we do not have to do anything.  More commonly it gives a sense of whether the specifications are reasonable.  If the rise time of the open loop system is 10 min for example then it is almost certainly unrealistic to expect to be able to achieve a </a:t>
            </a:r>
            <a:r>
              <a:rPr kumimoji="1" lang="en-GB" altLang="en-US" dirty="0" smtClean="0">
                <a:cs typeface="Times New Roman" pitchFamily="18" charset="0"/>
              </a:rPr>
              <a:t>closed-loop </a:t>
            </a:r>
            <a:r>
              <a:rPr kumimoji="1" lang="en-GB" altLang="en-US" dirty="0">
                <a:cs typeface="Times New Roman" pitchFamily="18" charset="0"/>
              </a:rPr>
              <a:t>rise time of 1 </a:t>
            </a:r>
            <a:r>
              <a:rPr kumimoji="1" lang="en-GB" altLang="en-US" dirty="0">
                <a:latin typeface="Symbol" pitchFamily="18" charset="2"/>
                <a:cs typeface="Times New Roman" pitchFamily="18" charset="0"/>
              </a:rPr>
              <a:t>m</a:t>
            </a:r>
            <a:r>
              <a:rPr kumimoji="1" lang="en-GB" altLang="en-US" dirty="0">
                <a:cs typeface="Times New Roman" pitchFamily="18" charset="0"/>
              </a:rPr>
              <a:t>sec.</a:t>
            </a:r>
          </a:p>
          <a:p>
            <a:pPr eaLnBrk="1" hangingPunct="1"/>
            <a:r>
              <a:rPr kumimoji="1" lang="en-GB" altLang="en-US" dirty="0">
                <a:cs typeface="Times New Roman" pitchFamily="18" charset="0"/>
              </a:rPr>
              <a:t>In this case we seek a controller that will reduce the rise time, reduce the settling time and eliminate the steady-state error. </a:t>
            </a:r>
          </a:p>
        </p:txBody>
      </p:sp>
      <p:sp>
        <p:nvSpPr>
          <p:cNvPr id="5"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6" name="Text Box 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04800"/>
            <a:ext cx="10147300" cy="13287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7171" name="Rectangle 8"/>
          <p:cNvSpPr>
            <a:spLocks noChangeArrowheads="1"/>
          </p:cNvSpPr>
          <p:nvPr/>
        </p:nvSpPr>
        <p:spPr bwMode="auto">
          <a:xfrm>
            <a:off x="672306" y="331788"/>
            <a:ext cx="7772400"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3.1</a:t>
            </a:r>
            <a:r>
              <a:rPr lang="en-GB" altLang="en-US" sz="4400" dirty="0">
                <a:solidFill>
                  <a:schemeClr val="tx2"/>
                </a:solidFill>
                <a:latin typeface="Arial" charset="0"/>
              </a:rPr>
              <a:t>:  Proportional Controller</a:t>
            </a:r>
          </a:p>
        </p:txBody>
      </p:sp>
      <p:sp>
        <p:nvSpPr>
          <p:cNvPr id="7172" name="Text Box 9"/>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7173" name="Text Box 12"/>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graphicFrame>
        <p:nvGraphicFramePr>
          <p:cNvPr id="7170" name="Object 13"/>
          <p:cNvGraphicFramePr>
            <a:graphicFrameLocks noChangeAspect="1"/>
          </p:cNvGraphicFramePr>
          <p:nvPr>
            <p:extLst>
              <p:ext uri="{D42A27DB-BD31-4B8C-83A1-F6EECF244321}">
                <p14:modId xmlns:p14="http://schemas.microsoft.com/office/powerpoint/2010/main" val="1022438775"/>
              </p:ext>
            </p:extLst>
          </p:nvPr>
        </p:nvGraphicFramePr>
        <p:xfrm>
          <a:off x="1041400" y="2647950"/>
          <a:ext cx="6219825" cy="1071563"/>
        </p:xfrm>
        <a:graphic>
          <a:graphicData uri="http://schemas.openxmlformats.org/presentationml/2006/ole">
            <mc:AlternateContent xmlns:mc="http://schemas.openxmlformats.org/markup-compatibility/2006">
              <mc:Choice xmlns:v="urn:schemas-microsoft-com:vml" Requires="v">
                <p:oleObj spid="_x0000_s7273" name="Equation" r:id="rId4" imgW="2603160" imgH="444240" progId="Equation.3">
                  <p:embed/>
                </p:oleObj>
              </mc:Choice>
              <mc:Fallback>
                <p:oleObj name="Equation" r:id="rId4" imgW="2603160" imgH="444240" progId="Equation.3">
                  <p:embed/>
                  <p:pic>
                    <p:nvPicPr>
                      <p:cNvPr id="0" name="Object 13"/>
                      <p:cNvPicPr>
                        <a:picLocks noChangeAspect="1" noChangeArrowheads="1"/>
                      </p:cNvPicPr>
                      <p:nvPr/>
                    </p:nvPicPr>
                    <p:blipFill>
                      <a:blip r:embed="rId5"/>
                      <a:srcRect/>
                      <a:stretch>
                        <a:fillRect/>
                      </a:stretch>
                    </p:blipFill>
                    <p:spPr bwMode="auto">
                      <a:xfrm>
                        <a:off x="1041400" y="2647950"/>
                        <a:ext cx="6219825" cy="107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4" name="Rectangle 15"/>
          <p:cNvSpPr>
            <a:spLocks noChangeArrowheads="1"/>
          </p:cNvSpPr>
          <p:nvPr/>
        </p:nvSpPr>
        <p:spPr bwMode="invGray">
          <a:xfrm>
            <a:off x="228600" y="1629560"/>
            <a:ext cx="868378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a:t>The </a:t>
            </a:r>
            <a:r>
              <a:rPr lang="en-GB" altLang="en-US" dirty="0" smtClean="0"/>
              <a:t>open-loop </a:t>
            </a:r>
            <a:r>
              <a:rPr lang="en-GB" altLang="en-US" dirty="0"/>
              <a:t>transfer function of the above system with </a:t>
            </a:r>
          </a:p>
          <a:p>
            <a:r>
              <a:rPr lang="en-GB" altLang="en-US" dirty="0"/>
              <a:t>a proportional controller is: </a:t>
            </a:r>
          </a:p>
        </p:txBody>
      </p:sp>
      <p:sp>
        <p:nvSpPr>
          <p:cNvPr id="7175" name="Rectangle 16"/>
          <p:cNvSpPr>
            <a:spLocks noChangeArrowheads="1"/>
          </p:cNvSpPr>
          <p:nvPr/>
        </p:nvSpPr>
        <p:spPr bwMode="invGray">
          <a:xfrm>
            <a:off x="184147" y="5473005"/>
            <a:ext cx="868378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a:t>Let proportional gain </a:t>
            </a:r>
            <a:r>
              <a:rPr lang="en-GB" altLang="en-US" i="1" dirty="0" err="1"/>
              <a:t>k</a:t>
            </a:r>
            <a:r>
              <a:rPr lang="en-GB" altLang="en-US" i="1" baseline="-25000" dirty="0" err="1"/>
              <a:t>p</a:t>
            </a:r>
            <a:r>
              <a:rPr lang="en-GB" altLang="en-US" dirty="0"/>
              <a:t> = </a:t>
            </a:r>
            <a:r>
              <a:rPr lang="en-GB" altLang="en-US" dirty="0" smtClean="0"/>
              <a:t>300. The purpose in choosing such a large gain is to ensure a closed-loop DC gain which at 300/320 is much closer to unity. </a:t>
            </a:r>
            <a:endParaRPr lang="en-GB" altLang="en-US" dirty="0"/>
          </a:p>
        </p:txBody>
      </p:sp>
      <p:sp>
        <p:nvSpPr>
          <p:cNvPr id="11" name="Rectangle 15"/>
          <p:cNvSpPr>
            <a:spLocks noChangeArrowheads="1"/>
          </p:cNvSpPr>
          <p:nvPr/>
        </p:nvSpPr>
        <p:spPr bwMode="invGray">
          <a:xfrm>
            <a:off x="228598" y="3804962"/>
            <a:ext cx="65101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a:t>The closed-loop transfer function </a:t>
            </a:r>
            <a:r>
              <a:rPr lang="en-GB" altLang="en-US" dirty="0" smtClean="0"/>
              <a:t>becomes: </a:t>
            </a:r>
            <a:endParaRPr lang="en-GB" alt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674854716"/>
              </p:ext>
            </p:extLst>
          </p:nvPr>
        </p:nvGraphicFramePr>
        <p:xfrm>
          <a:off x="1365250" y="4341813"/>
          <a:ext cx="5856288" cy="1162050"/>
        </p:xfrm>
        <a:graphic>
          <a:graphicData uri="http://schemas.openxmlformats.org/presentationml/2006/ole">
            <mc:AlternateContent xmlns:mc="http://schemas.openxmlformats.org/markup-compatibility/2006">
              <mc:Choice xmlns:v="urn:schemas-microsoft-com:vml" Requires="v">
                <p:oleObj spid="_x0000_s7274" name="Equation" r:id="rId6" imgW="2450880" imgH="482400" progId="Equation.3">
                  <p:embed/>
                </p:oleObj>
              </mc:Choice>
              <mc:Fallback>
                <p:oleObj name="Equation" r:id="rId6" imgW="2450880" imgH="482400" progId="Equation.3">
                  <p:embed/>
                  <p:pic>
                    <p:nvPicPr>
                      <p:cNvPr id="0" name="Object 13"/>
                      <p:cNvPicPr>
                        <a:picLocks noChangeAspect="1" noChangeArrowheads="1"/>
                      </p:cNvPicPr>
                      <p:nvPr/>
                    </p:nvPicPr>
                    <p:blipFill>
                      <a:blip r:embed="rId7"/>
                      <a:srcRect/>
                      <a:stretch>
                        <a:fillRect/>
                      </a:stretch>
                    </p:blipFill>
                    <p:spPr bwMode="auto">
                      <a:xfrm>
                        <a:off x="1365250" y="4341813"/>
                        <a:ext cx="5856288"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434584"/>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1" name="Rectangle 10"/>
          <p:cNvSpPr/>
          <p:nvPr/>
        </p:nvSpPr>
        <p:spPr bwMode="auto">
          <a:xfrm>
            <a:off x="1169043" y="1448583"/>
            <a:ext cx="6158857" cy="2501117"/>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244738" name="TextBox 1"/>
          <p:cNvSpPr txBox="1">
            <a:spLocks noChangeArrowheads="1"/>
          </p:cNvSpPr>
          <p:nvPr/>
        </p:nvSpPr>
        <p:spPr bwMode="auto">
          <a:xfrm>
            <a:off x="1331088" y="1591551"/>
            <a:ext cx="8218025" cy="2677656"/>
          </a:xfrm>
          <a:prstGeom prst="rect">
            <a:avLst/>
          </a:prstGeom>
          <a:noFill/>
          <a:ln w="9525">
            <a:noFill/>
            <a:miter lim="800000"/>
            <a:headEnd/>
            <a:tailEnd/>
          </a:ln>
        </p:spPr>
        <p:txBody>
          <a:bodyPr wrap="square">
            <a:spAutoFit/>
          </a:bodyPr>
          <a:lstStyle/>
          <a:p>
            <a:pPr algn="l"/>
            <a:r>
              <a:rPr lang="en-GB" sz="2400" dirty="0"/>
              <a:t>&gt;&gt; </a:t>
            </a:r>
            <a:r>
              <a:rPr lang="en-GB" sz="2400" dirty="0" smtClean="0"/>
              <a:t> </a:t>
            </a:r>
            <a:r>
              <a:rPr lang="en-GB" sz="2400" dirty="0" err="1" smtClean="0">
                <a:solidFill>
                  <a:srgbClr val="0000FF"/>
                </a:solidFill>
              </a:rPr>
              <a:t>Gc</a:t>
            </a:r>
            <a:r>
              <a:rPr lang="en-GB" sz="2400" dirty="0" smtClean="0">
                <a:solidFill>
                  <a:srgbClr val="0000FF"/>
                </a:solidFill>
              </a:rPr>
              <a:t> =</a:t>
            </a:r>
            <a:r>
              <a:rPr lang="en-GB" sz="2400" dirty="0" smtClean="0"/>
              <a:t> </a:t>
            </a:r>
            <a:r>
              <a:rPr lang="en-GB" sz="2400" dirty="0" err="1" smtClean="0">
                <a:solidFill>
                  <a:srgbClr val="0000FF"/>
                </a:solidFill>
              </a:rPr>
              <a:t>tf</a:t>
            </a:r>
            <a:r>
              <a:rPr lang="en-GB" sz="2400" dirty="0" smtClean="0">
                <a:solidFill>
                  <a:srgbClr val="0000FF"/>
                </a:solidFill>
              </a:rPr>
              <a:t>([300],[1])</a:t>
            </a:r>
          </a:p>
          <a:p>
            <a:pPr algn="l"/>
            <a:r>
              <a:rPr lang="en-GB" sz="2400" dirty="0" smtClean="0"/>
              <a:t>&gt;&gt;</a:t>
            </a:r>
            <a:r>
              <a:rPr lang="en-GB" sz="2400" dirty="0" smtClean="0">
                <a:solidFill>
                  <a:srgbClr val="0000FF"/>
                </a:solidFill>
              </a:rPr>
              <a:t>  G0 = series(</a:t>
            </a:r>
            <a:r>
              <a:rPr lang="en-GB" sz="2400" dirty="0" err="1" smtClean="0">
                <a:solidFill>
                  <a:srgbClr val="0000FF"/>
                </a:solidFill>
              </a:rPr>
              <a:t>Gp,Gc</a:t>
            </a:r>
            <a:r>
              <a:rPr lang="en-GB" sz="2400" dirty="0" smtClean="0">
                <a:solidFill>
                  <a:srgbClr val="0000FF"/>
                </a:solidFill>
              </a:rPr>
              <a:t>)</a:t>
            </a:r>
          </a:p>
          <a:p>
            <a:pPr algn="l"/>
            <a:r>
              <a:rPr lang="en-GB" sz="2400" dirty="0" smtClean="0"/>
              <a:t>&gt;&gt;</a:t>
            </a:r>
            <a:r>
              <a:rPr lang="en-GB" sz="2400" dirty="0" smtClean="0">
                <a:solidFill>
                  <a:srgbClr val="0000FF"/>
                </a:solidFill>
              </a:rPr>
              <a:t>  </a:t>
            </a:r>
            <a:r>
              <a:rPr lang="en-GB" sz="2400" dirty="0" err="1" smtClean="0">
                <a:solidFill>
                  <a:srgbClr val="0000FF"/>
                </a:solidFill>
              </a:rPr>
              <a:t>Gideal</a:t>
            </a:r>
            <a:r>
              <a:rPr lang="en-GB" sz="2400" dirty="0" smtClean="0">
                <a:solidFill>
                  <a:srgbClr val="0000FF"/>
                </a:solidFill>
              </a:rPr>
              <a:t> = </a:t>
            </a:r>
            <a:r>
              <a:rPr lang="en-GB" sz="2400" dirty="0" err="1" smtClean="0">
                <a:solidFill>
                  <a:srgbClr val="0000FF"/>
                </a:solidFill>
              </a:rPr>
              <a:t>tf</a:t>
            </a:r>
            <a:r>
              <a:rPr lang="en-GB" sz="2400" dirty="0" smtClean="0">
                <a:solidFill>
                  <a:srgbClr val="0000FF"/>
                </a:solidFill>
              </a:rPr>
              <a:t>([1],[1])   </a:t>
            </a:r>
            <a:r>
              <a:rPr lang="en-GB" sz="2400" i="1" dirty="0" smtClean="0">
                <a:solidFill>
                  <a:srgbClr val="009900"/>
                </a:solidFill>
              </a:rPr>
              <a:t>ideal unity feedback</a:t>
            </a:r>
          </a:p>
          <a:p>
            <a:pPr algn="l"/>
            <a:r>
              <a:rPr lang="en-GB" sz="2400" dirty="0" smtClean="0"/>
              <a:t>&gt;&gt;</a:t>
            </a:r>
            <a:r>
              <a:rPr lang="en-GB" sz="2400" dirty="0" smtClean="0">
                <a:solidFill>
                  <a:srgbClr val="0000FF"/>
                </a:solidFill>
              </a:rPr>
              <a:t>  </a:t>
            </a:r>
            <a:r>
              <a:rPr lang="en-GB" sz="2400" dirty="0" err="1" smtClean="0">
                <a:solidFill>
                  <a:srgbClr val="0000FF"/>
                </a:solidFill>
              </a:rPr>
              <a:t>Gcl</a:t>
            </a:r>
            <a:r>
              <a:rPr lang="en-GB" sz="2400" dirty="0" smtClean="0">
                <a:solidFill>
                  <a:srgbClr val="0000FF"/>
                </a:solidFill>
              </a:rPr>
              <a:t> = feedback(G0,Gideal)</a:t>
            </a:r>
          </a:p>
          <a:p>
            <a:pPr algn="l"/>
            <a:r>
              <a:rPr lang="en-GB" sz="2400" dirty="0" smtClean="0"/>
              <a:t>&gt;&gt; </a:t>
            </a:r>
            <a:r>
              <a:rPr lang="en-GB" sz="2400" dirty="0" smtClean="0">
                <a:solidFill>
                  <a:srgbClr val="0000FF"/>
                </a:solidFill>
              </a:rPr>
              <a:t> pole(</a:t>
            </a:r>
            <a:r>
              <a:rPr lang="en-GB" sz="2400" dirty="0" err="1" smtClean="0">
                <a:solidFill>
                  <a:srgbClr val="0000FF"/>
                </a:solidFill>
              </a:rPr>
              <a:t>Gcl</a:t>
            </a:r>
            <a:r>
              <a:rPr lang="en-GB" sz="2400" dirty="0" smtClean="0">
                <a:solidFill>
                  <a:srgbClr val="0000FF"/>
                </a:solidFill>
              </a:rPr>
              <a:t>)</a:t>
            </a:r>
          </a:p>
          <a:p>
            <a:r>
              <a:rPr lang="en-GB" sz="2400" dirty="0"/>
              <a:t>&gt;&gt;</a:t>
            </a:r>
            <a:r>
              <a:rPr lang="en-GB" sz="2400" dirty="0">
                <a:solidFill>
                  <a:srgbClr val="0000FF"/>
                </a:solidFill>
              </a:rPr>
              <a:t>  </a:t>
            </a:r>
            <a:r>
              <a:rPr lang="en-GB" sz="2400" dirty="0" smtClean="0">
                <a:solidFill>
                  <a:srgbClr val="0000FF"/>
                </a:solidFill>
              </a:rPr>
              <a:t>step(</a:t>
            </a:r>
            <a:r>
              <a:rPr lang="en-GB" sz="2400" dirty="0" err="1" smtClean="0">
                <a:solidFill>
                  <a:srgbClr val="0000FF"/>
                </a:solidFill>
              </a:rPr>
              <a:t>Gcl</a:t>
            </a:r>
            <a:r>
              <a:rPr lang="en-GB" sz="2400" dirty="0" smtClean="0">
                <a:solidFill>
                  <a:srgbClr val="0000FF"/>
                </a:solidFill>
              </a:rPr>
              <a:t>)</a:t>
            </a:r>
            <a:endParaRPr lang="en-GB" sz="2400" dirty="0">
              <a:solidFill>
                <a:srgbClr val="0000FF"/>
              </a:solidFill>
            </a:endParaRPr>
          </a:p>
          <a:p>
            <a:pPr algn="l"/>
            <a:r>
              <a:rPr lang="en-GB" sz="2400" dirty="0"/>
              <a:t>	</a:t>
            </a:r>
            <a:endParaRPr lang="en-GB" sz="2400" i="1" dirty="0" smtClean="0">
              <a:solidFill>
                <a:srgbClr val="009900"/>
              </a:solidFill>
            </a:endParaRPr>
          </a:p>
        </p:txBody>
      </p:sp>
      <p:sp>
        <p:nvSpPr>
          <p:cNvPr id="14"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15" name="Rectangle 2"/>
          <p:cNvSpPr txBox="1">
            <a:spLocks noChangeArrowheads="1"/>
          </p:cNvSpPr>
          <p:nvPr/>
        </p:nvSpPr>
        <p:spPr>
          <a:xfrm>
            <a:off x="685800" y="434584"/>
            <a:ext cx="7772400" cy="708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4000" b="0" kern="0" dirty="0" smtClean="0"/>
              <a:t>Code</a:t>
            </a:r>
          </a:p>
        </p:txBody>
      </p:sp>
      <p:sp>
        <p:nvSpPr>
          <p:cNvPr id="1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
        <p:nvSpPr>
          <p:cNvPr id="8" name="Text Box 3"/>
          <p:cNvSpPr txBox="1">
            <a:spLocks noChangeArrowheads="1"/>
          </p:cNvSpPr>
          <p:nvPr/>
        </p:nvSpPr>
        <p:spPr bwMode="invGray">
          <a:xfrm>
            <a:off x="263525" y="4068763"/>
            <a:ext cx="86169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The poles are at -5 +/-  17.1756</a:t>
            </a:r>
            <a:r>
              <a:rPr kumimoji="1" lang="en-GB" altLang="en-US" i="1" dirty="0" smtClean="0">
                <a:cs typeface="Times New Roman" pitchFamily="18" charset="0"/>
              </a:rPr>
              <a:t>j</a:t>
            </a:r>
            <a:r>
              <a:rPr kumimoji="1" lang="en-GB" altLang="en-US" dirty="0" smtClean="0">
                <a:cs typeface="Times New Roman" pitchFamily="18" charset="0"/>
              </a:rPr>
              <a:t>. Clearly we have a dominant pair. The system should act as a second order system. The poles have real part -5 so the 2% settling time should be about 4/5 = 0.8 sec. The DC gain is </a:t>
            </a:r>
            <a:r>
              <a:rPr kumimoji="1" lang="en-GB" altLang="en-US" i="1" dirty="0" err="1" smtClean="0">
                <a:cs typeface="Times New Roman" pitchFamily="18" charset="0"/>
              </a:rPr>
              <a:t>G</a:t>
            </a:r>
            <a:r>
              <a:rPr kumimoji="1" lang="en-GB" altLang="en-US" i="1" baseline="-25000" dirty="0" err="1" smtClean="0">
                <a:cs typeface="Times New Roman" pitchFamily="18" charset="0"/>
              </a:rPr>
              <a:t>cl</a:t>
            </a:r>
            <a:r>
              <a:rPr kumimoji="1" lang="en-GB" altLang="en-US" dirty="0" smtClean="0">
                <a:cs typeface="Times New Roman" pitchFamily="18" charset="0"/>
              </a:rPr>
              <a:t>(0) = 300/320 so the steady-state output for a unit step input should be 0.9375 which is much closer to unity.</a:t>
            </a:r>
            <a:endParaRPr kumimoji="1" lang="en-GB" altLang="en-US" dirty="0">
              <a:cs typeface="Times New Roman" pitchFamily="18" charset="0"/>
            </a:endParaRPr>
          </a:p>
        </p:txBody>
      </p:sp>
    </p:spTree>
    <p:extLst>
      <p:ext uri="{BB962C8B-B14F-4D97-AF65-F5344CB8AC3E}">
        <p14:creationId xmlns:p14="http://schemas.microsoft.com/office/powerpoint/2010/main" val="13069659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434584"/>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15" name="Rectangle 2"/>
          <p:cNvSpPr txBox="1">
            <a:spLocks noChangeArrowheads="1"/>
          </p:cNvSpPr>
          <p:nvPr/>
        </p:nvSpPr>
        <p:spPr>
          <a:xfrm>
            <a:off x="685800" y="434584"/>
            <a:ext cx="7772400" cy="708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4000" b="0" kern="0" dirty="0" smtClean="0"/>
              <a:t>Code</a:t>
            </a:r>
          </a:p>
        </p:txBody>
      </p:sp>
      <p:sp>
        <p:nvSpPr>
          <p:cNvPr id="1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
        <p:nvSpPr>
          <p:cNvPr id="8" name="Text Box 3"/>
          <p:cNvSpPr txBox="1">
            <a:spLocks noChangeArrowheads="1"/>
          </p:cNvSpPr>
          <p:nvPr/>
        </p:nvSpPr>
        <p:spPr bwMode="invGray">
          <a:xfrm>
            <a:off x="263525" y="1528763"/>
            <a:ext cx="8616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As the poles are at -5 +/-  17.1756</a:t>
            </a:r>
            <a:r>
              <a:rPr kumimoji="1" lang="en-GB" altLang="en-US" i="1" dirty="0" smtClean="0">
                <a:cs typeface="Times New Roman" pitchFamily="18" charset="0"/>
              </a:rPr>
              <a:t>j</a:t>
            </a:r>
            <a:r>
              <a:rPr kumimoji="1" lang="en-GB" altLang="en-US" dirty="0">
                <a:cs typeface="Times New Roman" pitchFamily="18" charset="0"/>
              </a:rPr>
              <a:t> </a:t>
            </a:r>
            <a:r>
              <a:rPr kumimoji="1" lang="en-GB" altLang="en-US" dirty="0" smtClean="0">
                <a:cs typeface="Times New Roman" pitchFamily="18" charset="0"/>
              </a:rPr>
              <a:t>we have that they are the roots of the polynomial:</a:t>
            </a:r>
            <a:endParaRPr kumimoji="1" lang="en-GB" altLang="en-US" dirty="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973269983"/>
              </p:ext>
            </p:extLst>
          </p:nvPr>
        </p:nvGraphicFramePr>
        <p:xfrm>
          <a:off x="3263900" y="2668588"/>
          <a:ext cx="2095500" cy="490537"/>
        </p:xfrm>
        <a:graphic>
          <a:graphicData uri="http://schemas.openxmlformats.org/presentationml/2006/ole">
            <mc:AlternateContent xmlns:mc="http://schemas.openxmlformats.org/markup-compatibility/2006">
              <mc:Choice xmlns:v="urn:schemas-microsoft-com:vml" Requires="v">
                <p:oleObj spid="_x0000_s113834" name="Equation" r:id="rId3" imgW="876240" imgH="203040" progId="Equation.3">
                  <p:embed/>
                </p:oleObj>
              </mc:Choice>
              <mc:Fallback>
                <p:oleObj name="Equation" r:id="rId3" imgW="876240" imgH="203040" progId="Equation.3">
                  <p:embed/>
                  <p:pic>
                    <p:nvPicPr>
                      <p:cNvPr id="0" name="Object 13"/>
                      <p:cNvPicPr>
                        <a:picLocks noChangeAspect="1" noChangeArrowheads="1"/>
                      </p:cNvPicPr>
                      <p:nvPr/>
                    </p:nvPicPr>
                    <p:blipFill>
                      <a:blip r:embed="rId4"/>
                      <a:srcRect/>
                      <a:stretch>
                        <a:fillRect/>
                      </a:stretch>
                    </p:blipFill>
                    <p:spPr bwMode="auto">
                      <a:xfrm>
                        <a:off x="3263900" y="2668588"/>
                        <a:ext cx="20955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3"/>
          <p:cNvSpPr txBox="1">
            <a:spLocks noChangeArrowheads="1"/>
          </p:cNvSpPr>
          <p:nvPr/>
        </p:nvSpPr>
        <p:spPr bwMode="invGray">
          <a:xfrm>
            <a:off x="263525" y="3395663"/>
            <a:ext cx="8616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Comparing with:</a:t>
            </a:r>
            <a:endParaRPr kumimoji="1" lang="en-GB" altLang="en-US" dirty="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376563949"/>
              </p:ext>
            </p:extLst>
          </p:nvPr>
        </p:nvGraphicFramePr>
        <p:xfrm>
          <a:off x="3402806" y="3395663"/>
          <a:ext cx="2338388" cy="582613"/>
        </p:xfrm>
        <a:graphic>
          <a:graphicData uri="http://schemas.openxmlformats.org/presentationml/2006/ole">
            <mc:AlternateContent xmlns:mc="http://schemas.openxmlformats.org/markup-compatibility/2006">
              <mc:Choice xmlns:v="urn:schemas-microsoft-com:vml" Requires="v">
                <p:oleObj spid="_x0000_s113835" name="Equation" r:id="rId5" imgW="977760" imgH="241200" progId="Equation.3">
                  <p:embed/>
                </p:oleObj>
              </mc:Choice>
              <mc:Fallback>
                <p:oleObj name="Equation" r:id="rId5" imgW="977760" imgH="241200" progId="Equation.3">
                  <p:embed/>
                  <p:pic>
                    <p:nvPicPr>
                      <p:cNvPr id="0" name="Object 1"/>
                      <p:cNvPicPr>
                        <a:picLocks noChangeAspect="1" noChangeArrowheads="1"/>
                      </p:cNvPicPr>
                      <p:nvPr/>
                    </p:nvPicPr>
                    <p:blipFill>
                      <a:blip r:embed="rId6"/>
                      <a:srcRect/>
                      <a:stretch>
                        <a:fillRect/>
                      </a:stretch>
                    </p:blipFill>
                    <p:spPr bwMode="auto">
                      <a:xfrm>
                        <a:off x="3402806" y="3395663"/>
                        <a:ext cx="2338388"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865992747"/>
              </p:ext>
            </p:extLst>
          </p:nvPr>
        </p:nvGraphicFramePr>
        <p:xfrm>
          <a:off x="1406525" y="4097338"/>
          <a:ext cx="5803900" cy="550862"/>
        </p:xfrm>
        <a:graphic>
          <a:graphicData uri="http://schemas.openxmlformats.org/presentationml/2006/ole">
            <mc:AlternateContent xmlns:mc="http://schemas.openxmlformats.org/markup-compatibility/2006">
              <mc:Choice xmlns:v="urn:schemas-microsoft-com:vml" Requires="v">
                <p:oleObj spid="_x0000_s113836" name="Equation" r:id="rId7" imgW="2425680" imgH="228600" progId="Equation.3">
                  <p:embed/>
                </p:oleObj>
              </mc:Choice>
              <mc:Fallback>
                <p:oleObj name="Equation" r:id="rId7" imgW="2425680" imgH="228600" progId="Equation.3">
                  <p:embed/>
                  <p:pic>
                    <p:nvPicPr>
                      <p:cNvPr id="0" name="Object 2"/>
                      <p:cNvPicPr>
                        <a:picLocks noChangeAspect="1" noChangeArrowheads="1"/>
                      </p:cNvPicPr>
                      <p:nvPr/>
                    </p:nvPicPr>
                    <p:blipFill>
                      <a:blip r:embed="rId8"/>
                      <a:srcRect/>
                      <a:stretch>
                        <a:fillRect/>
                      </a:stretch>
                    </p:blipFill>
                    <p:spPr bwMode="auto">
                      <a:xfrm>
                        <a:off x="1406525" y="4097338"/>
                        <a:ext cx="580390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 Box 3"/>
          <p:cNvSpPr txBox="1">
            <a:spLocks noChangeArrowheads="1"/>
          </p:cNvSpPr>
          <p:nvPr/>
        </p:nvSpPr>
        <p:spPr bwMode="invGray">
          <a:xfrm>
            <a:off x="0" y="4614863"/>
            <a:ext cx="861695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A damping ratio of about 0.28 is not very high so the overshoot will be significant. Recall</a:t>
            </a:r>
          </a:p>
          <a:p>
            <a:pPr eaLnBrk="1" hangingPunct="1"/>
            <a:endParaRPr kumimoji="1" lang="en-GB" altLang="en-US" dirty="0">
              <a:cs typeface="Times New Roman" pitchFamily="18" charset="0"/>
            </a:endParaRPr>
          </a:p>
          <a:p>
            <a:pPr eaLnBrk="1" hangingPunct="1"/>
            <a:endParaRPr kumimoji="1" lang="en-GB" altLang="en-US" dirty="0" smtClean="0">
              <a:cs typeface="Times New Roman" pitchFamily="18" charset="0"/>
            </a:endParaRPr>
          </a:p>
          <a:p>
            <a:pPr eaLnBrk="1" hangingPunct="1"/>
            <a:r>
              <a:rPr kumimoji="1" lang="en-GB" altLang="en-US" dirty="0" smtClean="0">
                <a:cs typeface="Times New Roman" pitchFamily="18" charset="0"/>
              </a:rPr>
              <a:t>This formula  gives an expected overshoot of about 40%</a:t>
            </a:r>
            <a:endParaRPr kumimoji="1" lang="en-GB" altLang="en-US" dirty="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736009361"/>
              </p:ext>
            </p:extLst>
          </p:nvPr>
        </p:nvGraphicFramePr>
        <p:xfrm>
          <a:off x="5470525" y="5121275"/>
          <a:ext cx="2587625" cy="981075"/>
        </p:xfrm>
        <a:graphic>
          <a:graphicData uri="http://schemas.openxmlformats.org/presentationml/2006/ole">
            <mc:AlternateContent xmlns:mc="http://schemas.openxmlformats.org/markup-compatibility/2006">
              <mc:Choice xmlns:v="urn:schemas-microsoft-com:vml" Requires="v">
                <p:oleObj spid="_x0000_s113837" name="Equation" r:id="rId9" imgW="1485720" imgH="558720" progId="Equation.3">
                  <p:embed/>
                </p:oleObj>
              </mc:Choice>
              <mc:Fallback>
                <p:oleObj name="Equation" r:id="rId9" imgW="1485720" imgH="558720" progId="Equation.3">
                  <p:embed/>
                  <p:pic>
                    <p:nvPicPr>
                      <p:cNvPr id="0" name="Object 3"/>
                      <p:cNvPicPr>
                        <a:picLocks noChangeAspect="1" noChangeArrowheads="1"/>
                      </p:cNvPicPr>
                      <p:nvPr/>
                    </p:nvPicPr>
                    <p:blipFill>
                      <a:blip r:embed="rId10"/>
                      <a:srcRect/>
                      <a:stretch>
                        <a:fillRect/>
                      </a:stretch>
                    </p:blipFill>
                    <p:spPr bwMode="auto">
                      <a:xfrm>
                        <a:off x="5470525" y="5121275"/>
                        <a:ext cx="2587625" cy="9810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75832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04800"/>
            <a:ext cx="10147300" cy="13287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7171" name="Rectangle 8"/>
          <p:cNvSpPr>
            <a:spLocks noChangeArrowheads="1"/>
          </p:cNvSpPr>
          <p:nvPr/>
        </p:nvSpPr>
        <p:spPr bwMode="auto">
          <a:xfrm>
            <a:off x="672306" y="331788"/>
            <a:ext cx="7772400"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3.1</a:t>
            </a:r>
            <a:r>
              <a:rPr lang="en-GB" altLang="en-US" sz="4400" dirty="0">
                <a:solidFill>
                  <a:schemeClr val="tx2"/>
                </a:solidFill>
                <a:latin typeface="Arial" charset="0"/>
              </a:rPr>
              <a:t>:  Proportional Controller</a:t>
            </a:r>
          </a:p>
        </p:txBody>
      </p:sp>
      <p:sp>
        <p:nvSpPr>
          <p:cNvPr id="7172" name="Text Box 9"/>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7173" name="Text Box 12"/>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graphicFrame>
        <p:nvGraphicFramePr>
          <p:cNvPr id="7170" name="Object 13"/>
          <p:cNvGraphicFramePr>
            <a:graphicFrameLocks noChangeAspect="1"/>
          </p:cNvGraphicFramePr>
          <p:nvPr>
            <p:extLst>
              <p:ext uri="{D42A27DB-BD31-4B8C-83A1-F6EECF244321}">
                <p14:modId xmlns:p14="http://schemas.microsoft.com/office/powerpoint/2010/main" val="1271616897"/>
              </p:ext>
            </p:extLst>
          </p:nvPr>
        </p:nvGraphicFramePr>
        <p:xfrm>
          <a:off x="5915025" y="1893888"/>
          <a:ext cx="2306638" cy="947737"/>
        </p:xfrm>
        <a:graphic>
          <a:graphicData uri="http://schemas.openxmlformats.org/presentationml/2006/ole">
            <mc:AlternateContent xmlns:mc="http://schemas.openxmlformats.org/markup-compatibility/2006">
              <mc:Choice xmlns:v="urn:schemas-microsoft-com:vml" Requires="v">
                <p:oleObj spid="_x0000_s112685" name="Equation" r:id="rId4" imgW="965160" imgH="393480" progId="Equation.3">
                  <p:embed/>
                </p:oleObj>
              </mc:Choice>
              <mc:Fallback>
                <p:oleObj name="Equation" r:id="rId4" imgW="965160" imgH="393480" progId="Equation.3">
                  <p:embed/>
                  <p:pic>
                    <p:nvPicPr>
                      <p:cNvPr id="0" name=""/>
                      <p:cNvPicPr>
                        <a:picLocks noChangeAspect="1" noChangeArrowheads="1"/>
                      </p:cNvPicPr>
                      <p:nvPr/>
                    </p:nvPicPr>
                    <p:blipFill>
                      <a:blip r:embed="rId5"/>
                      <a:srcRect/>
                      <a:stretch>
                        <a:fillRect/>
                      </a:stretch>
                    </p:blipFill>
                    <p:spPr bwMode="auto">
                      <a:xfrm>
                        <a:off x="5915025" y="1893888"/>
                        <a:ext cx="2306638"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4" name="Rectangle 15"/>
          <p:cNvSpPr>
            <a:spLocks noChangeArrowheads="1"/>
          </p:cNvSpPr>
          <p:nvPr/>
        </p:nvSpPr>
        <p:spPr bwMode="invGray">
          <a:xfrm>
            <a:off x="228600" y="1845003"/>
            <a:ext cx="5495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a:t>The closed-loop transfer function </a:t>
            </a:r>
            <a:r>
              <a:rPr lang="en-GB" altLang="en-US" dirty="0" smtClean="0"/>
              <a:t>is</a:t>
            </a:r>
            <a:r>
              <a:rPr lang="en-GB" altLang="en-US" dirty="0"/>
              <a:t>: </a:t>
            </a:r>
          </a:p>
        </p:txBody>
      </p:sp>
      <p:sp>
        <p:nvSpPr>
          <p:cNvPr id="7177" name="Rectangle 18"/>
          <p:cNvSpPr>
            <a:spLocks noChangeArrowheads="1"/>
          </p:cNvSpPr>
          <p:nvPr/>
        </p:nvSpPr>
        <p:spPr bwMode="invGray">
          <a:xfrm>
            <a:off x="5073650" y="3194619"/>
            <a:ext cx="39497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smtClean="0"/>
              <a:t>The 2% settling time is 0.772 sec. The response looks like a second order response (we see overshoot and ringing). The steady-state response is 0.938. The overshoot is 39.9%</a:t>
            </a:r>
            <a:endParaRPr lang="en-GB" altLang="en-US" dirty="0"/>
          </a:p>
        </p:txBody>
      </p:sp>
      <p:pic>
        <p:nvPicPr>
          <p:cNvPr id="11265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350" y="2368223"/>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10054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04800"/>
            <a:ext cx="10147300" cy="13287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7171" name="Rectangle 8"/>
          <p:cNvSpPr>
            <a:spLocks noChangeArrowheads="1"/>
          </p:cNvSpPr>
          <p:nvPr/>
        </p:nvSpPr>
        <p:spPr bwMode="auto">
          <a:xfrm>
            <a:off x="672306" y="331788"/>
            <a:ext cx="7772400"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3.1</a:t>
            </a:r>
            <a:r>
              <a:rPr lang="en-GB" altLang="en-US" sz="4400" dirty="0">
                <a:solidFill>
                  <a:schemeClr val="tx2"/>
                </a:solidFill>
                <a:latin typeface="Arial" charset="0"/>
              </a:rPr>
              <a:t>:  Proportional </a:t>
            </a:r>
            <a:r>
              <a:rPr lang="en-GB" altLang="en-US" sz="4400" dirty="0" smtClean="0">
                <a:solidFill>
                  <a:schemeClr val="tx2"/>
                </a:solidFill>
                <a:latin typeface="Arial" charset="0"/>
              </a:rPr>
              <a:t>Derivative Controller</a:t>
            </a:r>
            <a:endParaRPr lang="en-GB" altLang="en-US" sz="4400" dirty="0">
              <a:solidFill>
                <a:schemeClr val="tx2"/>
              </a:solidFill>
              <a:latin typeface="Arial" charset="0"/>
            </a:endParaRPr>
          </a:p>
        </p:txBody>
      </p:sp>
      <p:sp>
        <p:nvSpPr>
          <p:cNvPr id="7172" name="Text Box 9"/>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7173" name="Text Box 12"/>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graphicFrame>
        <p:nvGraphicFramePr>
          <p:cNvPr id="7170" name="Object 13"/>
          <p:cNvGraphicFramePr>
            <a:graphicFrameLocks noChangeAspect="1"/>
          </p:cNvGraphicFramePr>
          <p:nvPr>
            <p:extLst>
              <p:ext uri="{D42A27DB-BD31-4B8C-83A1-F6EECF244321}">
                <p14:modId xmlns:p14="http://schemas.microsoft.com/office/powerpoint/2010/main" val="1256305048"/>
              </p:ext>
            </p:extLst>
          </p:nvPr>
        </p:nvGraphicFramePr>
        <p:xfrm>
          <a:off x="541338" y="2647950"/>
          <a:ext cx="7219950" cy="1071563"/>
        </p:xfrm>
        <a:graphic>
          <a:graphicData uri="http://schemas.openxmlformats.org/presentationml/2006/ole">
            <mc:AlternateContent xmlns:mc="http://schemas.openxmlformats.org/markup-compatibility/2006">
              <mc:Choice xmlns:v="urn:schemas-microsoft-com:vml" Requires="v">
                <p:oleObj spid="_x0000_s114805" name="Equation" r:id="rId4" imgW="3022560" imgH="444240" progId="Equation.3">
                  <p:embed/>
                </p:oleObj>
              </mc:Choice>
              <mc:Fallback>
                <p:oleObj name="Equation" r:id="rId4" imgW="3022560" imgH="444240" progId="Equation.3">
                  <p:embed/>
                  <p:pic>
                    <p:nvPicPr>
                      <p:cNvPr id="0" name=""/>
                      <p:cNvPicPr>
                        <a:picLocks noChangeAspect="1" noChangeArrowheads="1"/>
                      </p:cNvPicPr>
                      <p:nvPr/>
                    </p:nvPicPr>
                    <p:blipFill>
                      <a:blip r:embed="rId5"/>
                      <a:srcRect/>
                      <a:stretch>
                        <a:fillRect/>
                      </a:stretch>
                    </p:blipFill>
                    <p:spPr bwMode="auto">
                      <a:xfrm>
                        <a:off x="541338" y="2647950"/>
                        <a:ext cx="7219950" cy="107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4" name="Rectangle 15"/>
          <p:cNvSpPr>
            <a:spLocks noChangeArrowheads="1"/>
          </p:cNvSpPr>
          <p:nvPr/>
        </p:nvSpPr>
        <p:spPr bwMode="invGray">
          <a:xfrm>
            <a:off x="228600" y="1629560"/>
            <a:ext cx="868378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a:t>The </a:t>
            </a:r>
            <a:r>
              <a:rPr lang="en-GB" altLang="en-US" dirty="0" smtClean="0"/>
              <a:t>open-loop </a:t>
            </a:r>
            <a:r>
              <a:rPr lang="en-GB" altLang="en-US" dirty="0"/>
              <a:t>transfer function of the above system with </a:t>
            </a:r>
          </a:p>
          <a:p>
            <a:r>
              <a:rPr lang="en-GB" altLang="en-US" dirty="0"/>
              <a:t>a </a:t>
            </a:r>
            <a:r>
              <a:rPr lang="en-GB" altLang="en-US" dirty="0" smtClean="0"/>
              <a:t>PD </a:t>
            </a:r>
            <a:r>
              <a:rPr lang="en-GB" altLang="en-US" dirty="0"/>
              <a:t>controller is: </a:t>
            </a:r>
          </a:p>
        </p:txBody>
      </p:sp>
      <p:sp>
        <p:nvSpPr>
          <p:cNvPr id="7175" name="Rectangle 16"/>
          <p:cNvSpPr>
            <a:spLocks noChangeArrowheads="1"/>
          </p:cNvSpPr>
          <p:nvPr/>
        </p:nvSpPr>
        <p:spPr bwMode="invGray">
          <a:xfrm>
            <a:off x="184147" y="5472310"/>
            <a:ext cx="868378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a:t>Let proportional gain </a:t>
            </a:r>
            <a:r>
              <a:rPr lang="en-GB" altLang="en-US" i="1" dirty="0" err="1"/>
              <a:t>k</a:t>
            </a:r>
            <a:r>
              <a:rPr lang="en-GB" altLang="en-US" i="1" baseline="-25000" dirty="0" err="1"/>
              <a:t>p</a:t>
            </a:r>
            <a:r>
              <a:rPr lang="en-GB" altLang="en-US" dirty="0"/>
              <a:t> = </a:t>
            </a:r>
            <a:r>
              <a:rPr lang="en-GB" altLang="en-US" dirty="0" smtClean="0"/>
              <a:t>300 and the derivative gain </a:t>
            </a:r>
            <a:r>
              <a:rPr lang="en-GB" altLang="en-US" i="1" dirty="0" err="1" smtClean="0"/>
              <a:t>k</a:t>
            </a:r>
            <a:r>
              <a:rPr lang="en-GB" altLang="en-US" i="1" baseline="-25000" dirty="0" err="1" smtClean="0"/>
              <a:t>d</a:t>
            </a:r>
            <a:r>
              <a:rPr lang="en-GB" altLang="en-US" i="1" baseline="-25000" dirty="0" smtClean="0"/>
              <a:t> </a:t>
            </a:r>
            <a:r>
              <a:rPr lang="en-GB" altLang="en-US" dirty="0" smtClean="0"/>
              <a:t>= 10. The large proportional gain again gives a closed-loop DC gain of 300/320 which is close to unity.</a:t>
            </a:r>
            <a:endParaRPr lang="en-GB" altLang="en-US" dirty="0"/>
          </a:p>
        </p:txBody>
      </p:sp>
      <p:sp>
        <p:nvSpPr>
          <p:cNvPr id="11" name="Rectangle 15"/>
          <p:cNvSpPr>
            <a:spLocks noChangeArrowheads="1"/>
          </p:cNvSpPr>
          <p:nvPr/>
        </p:nvSpPr>
        <p:spPr bwMode="invGray">
          <a:xfrm>
            <a:off x="228598" y="3804962"/>
            <a:ext cx="65101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a:t>The closed-loop transfer function </a:t>
            </a:r>
            <a:r>
              <a:rPr lang="en-GB" altLang="en-US" dirty="0" smtClean="0"/>
              <a:t>becomes: </a:t>
            </a:r>
            <a:endParaRPr lang="en-GB" alt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3189776930"/>
              </p:ext>
            </p:extLst>
          </p:nvPr>
        </p:nvGraphicFramePr>
        <p:xfrm>
          <a:off x="1717755" y="4328182"/>
          <a:ext cx="2852738" cy="1039812"/>
        </p:xfrm>
        <a:graphic>
          <a:graphicData uri="http://schemas.openxmlformats.org/presentationml/2006/ole">
            <mc:AlternateContent xmlns:mc="http://schemas.openxmlformats.org/markup-compatibility/2006">
              <mc:Choice xmlns:v="urn:schemas-microsoft-com:vml" Requires="v">
                <p:oleObj spid="_x0000_s114806" name="Equation" r:id="rId6" imgW="1193760" imgH="431640" progId="Equation.3">
                  <p:embed/>
                </p:oleObj>
              </mc:Choice>
              <mc:Fallback>
                <p:oleObj name="Equation" r:id="rId6" imgW="1193760" imgH="431640" progId="Equation.3">
                  <p:embed/>
                  <p:pic>
                    <p:nvPicPr>
                      <p:cNvPr id="0" name=""/>
                      <p:cNvPicPr>
                        <a:picLocks noChangeAspect="1" noChangeArrowheads="1"/>
                      </p:cNvPicPr>
                      <p:nvPr/>
                    </p:nvPicPr>
                    <p:blipFill>
                      <a:blip r:embed="rId7"/>
                      <a:srcRect/>
                      <a:stretch>
                        <a:fillRect/>
                      </a:stretch>
                    </p:blipFill>
                    <p:spPr bwMode="auto">
                      <a:xfrm>
                        <a:off x="1717755" y="4328182"/>
                        <a:ext cx="2852738"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583256896"/>
              </p:ext>
            </p:extLst>
          </p:nvPr>
        </p:nvGraphicFramePr>
        <p:xfrm>
          <a:off x="4902200" y="4313238"/>
          <a:ext cx="3671888" cy="1095375"/>
        </p:xfrm>
        <a:graphic>
          <a:graphicData uri="http://schemas.openxmlformats.org/presentationml/2006/ole">
            <mc:AlternateContent xmlns:mc="http://schemas.openxmlformats.org/markup-compatibility/2006">
              <mc:Choice xmlns:v="urn:schemas-microsoft-com:vml" Requires="v">
                <p:oleObj spid="_x0000_s114807" name="Equation" r:id="rId8" imgW="1625400" imgH="482400" progId="Equation.3">
                  <p:embed/>
                </p:oleObj>
              </mc:Choice>
              <mc:Fallback>
                <p:oleObj name="Equation" r:id="rId8" imgW="1625400" imgH="482400" progId="Equation.3">
                  <p:embed/>
                  <p:pic>
                    <p:nvPicPr>
                      <p:cNvPr id="0" name="Object 11"/>
                      <p:cNvPicPr>
                        <a:picLocks noChangeAspect="1" noChangeArrowheads="1"/>
                      </p:cNvPicPr>
                      <p:nvPr/>
                    </p:nvPicPr>
                    <p:blipFill>
                      <a:blip r:embed="rId9"/>
                      <a:srcRect/>
                      <a:stretch>
                        <a:fillRect/>
                      </a:stretch>
                    </p:blipFill>
                    <p:spPr bwMode="auto">
                      <a:xfrm>
                        <a:off x="4902200" y="4313238"/>
                        <a:ext cx="3671888"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290974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434584"/>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1" name="Rectangle 10"/>
          <p:cNvSpPr/>
          <p:nvPr/>
        </p:nvSpPr>
        <p:spPr bwMode="auto">
          <a:xfrm>
            <a:off x="1169043" y="1448583"/>
            <a:ext cx="6158857" cy="2501117"/>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244738" name="TextBox 1"/>
          <p:cNvSpPr txBox="1">
            <a:spLocks noChangeArrowheads="1"/>
          </p:cNvSpPr>
          <p:nvPr/>
        </p:nvSpPr>
        <p:spPr bwMode="auto">
          <a:xfrm>
            <a:off x="1331088" y="1591551"/>
            <a:ext cx="8218025" cy="2677656"/>
          </a:xfrm>
          <a:prstGeom prst="rect">
            <a:avLst/>
          </a:prstGeom>
          <a:noFill/>
          <a:ln w="9525">
            <a:noFill/>
            <a:miter lim="800000"/>
            <a:headEnd/>
            <a:tailEnd/>
          </a:ln>
        </p:spPr>
        <p:txBody>
          <a:bodyPr wrap="square">
            <a:spAutoFit/>
          </a:bodyPr>
          <a:lstStyle/>
          <a:p>
            <a:pPr algn="l"/>
            <a:r>
              <a:rPr lang="en-GB" sz="2400" dirty="0"/>
              <a:t>&gt;&gt; </a:t>
            </a:r>
            <a:r>
              <a:rPr lang="en-GB" sz="2400" dirty="0" smtClean="0"/>
              <a:t> </a:t>
            </a:r>
            <a:r>
              <a:rPr lang="en-GB" sz="2400" dirty="0" err="1" smtClean="0">
                <a:solidFill>
                  <a:srgbClr val="0000FF"/>
                </a:solidFill>
              </a:rPr>
              <a:t>Gc</a:t>
            </a:r>
            <a:r>
              <a:rPr lang="en-GB" sz="2400" dirty="0" smtClean="0">
                <a:solidFill>
                  <a:srgbClr val="0000FF"/>
                </a:solidFill>
              </a:rPr>
              <a:t> =</a:t>
            </a:r>
            <a:r>
              <a:rPr lang="en-GB" sz="2400" dirty="0" smtClean="0"/>
              <a:t> </a:t>
            </a:r>
            <a:r>
              <a:rPr lang="en-GB" sz="2400" dirty="0" err="1" smtClean="0">
                <a:solidFill>
                  <a:srgbClr val="0000FF"/>
                </a:solidFill>
              </a:rPr>
              <a:t>tf</a:t>
            </a:r>
            <a:r>
              <a:rPr lang="en-GB" sz="2400" dirty="0" smtClean="0">
                <a:solidFill>
                  <a:srgbClr val="0000FF"/>
                </a:solidFill>
              </a:rPr>
              <a:t>([10 300],[1])</a:t>
            </a:r>
          </a:p>
          <a:p>
            <a:pPr algn="l"/>
            <a:r>
              <a:rPr lang="en-GB" sz="2400" dirty="0" smtClean="0"/>
              <a:t>&gt;&gt;</a:t>
            </a:r>
            <a:r>
              <a:rPr lang="en-GB" sz="2400" dirty="0" smtClean="0">
                <a:solidFill>
                  <a:srgbClr val="0000FF"/>
                </a:solidFill>
              </a:rPr>
              <a:t>  G0 = series(</a:t>
            </a:r>
            <a:r>
              <a:rPr lang="en-GB" sz="2400" dirty="0" err="1" smtClean="0">
                <a:solidFill>
                  <a:srgbClr val="0000FF"/>
                </a:solidFill>
              </a:rPr>
              <a:t>Gp,Gc</a:t>
            </a:r>
            <a:r>
              <a:rPr lang="en-GB" sz="2400" dirty="0" smtClean="0">
                <a:solidFill>
                  <a:srgbClr val="0000FF"/>
                </a:solidFill>
              </a:rPr>
              <a:t>)</a:t>
            </a:r>
          </a:p>
          <a:p>
            <a:pPr algn="l"/>
            <a:r>
              <a:rPr lang="en-GB" sz="2400" dirty="0" smtClean="0"/>
              <a:t>&gt;&gt;</a:t>
            </a:r>
            <a:r>
              <a:rPr lang="en-GB" sz="2400" dirty="0" smtClean="0">
                <a:solidFill>
                  <a:srgbClr val="0000FF"/>
                </a:solidFill>
              </a:rPr>
              <a:t>  </a:t>
            </a:r>
            <a:r>
              <a:rPr lang="en-GB" sz="2400" dirty="0" err="1" smtClean="0">
                <a:solidFill>
                  <a:srgbClr val="0000FF"/>
                </a:solidFill>
              </a:rPr>
              <a:t>Gideal</a:t>
            </a:r>
            <a:r>
              <a:rPr lang="en-GB" sz="2400" dirty="0" smtClean="0">
                <a:solidFill>
                  <a:srgbClr val="0000FF"/>
                </a:solidFill>
              </a:rPr>
              <a:t> = </a:t>
            </a:r>
            <a:r>
              <a:rPr lang="en-GB" sz="2400" dirty="0" err="1" smtClean="0">
                <a:solidFill>
                  <a:srgbClr val="0000FF"/>
                </a:solidFill>
              </a:rPr>
              <a:t>tf</a:t>
            </a:r>
            <a:r>
              <a:rPr lang="en-GB" sz="2400" dirty="0" smtClean="0">
                <a:solidFill>
                  <a:srgbClr val="0000FF"/>
                </a:solidFill>
              </a:rPr>
              <a:t>([1],[1])   </a:t>
            </a:r>
            <a:r>
              <a:rPr lang="en-GB" sz="2400" i="1" dirty="0" smtClean="0">
                <a:solidFill>
                  <a:srgbClr val="009900"/>
                </a:solidFill>
              </a:rPr>
              <a:t>ideal unity feedback</a:t>
            </a:r>
          </a:p>
          <a:p>
            <a:pPr algn="l"/>
            <a:r>
              <a:rPr lang="en-GB" sz="2400" dirty="0" smtClean="0"/>
              <a:t>&gt;&gt;</a:t>
            </a:r>
            <a:r>
              <a:rPr lang="en-GB" sz="2400" dirty="0" smtClean="0">
                <a:solidFill>
                  <a:srgbClr val="0000FF"/>
                </a:solidFill>
              </a:rPr>
              <a:t>  </a:t>
            </a:r>
            <a:r>
              <a:rPr lang="en-GB" sz="2400" dirty="0" err="1" smtClean="0">
                <a:solidFill>
                  <a:srgbClr val="0000FF"/>
                </a:solidFill>
              </a:rPr>
              <a:t>Gcl</a:t>
            </a:r>
            <a:r>
              <a:rPr lang="en-GB" sz="2400" dirty="0" smtClean="0">
                <a:solidFill>
                  <a:srgbClr val="0000FF"/>
                </a:solidFill>
              </a:rPr>
              <a:t> = feedback(G0,Gideal)</a:t>
            </a:r>
          </a:p>
          <a:p>
            <a:pPr algn="l"/>
            <a:r>
              <a:rPr lang="en-GB" sz="2400" dirty="0" smtClean="0"/>
              <a:t>&gt;&gt; </a:t>
            </a:r>
            <a:r>
              <a:rPr lang="en-GB" sz="2400" dirty="0" smtClean="0">
                <a:solidFill>
                  <a:srgbClr val="0000FF"/>
                </a:solidFill>
              </a:rPr>
              <a:t> pole(</a:t>
            </a:r>
            <a:r>
              <a:rPr lang="en-GB" sz="2400" dirty="0" err="1" smtClean="0">
                <a:solidFill>
                  <a:srgbClr val="0000FF"/>
                </a:solidFill>
              </a:rPr>
              <a:t>Gcl</a:t>
            </a:r>
            <a:r>
              <a:rPr lang="en-GB" sz="2400" dirty="0" smtClean="0">
                <a:solidFill>
                  <a:srgbClr val="0000FF"/>
                </a:solidFill>
              </a:rPr>
              <a:t>)</a:t>
            </a:r>
          </a:p>
          <a:p>
            <a:r>
              <a:rPr lang="en-GB" sz="2400" dirty="0"/>
              <a:t>&gt;&gt;</a:t>
            </a:r>
            <a:r>
              <a:rPr lang="en-GB" sz="2400" dirty="0">
                <a:solidFill>
                  <a:srgbClr val="0000FF"/>
                </a:solidFill>
              </a:rPr>
              <a:t>  </a:t>
            </a:r>
            <a:r>
              <a:rPr lang="en-GB" sz="2400" dirty="0" smtClean="0">
                <a:solidFill>
                  <a:srgbClr val="0000FF"/>
                </a:solidFill>
              </a:rPr>
              <a:t>step(</a:t>
            </a:r>
            <a:r>
              <a:rPr lang="en-GB" sz="2400" dirty="0" err="1" smtClean="0">
                <a:solidFill>
                  <a:srgbClr val="0000FF"/>
                </a:solidFill>
              </a:rPr>
              <a:t>Gcl</a:t>
            </a:r>
            <a:r>
              <a:rPr lang="en-GB" sz="2400" dirty="0" smtClean="0">
                <a:solidFill>
                  <a:srgbClr val="0000FF"/>
                </a:solidFill>
              </a:rPr>
              <a:t>)</a:t>
            </a:r>
            <a:endParaRPr lang="en-GB" sz="2400" dirty="0">
              <a:solidFill>
                <a:srgbClr val="0000FF"/>
              </a:solidFill>
            </a:endParaRPr>
          </a:p>
          <a:p>
            <a:pPr algn="l"/>
            <a:r>
              <a:rPr lang="en-GB" sz="2400" dirty="0"/>
              <a:t>	</a:t>
            </a:r>
            <a:endParaRPr lang="en-GB" sz="2400" i="1" dirty="0" smtClean="0">
              <a:solidFill>
                <a:srgbClr val="009900"/>
              </a:solidFill>
            </a:endParaRPr>
          </a:p>
        </p:txBody>
      </p:sp>
      <p:sp>
        <p:nvSpPr>
          <p:cNvPr id="14"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15" name="Rectangle 2"/>
          <p:cNvSpPr txBox="1">
            <a:spLocks noChangeArrowheads="1"/>
          </p:cNvSpPr>
          <p:nvPr/>
        </p:nvSpPr>
        <p:spPr>
          <a:xfrm>
            <a:off x="685800" y="434584"/>
            <a:ext cx="7772400" cy="708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4000" b="0" kern="0" dirty="0" smtClean="0"/>
              <a:t>Code</a:t>
            </a:r>
          </a:p>
        </p:txBody>
      </p:sp>
      <p:sp>
        <p:nvSpPr>
          <p:cNvPr id="1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
        <p:nvSpPr>
          <p:cNvPr id="8" name="Text Box 3"/>
          <p:cNvSpPr txBox="1">
            <a:spLocks noChangeArrowheads="1"/>
          </p:cNvSpPr>
          <p:nvPr/>
        </p:nvSpPr>
        <p:spPr bwMode="invGray">
          <a:xfrm>
            <a:off x="263525" y="4068763"/>
            <a:ext cx="86169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The poles are at -10 +/-  14.8324</a:t>
            </a:r>
            <a:r>
              <a:rPr kumimoji="1" lang="en-GB" altLang="en-US" i="1" dirty="0" smtClean="0">
                <a:cs typeface="Times New Roman" pitchFamily="18" charset="0"/>
              </a:rPr>
              <a:t>j</a:t>
            </a:r>
            <a:r>
              <a:rPr kumimoji="1" lang="en-GB" altLang="en-US" dirty="0" smtClean="0">
                <a:cs typeface="Times New Roman" pitchFamily="18" charset="0"/>
              </a:rPr>
              <a:t>. Clearly we have a dominant pair. The system should act as a second order system. The poles have real part -10 so the 2% settling time should be about 4/10 = 0.4 sec. The DC gain is </a:t>
            </a:r>
            <a:r>
              <a:rPr kumimoji="1" lang="en-GB" altLang="en-US" i="1" dirty="0" err="1" smtClean="0">
                <a:cs typeface="Times New Roman" pitchFamily="18" charset="0"/>
              </a:rPr>
              <a:t>G</a:t>
            </a:r>
            <a:r>
              <a:rPr kumimoji="1" lang="en-GB" altLang="en-US" i="1" baseline="-25000" dirty="0" err="1" smtClean="0">
                <a:cs typeface="Times New Roman" pitchFamily="18" charset="0"/>
              </a:rPr>
              <a:t>cl</a:t>
            </a:r>
            <a:r>
              <a:rPr kumimoji="1" lang="en-GB" altLang="en-US" dirty="0" smtClean="0">
                <a:cs typeface="Times New Roman" pitchFamily="18" charset="0"/>
              </a:rPr>
              <a:t>(0) = 300/320 so the steady-state output for a unit step input should be 0.9375 as before which is much closer to unity.</a:t>
            </a:r>
            <a:endParaRPr kumimoji="1" lang="en-GB" altLang="en-US" dirty="0">
              <a:cs typeface="Times New Roman" pitchFamily="18" charset="0"/>
            </a:endParaRPr>
          </a:p>
        </p:txBody>
      </p:sp>
    </p:spTree>
    <p:extLst>
      <p:ext uri="{BB962C8B-B14F-4D97-AF65-F5344CB8AC3E}">
        <p14:creationId xmlns:p14="http://schemas.microsoft.com/office/powerpoint/2010/main" val="39334162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04800"/>
            <a:ext cx="10147300" cy="13287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7171" name="Rectangle 8"/>
          <p:cNvSpPr>
            <a:spLocks noChangeArrowheads="1"/>
          </p:cNvSpPr>
          <p:nvPr/>
        </p:nvSpPr>
        <p:spPr bwMode="auto">
          <a:xfrm>
            <a:off x="672306" y="331788"/>
            <a:ext cx="7772400"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3.1</a:t>
            </a:r>
            <a:r>
              <a:rPr lang="en-GB" altLang="en-US" sz="4400" dirty="0">
                <a:solidFill>
                  <a:schemeClr val="tx2"/>
                </a:solidFill>
                <a:latin typeface="Arial" charset="0"/>
              </a:rPr>
              <a:t>:  Proportional </a:t>
            </a:r>
            <a:r>
              <a:rPr lang="en-GB" altLang="en-US" sz="4400" dirty="0" smtClean="0">
                <a:solidFill>
                  <a:schemeClr val="tx2"/>
                </a:solidFill>
                <a:latin typeface="Arial" charset="0"/>
              </a:rPr>
              <a:t>Derivative Controller</a:t>
            </a:r>
            <a:endParaRPr lang="en-GB" altLang="en-US" sz="4400" dirty="0">
              <a:solidFill>
                <a:schemeClr val="tx2"/>
              </a:solidFill>
              <a:latin typeface="Arial" charset="0"/>
            </a:endParaRPr>
          </a:p>
        </p:txBody>
      </p:sp>
      <p:sp>
        <p:nvSpPr>
          <p:cNvPr id="7172" name="Text Box 9"/>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7173" name="Text Box 12"/>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sp>
        <p:nvSpPr>
          <p:cNvPr id="7174" name="Rectangle 15"/>
          <p:cNvSpPr>
            <a:spLocks noChangeArrowheads="1"/>
          </p:cNvSpPr>
          <p:nvPr/>
        </p:nvSpPr>
        <p:spPr bwMode="invGray">
          <a:xfrm>
            <a:off x="228601" y="1629560"/>
            <a:ext cx="8813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smtClean="0"/>
              <a:t>In this case the closed-loop poles are the roots of the closed-loop characteristic polynomial which is</a:t>
            </a:r>
            <a:endParaRPr lang="en-GB" altLang="en-US" dirty="0"/>
          </a:p>
        </p:txBody>
      </p:sp>
      <p:sp>
        <p:nvSpPr>
          <p:cNvPr id="7175" name="Rectangle 16"/>
          <p:cNvSpPr>
            <a:spLocks noChangeArrowheads="1"/>
          </p:cNvSpPr>
          <p:nvPr/>
        </p:nvSpPr>
        <p:spPr bwMode="invGray">
          <a:xfrm>
            <a:off x="216611" y="4456768"/>
            <a:ext cx="8683789"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smtClean="0"/>
              <a:t>As the natural frequency is unchanged whereas the damping ratio has doubled from the previous case the percentage overshoot should be reduced to about 12% and the system should be faster (actually twice as fast).</a:t>
            </a:r>
            <a:endParaRPr lang="en-GB" alt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4261332931"/>
              </p:ext>
            </p:extLst>
          </p:nvPr>
        </p:nvGraphicFramePr>
        <p:xfrm>
          <a:off x="6407944" y="2352686"/>
          <a:ext cx="2036762" cy="461962"/>
        </p:xfrm>
        <a:graphic>
          <a:graphicData uri="http://schemas.openxmlformats.org/presentationml/2006/ole">
            <mc:AlternateContent xmlns:mc="http://schemas.openxmlformats.org/markup-compatibility/2006">
              <mc:Choice xmlns:v="urn:schemas-microsoft-com:vml" Requires="v">
                <p:oleObj spid="_x0000_s115832" name="Equation" r:id="rId4" imgW="901440" imgH="203040" progId="Equation.3">
                  <p:embed/>
                </p:oleObj>
              </mc:Choice>
              <mc:Fallback>
                <p:oleObj name="Equation" r:id="rId4" imgW="901440" imgH="203040" progId="Equation.3">
                  <p:embed/>
                  <p:pic>
                    <p:nvPicPr>
                      <p:cNvPr id="0" name=""/>
                      <p:cNvPicPr>
                        <a:picLocks noChangeAspect="1" noChangeArrowheads="1"/>
                      </p:cNvPicPr>
                      <p:nvPr/>
                    </p:nvPicPr>
                    <p:blipFill>
                      <a:blip r:embed="rId5"/>
                      <a:srcRect/>
                      <a:stretch>
                        <a:fillRect/>
                      </a:stretch>
                    </p:blipFill>
                    <p:spPr bwMode="auto">
                      <a:xfrm>
                        <a:off x="6407944" y="2352686"/>
                        <a:ext cx="20367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3"/>
          <p:cNvSpPr txBox="1">
            <a:spLocks noChangeArrowheads="1"/>
          </p:cNvSpPr>
          <p:nvPr/>
        </p:nvSpPr>
        <p:spPr bwMode="invGray">
          <a:xfrm>
            <a:off x="228601" y="2923243"/>
            <a:ext cx="8616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Comparing with:</a:t>
            </a:r>
            <a:endParaRPr kumimoji="1" lang="en-GB" altLang="en-US" dirty="0">
              <a:cs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989694605"/>
              </p:ext>
            </p:extLst>
          </p:nvPr>
        </p:nvGraphicFramePr>
        <p:xfrm>
          <a:off x="3465513" y="2923243"/>
          <a:ext cx="2339975" cy="582612"/>
        </p:xfrm>
        <a:graphic>
          <a:graphicData uri="http://schemas.openxmlformats.org/presentationml/2006/ole">
            <mc:AlternateContent xmlns:mc="http://schemas.openxmlformats.org/markup-compatibility/2006">
              <mc:Choice xmlns:v="urn:schemas-microsoft-com:vml" Requires="v">
                <p:oleObj spid="_x0000_s115833" name="Equation" r:id="rId6" imgW="977760" imgH="241200" progId="Equation.3">
                  <p:embed/>
                </p:oleObj>
              </mc:Choice>
              <mc:Fallback>
                <p:oleObj name="Equation" r:id="rId6" imgW="977760" imgH="2412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5513" y="2923243"/>
                        <a:ext cx="233997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438656020"/>
              </p:ext>
            </p:extLst>
          </p:nvPr>
        </p:nvGraphicFramePr>
        <p:xfrm>
          <a:off x="1619250" y="3729000"/>
          <a:ext cx="5621337" cy="550862"/>
        </p:xfrm>
        <a:graphic>
          <a:graphicData uri="http://schemas.openxmlformats.org/presentationml/2006/ole">
            <mc:AlternateContent xmlns:mc="http://schemas.openxmlformats.org/markup-compatibility/2006">
              <mc:Choice xmlns:v="urn:schemas-microsoft-com:vml" Requires="v">
                <p:oleObj spid="_x0000_s115834" name="Equation" r:id="rId8" imgW="2349360" imgH="228600" progId="Equation.3">
                  <p:embed/>
                </p:oleObj>
              </mc:Choice>
              <mc:Fallback>
                <p:oleObj name="Equation" r:id="rId8" imgW="2349360" imgH="228600" progId="Equation.3">
                  <p:embed/>
                  <p:pic>
                    <p:nvPicPr>
                      <p:cNvPr id="0" name="Object 3"/>
                      <p:cNvPicPr>
                        <a:picLocks noChangeAspect="1" noChangeArrowheads="1"/>
                      </p:cNvPicPr>
                      <p:nvPr/>
                    </p:nvPicPr>
                    <p:blipFill>
                      <a:blip r:embed="rId9"/>
                      <a:srcRect/>
                      <a:stretch>
                        <a:fillRect/>
                      </a:stretch>
                    </p:blipFill>
                    <p:spPr bwMode="auto">
                      <a:xfrm>
                        <a:off x="1619250" y="3729000"/>
                        <a:ext cx="5621337"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59880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01727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16738" name="Rectangle 2"/>
          <p:cNvSpPr>
            <a:spLocks noChangeArrowheads="1"/>
          </p:cNvSpPr>
          <p:nvPr/>
        </p:nvSpPr>
        <p:spPr bwMode="auto">
          <a:xfrm>
            <a:off x="685800" y="8191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Section </a:t>
            </a:r>
            <a:r>
              <a:rPr lang="en-GB" altLang="en-US" sz="4400" dirty="0" smtClean="0">
                <a:solidFill>
                  <a:schemeClr val="tx2"/>
                </a:solidFill>
                <a:latin typeface="Arial" charset="0"/>
              </a:rPr>
              <a:t>3 </a:t>
            </a:r>
            <a:r>
              <a:rPr lang="en-GB" altLang="en-US" sz="4400" dirty="0">
                <a:solidFill>
                  <a:schemeClr val="tx2"/>
                </a:solidFill>
                <a:latin typeface="Arial" charset="0"/>
              </a:rPr>
              <a:t>- Outline</a:t>
            </a:r>
          </a:p>
        </p:txBody>
      </p:sp>
      <p:sp>
        <p:nvSpPr>
          <p:cNvPr id="116739" name="Rectangle 3"/>
          <p:cNvSpPr>
            <a:spLocks noChangeArrowheads="1"/>
          </p:cNvSpPr>
          <p:nvPr/>
        </p:nvSpPr>
        <p:spPr bwMode="auto">
          <a:xfrm>
            <a:off x="2195513" y="2678113"/>
            <a:ext cx="4700587" cy="337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20000"/>
              </a:spcBef>
              <a:buFontTx/>
              <a:buChar char="•"/>
            </a:pPr>
            <a:r>
              <a:rPr lang="en-GB" altLang="en-US" sz="3200"/>
              <a:t>PID Controllers.</a:t>
            </a:r>
          </a:p>
          <a:p>
            <a:pPr eaLnBrk="1" hangingPunct="1">
              <a:spcBef>
                <a:spcPct val="20000"/>
              </a:spcBef>
              <a:buFontTx/>
              <a:buChar char="•"/>
            </a:pPr>
            <a:endParaRPr lang="en-GB" altLang="en-US" sz="3200"/>
          </a:p>
          <a:p>
            <a:pPr eaLnBrk="1" hangingPunct="1">
              <a:spcBef>
                <a:spcPct val="20000"/>
              </a:spcBef>
              <a:buFontTx/>
              <a:buChar char="•"/>
            </a:pPr>
            <a:r>
              <a:rPr lang="en-GB" altLang="en-US" sz="3200"/>
              <a:t>Root Locus.</a:t>
            </a:r>
          </a:p>
          <a:p>
            <a:pPr eaLnBrk="1" hangingPunct="1">
              <a:spcBef>
                <a:spcPct val="20000"/>
              </a:spcBef>
              <a:buFontTx/>
              <a:buChar char="•"/>
            </a:pPr>
            <a:endParaRPr lang="en-GB" altLang="en-US" sz="3200"/>
          </a:p>
          <a:p>
            <a:pPr eaLnBrk="1" hangingPunct="1">
              <a:spcBef>
                <a:spcPct val="20000"/>
              </a:spcBef>
              <a:buFontTx/>
              <a:buChar char="•"/>
            </a:pPr>
            <a:r>
              <a:rPr lang="en-GB" altLang="en-US" sz="3200"/>
              <a:t>Design.</a:t>
            </a:r>
          </a:p>
        </p:txBody>
      </p:sp>
      <p:sp>
        <p:nvSpPr>
          <p:cNvPr id="116740"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116741"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1"/>
            <a:ext cx="10147300" cy="1470025"/>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8195" name="Rectangle 2"/>
          <p:cNvSpPr>
            <a:spLocks noChangeArrowheads="1"/>
          </p:cNvSpPr>
          <p:nvPr/>
        </p:nvSpPr>
        <p:spPr bwMode="auto">
          <a:xfrm>
            <a:off x="715963" y="133350"/>
            <a:ext cx="77724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3.1</a:t>
            </a:r>
            <a:r>
              <a:rPr lang="en-GB" altLang="en-US" sz="4400" dirty="0">
                <a:solidFill>
                  <a:schemeClr val="tx2"/>
                </a:solidFill>
                <a:latin typeface="Arial" charset="0"/>
              </a:rPr>
              <a:t>:  Proportional Derivative Controller</a:t>
            </a:r>
          </a:p>
        </p:txBody>
      </p:sp>
      <p:sp>
        <p:nvSpPr>
          <p:cNvPr id="8196"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a:t>Section: 4</a:t>
            </a:r>
          </a:p>
        </p:txBody>
      </p:sp>
      <p:sp>
        <p:nvSpPr>
          <p:cNvPr id="8197"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sp>
        <p:nvSpPr>
          <p:cNvPr id="11" name="Rectangle 16"/>
          <p:cNvSpPr>
            <a:spLocks noChangeArrowheads="1"/>
          </p:cNvSpPr>
          <p:nvPr/>
        </p:nvSpPr>
        <p:spPr bwMode="invGray">
          <a:xfrm>
            <a:off x="161844" y="5129412"/>
            <a:ext cx="868378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smtClean="0"/>
              <a:t>As the closed-loop DC gain remains 300/320 the steady-state response to a unit step input remains 0.938. The 2% settling time is 0.29 sec and PO = 15.3%.</a:t>
            </a:r>
            <a:endParaRPr lang="en-GB" altLang="en-US" dirty="0"/>
          </a:p>
        </p:txBody>
      </p:sp>
      <p:pic>
        <p:nvPicPr>
          <p:cNvPr id="1187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3763" y="1225550"/>
            <a:ext cx="5105400"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434584"/>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15" name="Rectangle 2"/>
          <p:cNvSpPr txBox="1">
            <a:spLocks noChangeArrowheads="1"/>
          </p:cNvSpPr>
          <p:nvPr/>
        </p:nvSpPr>
        <p:spPr>
          <a:xfrm>
            <a:off x="685800" y="434584"/>
            <a:ext cx="7772400" cy="708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4000" b="0" kern="0" dirty="0" smtClean="0"/>
              <a:t>The problem with zeros</a:t>
            </a:r>
          </a:p>
        </p:txBody>
      </p:sp>
      <p:sp>
        <p:nvSpPr>
          <p:cNvPr id="1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
        <p:nvSpPr>
          <p:cNvPr id="8" name="Text Box 3"/>
          <p:cNvSpPr txBox="1">
            <a:spLocks noChangeArrowheads="1"/>
          </p:cNvSpPr>
          <p:nvPr/>
        </p:nvSpPr>
        <p:spPr bwMode="invGray">
          <a:xfrm>
            <a:off x="136525" y="1426598"/>
            <a:ext cx="861695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So based on the dominant pole positions we predicted a 2% settling time of 0.4 sec and a percentage overshoot of 12% We see however a 2% settling time of 0.29 sec (so the system has become even faster than we had hoped) but a percentage overshoot of over 15% (so the overshoot has been reduced but not by as much as we expected). Apparently there is something wrong with our predictions. Although the closed-loop system has a dominant pair it is not acting like the corresponding second order system. Granted it is behaving in a manner which is somewhat similar to that predicted, but the discrepancies are hardly negligible.</a:t>
            </a:r>
            <a:endParaRPr kumimoji="1" lang="en-GB" altLang="en-US" dirty="0">
              <a:cs typeface="Times New Roman" pitchFamily="18" charset="0"/>
            </a:endParaRPr>
          </a:p>
        </p:txBody>
      </p:sp>
    </p:spTree>
    <p:extLst>
      <p:ext uri="{BB962C8B-B14F-4D97-AF65-F5344CB8AC3E}">
        <p14:creationId xmlns:p14="http://schemas.microsoft.com/office/powerpoint/2010/main" val="34710227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434584"/>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15" name="Rectangle 2"/>
          <p:cNvSpPr txBox="1">
            <a:spLocks noChangeArrowheads="1"/>
          </p:cNvSpPr>
          <p:nvPr/>
        </p:nvSpPr>
        <p:spPr>
          <a:xfrm>
            <a:off x="685800" y="434584"/>
            <a:ext cx="7772400" cy="708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4000" b="0" kern="0" dirty="0" smtClean="0"/>
              <a:t>The problem with zeros</a:t>
            </a:r>
          </a:p>
        </p:txBody>
      </p:sp>
      <p:sp>
        <p:nvSpPr>
          <p:cNvPr id="1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
        <p:nvSpPr>
          <p:cNvPr id="8" name="Text Box 3"/>
          <p:cNvSpPr txBox="1">
            <a:spLocks noChangeArrowheads="1"/>
          </p:cNvSpPr>
          <p:nvPr/>
        </p:nvSpPr>
        <p:spPr bwMode="invGray">
          <a:xfrm>
            <a:off x="136525" y="1426598"/>
            <a:ext cx="861695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The cause of the discrepancy it turns out is that the approximate equations which we have for 2% settling time and percentage overshoot in the event of there being a dominant pair assumed that the system behaved like the canonical second order system:</a:t>
            </a:r>
            <a:endParaRPr kumimoji="1" lang="en-GB" altLang="en-US" dirty="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196140734"/>
              </p:ext>
            </p:extLst>
          </p:nvPr>
        </p:nvGraphicFramePr>
        <p:xfrm>
          <a:off x="2987675" y="3770313"/>
          <a:ext cx="2914650" cy="1163637"/>
        </p:xfrm>
        <a:graphic>
          <a:graphicData uri="http://schemas.openxmlformats.org/presentationml/2006/ole">
            <mc:AlternateContent xmlns:mc="http://schemas.openxmlformats.org/markup-compatibility/2006">
              <mc:Choice xmlns:v="urn:schemas-microsoft-com:vml" Requires="v">
                <p:oleObj spid="_x0000_s119847" name="Equation" r:id="rId3" imgW="1218960" imgH="482400" progId="Equation.3">
                  <p:embed/>
                </p:oleObj>
              </mc:Choice>
              <mc:Fallback>
                <p:oleObj name="Equation" r:id="rId3" imgW="1218960" imgH="482400" progId="Equation.3">
                  <p:embed/>
                  <p:pic>
                    <p:nvPicPr>
                      <p:cNvPr id="0" name="Object 13"/>
                      <p:cNvPicPr>
                        <a:picLocks noChangeAspect="1" noChangeArrowheads="1"/>
                      </p:cNvPicPr>
                      <p:nvPr/>
                    </p:nvPicPr>
                    <p:blipFill>
                      <a:blip r:embed="rId4"/>
                      <a:srcRect/>
                      <a:stretch>
                        <a:fillRect/>
                      </a:stretch>
                    </p:blipFill>
                    <p:spPr bwMode="auto">
                      <a:xfrm>
                        <a:off x="2987675" y="3770313"/>
                        <a:ext cx="2914650"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3"/>
          <p:cNvSpPr txBox="1">
            <a:spLocks noChangeArrowheads="1"/>
          </p:cNvSpPr>
          <p:nvPr/>
        </p:nvSpPr>
        <p:spPr bwMode="invGray">
          <a:xfrm>
            <a:off x="136525" y="5122882"/>
            <a:ext cx="86169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This system has no zero. On the other hand the actual closed-loop system which we achieve when we employ a PD controller has a zero at </a:t>
            </a:r>
            <a:r>
              <a:rPr kumimoji="1" lang="en-GB" altLang="en-US" i="1" dirty="0" smtClean="0">
                <a:cs typeface="Times New Roman" pitchFamily="18" charset="0"/>
              </a:rPr>
              <a:t>s</a:t>
            </a:r>
            <a:r>
              <a:rPr kumimoji="1" lang="en-GB" altLang="en-US" dirty="0" smtClean="0">
                <a:cs typeface="Times New Roman" pitchFamily="18" charset="0"/>
              </a:rPr>
              <a:t> = -30.</a:t>
            </a:r>
            <a:endParaRPr kumimoji="1" lang="en-GB" altLang="en-US" dirty="0">
              <a:cs typeface="Times New Roman" pitchFamily="18" charset="0"/>
            </a:endParaRPr>
          </a:p>
        </p:txBody>
      </p:sp>
    </p:spTree>
    <p:extLst>
      <p:ext uri="{BB962C8B-B14F-4D97-AF65-F5344CB8AC3E}">
        <p14:creationId xmlns:p14="http://schemas.microsoft.com/office/powerpoint/2010/main" val="19032897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434584"/>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15" name="Rectangle 2"/>
          <p:cNvSpPr txBox="1">
            <a:spLocks noChangeArrowheads="1"/>
          </p:cNvSpPr>
          <p:nvPr/>
        </p:nvSpPr>
        <p:spPr>
          <a:xfrm>
            <a:off x="685800" y="434584"/>
            <a:ext cx="7772400" cy="708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4000" b="0" kern="0" dirty="0" smtClean="0"/>
              <a:t>The problem with zeros</a:t>
            </a:r>
          </a:p>
        </p:txBody>
      </p:sp>
      <p:sp>
        <p:nvSpPr>
          <p:cNvPr id="1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
        <p:nvSpPr>
          <p:cNvPr id="8" name="Text Box 3"/>
          <p:cNvSpPr txBox="1">
            <a:spLocks noChangeArrowheads="1"/>
          </p:cNvSpPr>
          <p:nvPr/>
        </p:nvSpPr>
        <p:spPr bwMode="invGray">
          <a:xfrm>
            <a:off x="180974" y="1212266"/>
            <a:ext cx="8874125"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The reason why we generally ignore the zeros is because the rules which govern how they affect the settling time and overshoot are really rather fussy and depend too much upon the detailed description of the transfer function and therefore too much upon the model. Always bear in mind that this is </a:t>
            </a:r>
            <a:r>
              <a:rPr kumimoji="1" lang="en-GB" altLang="en-US" i="1" dirty="0" smtClean="0">
                <a:cs typeface="Times New Roman" pitchFamily="18" charset="0"/>
              </a:rPr>
              <a:t>only</a:t>
            </a:r>
            <a:r>
              <a:rPr kumimoji="1" lang="en-GB" altLang="en-US" dirty="0" smtClean="0">
                <a:cs typeface="Times New Roman" pitchFamily="18" charset="0"/>
              </a:rPr>
              <a:t> a model, it is not the system. Design decisions based upon the minutiae of the model will yield poor designs in practice because the actual system will differ. We must also be aware that rules which are exact are all very well, but if they are very fussy and complicated then we will not be able to employ them in design. It is my opinion that all effective design rules are simple and their simplicity is far more important than their accuracy.</a:t>
            </a:r>
            <a:endParaRPr kumimoji="1" lang="en-GB" altLang="en-US" dirty="0">
              <a:cs typeface="Times New Roman" pitchFamily="18" charset="0"/>
            </a:endParaRPr>
          </a:p>
        </p:txBody>
      </p:sp>
    </p:spTree>
    <p:extLst>
      <p:ext uri="{BB962C8B-B14F-4D97-AF65-F5344CB8AC3E}">
        <p14:creationId xmlns:p14="http://schemas.microsoft.com/office/powerpoint/2010/main" val="25300508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434584"/>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15" name="Rectangle 2"/>
          <p:cNvSpPr txBox="1">
            <a:spLocks noChangeArrowheads="1"/>
          </p:cNvSpPr>
          <p:nvPr/>
        </p:nvSpPr>
        <p:spPr>
          <a:xfrm>
            <a:off x="685800" y="434584"/>
            <a:ext cx="7772400" cy="708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4000" b="0" kern="0" dirty="0" smtClean="0"/>
              <a:t>The problem with zeros</a:t>
            </a:r>
          </a:p>
        </p:txBody>
      </p:sp>
      <p:sp>
        <p:nvSpPr>
          <p:cNvPr id="1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
        <p:nvSpPr>
          <p:cNvPr id="8" name="Text Box 3"/>
          <p:cNvSpPr txBox="1">
            <a:spLocks noChangeArrowheads="1"/>
          </p:cNvSpPr>
          <p:nvPr/>
        </p:nvSpPr>
        <p:spPr bwMode="invGray">
          <a:xfrm>
            <a:off x="180973" y="1364666"/>
            <a:ext cx="88741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Zeros can also affect dominance as the following example illustrates. Consider the system having no zeros and a dominant real pole at -1:</a:t>
            </a:r>
            <a:endParaRPr kumimoji="1" lang="en-GB" altLang="en-US" dirty="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718695675"/>
              </p:ext>
            </p:extLst>
          </p:nvPr>
        </p:nvGraphicFramePr>
        <p:xfrm>
          <a:off x="3762375" y="2544763"/>
          <a:ext cx="2125663" cy="1041400"/>
        </p:xfrm>
        <a:graphic>
          <a:graphicData uri="http://schemas.openxmlformats.org/presentationml/2006/ole">
            <mc:AlternateContent xmlns:mc="http://schemas.openxmlformats.org/markup-compatibility/2006">
              <mc:Choice xmlns:v="urn:schemas-microsoft-com:vml" Requires="v">
                <p:oleObj spid="_x0000_s120938" name="Equation" r:id="rId3" imgW="888840" imgH="431640" progId="Equation.3">
                  <p:embed/>
                </p:oleObj>
              </mc:Choice>
              <mc:Fallback>
                <p:oleObj name="Equation" r:id="rId3" imgW="888840" imgH="431640" progId="Equation.3">
                  <p:embed/>
                  <p:pic>
                    <p:nvPicPr>
                      <p:cNvPr id="0" name="Object 1"/>
                      <p:cNvPicPr>
                        <a:picLocks noChangeAspect="1" noChangeArrowheads="1"/>
                      </p:cNvPicPr>
                      <p:nvPr/>
                    </p:nvPicPr>
                    <p:blipFill>
                      <a:blip r:embed="rId4"/>
                      <a:srcRect/>
                      <a:stretch>
                        <a:fillRect/>
                      </a:stretch>
                    </p:blipFill>
                    <p:spPr bwMode="auto">
                      <a:xfrm>
                        <a:off x="3762375" y="2544763"/>
                        <a:ext cx="2125663"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3"/>
          <p:cNvSpPr txBox="1">
            <a:spLocks noChangeArrowheads="1"/>
          </p:cNvSpPr>
          <p:nvPr/>
        </p:nvSpPr>
        <p:spPr bwMode="invGray">
          <a:xfrm>
            <a:off x="134937" y="3625266"/>
            <a:ext cx="8874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The unit step response of this system is determined thus:</a:t>
            </a:r>
            <a:endParaRPr kumimoji="1" lang="en-GB" altLang="en-US" dirty="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495615873"/>
              </p:ext>
            </p:extLst>
          </p:nvPr>
        </p:nvGraphicFramePr>
        <p:xfrm>
          <a:off x="1711325" y="4246563"/>
          <a:ext cx="4767263" cy="1041400"/>
        </p:xfrm>
        <a:graphic>
          <a:graphicData uri="http://schemas.openxmlformats.org/presentationml/2006/ole">
            <mc:AlternateContent xmlns:mc="http://schemas.openxmlformats.org/markup-compatibility/2006">
              <mc:Choice xmlns:v="urn:schemas-microsoft-com:vml" Requires="v">
                <p:oleObj spid="_x0000_s120939" name="Equation" r:id="rId5" imgW="1993680" imgH="431640" progId="Equation.3">
                  <p:embed/>
                </p:oleObj>
              </mc:Choice>
              <mc:Fallback>
                <p:oleObj name="Equation" r:id="rId5" imgW="1993680" imgH="431640" progId="Equation.3">
                  <p:embed/>
                  <p:pic>
                    <p:nvPicPr>
                      <p:cNvPr id="0" name="Object 1"/>
                      <p:cNvPicPr>
                        <a:picLocks noChangeAspect="1" noChangeArrowheads="1"/>
                      </p:cNvPicPr>
                      <p:nvPr/>
                    </p:nvPicPr>
                    <p:blipFill>
                      <a:blip r:embed="rId6"/>
                      <a:srcRect/>
                      <a:stretch>
                        <a:fillRect/>
                      </a:stretch>
                    </p:blipFill>
                    <p:spPr bwMode="auto">
                      <a:xfrm>
                        <a:off x="1711325" y="4246563"/>
                        <a:ext cx="4767263"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4072457678"/>
              </p:ext>
            </p:extLst>
          </p:nvPr>
        </p:nvGraphicFramePr>
        <p:xfrm>
          <a:off x="1033463" y="5430838"/>
          <a:ext cx="6224587" cy="1163637"/>
        </p:xfrm>
        <a:graphic>
          <a:graphicData uri="http://schemas.openxmlformats.org/presentationml/2006/ole">
            <mc:AlternateContent xmlns:mc="http://schemas.openxmlformats.org/markup-compatibility/2006">
              <mc:Choice xmlns:v="urn:schemas-microsoft-com:vml" Requires="v">
                <p:oleObj spid="_x0000_s120940" name="Equation" r:id="rId7" imgW="2603160" imgH="482400" progId="Equation.3">
                  <p:embed/>
                </p:oleObj>
              </mc:Choice>
              <mc:Fallback>
                <p:oleObj name="Equation" r:id="rId7" imgW="2603160" imgH="482400" progId="Equation.3">
                  <p:embed/>
                  <p:pic>
                    <p:nvPicPr>
                      <p:cNvPr id="0" name="Object 2"/>
                      <p:cNvPicPr>
                        <a:picLocks noChangeAspect="1" noChangeArrowheads="1"/>
                      </p:cNvPicPr>
                      <p:nvPr/>
                    </p:nvPicPr>
                    <p:blipFill>
                      <a:blip r:embed="rId8"/>
                      <a:srcRect/>
                      <a:stretch>
                        <a:fillRect/>
                      </a:stretch>
                    </p:blipFill>
                    <p:spPr bwMode="auto">
                      <a:xfrm>
                        <a:off x="1033463" y="5430838"/>
                        <a:ext cx="6224587"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106868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434584"/>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15" name="Rectangle 2"/>
          <p:cNvSpPr txBox="1">
            <a:spLocks noChangeArrowheads="1"/>
          </p:cNvSpPr>
          <p:nvPr/>
        </p:nvSpPr>
        <p:spPr>
          <a:xfrm>
            <a:off x="685800" y="434584"/>
            <a:ext cx="7772400" cy="708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4000" b="0" kern="0" dirty="0" smtClean="0"/>
              <a:t>The problem with zeros</a:t>
            </a:r>
          </a:p>
        </p:txBody>
      </p:sp>
      <p:sp>
        <p:nvSpPr>
          <p:cNvPr id="1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
        <p:nvSpPr>
          <p:cNvPr id="9" name="Text Box 3"/>
          <p:cNvSpPr txBox="1">
            <a:spLocks noChangeArrowheads="1"/>
          </p:cNvSpPr>
          <p:nvPr/>
        </p:nvSpPr>
        <p:spPr bwMode="invGray">
          <a:xfrm>
            <a:off x="134934" y="2583866"/>
            <a:ext cx="887412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If we consider the two transient terms in this response and ask when has the dominated term become (in magnitude) less than 1% of the dominant term we find that this occurs for</a:t>
            </a:r>
            <a:endParaRPr kumimoji="1" lang="en-GB" altLang="en-US" dirty="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178688898"/>
              </p:ext>
            </p:extLst>
          </p:nvPr>
        </p:nvGraphicFramePr>
        <p:xfrm>
          <a:off x="2667000" y="3925085"/>
          <a:ext cx="3490913" cy="949325"/>
        </p:xfrm>
        <a:graphic>
          <a:graphicData uri="http://schemas.openxmlformats.org/presentationml/2006/ole">
            <mc:AlternateContent xmlns:mc="http://schemas.openxmlformats.org/markup-compatibility/2006">
              <mc:Choice xmlns:v="urn:schemas-microsoft-com:vml" Requires="v">
                <p:oleObj spid="_x0000_s121927" name="Equation" r:id="rId3" imgW="1460160" imgH="393480" progId="Equation.3">
                  <p:embed/>
                </p:oleObj>
              </mc:Choice>
              <mc:Fallback>
                <p:oleObj name="Equation" r:id="rId3" imgW="1460160" imgH="393480" progId="Equation.3">
                  <p:embed/>
                  <p:pic>
                    <p:nvPicPr>
                      <p:cNvPr id="0" name=""/>
                      <p:cNvPicPr>
                        <a:picLocks noChangeAspect="1" noChangeArrowheads="1"/>
                      </p:cNvPicPr>
                      <p:nvPr/>
                    </p:nvPicPr>
                    <p:blipFill>
                      <a:blip r:embed="rId4"/>
                      <a:srcRect/>
                      <a:stretch>
                        <a:fillRect/>
                      </a:stretch>
                    </p:blipFill>
                    <p:spPr bwMode="auto">
                      <a:xfrm>
                        <a:off x="2667000" y="3925085"/>
                        <a:ext cx="3490913"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634037754"/>
              </p:ext>
            </p:extLst>
          </p:nvPr>
        </p:nvGraphicFramePr>
        <p:xfrm>
          <a:off x="1109663" y="1392238"/>
          <a:ext cx="6224587" cy="1163637"/>
        </p:xfrm>
        <a:graphic>
          <a:graphicData uri="http://schemas.openxmlformats.org/presentationml/2006/ole">
            <mc:AlternateContent xmlns:mc="http://schemas.openxmlformats.org/markup-compatibility/2006">
              <mc:Choice xmlns:v="urn:schemas-microsoft-com:vml" Requires="v">
                <p:oleObj spid="_x0000_s121928" name="Equation" r:id="rId5" imgW="2603160" imgH="482400" progId="Equation.3">
                  <p:embed/>
                </p:oleObj>
              </mc:Choice>
              <mc:Fallback>
                <p:oleObj name="Equation" r:id="rId5" imgW="2603160" imgH="482400" progId="Equation.3">
                  <p:embed/>
                  <p:pic>
                    <p:nvPicPr>
                      <p:cNvPr id="0" name=""/>
                      <p:cNvPicPr>
                        <a:picLocks noChangeAspect="1" noChangeArrowheads="1"/>
                      </p:cNvPicPr>
                      <p:nvPr/>
                    </p:nvPicPr>
                    <p:blipFill>
                      <a:blip r:embed="rId6"/>
                      <a:srcRect/>
                      <a:stretch>
                        <a:fillRect/>
                      </a:stretch>
                    </p:blipFill>
                    <p:spPr bwMode="auto">
                      <a:xfrm>
                        <a:off x="1109663" y="1392238"/>
                        <a:ext cx="6224587"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3"/>
          <p:cNvSpPr txBox="1">
            <a:spLocks noChangeArrowheads="1"/>
          </p:cNvSpPr>
          <p:nvPr/>
        </p:nvSpPr>
        <p:spPr bwMode="invGray">
          <a:xfrm>
            <a:off x="134937" y="4775876"/>
            <a:ext cx="887412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So it does not take long for the dominant term to dominate. The step response will, within a rather small fraction of a second look very much like a first order response characterised by the dominant pole.</a:t>
            </a:r>
            <a:endParaRPr kumimoji="1" lang="en-GB" altLang="en-US" dirty="0">
              <a:cs typeface="Times New Roman" pitchFamily="18" charset="0"/>
            </a:endParaRPr>
          </a:p>
        </p:txBody>
      </p:sp>
    </p:spTree>
    <p:extLst>
      <p:ext uri="{BB962C8B-B14F-4D97-AF65-F5344CB8AC3E}">
        <p14:creationId xmlns:p14="http://schemas.microsoft.com/office/powerpoint/2010/main" val="23739328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434584"/>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15" name="Rectangle 2"/>
          <p:cNvSpPr txBox="1">
            <a:spLocks noChangeArrowheads="1"/>
          </p:cNvSpPr>
          <p:nvPr/>
        </p:nvSpPr>
        <p:spPr>
          <a:xfrm>
            <a:off x="685800" y="434584"/>
            <a:ext cx="7772400" cy="708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4000" b="0" kern="0" dirty="0" smtClean="0"/>
              <a:t>The problem with zeros</a:t>
            </a:r>
          </a:p>
        </p:txBody>
      </p:sp>
      <p:sp>
        <p:nvSpPr>
          <p:cNvPr id="1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
        <p:nvSpPr>
          <p:cNvPr id="8" name="Text Box 3"/>
          <p:cNvSpPr txBox="1">
            <a:spLocks noChangeArrowheads="1"/>
          </p:cNvSpPr>
          <p:nvPr/>
        </p:nvSpPr>
        <p:spPr bwMode="invGray">
          <a:xfrm>
            <a:off x="180973" y="1364666"/>
            <a:ext cx="88741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Consider instead the system having a zero (at </a:t>
            </a:r>
            <a:r>
              <a:rPr kumimoji="1" lang="en-GB" altLang="en-US" i="1" dirty="0" smtClean="0">
                <a:cs typeface="Times New Roman" pitchFamily="18" charset="0"/>
              </a:rPr>
              <a:t>s</a:t>
            </a:r>
            <a:r>
              <a:rPr kumimoji="1" lang="en-GB" altLang="en-US" dirty="0" smtClean="0">
                <a:cs typeface="Times New Roman" pitchFamily="18" charset="0"/>
              </a:rPr>
              <a:t> = -1.1), but having the same poles including the dominant real pole at -1:</a:t>
            </a:r>
            <a:endParaRPr kumimoji="1" lang="en-GB" altLang="en-US" dirty="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989921193"/>
              </p:ext>
            </p:extLst>
          </p:nvPr>
        </p:nvGraphicFramePr>
        <p:xfrm>
          <a:off x="3762375" y="2530475"/>
          <a:ext cx="2125663" cy="1071563"/>
        </p:xfrm>
        <a:graphic>
          <a:graphicData uri="http://schemas.openxmlformats.org/presentationml/2006/ole">
            <mc:AlternateContent xmlns:mc="http://schemas.openxmlformats.org/markup-compatibility/2006">
              <mc:Choice xmlns:v="urn:schemas-microsoft-com:vml" Requires="v">
                <p:oleObj spid="_x0000_s122985" name="Equation" r:id="rId3" imgW="888840" imgH="444240" progId="Equation.3">
                  <p:embed/>
                </p:oleObj>
              </mc:Choice>
              <mc:Fallback>
                <p:oleObj name="Equation" r:id="rId3" imgW="888840" imgH="444240" progId="Equation.3">
                  <p:embed/>
                  <p:pic>
                    <p:nvPicPr>
                      <p:cNvPr id="0" name=""/>
                      <p:cNvPicPr>
                        <a:picLocks noChangeAspect="1" noChangeArrowheads="1"/>
                      </p:cNvPicPr>
                      <p:nvPr/>
                    </p:nvPicPr>
                    <p:blipFill>
                      <a:blip r:embed="rId4"/>
                      <a:srcRect/>
                      <a:stretch>
                        <a:fillRect/>
                      </a:stretch>
                    </p:blipFill>
                    <p:spPr bwMode="auto">
                      <a:xfrm>
                        <a:off x="3762375" y="2530475"/>
                        <a:ext cx="21256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3"/>
          <p:cNvSpPr txBox="1">
            <a:spLocks noChangeArrowheads="1"/>
          </p:cNvSpPr>
          <p:nvPr/>
        </p:nvSpPr>
        <p:spPr bwMode="invGray">
          <a:xfrm>
            <a:off x="134937" y="3625266"/>
            <a:ext cx="8874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The unit step response of this system is determined thus:</a:t>
            </a:r>
            <a:endParaRPr kumimoji="1" lang="en-GB" altLang="en-US" dirty="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620691187"/>
              </p:ext>
            </p:extLst>
          </p:nvPr>
        </p:nvGraphicFramePr>
        <p:xfrm>
          <a:off x="1347788" y="4232275"/>
          <a:ext cx="5495925" cy="1071563"/>
        </p:xfrm>
        <a:graphic>
          <a:graphicData uri="http://schemas.openxmlformats.org/presentationml/2006/ole">
            <mc:AlternateContent xmlns:mc="http://schemas.openxmlformats.org/markup-compatibility/2006">
              <mc:Choice xmlns:v="urn:schemas-microsoft-com:vml" Requires="v">
                <p:oleObj spid="_x0000_s122986" name="Equation" r:id="rId5" imgW="2298600" imgH="444240" progId="Equation.3">
                  <p:embed/>
                </p:oleObj>
              </mc:Choice>
              <mc:Fallback>
                <p:oleObj name="Equation" r:id="rId5" imgW="2298600" imgH="444240" progId="Equation.3">
                  <p:embed/>
                  <p:pic>
                    <p:nvPicPr>
                      <p:cNvPr id="0" name=""/>
                      <p:cNvPicPr>
                        <a:picLocks noChangeAspect="1" noChangeArrowheads="1"/>
                      </p:cNvPicPr>
                      <p:nvPr/>
                    </p:nvPicPr>
                    <p:blipFill>
                      <a:blip r:embed="rId6"/>
                      <a:srcRect/>
                      <a:stretch>
                        <a:fillRect/>
                      </a:stretch>
                    </p:blipFill>
                    <p:spPr bwMode="auto">
                      <a:xfrm>
                        <a:off x="1347788" y="4232275"/>
                        <a:ext cx="5495925"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043703713"/>
              </p:ext>
            </p:extLst>
          </p:nvPr>
        </p:nvGraphicFramePr>
        <p:xfrm>
          <a:off x="639763" y="5430838"/>
          <a:ext cx="7013575" cy="1163637"/>
        </p:xfrm>
        <a:graphic>
          <a:graphicData uri="http://schemas.openxmlformats.org/presentationml/2006/ole">
            <mc:AlternateContent xmlns:mc="http://schemas.openxmlformats.org/markup-compatibility/2006">
              <mc:Choice xmlns:v="urn:schemas-microsoft-com:vml" Requires="v">
                <p:oleObj spid="_x0000_s122987" name="Equation" r:id="rId7" imgW="2933640" imgH="482400" progId="Equation.3">
                  <p:embed/>
                </p:oleObj>
              </mc:Choice>
              <mc:Fallback>
                <p:oleObj name="Equation" r:id="rId7" imgW="2933640" imgH="482400" progId="Equation.3">
                  <p:embed/>
                  <p:pic>
                    <p:nvPicPr>
                      <p:cNvPr id="0" name=""/>
                      <p:cNvPicPr>
                        <a:picLocks noChangeAspect="1" noChangeArrowheads="1"/>
                      </p:cNvPicPr>
                      <p:nvPr/>
                    </p:nvPicPr>
                    <p:blipFill>
                      <a:blip r:embed="rId8"/>
                      <a:srcRect/>
                      <a:stretch>
                        <a:fillRect/>
                      </a:stretch>
                    </p:blipFill>
                    <p:spPr bwMode="auto">
                      <a:xfrm>
                        <a:off x="639763" y="5430838"/>
                        <a:ext cx="7013575"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907602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434584"/>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15" name="Rectangle 2"/>
          <p:cNvSpPr txBox="1">
            <a:spLocks noChangeArrowheads="1"/>
          </p:cNvSpPr>
          <p:nvPr/>
        </p:nvSpPr>
        <p:spPr>
          <a:xfrm>
            <a:off x="685800" y="434584"/>
            <a:ext cx="7772400" cy="708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4000" b="0" kern="0" dirty="0" smtClean="0"/>
              <a:t>The problem with zeros</a:t>
            </a:r>
          </a:p>
        </p:txBody>
      </p:sp>
      <p:sp>
        <p:nvSpPr>
          <p:cNvPr id="1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
        <p:nvSpPr>
          <p:cNvPr id="9" name="Text Box 3"/>
          <p:cNvSpPr txBox="1">
            <a:spLocks noChangeArrowheads="1"/>
          </p:cNvSpPr>
          <p:nvPr/>
        </p:nvSpPr>
        <p:spPr bwMode="invGray">
          <a:xfrm>
            <a:off x="134933" y="2583866"/>
            <a:ext cx="887412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The zero has caused the coefficient of the dominated pole in the partial fraction expansion (and therefore in the unit step response) to become larger in magnitude than that of the dominant pole</a:t>
            </a:r>
            <a:r>
              <a:rPr kumimoji="1" lang="en-GB" altLang="en-US" dirty="0">
                <a:cs typeface="Times New Roman" pitchFamily="18" charset="0"/>
              </a:rPr>
              <a:t>. If we consider the two transient terms in this response </a:t>
            </a:r>
            <a:r>
              <a:rPr kumimoji="1" lang="en-GB" altLang="en-US" dirty="0" smtClean="0">
                <a:cs typeface="Times New Roman" pitchFamily="18" charset="0"/>
              </a:rPr>
              <a:t>again and </a:t>
            </a:r>
            <a:r>
              <a:rPr kumimoji="1" lang="en-GB" altLang="en-US" dirty="0">
                <a:cs typeface="Times New Roman" pitchFamily="18" charset="0"/>
              </a:rPr>
              <a:t>ask when has the dominated term become (in magnitude) less than 1% of the dominant term we find that this </a:t>
            </a:r>
            <a:r>
              <a:rPr kumimoji="1" lang="en-GB" altLang="en-US" dirty="0" smtClean="0">
                <a:cs typeface="Times New Roman" pitchFamily="18" charset="0"/>
              </a:rPr>
              <a:t>now occurs </a:t>
            </a:r>
            <a:r>
              <a:rPr kumimoji="1" lang="en-GB" altLang="en-US" dirty="0">
                <a:cs typeface="Times New Roman" pitchFamily="18" charset="0"/>
              </a:rPr>
              <a:t>for</a:t>
            </a:r>
          </a:p>
          <a:p>
            <a:pPr eaLnBrk="1" hangingPunct="1"/>
            <a:endParaRPr kumimoji="1" lang="en-GB" altLang="en-US" dirty="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820298890"/>
              </p:ext>
            </p:extLst>
          </p:nvPr>
        </p:nvGraphicFramePr>
        <p:xfrm>
          <a:off x="809625" y="1420229"/>
          <a:ext cx="7013575" cy="1163637"/>
        </p:xfrm>
        <a:graphic>
          <a:graphicData uri="http://schemas.openxmlformats.org/presentationml/2006/ole">
            <mc:AlternateContent xmlns:mc="http://schemas.openxmlformats.org/markup-compatibility/2006">
              <mc:Choice xmlns:v="urn:schemas-microsoft-com:vml" Requires="v">
                <p:oleObj spid="_x0000_s123974" name="Equation" r:id="rId3" imgW="2933640" imgH="482400" progId="Equation.3">
                  <p:embed/>
                </p:oleObj>
              </mc:Choice>
              <mc:Fallback>
                <p:oleObj name="Equation" r:id="rId3" imgW="2933640" imgH="482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 y="1420229"/>
                        <a:ext cx="7013575"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027442367"/>
              </p:ext>
            </p:extLst>
          </p:nvPr>
        </p:nvGraphicFramePr>
        <p:xfrm>
          <a:off x="3602037" y="5694363"/>
          <a:ext cx="4856163" cy="1163637"/>
        </p:xfrm>
        <a:graphic>
          <a:graphicData uri="http://schemas.openxmlformats.org/presentationml/2006/ole">
            <mc:AlternateContent xmlns:mc="http://schemas.openxmlformats.org/markup-compatibility/2006">
              <mc:Choice xmlns:v="urn:schemas-microsoft-com:vml" Requires="v">
                <p:oleObj spid="_x0000_s123975" name="Equation" r:id="rId5" imgW="2031840" imgH="482400" progId="Equation.3">
                  <p:embed/>
                </p:oleObj>
              </mc:Choice>
              <mc:Fallback>
                <p:oleObj name="Equation" r:id="rId5" imgW="2031840" imgH="482400" progId="Equation.3">
                  <p:embed/>
                  <p:pic>
                    <p:nvPicPr>
                      <p:cNvPr id="0" name="Object 2"/>
                      <p:cNvPicPr>
                        <a:picLocks noChangeAspect="1" noChangeArrowheads="1"/>
                      </p:cNvPicPr>
                      <p:nvPr/>
                    </p:nvPicPr>
                    <p:blipFill>
                      <a:blip r:embed="rId6"/>
                      <a:srcRect/>
                      <a:stretch>
                        <a:fillRect/>
                      </a:stretch>
                    </p:blipFill>
                    <p:spPr bwMode="auto">
                      <a:xfrm>
                        <a:off x="3602037" y="5694363"/>
                        <a:ext cx="4856163"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378429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434584"/>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15" name="Rectangle 2"/>
          <p:cNvSpPr txBox="1">
            <a:spLocks noChangeArrowheads="1"/>
          </p:cNvSpPr>
          <p:nvPr/>
        </p:nvSpPr>
        <p:spPr>
          <a:xfrm>
            <a:off x="685800" y="434584"/>
            <a:ext cx="7772400" cy="708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4000" b="0" kern="0" dirty="0" smtClean="0"/>
              <a:t>The problem with zeros</a:t>
            </a:r>
          </a:p>
        </p:txBody>
      </p:sp>
      <p:sp>
        <p:nvSpPr>
          <p:cNvPr id="1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
        <p:nvSpPr>
          <p:cNvPr id="11" name="Text Box 3"/>
          <p:cNvSpPr txBox="1">
            <a:spLocks noChangeArrowheads="1"/>
          </p:cNvSpPr>
          <p:nvPr/>
        </p:nvSpPr>
        <p:spPr bwMode="invGray">
          <a:xfrm>
            <a:off x="134935" y="1212266"/>
            <a:ext cx="8874125"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So it takes longer for the dominant pole to actually dominate. For an appreciable amount of time in the early phase the step response of this system will not look like a first order response characterised by the dominant pole. Indeed the 2% settling time, were it characterised by a dominant pole at -1 should be 4/1 = 4 sec. The achieved settling time is actually less than this being about 1.74 sec (because the zero has caused the coefficient of the dominant pole term to be small). The zero has adversely affected dominance and in spite of this has actually made the response </a:t>
            </a:r>
            <a:r>
              <a:rPr kumimoji="1" lang="en-GB" altLang="en-US" i="1" dirty="0" smtClean="0">
                <a:cs typeface="Times New Roman" pitchFamily="18" charset="0"/>
              </a:rPr>
              <a:t>faster</a:t>
            </a:r>
            <a:r>
              <a:rPr kumimoji="1" lang="en-GB" altLang="en-US" dirty="0" smtClean="0">
                <a:cs typeface="Times New Roman" pitchFamily="18" charset="0"/>
              </a:rPr>
              <a:t>. It is because zeros can often have the opposite effect to what we might expect that the rules indicating how they affect response are complicated.</a:t>
            </a:r>
            <a:endParaRPr kumimoji="1" lang="en-GB" altLang="en-US" dirty="0">
              <a:cs typeface="Times New Roman" pitchFamily="18" charset="0"/>
            </a:endParaRPr>
          </a:p>
        </p:txBody>
      </p:sp>
    </p:spTree>
    <p:extLst>
      <p:ext uri="{BB962C8B-B14F-4D97-AF65-F5344CB8AC3E}">
        <p14:creationId xmlns:p14="http://schemas.microsoft.com/office/powerpoint/2010/main" val="25429129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04800"/>
            <a:ext cx="10147300" cy="13287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7171" name="Rectangle 8"/>
          <p:cNvSpPr>
            <a:spLocks noChangeArrowheads="1"/>
          </p:cNvSpPr>
          <p:nvPr/>
        </p:nvSpPr>
        <p:spPr bwMode="auto">
          <a:xfrm>
            <a:off x="672306" y="331788"/>
            <a:ext cx="7772400"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3.1</a:t>
            </a:r>
            <a:r>
              <a:rPr lang="en-GB" altLang="en-US" sz="4400" dirty="0">
                <a:solidFill>
                  <a:schemeClr val="tx2"/>
                </a:solidFill>
                <a:latin typeface="Arial" charset="0"/>
              </a:rPr>
              <a:t>:  Proportional </a:t>
            </a:r>
            <a:r>
              <a:rPr lang="en-GB" altLang="en-US" sz="4400" dirty="0" smtClean="0">
                <a:solidFill>
                  <a:schemeClr val="tx2"/>
                </a:solidFill>
                <a:latin typeface="Arial" charset="0"/>
              </a:rPr>
              <a:t>Integral Controller</a:t>
            </a:r>
            <a:endParaRPr lang="en-GB" altLang="en-US" sz="4400" dirty="0">
              <a:solidFill>
                <a:schemeClr val="tx2"/>
              </a:solidFill>
              <a:latin typeface="Arial" charset="0"/>
            </a:endParaRPr>
          </a:p>
        </p:txBody>
      </p:sp>
      <p:sp>
        <p:nvSpPr>
          <p:cNvPr id="7172" name="Text Box 9"/>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7173" name="Text Box 12"/>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graphicFrame>
        <p:nvGraphicFramePr>
          <p:cNvPr id="7170" name="Object 13"/>
          <p:cNvGraphicFramePr>
            <a:graphicFrameLocks noChangeAspect="1"/>
          </p:cNvGraphicFramePr>
          <p:nvPr>
            <p:extLst>
              <p:ext uri="{D42A27DB-BD31-4B8C-83A1-F6EECF244321}">
                <p14:modId xmlns:p14="http://schemas.microsoft.com/office/powerpoint/2010/main" val="232929471"/>
              </p:ext>
            </p:extLst>
          </p:nvPr>
        </p:nvGraphicFramePr>
        <p:xfrm>
          <a:off x="358775" y="2601913"/>
          <a:ext cx="7585075" cy="1163637"/>
        </p:xfrm>
        <a:graphic>
          <a:graphicData uri="http://schemas.openxmlformats.org/presentationml/2006/ole">
            <mc:AlternateContent xmlns:mc="http://schemas.openxmlformats.org/markup-compatibility/2006">
              <mc:Choice xmlns:v="urn:schemas-microsoft-com:vml" Requires="v">
                <p:oleObj spid="_x0000_s116850" name="Equation" r:id="rId4" imgW="3174840" imgH="482400" progId="Equation.3">
                  <p:embed/>
                </p:oleObj>
              </mc:Choice>
              <mc:Fallback>
                <p:oleObj name="Equation" r:id="rId4" imgW="3174840" imgH="482400" progId="Equation.3">
                  <p:embed/>
                  <p:pic>
                    <p:nvPicPr>
                      <p:cNvPr id="0" name=""/>
                      <p:cNvPicPr>
                        <a:picLocks noChangeAspect="1" noChangeArrowheads="1"/>
                      </p:cNvPicPr>
                      <p:nvPr/>
                    </p:nvPicPr>
                    <p:blipFill>
                      <a:blip r:embed="rId5"/>
                      <a:srcRect/>
                      <a:stretch>
                        <a:fillRect/>
                      </a:stretch>
                    </p:blipFill>
                    <p:spPr bwMode="auto">
                      <a:xfrm>
                        <a:off x="358775" y="2601913"/>
                        <a:ext cx="7585075" cy="1163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4" name="Rectangle 15"/>
          <p:cNvSpPr>
            <a:spLocks noChangeArrowheads="1"/>
          </p:cNvSpPr>
          <p:nvPr/>
        </p:nvSpPr>
        <p:spPr bwMode="invGray">
          <a:xfrm>
            <a:off x="228600" y="1629560"/>
            <a:ext cx="868378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a:t>The </a:t>
            </a:r>
            <a:r>
              <a:rPr lang="en-GB" altLang="en-US" dirty="0" smtClean="0"/>
              <a:t>open-loop </a:t>
            </a:r>
            <a:r>
              <a:rPr lang="en-GB" altLang="en-US" dirty="0"/>
              <a:t>transfer function of the above system with </a:t>
            </a:r>
          </a:p>
          <a:p>
            <a:r>
              <a:rPr lang="en-GB" altLang="en-US" dirty="0"/>
              <a:t>a </a:t>
            </a:r>
            <a:r>
              <a:rPr lang="en-GB" altLang="en-US" dirty="0" smtClean="0"/>
              <a:t>PI </a:t>
            </a:r>
            <a:r>
              <a:rPr lang="en-GB" altLang="en-US" dirty="0"/>
              <a:t>controller is: </a:t>
            </a:r>
          </a:p>
        </p:txBody>
      </p:sp>
      <p:sp>
        <p:nvSpPr>
          <p:cNvPr id="7175" name="Rectangle 16"/>
          <p:cNvSpPr>
            <a:spLocks noChangeArrowheads="1"/>
          </p:cNvSpPr>
          <p:nvPr/>
        </p:nvSpPr>
        <p:spPr bwMode="invGray">
          <a:xfrm>
            <a:off x="184147" y="5472310"/>
            <a:ext cx="868378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a:t>Let proportional gain </a:t>
            </a:r>
            <a:r>
              <a:rPr lang="en-GB" altLang="en-US" i="1" dirty="0" err="1"/>
              <a:t>k</a:t>
            </a:r>
            <a:r>
              <a:rPr lang="en-GB" altLang="en-US" i="1" baseline="-25000" dirty="0" err="1"/>
              <a:t>p</a:t>
            </a:r>
            <a:r>
              <a:rPr lang="en-GB" altLang="en-US" dirty="0"/>
              <a:t> = </a:t>
            </a:r>
            <a:r>
              <a:rPr lang="en-GB" altLang="en-US" dirty="0" smtClean="0"/>
              <a:t>30 and the integral gain </a:t>
            </a:r>
            <a:r>
              <a:rPr lang="en-GB" altLang="en-US" i="1" dirty="0" err="1" smtClean="0"/>
              <a:t>k</a:t>
            </a:r>
            <a:r>
              <a:rPr lang="en-GB" altLang="en-US" i="1" baseline="-25000" dirty="0" err="1"/>
              <a:t>i</a:t>
            </a:r>
            <a:r>
              <a:rPr lang="en-GB" altLang="en-US" i="1" baseline="-25000" dirty="0" smtClean="0"/>
              <a:t> </a:t>
            </a:r>
            <a:r>
              <a:rPr lang="en-GB" altLang="en-US" dirty="0" smtClean="0"/>
              <a:t>= 70. The presence of the integrator ensures a closed-loop DC gain of unity.</a:t>
            </a:r>
            <a:endParaRPr lang="en-GB" altLang="en-US" dirty="0"/>
          </a:p>
        </p:txBody>
      </p:sp>
      <p:sp>
        <p:nvSpPr>
          <p:cNvPr id="11" name="Rectangle 15"/>
          <p:cNvSpPr>
            <a:spLocks noChangeArrowheads="1"/>
          </p:cNvSpPr>
          <p:nvPr/>
        </p:nvSpPr>
        <p:spPr bwMode="invGray">
          <a:xfrm>
            <a:off x="228598" y="3804962"/>
            <a:ext cx="65101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a:t>The closed-loop transfer function </a:t>
            </a:r>
            <a:r>
              <a:rPr lang="en-GB" altLang="en-US" dirty="0" smtClean="0"/>
              <a:t>becomes: </a:t>
            </a:r>
            <a:endParaRPr lang="en-GB" alt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1470293810"/>
              </p:ext>
            </p:extLst>
          </p:nvPr>
        </p:nvGraphicFramePr>
        <p:xfrm>
          <a:off x="1717755" y="4328182"/>
          <a:ext cx="2852738" cy="1039812"/>
        </p:xfrm>
        <a:graphic>
          <a:graphicData uri="http://schemas.openxmlformats.org/presentationml/2006/ole">
            <mc:AlternateContent xmlns:mc="http://schemas.openxmlformats.org/markup-compatibility/2006">
              <mc:Choice xmlns:v="urn:schemas-microsoft-com:vml" Requires="v">
                <p:oleObj spid="_x0000_s116851" name="Equation" r:id="rId6" imgW="1193760" imgH="431640" progId="Equation.3">
                  <p:embed/>
                </p:oleObj>
              </mc:Choice>
              <mc:Fallback>
                <p:oleObj name="Equation" r:id="rId6" imgW="1193760" imgH="431640" progId="Equation.3">
                  <p:embed/>
                  <p:pic>
                    <p:nvPicPr>
                      <p:cNvPr id="0" name=""/>
                      <p:cNvPicPr>
                        <a:picLocks noChangeAspect="1" noChangeArrowheads="1"/>
                      </p:cNvPicPr>
                      <p:nvPr/>
                    </p:nvPicPr>
                    <p:blipFill>
                      <a:blip r:embed="rId7"/>
                      <a:srcRect/>
                      <a:stretch>
                        <a:fillRect/>
                      </a:stretch>
                    </p:blipFill>
                    <p:spPr bwMode="auto">
                      <a:xfrm>
                        <a:off x="1717755" y="4328182"/>
                        <a:ext cx="2852738"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467748469"/>
              </p:ext>
            </p:extLst>
          </p:nvPr>
        </p:nvGraphicFramePr>
        <p:xfrm>
          <a:off x="4902200" y="4313238"/>
          <a:ext cx="3671888" cy="1095375"/>
        </p:xfrm>
        <a:graphic>
          <a:graphicData uri="http://schemas.openxmlformats.org/presentationml/2006/ole">
            <mc:AlternateContent xmlns:mc="http://schemas.openxmlformats.org/markup-compatibility/2006">
              <mc:Choice xmlns:v="urn:schemas-microsoft-com:vml" Requires="v">
                <p:oleObj spid="_x0000_s116852" name="Equation" r:id="rId8" imgW="1625400" imgH="482400" progId="Equation.3">
                  <p:embed/>
                </p:oleObj>
              </mc:Choice>
              <mc:Fallback>
                <p:oleObj name="Equation" r:id="rId8" imgW="1625400" imgH="482400" progId="Equation.3">
                  <p:embed/>
                  <p:pic>
                    <p:nvPicPr>
                      <p:cNvPr id="0" name=""/>
                      <p:cNvPicPr>
                        <a:picLocks noChangeAspect="1" noChangeArrowheads="1"/>
                      </p:cNvPicPr>
                      <p:nvPr/>
                    </p:nvPicPr>
                    <p:blipFill>
                      <a:blip r:embed="rId9"/>
                      <a:srcRect/>
                      <a:stretch>
                        <a:fillRect/>
                      </a:stretch>
                    </p:blipFill>
                    <p:spPr bwMode="auto">
                      <a:xfrm>
                        <a:off x="4902200" y="4313238"/>
                        <a:ext cx="3671888"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99700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70104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17762" name="Rectangle 4"/>
          <p:cNvSpPr>
            <a:spLocks noChangeArrowheads="1"/>
          </p:cNvSpPr>
          <p:nvPr/>
        </p:nvSpPr>
        <p:spPr bwMode="auto">
          <a:xfrm>
            <a:off x="320675" y="50292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PID Controllers</a:t>
            </a:r>
            <a:endParaRPr lang="en-US" altLang="en-US" sz="4400" dirty="0">
              <a:solidFill>
                <a:schemeClr val="tx2"/>
              </a:solidFill>
              <a:latin typeface="Arial" charset="0"/>
            </a:endParaRPr>
          </a:p>
        </p:txBody>
      </p:sp>
      <p:sp>
        <p:nvSpPr>
          <p:cNvPr id="117763"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117764" name="Text Box 8"/>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
        <p:nvSpPr>
          <p:cNvPr id="117765" name="Text Box 9"/>
          <p:cNvSpPr txBox="1">
            <a:spLocks noChangeArrowheads="1"/>
          </p:cNvSpPr>
          <p:nvPr/>
        </p:nvSpPr>
        <p:spPr bwMode="invGray">
          <a:xfrm>
            <a:off x="134938" y="2239963"/>
            <a:ext cx="8745537"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PID controllers comprise the first good idea for controlling systems. Minorsky is generally credited as having played a major role both in their formulation and in their widespread adoption. It is only slightly controversial to declare that they remain the preferred method of control to this day.</a:t>
            </a:r>
            <a:endParaRPr lang="en-US"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434584"/>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1" name="Rectangle 10"/>
          <p:cNvSpPr/>
          <p:nvPr/>
        </p:nvSpPr>
        <p:spPr bwMode="auto">
          <a:xfrm>
            <a:off x="1331087" y="1462852"/>
            <a:ext cx="6158857" cy="2501117"/>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244738" name="TextBox 1"/>
          <p:cNvSpPr txBox="1">
            <a:spLocks noChangeArrowheads="1"/>
          </p:cNvSpPr>
          <p:nvPr/>
        </p:nvSpPr>
        <p:spPr bwMode="auto">
          <a:xfrm>
            <a:off x="1331088" y="1591551"/>
            <a:ext cx="8218025" cy="2677656"/>
          </a:xfrm>
          <a:prstGeom prst="rect">
            <a:avLst/>
          </a:prstGeom>
          <a:noFill/>
          <a:ln w="9525">
            <a:noFill/>
            <a:miter lim="800000"/>
            <a:headEnd/>
            <a:tailEnd/>
          </a:ln>
        </p:spPr>
        <p:txBody>
          <a:bodyPr wrap="square">
            <a:spAutoFit/>
          </a:bodyPr>
          <a:lstStyle/>
          <a:p>
            <a:pPr algn="l"/>
            <a:r>
              <a:rPr lang="en-GB" sz="2400" dirty="0"/>
              <a:t>&gt;&gt; </a:t>
            </a:r>
            <a:r>
              <a:rPr lang="en-GB" sz="2400" dirty="0" smtClean="0"/>
              <a:t> </a:t>
            </a:r>
            <a:r>
              <a:rPr lang="en-GB" sz="2400" dirty="0" err="1" smtClean="0">
                <a:solidFill>
                  <a:srgbClr val="0000FF"/>
                </a:solidFill>
              </a:rPr>
              <a:t>Gc</a:t>
            </a:r>
            <a:r>
              <a:rPr lang="en-GB" sz="2400" dirty="0" smtClean="0">
                <a:solidFill>
                  <a:srgbClr val="0000FF"/>
                </a:solidFill>
              </a:rPr>
              <a:t> =</a:t>
            </a:r>
            <a:r>
              <a:rPr lang="en-GB" sz="2400" dirty="0" smtClean="0"/>
              <a:t> </a:t>
            </a:r>
            <a:r>
              <a:rPr lang="en-GB" sz="2400" dirty="0" err="1" smtClean="0">
                <a:solidFill>
                  <a:srgbClr val="0000FF"/>
                </a:solidFill>
              </a:rPr>
              <a:t>tf</a:t>
            </a:r>
            <a:r>
              <a:rPr lang="en-GB" sz="2400" dirty="0" smtClean="0">
                <a:solidFill>
                  <a:srgbClr val="0000FF"/>
                </a:solidFill>
              </a:rPr>
              <a:t>([30 70],[1 0])</a:t>
            </a:r>
          </a:p>
          <a:p>
            <a:pPr algn="l"/>
            <a:r>
              <a:rPr lang="en-GB" sz="2400" dirty="0" smtClean="0"/>
              <a:t>&gt;&gt;</a:t>
            </a:r>
            <a:r>
              <a:rPr lang="en-GB" sz="2400" dirty="0" smtClean="0">
                <a:solidFill>
                  <a:srgbClr val="0000FF"/>
                </a:solidFill>
              </a:rPr>
              <a:t>  G0 = series(</a:t>
            </a:r>
            <a:r>
              <a:rPr lang="en-GB" sz="2400" dirty="0" err="1" smtClean="0">
                <a:solidFill>
                  <a:srgbClr val="0000FF"/>
                </a:solidFill>
              </a:rPr>
              <a:t>Gp,Gc</a:t>
            </a:r>
            <a:r>
              <a:rPr lang="en-GB" sz="2400" dirty="0" smtClean="0">
                <a:solidFill>
                  <a:srgbClr val="0000FF"/>
                </a:solidFill>
              </a:rPr>
              <a:t>)</a:t>
            </a:r>
          </a:p>
          <a:p>
            <a:pPr algn="l"/>
            <a:r>
              <a:rPr lang="en-GB" sz="2400" dirty="0" smtClean="0"/>
              <a:t>&gt;&gt;</a:t>
            </a:r>
            <a:r>
              <a:rPr lang="en-GB" sz="2400" dirty="0" smtClean="0">
                <a:solidFill>
                  <a:srgbClr val="0000FF"/>
                </a:solidFill>
              </a:rPr>
              <a:t>  </a:t>
            </a:r>
            <a:r>
              <a:rPr lang="en-GB" sz="2400" dirty="0" err="1" smtClean="0">
                <a:solidFill>
                  <a:srgbClr val="0000FF"/>
                </a:solidFill>
              </a:rPr>
              <a:t>Gideal</a:t>
            </a:r>
            <a:r>
              <a:rPr lang="en-GB" sz="2400" dirty="0" smtClean="0">
                <a:solidFill>
                  <a:srgbClr val="0000FF"/>
                </a:solidFill>
              </a:rPr>
              <a:t> = </a:t>
            </a:r>
            <a:r>
              <a:rPr lang="en-GB" sz="2400" dirty="0" err="1" smtClean="0">
                <a:solidFill>
                  <a:srgbClr val="0000FF"/>
                </a:solidFill>
              </a:rPr>
              <a:t>tf</a:t>
            </a:r>
            <a:r>
              <a:rPr lang="en-GB" sz="2400" dirty="0" smtClean="0">
                <a:solidFill>
                  <a:srgbClr val="0000FF"/>
                </a:solidFill>
              </a:rPr>
              <a:t>([1],[1])   </a:t>
            </a:r>
            <a:r>
              <a:rPr lang="en-GB" sz="2400" i="1" dirty="0" smtClean="0">
                <a:solidFill>
                  <a:srgbClr val="009900"/>
                </a:solidFill>
              </a:rPr>
              <a:t>ideal unity feedback</a:t>
            </a:r>
          </a:p>
          <a:p>
            <a:pPr algn="l"/>
            <a:r>
              <a:rPr lang="en-GB" sz="2400" dirty="0" smtClean="0"/>
              <a:t>&gt;&gt;</a:t>
            </a:r>
            <a:r>
              <a:rPr lang="en-GB" sz="2400" dirty="0" smtClean="0">
                <a:solidFill>
                  <a:srgbClr val="0000FF"/>
                </a:solidFill>
              </a:rPr>
              <a:t>  </a:t>
            </a:r>
            <a:r>
              <a:rPr lang="en-GB" sz="2400" dirty="0" err="1" smtClean="0">
                <a:solidFill>
                  <a:srgbClr val="0000FF"/>
                </a:solidFill>
              </a:rPr>
              <a:t>Gcl</a:t>
            </a:r>
            <a:r>
              <a:rPr lang="en-GB" sz="2400" dirty="0" smtClean="0">
                <a:solidFill>
                  <a:srgbClr val="0000FF"/>
                </a:solidFill>
              </a:rPr>
              <a:t> = feedback(G0,Gideal)</a:t>
            </a:r>
          </a:p>
          <a:p>
            <a:pPr algn="l"/>
            <a:r>
              <a:rPr lang="en-GB" sz="2400" dirty="0" smtClean="0"/>
              <a:t>&gt;&gt; </a:t>
            </a:r>
            <a:r>
              <a:rPr lang="en-GB" sz="2400" dirty="0" smtClean="0">
                <a:solidFill>
                  <a:srgbClr val="0000FF"/>
                </a:solidFill>
              </a:rPr>
              <a:t> pole(</a:t>
            </a:r>
            <a:r>
              <a:rPr lang="en-GB" sz="2400" dirty="0" err="1" smtClean="0">
                <a:solidFill>
                  <a:srgbClr val="0000FF"/>
                </a:solidFill>
              </a:rPr>
              <a:t>Gcl</a:t>
            </a:r>
            <a:r>
              <a:rPr lang="en-GB" sz="2400" dirty="0" smtClean="0">
                <a:solidFill>
                  <a:srgbClr val="0000FF"/>
                </a:solidFill>
              </a:rPr>
              <a:t>)</a:t>
            </a:r>
          </a:p>
          <a:p>
            <a:r>
              <a:rPr lang="en-GB" sz="2400" dirty="0"/>
              <a:t>&gt;&gt;</a:t>
            </a:r>
            <a:r>
              <a:rPr lang="en-GB" sz="2400" dirty="0">
                <a:solidFill>
                  <a:srgbClr val="0000FF"/>
                </a:solidFill>
              </a:rPr>
              <a:t>  </a:t>
            </a:r>
            <a:r>
              <a:rPr lang="en-GB" sz="2400" dirty="0" smtClean="0">
                <a:solidFill>
                  <a:srgbClr val="0000FF"/>
                </a:solidFill>
              </a:rPr>
              <a:t>step(</a:t>
            </a:r>
            <a:r>
              <a:rPr lang="en-GB" sz="2400" dirty="0" err="1" smtClean="0">
                <a:solidFill>
                  <a:srgbClr val="0000FF"/>
                </a:solidFill>
              </a:rPr>
              <a:t>Gcl</a:t>
            </a:r>
            <a:r>
              <a:rPr lang="en-GB" sz="2400" dirty="0" smtClean="0">
                <a:solidFill>
                  <a:srgbClr val="0000FF"/>
                </a:solidFill>
              </a:rPr>
              <a:t>)</a:t>
            </a:r>
            <a:endParaRPr lang="en-GB" sz="2400" dirty="0">
              <a:solidFill>
                <a:srgbClr val="0000FF"/>
              </a:solidFill>
            </a:endParaRPr>
          </a:p>
          <a:p>
            <a:pPr algn="l"/>
            <a:r>
              <a:rPr lang="en-GB" sz="2400" dirty="0"/>
              <a:t>	</a:t>
            </a:r>
            <a:endParaRPr lang="en-GB" sz="2400" i="1" dirty="0" smtClean="0">
              <a:solidFill>
                <a:srgbClr val="009900"/>
              </a:solidFill>
            </a:endParaRPr>
          </a:p>
        </p:txBody>
      </p:sp>
      <p:sp>
        <p:nvSpPr>
          <p:cNvPr id="14"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15" name="Rectangle 2"/>
          <p:cNvSpPr txBox="1">
            <a:spLocks noChangeArrowheads="1"/>
          </p:cNvSpPr>
          <p:nvPr/>
        </p:nvSpPr>
        <p:spPr>
          <a:xfrm>
            <a:off x="685800" y="434584"/>
            <a:ext cx="7772400" cy="708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4000" b="0" kern="0" dirty="0" smtClean="0"/>
              <a:t>Code</a:t>
            </a:r>
          </a:p>
        </p:txBody>
      </p:sp>
      <p:sp>
        <p:nvSpPr>
          <p:cNvPr id="1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
        <p:nvSpPr>
          <p:cNvPr id="8" name="Text Box 3"/>
          <p:cNvSpPr txBox="1">
            <a:spLocks noChangeArrowheads="1"/>
          </p:cNvSpPr>
          <p:nvPr/>
        </p:nvSpPr>
        <p:spPr bwMode="invGray">
          <a:xfrm>
            <a:off x="102040" y="3982820"/>
            <a:ext cx="904196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The poles are at -3.9538 +/- 4.2216j and -2.0924. There is a dominant real pole at -2.0924 but it is not very dominant. The imaginary parts of the dominated pair are comparable actually a bit bigger in magnitude than the real part, so again this mitigates against dominance. Of course there is also a closed-loop zero at -2.333 rather close to the “dominant” pole.</a:t>
            </a:r>
            <a:endParaRPr kumimoji="1" lang="en-GB" altLang="en-US" dirty="0">
              <a:cs typeface="Times New Roman" pitchFamily="18" charset="0"/>
            </a:endParaRPr>
          </a:p>
        </p:txBody>
      </p:sp>
    </p:spTree>
    <p:extLst>
      <p:ext uri="{BB962C8B-B14F-4D97-AF65-F5344CB8AC3E}">
        <p14:creationId xmlns:p14="http://schemas.microsoft.com/office/powerpoint/2010/main" val="12123572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434584"/>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15" name="Rectangle 2"/>
          <p:cNvSpPr txBox="1">
            <a:spLocks noChangeArrowheads="1"/>
          </p:cNvSpPr>
          <p:nvPr/>
        </p:nvSpPr>
        <p:spPr>
          <a:xfrm>
            <a:off x="685800" y="434584"/>
            <a:ext cx="7772400" cy="708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4000" b="0" kern="0" dirty="0" smtClean="0"/>
              <a:t>Code</a:t>
            </a:r>
          </a:p>
        </p:txBody>
      </p:sp>
      <p:sp>
        <p:nvSpPr>
          <p:cNvPr id="1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
        <p:nvSpPr>
          <p:cNvPr id="8" name="Text Box 3"/>
          <p:cNvSpPr txBox="1">
            <a:spLocks noChangeArrowheads="1"/>
          </p:cNvSpPr>
          <p:nvPr/>
        </p:nvSpPr>
        <p:spPr bwMode="invGray">
          <a:xfrm>
            <a:off x="174625" y="2519363"/>
            <a:ext cx="86169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I am less confident of the accuracy of the prediction, nevertheless based upon the dominant pole I predict a 2% settling time of about 4/2.0924 = 1.9117 sec and zero overshoot. The DC gain is </a:t>
            </a:r>
            <a:r>
              <a:rPr kumimoji="1" lang="en-GB" altLang="en-US" i="1" dirty="0" err="1" smtClean="0">
                <a:cs typeface="Times New Roman" pitchFamily="18" charset="0"/>
              </a:rPr>
              <a:t>G</a:t>
            </a:r>
            <a:r>
              <a:rPr kumimoji="1" lang="en-GB" altLang="en-US" i="1" baseline="-25000" dirty="0" err="1" smtClean="0">
                <a:cs typeface="Times New Roman" pitchFamily="18" charset="0"/>
              </a:rPr>
              <a:t>cl</a:t>
            </a:r>
            <a:r>
              <a:rPr kumimoji="1" lang="en-GB" altLang="en-US" dirty="0" smtClean="0">
                <a:cs typeface="Times New Roman" pitchFamily="18" charset="0"/>
              </a:rPr>
              <a:t>(0) = 1 so the steady-state output for a unit step input is exactly unity and I am fully confident in this assertion.</a:t>
            </a:r>
            <a:endParaRPr kumimoji="1" lang="en-GB" altLang="en-US" dirty="0">
              <a:cs typeface="Times New Roman" pitchFamily="18" charset="0"/>
            </a:endParaRPr>
          </a:p>
        </p:txBody>
      </p:sp>
    </p:spTree>
    <p:extLst>
      <p:ext uri="{BB962C8B-B14F-4D97-AF65-F5344CB8AC3E}">
        <p14:creationId xmlns:p14="http://schemas.microsoft.com/office/powerpoint/2010/main" val="16339384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1"/>
            <a:ext cx="10147300" cy="1470025"/>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9219" name="Rectangle 2063"/>
          <p:cNvSpPr>
            <a:spLocks noChangeArrowheads="1"/>
          </p:cNvSpPr>
          <p:nvPr/>
        </p:nvSpPr>
        <p:spPr bwMode="auto">
          <a:xfrm>
            <a:off x="715963" y="0"/>
            <a:ext cx="77724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3.1</a:t>
            </a:r>
            <a:r>
              <a:rPr lang="en-GB" altLang="en-US" sz="4400" dirty="0">
                <a:solidFill>
                  <a:schemeClr val="tx2"/>
                </a:solidFill>
                <a:latin typeface="Arial" charset="0"/>
              </a:rPr>
              <a:t>:  Proportional Integral Controller</a:t>
            </a:r>
          </a:p>
        </p:txBody>
      </p:sp>
      <p:sp>
        <p:nvSpPr>
          <p:cNvPr id="9220" name="Text Box 206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9221" name="Text Box 206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
        <p:nvSpPr>
          <p:cNvPr id="9224" name="Rectangle 2069"/>
          <p:cNvSpPr>
            <a:spLocks noChangeArrowheads="1"/>
          </p:cNvSpPr>
          <p:nvPr/>
        </p:nvSpPr>
        <p:spPr bwMode="invGray">
          <a:xfrm>
            <a:off x="382589" y="5030323"/>
            <a:ext cx="855821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smtClean="0"/>
              <a:t>The steady-sate error to a step input is indeed zero. The percentage overshoot is not zero, it is 1.26% but this is obviously small. The 2% settling time is 0.618 sec and again is actually less than predicted.</a:t>
            </a:r>
            <a:endParaRPr lang="en-GB" altLang="en-US" dirty="0"/>
          </a:p>
        </p:txBody>
      </p:sp>
      <p:pic>
        <p:nvPicPr>
          <p:cNvPr id="1249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399" y="1346200"/>
            <a:ext cx="4957763" cy="371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381000"/>
            <a:ext cx="101473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37218" name="Rectangle 2"/>
          <p:cNvSpPr>
            <a:spLocks noGrp="1" noChangeArrowheads="1"/>
          </p:cNvSpPr>
          <p:nvPr>
            <p:ph type="title"/>
          </p:nvPr>
        </p:nvSpPr>
        <p:spPr>
          <a:xfrm>
            <a:off x="603250" y="255588"/>
            <a:ext cx="7772400" cy="876300"/>
          </a:xfrm>
        </p:spPr>
        <p:txBody>
          <a:bodyPr/>
          <a:lstStyle/>
          <a:p>
            <a:pPr eaLnBrk="1" hangingPunct="1"/>
            <a:r>
              <a:rPr lang="en-IE" altLang="en-US" smtClean="0"/>
              <a:t>Note</a:t>
            </a:r>
            <a:endParaRPr lang="en-GB" altLang="en-US" smtClean="0"/>
          </a:p>
        </p:txBody>
      </p:sp>
      <p:sp>
        <p:nvSpPr>
          <p:cNvPr id="137219" name="Text Box 3"/>
          <p:cNvSpPr txBox="1">
            <a:spLocks noChangeArrowheads="1"/>
          </p:cNvSpPr>
          <p:nvPr/>
        </p:nvSpPr>
        <p:spPr bwMode="invGray">
          <a:xfrm>
            <a:off x="201613" y="1306513"/>
            <a:ext cx="86169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30000"/>
              </a:spcBef>
            </a:pPr>
            <a:r>
              <a:rPr kumimoji="1" lang="en-GB" altLang="en-US" sz="2400" dirty="0">
                <a:cs typeface="Times New Roman" pitchFamily="18" charset="0"/>
              </a:rPr>
              <a:t>N</a:t>
            </a:r>
            <a:r>
              <a:rPr kumimoji="1" lang="en-GB" altLang="en-US" sz="2400" dirty="0" smtClean="0">
                <a:cs typeface="Times New Roman" pitchFamily="18" charset="0"/>
              </a:rPr>
              <a:t>o-one </a:t>
            </a:r>
            <a:r>
              <a:rPr kumimoji="1" lang="en-GB" altLang="en-US" sz="2400" dirty="0">
                <a:cs typeface="Times New Roman" pitchFamily="18" charset="0"/>
              </a:rPr>
              <a:t>has ever really successfully developed a serious and generally applicable procedure for the design of PID controllers.  The design remains more of an art than a science.  Having a sense of roughly how each gain will affect the behaviour is of course very useful, but the bottom line is that one improves ones design skills in this respect through practice only.  Of course various researchers have </a:t>
            </a:r>
            <a:r>
              <a:rPr kumimoji="1" lang="en-GB" altLang="en-US" sz="2400" i="1" dirty="0">
                <a:cs typeface="Times New Roman" pitchFamily="18" charset="0"/>
              </a:rPr>
              <a:t>tried</a:t>
            </a:r>
            <a:r>
              <a:rPr kumimoji="1" lang="en-GB" altLang="en-US" sz="2400" dirty="0">
                <a:cs typeface="Times New Roman" pitchFamily="18" charset="0"/>
              </a:rPr>
              <a:t> to develop systematic design procedures.  The most famous of these are probably Zeigler and Nichols (who produced a number of sets of “tuning rules”, i.e. systematic rules for selecting the gains </a:t>
            </a:r>
            <a:r>
              <a:rPr kumimoji="1" lang="en-GB" altLang="en-US" sz="2400" i="1" dirty="0" err="1">
                <a:cs typeface="Times New Roman" pitchFamily="18" charset="0"/>
              </a:rPr>
              <a:t>k</a:t>
            </a:r>
            <a:r>
              <a:rPr kumimoji="1" lang="en-GB" altLang="en-US" sz="2400" i="1" baseline="-25000" dirty="0" err="1">
                <a:cs typeface="Times New Roman" pitchFamily="18" charset="0"/>
              </a:rPr>
              <a:t>p</a:t>
            </a:r>
            <a:r>
              <a:rPr kumimoji="1" lang="en-GB" altLang="en-US" sz="2400" dirty="0">
                <a:cs typeface="Times New Roman" pitchFamily="18" charset="0"/>
              </a:rPr>
              <a:t>, </a:t>
            </a:r>
            <a:r>
              <a:rPr kumimoji="1" lang="en-GB" altLang="en-US" sz="2400" i="1" dirty="0" err="1">
                <a:cs typeface="Times New Roman" pitchFamily="18" charset="0"/>
              </a:rPr>
              <a:t>k</a:t>
            </a:r>
            <a:r>
              <a:rPr kumimoji="1" lang="en-GB" altLang="en-US" sz="2400" i="1" baseline="-25000" dirty="0" err="1">
                <a:cs typeface="Times New Roman" pitchFamily="18" charset="0"/>
              </a:rPr>
              <a:t>i</a:t>
            </a:r>
            <a:r>
              <a:rPr kumimoji="1" lang="en-GB" altLang="en-US" sz="2400" dirty="0">
                <a:cs typeface="Times New Roman" pitchFamily="18" charset="0"/>
              </a:rPr>
              <a:t> and </a:t>
            </a:r>
            <a:r>
              <a:rPr kumimoji="1" lang="en-GB" altLang="en-US" sz="2400" i="1" dirty="0" err="1">
                <a:cs typeface="Times New Roman" pitchFamily="18" charset="0"/>
              </a:rPr>
              <a:t>k</a:t>
            </a:r>
            <a:r>
              <a:rPr kumimoji="1" lang="en-GB" altLang="en-US" sz="2400" i="1" baseline="-25000" dirty="0" err="1">
                <a:cs typeface="Times New Roman" pitchFamily="18" charset="0"/>
              </a:rPr>
              <a:t>d</a:t>
            </a:r>
            <a:r>
              <a:rPr kumimoji="1" lang="en-GB" altLang="en-US" sz="2400" dirty="0">
                <a:cs typeface="Times New Roman" pitchFamily="18" charset="0"/>
              </a:rPr>
              <a:t>) and </a:t>
            </a:r>
            <a:r>
              <a:rPr kumimoji="1" lang="en-GB" altLang="en-US" sz="2400" dirty="0" err="1">
                <a:cs typeface="Times New Roman" pitchFamily="18" charset="0"/>
              </a:rPr>
              <a:t>Ästrom</a:t>
            </a:r>
            <a:r>
              <a:rPr kumimoji="1" lang="en-GB" altLang="en-US" sz="2400" dirty="0">
                <a:cs typeface="Times New Roman" pitchFamily="18" charset="0"/>
              </a:rPr>
              <a:t> (who produced a rather clever algorithm, in part based upon the Zeigler and Nichols tuning rules, to get a three term controller to </a:t>
            </a:r>
            <a:r>
              <a:rPr kumimoji="1" lang="en-GB" altLang="en-US" sz="2400" i="1" dirty="0">
                <a:cs typeface="Times New Roman" pitchFamily="18" charset="0"/>
              </a:rPr>
              <a:t>tune</a:t>
            </a:r>
            <a:r>
              <a:rPr kumimoji="1" lang="en-GB" altLang="en-US" sz="2400" dirty="0">
                <a:cs typeface="Times New Roman" pitchFamily="18" charset="0"/>
              </a:rPr>
              <a:t> itself). </a:t>
            </a:r>
            <a:r>
              <a:rPr kumimoji="1" lang="en-GB" altLang="en-US" sz="2400" dirty="0">
                <a:latin typeface="Arial Unicode MS" pitchFamily="34" charset="-128"/>
              </a:rPr>
              <a:t> </a:t>
            </a:r>
          </a:p>
        </p:txBody>
      </p:sp>
      <p:sp>
        <p:nvSpPr>
          <p:cNvPr id="5" name="Text Box 206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6" name="Text Box 206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381000"/>
            <a:ext cx="101473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38242" name="Rectangle 2"/>
          <p:cNvSpPr>
            <a:spLocks noGrp="1" noChangeArrowheads="1"/>
          </p:cNvSpPr>
          <p:nvPr>
            <p:ph type="title"/>
          </p:nvPr>
        </p:nvSpPr>
        <p:spPr>
          <a:xfrm>
            <a:off x="603250" y="255588"/>
            <a:ext cx="7772400" cy="876300"/>
          </a:xfrm>
        </p:spPr>
        <p:txBody>
          <a:bodyPr/>
          <a:lstStyle/>
          <a:p>
            <a:pPr eaLnBrk="1" hangingPunct="1"/>
            <a:r>
              <a:rPr lang="en-IE" altLang="en-US" smtClean="0"/>
              <a:t>Note</a:t>
            </a:r>
            <a:endParaRPr lang="en-GB" altLang="en-US" smtClean="0"/>
          </a:p>
        </p:txBody>
      </p:sp>
      <p:sp>
        <p:nvSpPr>
          <p:cNvPr id="138243" name="Text Box 3"/>
          <p:cNvSpPr txBox="1">
            <a:spLocks noChangeArrowheads="1"/>
          </p:cNvSpPr>
          <p:nvPr/>
        </p:nvSpPr>
        <p:spPr bwMode="invGray">
          <a:xfrm>
            <a:off x="231775" y="1112838"/>
            <a:ext cx="861695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30000"/>
              </a:spcBef>
            </a:pPr>
            <a:r>
              <a:rPr kumimoji="1" lang="en-GB" altLang="en-US" sz="2400">
                <a:cs typeface="Times New Roman" pitchFamily="18" charset="0"/>
              </a:rPr>
              <a:t>Self-tuning three term controllers either based on, or at least inspired by, Ästrom’s work are now quite prevalent.  These systems in principle eliminate the need for human design.  Moreover, if the plant changes for any reason (e.g. aging or upgrading) the controller will automatically adapt to maintain good closed-loop performance.  The disadvantage of these systems is that they tend to impose a one size fits all control regimen.  The reality is that a once-off PID controller designed by a human expert for the specific plant in question will almost always give a better closed-loop performance than the more generic controller automatically designed by self-tuning.  Industry has a choice of three options:  (i)  have a PID control design practitioner on the permanent staff,  (ii)  hire a PID control design master-practitioner to consult when required or (iii)  make a once-off investment in self-tuning controllers.  </a:t>
            </a:r>
          </a:p>
        </p:txBody>
      </p:sp>
      <p:sp>
        <p:nvSpPr>
          <p:cNvPr id="5" name="Text Box 206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6" name="Text Box 206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0"/>
            <a:ext cx="10147300" cy="82708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39266" name="Rectangle 2"/>
          <p:cNvSpPr>
            <a:spLocks noGrp="1" noChangeArrowheads="1"/>
          </p:cNvSpPr>
          <p:nvPr>
            <p:ph type="title"/>
          </p:nvPr>
        </p:nvSpPr>
        <p:spPr>
          <a:xfrm>
            <a:off x="593725" y="0"/>
            <a:ext cx="7772400" cy="876300"/>
          </a:xfrm>
        </p:spPr>
        <p:txBody>
          <a:bodyPr/>
          <a:lstStyle/>
          <a:p>
            <a:pPr eaLnBrk="1" hangingPunct="1"/>
            <a:r>
              <a:rPr lang="en-IE" altLang="en-US" smtClean="0"/>
              <a:t>Note</a:t>
            </a:r>
            <a:endParaRPr lang="en-GB" altLang="en-US" smtClean="0"/>
          </a:p>
        </p:txBody>
      </p:sp>
      <p:sp>
        <p:nvSpPr>
          <p:cNvPr id="139267" name="Text Box 3"/>
          <p:cNvSpPr txBox="1">
            <a:spLocks noChangeArrowheads="1"/>
          </p:cNvSpPr>
          <p:nvPr/>
        </p:nvSpPr>
        <p:spPr bwMode="invGray">
          <a:xfrm>
            <a:off x="231775" y="827088"/>
            <a:ext cx="8778875"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30000"/>
              </a:spcBef>
            </a:pPr>
            <a:r>
              <a:rPr kumimoji="1" lang="en-GB" altLang="en-US" sz="2400">
                <a:cs typeface="Times New Roman" pitchFamily="18" charset="0"/>
              </a:rPr>
              <a:t>The latter choice would appear to be the obvious one from a purely economic point of view if we were discussing a situation where only one controller was required.  A typical industrial plant may be expected to have, at an absolute minimum, tens of controllers and at a maximum millions.  The decision is as much management as technical.  Increasing importance of the energy issue, for whatever reason it arises, may be expected to tilt the choice more in favour of options (i) and (ii) than has been the case in the recent past.  Even minor improvements in controller performance can accumulate to percentage improvements in efficiency.  This is not enough to justify the cost of design and implementation with oil plentiful, prices below 40 dollars a barrel and few serious costs associated with emissions, but arguably is enough with growing competition for oil, prices above 100 dollars a barrel and mounting pressure for the introduction of serious costs on emissions.</a:t>
            </a:r>
          </a:p>
        </p:txBody>
      </p:sp>
      <p:sp>
        <p:nvSpPr>
          <p:cNvPr id="4" name="Text Box 206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
        <p:nvSpPr>
          <p:cNvPr id="5" name="Text Box 206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3556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35170" name="Rectangle 2"/>
          <p:cNvSpPr>
            <a:spLocks noGrp="1" noChangeArrowheads="1"/>
          </p:cNvSpPr>
          <p:nvPr>
            <p:ph type="title"/>
          </p:nvPr>
        </p:nvSpPr>
        <p:spPr>
          <a:xfrm>
            <a:off x="685800" y="317500"/>
            <a:ext cx="7772400" cy="876300"/>
          </a:xfrm>
        </p:spPr>
        <p:txBody>
          <a:bodyPr/>
          <a:lstStyle/>
          <a:p>
            <a:pPr eaLnBrk="1" hangingPunct="1"/>
            <a:r>
              <a:rPr lang="en-IE" altLang="en-US" dirty="0" smtClean="0"/>
              <a:t>Dominant Pole Placement</a:t>
            </a:r>
            <a:endParaRPr lang="en-GB" altLang="en-US" dirty="0" smtClean="0"/>
          </a:p>
        </p:txBody>
      </p:sp>
      <p:sp>
        <p:nvSpPr>
          <p:cNvPr id="135171" name="Text Box 3"/>
          <p:cNvSpPr txBox="1">
            <a:spLocks noChangeArrowheads="1"/>
          </p:cNvSpPr>
          <p:nvPr/>
        </p:nvSpPr>
        <p:spPr bwMode="invGray">
          <a:xfrm>
            <a:off x="263523" y="1204913"/>
            <a:ext cx="8766175"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I deduce that the idea of dominance is useful and that a knowledge only of the location of the dominant pole or poles, minus any other knowledge of the closed-loop system permits prediction of speed of response and level of overshoot in the event of a unit step input. I accept that sometimes this knowledge is not in fact sufficient and the predictions can be wrong. Sometimes the predictions are conservative and actual performance is better. But sometimes predictions are optimistic and actual performance is worse. Accepting all of this I have a means for translating specifications concerning the desired system behaviour (namely unit step response) into desired dominant pole locations.</a:t>
            </a:r>
            <a:endParaRPr kumimoji="1" lang="en-GB" altLang="en-US" dirty="0">
              <a:cs typeface="Times New Roman" pitchFamily="18" charset="0"/>
            </a:endParaRPr>
          </a:p>
        </p:txBody>
      </p:sp>
      <p:sp>
        <p:nvSpPr>
          <p:cNvPr id="5" name="Text Box 206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6" name="Text Box 206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3556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35170" name="Rectangle 2"/>
          <p:cNvSpPr>
            <a:spLocks noGrp="1" noChangeArrowheads="1"/>
          </p:cNvSpPr>
          <p:nvPr>
            <p:ph type="title"/>
          </p:nvPr>
        </p:nvSpPr>
        <p:spPr>
          <a:xfrm>
            <a:off x="685800" y="317500"/>
            <a:ext cx="7772400" cy="876300"/>
          </a:xfrm>
        </p:spPr>
        <p:txBody>
          <a:bodyPr/>
          <a:lstStyle/>
          <a:p>
            <a:pPr eaLnBrk="1" hangingPunct="1"/>
            <a:r>
              <a:rPr lang="en-IE" altLang="en-US" dirty="0" smtClean="0"/>
              <a:t>Dominant Pole Placement</a:t>
            </a:r>
            <a:endParaRPr lang="en-GB" altLang="en-US" dirty="0" smtClean="0"/>
          </a:p>
        </p:txBody>
      </p:sp>
      <p:sp>
        <p:nvSpPr>
          <p:cNvPr id="135171" name="Text Box 3"/>
          <p:cNvSpPr txBox="1">
            <a:spLocks noChangeArrowheads="1"/>
          </p:cNvSpPr>
          <p:nvPr/>
        </p:nvSpPr>
        <p:spPr bwMode="invGray">
          <a:xfrm>
            <a:off x="263523" y="1204913"/>
            <a:ext cx="8766175"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I deduce that the idea of dominance is useful and that a knowledge only of the location of the dominant pole or poles, minus any other knowledge of the closed-loop system permits prediction of speed of response and level of overshoot in the event of a unit step input. I accept that sometimes this knowledge is not in fact sufficient and the predictions can be wrong. Sometimes the predictions are conservative and actual performance is better. But sometimes predictions are optimistic and actual performance is worse. Accepting all of this I have a means for translating specifications concerning the desired system behaviour (namely unit step response) into desired dominant pole locations.</a:t>
            </a:r>
            <a:endParaRPr kumimoji="1" lang="en-GB" altLang="en-US" dirty="0">
              <a:cs typeface="Times New Roman" pitchFamily="18" charset="0"/>
            </a:endParaRPr>
          </a:p>
        </p:txBody>
      </p:sp>
      <p:sp>
        <p:nvSpPr>
          <p:cNvPr id="5" name="Text Box 206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6" name="Text Box 206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Tree>
    <p:extLst>
      <p:ext uri="{BB962C8B-B14F-4D97-AF65-F5344CB8AC3E}">
        <p14:creationId xmlns:p14="http://schemas.microsoft.com/office/powerpoint/2010/main" val="11199330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3556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35170" name="Rectangle 2"/>
          <p:cNvSpPr>
            <a:spLocks noGrp="1" noChangeArrowheads="1"/>
          </p:cNvSpPr>
          <p:nvPr>
            <p:ph type="title"/>
          </p:nvPr>
        </p:nvSpPr>
        <p:spPr>
          <a:xfrm>
            <a:off x="685800" y="317500"/>
            <a:ext cx="7772400" cy="876300"/>
          </a:xfrm>
        </p:spPr>
        <p:txBody>
          <a:bodyPr/>
          <a:lstStyle/>
          <a:p>
            <a:pPr eaLnBrk="1" hangingPunct="1"/>
            <a:r>
              <a:rPr lang="en-IE" altLang="en-US" dirty="0" smtClean="0"/>
              <a:t>Dominant Pole Placement</a:t>
            </a:r>
            <a:endParaRPr lang="en-GB" altLang="en-US" dirty="0" smtClean="0"/>
          </a:p>
        </p:txBody>
      </p:sp>
      <p:sp>
        <p:nvSpPr>
          <p:cNvPr id="135171" name="Text Box 3"/>
          <p:cNvSpPr txBox="1">
            <a:spLocks noChangeArrowheads="1"/>
          </p:cNvSpPr>
          <p:nvPr/>
        </p:nvSpPr>
        <p:spPr bwMode="invGray">
          <a:xfrm>
            <a:off x="263522" y="1624013"/>
            <a:ext cx="876617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Specifically if the desired 2% settling time is </a:t>
            </a:r>
            <a:r>
              <a:rPr kumimoji="1" lang="en-GB" altLang="en-US" i="1" dirty="0" err="1" smtClean="0">
                <a:cs typeface="Times New Roman" pitchFamily="18" charset="0"/>
              </a:rPr>
              <a:t>T</a:t>
            </a:r>
            <a:r>
              <a:rPr kumimoji="1" lang="en-GB" altLang="en-US" i="1" baseline="-25000" dirty="0" err="1" smtClean="0">
                <a:cs typeface="Times New Roman" pitchFamily="18" charset="0"/>
              </a:rPr>
              <a:t>s</a:t>
            </a:r>
            <a:r>
              <a:rPr kumimoji="1" lang="en-GB" altLang="en-US" dirty="0" smtClean="0">
                <a:cs typeface="Times New Roman" pitchFamily="18" charset="0"/>
              </a:rPr>
              <a:t> or better then the dominant pole/poles must have a real part more negative than -4/</a:t>
            </a:r>
            <a:r>
              <a:rPr kumimoji="1" lang="en-GB" altLang="en-US" i="1" dirty="0" err="1" smtClean="0">
                <a:cs typeface="Times New Roman" pitchFamily="18" charset="0"/>
              </a:rPr>
              <a:t>T</a:t>
            </a:r>
            <a:r>
              <a:rPr kumimoji="1" lang="en-GB" altLang="en-US" i="1" baseline="-25000" dirty="0" err="1" smtClean="0">
                <a:cs typeface="Times New Roman" pitchFamily="18" charset="0"/>
              </a:rPr>
              <a:t>s</a:t>
            </a:r>
            <a:r>
              <a:rPr kumimoji="1" lang="en-GB" altLang="en-US" i="1" baseline="-25000" dirty="0" smtClean="0">
                <a:cs typeface="Times New Roman" pitchFamily="18" charset="0"/>
              </a:rPr>
              <a:t> </a:t>
            </a:r>
            <a:r>
              <a:rPr kumimoji="1" lang="en-GB" altLang="en-US" dirty="0" smtClean="0">
                <a:cs typeface="Times New Roman" pitchFamily="18" charset="0"/>
              </a:rPr>
              <a:t>. I deduce this from the fact that in either event (dominant pole or poles) the 2% settling time is approximately 4/</a:t>
            </a:r>
            <a:r>
              <a:rPr kumimoji="1" lang="en-GB" altLang="en-US" i="1" dirty="0" smtClean="0">
                <a:latin typeface="Symbol" panose="05050102010706020507" pitchFamily="18" charset="2"/>
                <a:cs typeface="Times New Roman" pitchFamily="18" charset="0"/>
              </a:rPr>
              <a:t>s</a:t>
            </a:r>
            <a:r>
              <a:rPr kumimoji="1" lang="en-GB" altLang="en-US" dirty="0" smtClean="0">
                <a:cs typeface="Times New Roman" pitchFamily="18" charset="0"/>
              </a:rPr>
              <a:t> where –</a:t>
            </a:r>
            <a:r>
              <a:rPr kumimoji="1" lang="en-GB" altLang="en-US" i="1" dirty="0" smtClean="0">
                <a:latin typeface="Symbol" panose="05050102010706020507" pitchFamily="18" charset="2"/>
                <a:cs typeface="Times New Roman" pitchFamily="18" charset="0"/>
              </a:rPr>
              <a:t>s</a:t>
            </a:r>
            <a:r>
              <a:rPr kumimoji="1" lang="en-GB" altLang="en-US" dirty="0" smtClean="0">
                <a:cs typeface="Times New Roman" pitchFamily="18" charset="0"/>
              </a:rPr>
              <a:t> equals the real part of the dominant pole or poles. If the desired overshoot is </a:t>
            </a:r>
            <a:r>
              <a:rPr kumimoji="1" lang="en-GB" altLang="en-US" i="1" dirty="0" smtClean="0">
                <a:latin typeface="Symbol" panose="05050102010706020507" pitchFamily="18" charset="2"/>
                <a:cs typeface="Times New Roman" pitchFamily="18" charset="0"/>
              </a:rPr>
              <a:t>F </a:t>
            </a:r>
            <a:r>
              <a:rPr kumimoji="1" lang="en-GB" altLang="en-US" dirty="0" smtClean="0">
                <a:cs typeface="Times New Roman" pitchFamily="18" charset="0"/>
              </a:rPr>
              <a:t>% </a:t>
            </a:r>
            <a:r>
              <a:rPr kumimoji="1" lang="en-GB" altLang="en-US" dirty="0">
                <a:cs typeface="Times New Roman" pitchFamily="18" charset="0"/>
              </a:rPr>
              <a:t>o</a:t>
            </a:r>
            <a:r>
              <a:rPr kumimoji="1" lang="en-GB" altLang="en-US" dirty="0" smtClean="0">
                <a:cs typeface="Times New Roman" pitchFamily="18" charset="0"/>
              </a:rPr>
              <a:t>r less then this may be translated into a minimum acceptable damping ratio and this in turn translates into a maximum acceptable angle for a sector about the negative real axis in which the pole or poles must lie.</a:t>
            </a:r>
            <a:endParaRPr kumimoji="1" lang="en-GB" altLang="en-US" dirty="0">
              <a:cs typeface="Times New Roman" pitchFamily="18" charset="0"/>
            </a:endParaRPr>
          </a:p>
        </p:txBody>
      </p:sp>
      <p:sp>
        <p:nvSpPr>
          <p:cNvPr id="5" name="Text Box 206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6" name="Text Box 206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Tree>
    <p:extLst>
      <p:ext uri="{BB962C8B-B14F-4D97-AF65-F5344CB8AC3E}">
        <p14:creationId xmlns:p14="http://schemas.microsoft.com/office/powerpoint/2010/main" val="26640384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3556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35170" name="Rectangle 2"/>
          <p:cNvSpPr>
            <a:spLocks noGrp="1" noChangeArrowheads="1"/>
          </p:cNvSpPr>
          <p:nvPr>
            <p:ph type="title"/>
          </p:nvPr>
        </p:nvSpPr>
        <p:spPr>
          <a:xfrm>
            <a:off x="685800" y="317500"/>
            <a:ext cx="7772400" cy="876300"/>
          </a:xfrm>
        </p:spPr>
        <p:txBody>
          <a:bodyPr/>
          <a:lstStyle/>
          <a:p>
            <a:pPr eaLnBrk="1" hangingPunct="1"/>
            <a:r>
              <a:rPr lang="en-IE" altLang="en-US" dirty="0" smtClean="0"/>
              <a:t>Dominant Pole Placement</a:t>
            </a:r>
            <a:endParaRPr lang="en-GB" altLang="en-US" dirty="0" smtClean="0"/>
          </a:p>
        </p:txBody>
      </p:sp>
      <p:sp>
        <p:nvSpPr>
          <p:cNvPr id="135171" name="Text Box 3"/>
          <p:cNvSpPr txBox="1">
            <a:spLocks noChangeArrowheads="1"/>
          </p:cNvSpPr>
          <p:nvPr/>
        </p:nvSpPr>
        <p:spPr bwMode="invGray">
          <a:xfrm>
            <a:off x="263522" y="1408113"/>
            <a:ext cx="876617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itchFamily="18" charset="0"/>
              </a:rPr>
              <a:t>So the what we have achieved in all that has been said to date is simply to argue that for perfect tracking of a step input there must be an open-loop pole at zero and that for suitable response to a step we require that there exist either a dominant real closed-loop pole or a dominant pair of closed-loop poles and that these poles lie sufficiently far into the left half plane (for speed) and inside a sufficiently narrow sector centred on the negative real axis (for overshoot limitation). Now we need to learn how to design controllers so that these specifications are met. The resulting control methodology may be called “dominant pole placement”.</a:t>
            </a:r>
            <a:endParaRPr kumimoji="1" lang="en-GB" altLang="en-US" dirty="0">
              <a:cs typeface="Times New Roman" pitchFamily="18" charset="0"/>
            </a:endParaRPr>
          </a:p>
        </p:txBody>
      </p:sp>
      <p:sp>
        <p:nvSpPr>
          <p:cNvPr id="5" name="Text Box 206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6" name="Text Box 206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Tree>
    <p:extLst>
      <p:ext uri="{BB962C8B-B14F-4D97-AF65-F5344CB8AC3E}">
        <p14:creationId xmlns:p14="http://schemas.microsoft.com/office/powerpoint/2010/main" val="166361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3494" y="32766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18786" name="Rectangle 4"/>
          <p:cNvSpPr>
            <a:spLocks noChangeArrowheads="1"/>
          </p:cNvSpPr>
          <p:nvPr/>
        </p:nvSpPr>
        <p:spPr bwMode="auto">
          <a:xfrm>
            <a:off x="320675" y="12954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Performance Specification</a:t>
            </a:r>
            <a:endParaRPr lang="en-US" altLang="en-US" sz="4400" dirty="0">
              <a:solidFill>
                <a:schemeClr val="tx2"/>
              </a:solidFill>
              <a:latin typeface="Arial" charset="0"/>
            </a:endParaRPr>
          </a:p>
        </p:txBody>
      </p:sp>
      <p:sp>
        <p:nvSpPr>
          <p:cNvPr id="118787"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118788" name="Text Box 8"/>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sp>
        <p:nvSpPr>
          <p:cNvPr id="118789" name="Text Box 9"/>
          <p:cNvSpPr txBox="1">
            <a:spLocks noChangeArrowheads="1"/>
          </p:cNvSpPr>
          <p:nvPr/>
        </p:nvSpPr>
        <p:spPr bwMode="invGray">
          <a:xfrm>
            <a:off x="185738" y="1050925"/>
            <a:ext cx="8745537"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Recall that a great deal of the </a:t>
            </a:r>
            <a:r>
              <a:rPr lang="en-GB" altLang="en-US" i="1" dirty="0"/>
              <a:t>specification </a:t>
            </a:r>
            <a:r>
              <a:rPr lang="en-GB" altLang="en-US" dirty="0"/>
              <a:t>of control system performance is concerned with the step response of the </a:t>
            </a:r>
            <a:r>
              <a:rPr lang="en-GB" altLang="en-US" dirty="0" smtClean="0"/>
              <a:t>closed-loop </a:t>
            </a:r>
            <a:r>
              <a:rPr lang="en-GB" altLang="en-US" dirty="0"/>
              <a:t>system.  Recall also that this response will very commonly take, at least approximately, one of two distinct forms:</a:t>
            </a:r>
            <a:endParaRPr lang="en-US" altLang="en-US" dirty="0"/>
          </a:p>
        </p:txBody>
      </p:sp>
      <p:pic>
        <p:nvPicPr>
          <p:cNvPr id="11879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8" y="3311525"/>
            <a:ext cx="4100512" cy="307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91"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9513" y="3346450"/>
            <a:ext cx="4154487"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2" name="Text Box 18"/>
          <p:cNvSpPr txBox="1">
            <a:spLocks noChangeArrowheads="1"/>
          </p:cNvSpPr>
          <p:nvPr/>
        </p:nvSpPr>
        <p:spPr bwMode="invGray">
          <a:xfrm>
            <a:off x="1022350" y="6142038"/>
            <a:ext cx="3184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underdamped</a:t>
            </a:r>
            <a:endParaRPr lang="en-US" altLang="en-US"/>
          </a:p>
        </p:txBody>
      </p:sp>
      <p:sp>
        <p:nvSpPr>
          <p:cNvPr id="118793" name="Text Box 19"/>
          <p:cNvSpPr txBox="1">
            <a:spLocks noChangeArrowheads="1"/>
          </p:cNvSpPr>
          <p:nvPr/>
        </p:nvSpPr>
        <p:spPr bwMode="invGray">
          <a:xfrm>
            <a:off x="5959475" y="6113463"/>
            <a:ext cx="3184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overdamped</a:t>
            </a:r>
            <a:endParaRPr lang="en-US"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a:spLocks noChangeArrowheads="1"/>
          </p:cNvSpPr>
          <p:nvPr/>
        </p:nvSpPr>
        <p:spPr bwMode="auto">
          <a:xfrm>
            <a:off x="0" y="2921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1273" name="Rectangle 2"/>
          <p:cNvSpPr>
            <a:spLocks noChangeArrowheads="1"/>
          </p:cNvSpPr>
          <p:nvPr/>
        </p:nvSpPr>
        <p:spPr bwMode="auto">
          <a:xfrm>
            <a:off x="0" y="171450"/>
            <a:ext cx="79819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Root Locus</a:t>
            </a:r>
          </a:p>
        </p:txBody>
      </p:sp>
      <p:sp>
        <p:nvSpPr>
          <p:cNvPr id="11274"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graphicFrame>
        <p:nvGraphicFramePr>
          <p:cNvPr id="11266" name="Object 3"/>
          <p:cNvGraphicFramePr>
            <a:graphicFrameLocks noChangeAspect="1"/>
          </p:cNvGraphicFramePr>
          <p:nvPr/>
        </p:nvGraphicFramePr>
        <p:xfrm>
          <a:off x="3078163" y="3960813"/>
          <a:ext cx="2682875" cy="1031875"/>
        </p:xfrm>
        <a:graphic>
          <a:graphicData uri="http://schemas.openxmlformats.org/presentationml/2006/ole">
            <mc:AlternateContent xmlns:mc="http://schemas.openxmlformats.org/markup-compatibility/2006">
              <mc:Choice xmlns:v="urn:schemas-microsoft-com:vml" Requires="v">
                <p:oleObj spid="_x0000_s11653" name="Equation" r:id="rId4" imgW="1180800" imgH="457200" progId="Equation.3">
                  <p:embed/>
                </p:oleObj>
              </mc:Choice>
              <mc:Fallback>
                <p:oleObj name="Equation" r:id="rId4" imgW="1180800" imgH="457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8163" y="3960813"/>
                        <a:ext cx="2682875"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4"/>
          <p:cNvGraphicFramePr>
            <a:graphicFrameLocks noChangeAspect="1"/>
          </p:cNvGraphicFramePr>
          <p:nvPr/>
        </p:nvGraphicFramePr>
        <p:xfrm>
          <a:off x="6373813" y="3116263"/>
          <a:ext cx="1524000" cy="581025"/>
        </p:xfrm>
        <a:graphic>
          <a:graphicData uri="http://schemas.openxmlformats.org/presentationml/2006/ole">
            <mc:AlternateContent xmlns:mc="http://schemas.openxmlformats.org/markup-compatibility/2006">
              <mc:Choice xmlns:v="urn:schemas-microsoft-com:vml" Requires="v">
                <p:oleObj spid="_x0000_s11654" name="Equation" r:id="rId6" imgW="596880" imgH="228600" progId="Equation.3">
                  <p:embed/>
                </p:oleObj>
              </mc:Choice>
              <mc:Fallback>
                <p:oleObj name="Equation" r:id="rId6" imgW="596880" imgH="228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3813" y="3116263"/>
                        <a:ext cx="152400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8" name="Object 5"/>
          <p:cNvGraphicFramePr>
            <a:graphicFrameLocks noChangeAspect="1"/>
          </p:cNvGraphicFramePr>
          <p:nvPr/>
        </p:nvGraphicFramePr>
        <p:xfrm>
          <a:off x="6361113" y="1706563"/>
          <a:ext cx="1544637" cy="511175"/>
        </p:xfrm>
        <a:graphic>
          <a:graphicData uri="http://schemas.openxmlformats.org/presentationml/2006/ole">
            <mc:AlternateContent xmlns:mc="http://schemas.openxmlformats.org/markup-compatibility/2006">
              <mc:Choice xmlns:v="urn:schemas-microsoft-com:vml" Requires="v">
                <p:oleObj spid="_x0000_s11655" name="Equation" r:id="rId8" imgW="685800" imgH="228600" progId="Equation.3">
                  <p:embed/>
                </p:oleObj>
              </mc:Choice>
              <mc:Fallback>
                <p:oleObj name="Equation" r:id="rId8" imgW="685800" imgH="2286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1113" y="1706563"/>
                        <a:ext cx="1544637"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5" name="Rectangle 6"/>
          <p:cNvSpPr>
            <a:spLocks noChangeArrowheads="1"/>
          </p:cNvSpPr>
          <p:nvPr/>
        </p:nvSpPr>
        <p:spPr bwMode="invGray">
          <a:xfrm>
            <a:off x="381000" y="4133850"/>
            <a:ext cx="2613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Closed-loop TF: </a:t>
            </a:r>
          </a:p>
        </p:txBody>
      </p:sp>
      <p:sp>
        <p:nvSpPr>
          <p:cNvPr id="11276" name="Rectangle 7"/>
          <p:cNvSpPr>
            <a:spLocks noChangeArrowheads="1"/>
          </p:cNvSpPr>
          <p:nvPr/>
        </p:nvSpPr>
        <p:spPr bwMode="invGray">
          <a:xfrm>
            <a:off x="5510213" y="981075"/>
            <a:ext cx="3192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Assume ideal sensor </a:t>
            </a:r>
          </a:p>
        </p:txBody>
      </p:sp>
      <p:sp>
        <p:nvSpPr>
          <p:cNvPr id="11277" name="Rectangle 8"/>
          <p:cNvSpPr>
            <a:spLocks noChangeArrowheads="1"/>
          </p:cNvSpPr>
          <p:nvPr/>
        </p:nvSpPr>
        <p:spPr bwMode="invGray">
          <a:xfrm>
            <a:off x="5603875" y="2370138"/>
            <a:ext cx="3175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Assume P controller </a:t>
            </a:r>
          </a:p>
        </p:txBody>
      </p:sp>
      <p:sp>
        <p:nvSpPr>
          <p:cNvPr id="11278" name="Rectangle 9"/>
          <p:cNvSpPr>
            <a:spLocks noChangeArrowheads="1"/>
          </p:cNvSpPr>
          <p:nvPr/>
        </p:nvSpPr>
        <p:spPr bwMode="invGray">
          <a:xfrm>
            <a:off x="368300" y="5202238"/>
            <a:ext cx="4654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Closed-loop poles are roots of: </a:t>
            </a:r>
          </a:p>
        </p:txBody>
      </p:sp>
      <p:graphicFrame>
        <p:nvGraphicFramePr>
          <p:cNvPr id="11269" name="Object 10"/>
          <p:cNvGraphicFramePr>
            <a:graphicFrameLocks noChangeAspect="1"/>
          </p:cNvGraphicFramePr>
          <p:nvPr/>
        </p:nvGraphicFramePr>
        <p:xfrm>
          <a:off x="5241925" y="5243513"/>
          <a:ext cx="1471613" cy="544512"/>
        </p:xfrm>
        <a:graphic>
          <a:graphicData uri="http://schemas.openxmlformats.org/presentationml/2006/ole">
            <mc:AlternateContent xmlns:mc="http://schemas.openxmlformats.org/markup-compatibility/2006">
              <mc:Choice xmlns:v="urn:schemas-microsoft-com:vml" Requires="v">
                <p:oleObj spid="_x0000_s11656" name="Equation" r:id="rId10" imgW="647640" imgH="241200" progId="Equation.3">
                  <p:embed/>
                </p:oleObj>
              </mc:Choice>
              <mc:Fallback>
                <p:oleObj name="Equation" r:id="rId10" imgW="647640" imgH="2412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1925" y="5243513"/>
                        <a:ext cx="1471613"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9" name="Rectangle 11"/>
          <p:cNvSpPr>
            <a:spLocks noChangeArrowheads="1"/>
          </p:cNvSpPr>
          <p:nvPr/>
        </p:nvSpPr>
        <p:spPr bwMode="invGray">
          <a:xfrm>
            <a:off x="446088" y="6043613"/>
            <a:ext cx="1190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i.e. of: </a:t>
            </a:r>
          </a:p>
        </p:txBody>
      </p:sp>
      <p:graphicFrame>
        <p:nvGraphicFramePr>
          <p:cNvPr id="11270" name="Object 12"/>
          <p:cNvGraphicFramePr>
            <a:graphicFrameLocks noChangeAspect="1"/>
          </p:cNvGraphicFramePr>
          <p:nvPr/>
        </p:nvGraphicFramePr>
        <p:xfrm>
          <a:off x="2152650" y="6099175"/>
          <a:ext cx="2135188" cy="544513"/>
        </p:xfrm>
        <a:graphic>
          <a:graphicData uri="http://schemas.openxmlformats.org/presentationml/2006/ole">
            <mc:AlternateContent xmlns:mc="http://schemas.openxmlformats.org/markup-compatibility/2006">
              <mc:Choice xmlns:v="urn:schemas-microsoft-com:vml" Requires="v">
                <p:oleObj spid="_x0000_s11657" name="Equation" r:id="rId12" imgW="939600" imgH="241200" progId="Equation.3">
                  <p:embed/>
                </p:oleObj>
              </mc:Choice>
              <mc:Fallback>
                <p:oleObj name="Equation" r:id="rId12" imgW="939600" imgH="2412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52650" y="6099175"/>
                        <a:ext cx="2135188"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1" name="Object 13"/>
          <p:cNvGraphicFramePr>
            <a:graphicFrameLocks noChangeAspect="1"/>
          </p:cNvGraphicFramePr>
          <p:nvPr/>
        </p:nvGraphicFramePr>
        <p:xfrm>
          <a:off x="6858000" y="5826125"/>
          <a:ext cx="2078038" cy="1031875"/>
        </p:xfrm>
        <a:graphic>
          <a:graphicData uri="http://schemas.openxmlformats.org/presentationml/2006/ole">
            <mc:AlternateContent xmlns:mc="http://schemas.openxmlformats.org/markup-compatibility/2006">
              <mc:Choice xmlns:v="urn:schemas-microsoft-com:vml" Requires="v">
                <p:oleObj spid="_x0000_s11658" name="Equation" r:id="rId14" imgW="914400" imgH="457200" progId="Equation.3">
                  <p:embed/>
                </p:oleObj>
              </mc:Choice>
              <mc:Fallback>
                <p:oleObj name="Equation" r:id="rId14" imgW="914400" imgH="457200"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58000" y="5826125"/>
                        <a:ext cx="2078038"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80" name="Rectangle 14"/>
          <p:cNvSpPr>
            <a:spLocks noChangeArrowheads="1"/>
          </p:cNvSpPr>
          <p:nvPr/>
        </p:nvSpPr>
        <p:spPr bwMode="invGray">
          <a:xfrm>
            <a:off x="4926013" y="6010275"/>
            <a:ext cx="11414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where </a:t>
            </a:r>
          </a:p>
        </p:txBody>
      </p:sp>
      <p:sp>
        <p:nvSpPr>
          <p:cNvPr id="11281" name="Text Box 1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graphicFrame>
        <p:nvGraphicFramePr>
          <p:cNvPr id="11272" name="Object 18"/>
          <p:cNvGraphicFramePr>
            <a:graphicFrameLocks noChangeAspect="1"/>
          </p:cNvGraphicFramePr>
          <p:nvPr>
            <p:extLst>
              <p:ext uri="{D42A27DB-BD31-4B8C-83A1-F6EECF244321}">
                <p14:modId xmlns:p14="http://schemas.microsoft.com/office/powerpoint/2010/main" val="2788921483"/>
              </p:ext>
            </p:extLst>
          </p:nvPr>
        </p:nvGraphicFramePr>
        <p:xfrm>
          <a:off x="156908" y="1036638"/>
          <a:ext cx="4653218" cy="2874962"/>
        </p:xfrm>
        <a:graphic>
          <a:graphicData uri="http://schemas.openxmlformats.org/presentationml/2006/ole">
            <mc:AlternateContent xmlns:mc="http://schemas.openxmlformats.org/markup-compatibility/2006">
              <mc:Choice xmlns:v="urn:schemas-microsoft-com:vml" Requires="v">
                <p:oleObj spid="_x0000_s11659" name="Visio" r:id="rId16" imgW="4269850" imgH="2639038" progId="Visio.Drawing.11">
                  <p:embed/>
                </p:oleObj>
              </mc:Choice>
              <mc:Fallback>
                <p:oleObj name="Visio" r:id="rId16" imgW="4269850" imgH="2639038" progId="Visio.Drawing.11">
                  <p:embed/>
                  <p:pic>
                    <p:nvPicPr>
                      <p:cNvPr id="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invGray">
                      <a:xfrm>
                        <a:off x="156908" y="1036638"/>
                        <a:ext cx="4653218" cy="2874962"/>
                      </a:xfrm>
                      <a:prstGeom prst="rect">
                        <a:avLst/>
                      </a:prstGeom>
                      <a:noFill/>
                      <a:ln>
                        <a:noFill/>
                      </a:ln>
                      <a:effectLs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2413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2293" name="Rectangle 2"/>
          <p:cNvSpPr>
            <a:spLocks noChangeArrowheads="1"/>
          </p:cNvSpPr>
          <p:nvPr/>
        </p:nvSpPr>
        <p:spPr bwMode="auto">
          <a:xfrm>
            <a:off x="304800" y="120650"/>
            <a:ext cx="79819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Root Locus</a:t>
            </a:r>
          </a:p>
        </p:txBody>
      </p:sp>
      <p:sp>
        <p:nvSpPr>
          <p:cNvPr id="12294"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12295" name="Rectangle 6"/>
          <p:cNvSpPr>
            <a:spLocks noChangeArrowheads="1"/>
          </p:cNvSpPr>
          <p:nvPr/>
        </p:nvSpPr>
        <p:spPr bwMode="invGray">
          <a:xfrm>
            <a:off x="185738" y="874713"/>
            <a:ext cx="751046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b="1" i="1" dirty="0"/>
              <a:t>Definition </a:t>
            </a:r>
            <a:r>
              <a:rPr lang="en-GB" altLang="en-US" b="1" i="1" dirty="0" smtClean="0"/>
              <a:t>3.1</a:t>
            </a:r>
            <a:r>
              <a:rPr lang="en-GB" altLang="en-US" dirty="0"/>
              <a:t>:  The positive root locus of a rational polynomial </a:t>
            </a:r>
            <a:r>
              <a:rPr lang="en-GB" altLang="en-US" i="1" dirty="0"/>
              <a:t>G</a:t>
            </a:r>
            <a:r>
              <a:rPr lang="en-GB" altLang="en-US" i="1" baseline="-25000" dirty="0"/>
              <a:t> </a:t>
            </a:r>
            <a:r>
              <a:rPr lang="en-GB" altLang="en-US" dirty="0"/>
              <a:t>(</a:t>
            </a:r>
            <a:r>
              <a:rPr lang="en-GB" altLang="en-US" i="1" dirty="0"/>
              <a:t>s</a:t>
            </a:r>
            <a:r>
              <a:rPr lang="en-GB" altLang="en-US" dirty="0"/>
              <a:t>) = </a:t>
            </a:r>
            <a:r>
              <a:rPr lang="en-GB" altLang="en-US" i="1" dirty="0"/>
              <a:t>N</a:t>
            </a:r>
            <a:r>
              <a:rPr lang="en-GB" altLang="en-US" dirty="0"/>
              <a:t>(</a:t>
            </a:r>
            <a:r>
              <a:rPr lang="en-GB" altLang="en-US" i="1" dirty="0"/>
              <a:t>s</a:t>
            </a:r>
            <a:r>
              <a:rPr lang="en-GB" altLang="en-US" dirty="0"/>
              <a:t>)/</a:t>
            </a:r>
            <a:r>
              <a:rPr lang="en-GB" altLang="en-US" i="1" dirty="0"/>
              <a:t>D</a:t>
            </a:r>
            <a:r>
              <a:rPr lang="en-GB" altLang="en-US" dirty="0"/>
              <a:t>(</a:t>
            </a:r>
            <a:r>
              <a:rPr lang="en-GB" altLang="en-US" i="1" dirty="0"/>
              <a:t>s</a:t>
            </a:r>
            <a:r>
              <a:rPr lang="en-GB" altLang="en-US" dirty="0"/>
              <a:t>) is a plot of the roots of the polynomial  </a:t>
            </a:r>
          </a:p>
        </p:txBody>
      </p:sp>
      <p:graphicFrame>
        <p:nvGraphicFramePr>
          <p:cNvPr id="12290" name="Object 7"/>
          <p:cNvGraphicFramePr>
            <a:graphicFrameLocks noChangeAspect="1"/>
          </p:cNvGraphicFramePr>
          <p:nvPr/>
        </p:nvGraphicFramePr>
        <p:xfrm>
          <a:off x="4248150" y="1770063"/>
          <a:ext cx="1846263" cy="487362"/>
        </p:xfrm>
        <a:graphic>
          <a:graphicData uri="http://schemas.openxmlformats.org/presentationml/2006/ole">
            <mc:AlternateContent xmlns:mc="http://schemas.openxmlformats.org/markup-compatibility/2006">
              <mc:Choice xmlns:v="urn:schemas-microsoft-com:vml" Requires="v">
                <p:oleObj spid="_x0000_s12460" name="Equation" r:id="rId4" imgW="812520" imgH="215640" progId="Equation.3">
                  <p:embed/>
                </p:oleObj>
              </mc:Choice>
              <mc:Fallback>
                <p:oleObj name="Equation" r:id="rId4" imgW="812520" imgH="21564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8150" y="1770063"/>
                        <a:ext cx="1846263"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6" name="Rectangle 8"/>
          <p:cNvSpPr>
            <a:spLocks noChangeArrowheads="1"/>
          </p:cNvSpPr>
          <p:nvPr/>
        </p:nvSpPr>
        <p:spPr bwMode="invGray">
          <a:xfrm>
            <a:off x="203200" y="2217738"/>
            <a:ext cx="5575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for all non-negative </a:t>
            </a:r>
            <a:r>
              <a:rPr lang="en-GB" altLang="en-US" i="1"/>
              <a:t>k</a:t>
            </a:r>
            <a:r>
              <a:rPr lang="en-GB" altLang="en-US"/>
              <a:t> from 0 to +</a:t>
            </a:r>
            <a:r>
              <a:rPr lang="en-GB" altLang="en-US">
                <a:cs typeface="Times New Roman" pitchFamily="18" charset="0"/>
              </a:rPr>
              <a:t>∞.</a:t>
            </a:r>
            <a:r>
              <a:rPr lang="en-GB" altLang="en-US"/>
              <a:t>  </a:t>
            </a:r>
          </a:p>
        </p:txBody>
      </p:sp>
      <p:sp>
        <p:nvSpPr>
          <p:cNvPr id="12297" name="Rectangle 9"/>
          <p:cNvSpPr>
            <a:spLocks noChangeArrowheads="1"/>
          </p:cNvSpPr>
          <p:nvPr/>
        </p:nvSpPr>
        <p:spPr bwMode="invGray">
          <a:xfrm>
            <a:off x="252413" y="2998788"/>
            <a:ext cx="2206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a:t>Example </a:t>
            </a:r>
            <a:r>
              <a:rPr lang="en-GB" altLang="en-US" dirty="0" smtClean="0"/>
              <a:t>3.2</a:t>
            </a:r>
            <a:r>
              <a:rPr lang="en-GB" altLang="en-US" dirty="0"/>
              <a:t>:  </a:t>
            </a:r>
          </a:p>
        </p:txBody>
      </p:sp>
      <p:graphicFrame>
        <p:nvGraphicFramePr>
          <p:cNvPr id="12291" name="Object 10"/>
          <p:cNvGraphicFramePr>
            <a:graphicFrameLocks noChangeAspect="1"/>
          </p:cNvGraphicFramePr>
          <p:nvPr/>
        </p:nvGraphicFramePr>
        <p:xfrm>
          <a:off x="2581275" y="2792413"/>
          <a:ext cx="6345238" cy="974725"/>
        </p:xfrm>
        <a:graphic>
          <a:graphicData uri="http://schemas.openxmlformats.org/presentationml/2006/ole">
            <mc:AlternateContent xmlns:mc="http://schemas.openxmlformats.org/markup-compatibility/2006">
              <mc:Choice xmlns:v="urn:schemas-microsoft-com:vml" Requires="v">
                <p:oleObj spid="_x0000_s12461" name="Equation" r:id="rId6" imgW="2793960" imgH="431640" progId="Equation.3">
                  <p:embed/>
                </p:oleObj>
              </mc:Choice>
              <mc:Fallback>
                <p:oleObj name="Equation" r:id="rId6" imgW="2793960" imgH="43164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1275" y="2792413"/>
                        <a:ext cx="6345238"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2" name="Object 11"/>
          <p:cNvGraphicFramePr>
            <a:graphicFrameLocks noChangeAspect="1"/>
          </p:cNvGraphicFramePr>
          <p:nvPr/>
        </p:nvGraphicFramePr>
        <p:xfrm>
          <a:off x="1668463" y="4505325"/>
          <a:ext cx="1441450" cy="544513"/>
        </p:xfrm>
        <a:graphic>
          <a:graphicData uri="http://schemas.openxmlformats.org/presentationml/2006/ole">
            <mc:AlternateContent xmlns:mc="http://schemas.openxmlformats.org/markup-compatibility/2006">
              <mc:Choice xmlns:v="urn:schemas-microsoft-com:vml" Requires="v">
                <p:oleObj spid="_x0000_s12462" name="Equation" r:id="rId8" imgW="634680" imgH="241200" progId="Equation.3">
                  <p:embed/>
                </p:oleObj>
              </mc:Choice>
              <mc:Fallback>
                <p:oleObj name="Equation" r:id="rId8" imgW="634680" imgH="2412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68463" y="4505325"/>
                        <a:ext cx="144145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8" name="Rectangle 12"/>
          <p:cNvSpPr>
            <a:spLocks noChangeArrowheads="1"/>
          </p:cNvSpPr>
          <p:nvPr/>
        </p:nvSpPr>
        <p:spPr bwMode="invGray">
          <a:xfrm>
            <a:off x="268288" y="4541838"/>
            <a:ext cx="1978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roots:  </a:t>
            </a:r>
          </a:p>
        </p:txBody>
      </p:sp>
      <p:pic>
        <p:nvPicPr>
          <p:cNvPr id="12299"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4506913" y="3379788"/>
            <a:ext cx="4637087"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0" name="Text Box 1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2413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0290" name="Rectangle 2"/>
          <p:cNvSpPr>
            <a:spLocks noGrp="1" noChangeArrowheads="1"/>
          </p:cNvSpPr>
          <p:nvPr>
            <p:ph type="title"/>
          </p:nvPr>
        </p:nvSpPr>
        <p:spPr>
          <a:xfrm>
            <a:off x="596900" y="134938"/>
            <a:ext cx="7772400" cy="876300"/>
          </a:xfrm>
        </p:spPr>
        <p:txBody>
          <a:bodyPr/>
          <a:lstStyle/>
          <a:p>
            <a:pPr eaLnBrk="1" hangingPunct="1"/>
            <a:r>
              <a:rPr lang="en-IE" altLang="en-US" dirty="0" smtClean="0"/>
              <a:t>Note</a:t>
            </a:r>
            <a:endParaRPr lang="en-GB" altLang="en-US" dirty="0" smtClean="0"/>
          </a:p>
        </p:txBody>
      </p:sp>
      <p:sp>
        <p:nvSpPr>
          <p:cNvPr id="140291" name="Text Box 3"/>
          <p:cNvSpPr txBox="1">
            <a:spLocks noChangeArrowheads="1"/>
          </p:cNvSpPr>
          <p:nvPr/>
        </p:nvSpPr>
        <p:spPr bwMode="invGray">
          <a:xfrm>
            <a:off x="242887" y="1328738"/>
            <a:ext cx="8778875"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a:cs typeface="Times New Roman" pitchFamily="18" charset="0"/>
              </a:rPr>
              <a:t>I would expect a reaction to this definition of the root locus something along the lines of “so what ?”</a:t>
            </a:r>
          </a:p>
          <a:p>
            <a:pPr eaLnBrk="1" hangingPunct="1"/>
            <a:r>
              <a:rPr kumimoji="1" lang="en-GB" altLang="en-US" dirty="0">
                <a:cs typeface="Times New Roman" pitchFamily="18" charset="0"/>
              </a:rPr>
              <a:t>But suppose you were designing a P controller.  The closed-loop poles are now the roots of a polynomial equation of the form </a:t>
            </a:r>
            <a:r>
              <a:rPr kumimoji="1" lang="en-GB" altLang="en-US" i="1" dirty="0" err="1">
                <a:cs typeface="Times New Roman" pitchFamily="18" charset="0"/>
              </a:rPr>
              <a:t>D</a:t>
            </a:r>
            <a:r>
              <a:rPr kumimoji="1" lang="en-GB" altLang="en-US" baseline="-25000" dirty="0" err="1">
                <a:cs typeface="Times New Roman" pitchFamily="18" charset="0"/>
              </a:rPr>
              <a:t>p</a:t>
            </a:r>
            <a:r>
              <a:rPr kumimoji="1" lang="en-GB" altLang="en-US" dirty="0">
                <a:cs typeface="Times New Roman" pitchFamily="18" charset="0"/>
              </a:rPr>
              <a:t>(s)+</a:t>
            </a:r>
            <a:r>
              <a:rPr kumimoji="1" lang="en-GB" altLang="en-US" dirty="0" err="1">
                <a:cs typeface="Times New Roman" pitchFamily="18" charset="0"/>
              </a:rPr>
              <a:t>k</a:t>
            </a:r>
            <a:r>
              <a:rPr kumimoji="1" lang="en-GB" altLang="en-US" i="1" dirty="0" err="1">
                <a:cs typeface="Times New Roman" pitchFamily="18" charset="0"/>
              </a:rPr>
              <a:t>N</a:t>
            </a:r>
            <a:r>
              <a:rPr kumimoji="1" lang="en-GB" altLang="en-US" baseline="-25000" dirty="0" err="1">
                <a:cs typeface="Times New Roman" pitchFamily="18" charset="0"/>
              </a:rPr>
              <a:t>p</a:t>
            </a:r>
            <a:r>
              <a:rPr kumimoji="1" lang="en-GB" altLang="en-US" dirty="0">
                <a:cs typeface="Times New Roman" pitchFamily="18" charset="0"/>
              </a:rPr>
              <a:t>(s) where k is the proportional gain </a:t>
            </a:r>
            <a:r>
              <a:rPr kumimoji="1" lang="en-GB" altLang="en-US" dirty="0" err="1">
                <a:cs typeface="Times New Roman" pitchFamily="18" charset="0"/>
              </a:rPr>
              <a:t>k</a:t>
            </a:r>
            <a:r>
              <a:rPr kumimoji="1" lang="en-GB" altLang="en-US" baseline="-25000" dirty="0" err="1">
                <a:cs typeface="Times New Roman" pitchFamily="18" charset="0"/>
              </a:rPr>
              <a:t>p</a:t>
            </a:r>
            <a:r>
              <a:rPr kumimoji="1" lang="en-GB" altLang="en-US" dirty="0">
                <a:cs typeface="Times New Roman" pitchFamily="18" charset="0"/>
              </a:rPr>
              <a:t>.  Accordingly the root locus of </a:t>
            </a:r>
            <a:r>
              <a:rPr kumimoji="1" lang="en-GB" altLang="en-US" i="1" dirty="0" err="1">
                <a:cs typeface="Times New Roman" pitchFamily="18" charset="0"/>
              </a:rPr>
              <a:t>G</a:t>
            </a:r>
            <a:r>
              <a:rPr kumimoji="1" lang="en-GB" altLang="en-US" baseline="-25000" dirty="0" err="1">
                <a:cs typeface="Times New Roman" pitchFamily="18" charset="0"/>
              </a:rPr>
              <a:t>p</a:t>
            </a:r>
            <a:r>
              <a:rPr kumimoji="1" lang="en-GB" altLang="en-US" dirty="0">
                <a:cs typeface="Times New Roman" pitchFamily="18" charset="0"/>
              </a:rPr>
              <a:t>=</a:t>
            </a:r>
            <a:r>
              <a:rPr kumimoji="1" lang="en-GB" altLang="en-US" i="1" dirty="0" err="1">
                <a:cs typeface="Times New Roman" pitchFamily="18" charset="0"/>
              </a:rPr>
              <a:t>N</a:t>
            </a:r>
            <a:r>
              <a:rPr kumimoji="1" lang="en-GB" altLang="en-US" baseline="-25000" dirty="0" err="1">
                <a:cs typeface="Times New Roman" pitchFamily="18" charset="0"/>
              </a:rPr>
              <a:t>p</a:t>
            </a:r>
            <a:r>
              <a:rPr kumimoji="1" lang="en-GB" altLang="en-US" dirty="0">
                <a:cs typeface="Times New Roman" pitchFamily="18" charset="0"/>
              </a:rPr>
              <a:t>/</a:t>
            </a:r>
            <a:r>
              <a:rPr kumimoji="1" lang="en-GB" altLang="en-US" i="1" dirty="0" err="1">
                <a:cs typeface="Times New Roman" pitchFamily="18" charset="0"/>
              </a:rPr>
              <a:t>D</a:t>
            </a:r>
            <a:r>
              <a:rPr kumimoji="1" lang="en-GB" altLang="en-US" baseline="-25000" dirty="0" err="1">
                <a:cs typeface="Times New Roman" pitchFamily="18" charset="0"/>
              </a:rPr>
              <a:t>p</a:t>
            </a:r>
            <a:r>
              <a:rPr kumimoji="1" lang="en-GB" altLang="en-US" dirty="0">
                <a:cs typeface="Times New Roman" pitchFamily="18" charset="0"/>
              </a:rPr>
              <a:t> will indicate what kind of affect this single design parameter can have on the closed-loop poles.  If you bear in mind that we have already argued that many specifications can be translated into desired closed-loop pole locations then you might begin to get a sense that the root locus could be useful. </a:t>
            </a:r>
            <a:endParaRPr kumimoji="1" lang="en-GB" altLang="en-US" dirty="0"/>
          </a:p>
        </p:txBody>
      </p:sp>
      <p:sp>
        <p:nvSpPr>
          <p:cNvPr id="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6" name="Text Box 1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4445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1314" name="Rectangle 2"/>
          <p:cNvSpPr>
            <a:spLocks noGrp="1" noChangeArrowheads="1"/>
          </p:cNvSpPr>
          <p:nvPr>
            <p:ph type="title"/>
          </p:nvPr>
        </p:nvSpPr>
        <p:spPr>
          <a:xfrm>
            <a:off x="685799" y="304800"/>
            <a:ext cx="7772400" cy="876300"/>
          </a:xfrm>
        </p:spPr>
        <p:txBody>
          <a:bodyPr/>
          <a:lstStyle/>
          <a:p>
            <a:pPr eaLnBrk="1" hangingPunct="1"/>
            <a:r>
              <a:rPr lang="en-IE" altLang="en-US" dirty="0" smtClean="0"/>
              <a:t>Note</a:t>
            </a:r>
            <a:endParaRPr lang="en-GB" altLang="en-US" dirty="0" smtClean="0"/>
          </a:p>
        </p:txBody>
      </p:sp>
      <p:sp>
        <p:nvSpPr>
          <p:cNvPr id="141315" name="Text Box 3"/>
          <p:cNvSpPr txBox="1">
            <a:spLocks noChangeArrowheads="1"/>
          </p:cNvSpPr>
          <p:nvPr/>
        </p:nvSpPr>
        <p:spPr bwMode="invGray">
          <a:xfrm>
            <a:off x="182561" y="1193800"/>
            <a:ext cx="8778875"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a:cs typeface="Times New Roman" panose="02020603050405020304" pitchFamily="18" charset="0"/>
              </a:rPr>
              <a:t>Of course a plot </a:t>
            </a:r>
            <a:r>
              <a:rPr kumimoji="1" lang="en-GB" altLang="en-US" dirty="0" smtClean="0">
                <a:cs typeface="Times New Roman" panose="02020603050405020304" pitchFamily="18" charset="0"/>
              </a:rPr>
              <a:t>is </a:t>
            </a:r>
            <a:r>
              <a:rPr kumimoji="1" lang="en-GB" altLang="en-US" dirty="0">
                <a:cs typeface="Times New Roman" panose="02020603050405020304" pitchFamily="18" charset="0"/>
              </a:rPr>
              <a:t>only </a:t>
            </a:r>
            <a:r>
              <a:rPr kumimoji="1" lang="en-GB" altLang="en-US" dirty="0" smtClean="0">
                <a:cs typeface="Times New Roman" panose="02020603050405020304" pitchFamily="18" charset="0"/>
              </a:rPr>
              <a:t>useful </a:t>
            </a:r>
            <a:r>
              <a:rPr kumimoji="1" lang="en-GB" altLang="en-US" dirty="0">
                <a:cs typeface="Times New Roman" panose="02020603050405020304" pitchFamily="18" charset="0"/>
              </a:rPr>
              <a:t>if you can draw </a:t>
            </a:r>
            <a:r>
              <a:rPr kumimoji="1" lang="en-GB" altLang="en-US" dirty="0" smtClean="0">
                <a:cs typeface="Times New Roman" panose="02020603050405020304" pitchFamily="18" charset="0"/>
              </a:rPr>
              <a:t>it and given its definition one would not expect to be able to draw the root locus since we cannot (apart form numerically) credibly solve for the roots of polynomials.  </a:t>
            </a:r>
            <a:r>
              <a:rPr kumimoji="1" lang="en-GB" altLang="en-US" dirty="0">
                <a:cs typeface="Times New Roman" panose="02020603050405020304" pitchFamily="18" charset="0"/>
              </a:rPr>
              <a:t>but the example shows that the root locus can be quite simple</a:t>
            </a:r>
            <a:r>
              <a:rPr kumimoji="1" lang="en-GB" altLang="en-US" dirty="0">
                <a:latin typeface="Arial Unicode MS" pitchFamily="34" charset="-128"/>
              </a:rPr>
              <a:t>.</a:t>
            </a:r>
          </a:p>
          <a:p>
            <a:pPr eaLnBrk="1" hangingPunct="1"/>
            <a:r>
              <a:rPr kumimoji="1" lang="en-GB" altLang="en-US" dirty="0" smtClean="0"/>
              <a:t>In this case intuition leads us astray. We can in fact in general make a number of observations which combined permit us to draw rather credible approximations of the root locus. Moreover </a:t>
            </a:r>
            <a:r>
              <a:rPr kumimoji="1" lang="en-GB" altLang="en-US" dirty="0" err="1"/>
              <a:t>M</a:t>
            </a:r>
            <a:r>
              <a:rPr kumimoji="1" lang="en-GB" altLang="en-US" dirty="0" err="1" smtClean="0"/>
              <a:t>atlab</a:t>
            </a:r>
            <a:r>
              <a:rPr kumimoji="1" lang="en-GB" altLang="en-US" dirty="0" smtClean="0"/>
              <a:t> has a command </a:t>
            </a:r>
            <a:r>
              <a:rPr kumimoji="1" lang="en-GB" altLang="en-US" b="1" dirty="0" err="1" smtClean="0"/>
              <a:t>rlocus</a:t>
            </a:r>
            <a:r>
              <a:rPr kumimoji="1" lang="en-GB" altLang="en-US" dirty="0" smtClean="0"/>
              <a:t> which will draw the root locus for you. One could well be forgiven for wondering why I am then bothered with approximately drawing it myself. The reason will only become clear when we use it to design controllers.</a:t>
            </a:r>
            <a:endParaRPr kumimoji="1" lang="en-GB" altLang="en-US" dirty="0"/>
          </a:p>
        </p:txBody>
      </p:sp>
      <p:sp>
        <p:nvSpPr>
          <p:cNvPr id="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6" name="Text Box 1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3" y="18542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1314" name="Rectangle 2"/>
          <p:cNvSpPr>
            <a:spLocks noGrp="1" noChangeArrowheads="1"/>
          </p:cNvSpPr>
          <p:nvPr>
            <p:ph type="title"/>
          </p:nvPr>
        </p:nvSpPr>
        <p:spPr>
          <a:xfrm>
            <a:off x="685797" y="1790700"/>
            <a:ext cx="7772400" cy="876300"/>
          </a:xfrm>
        </p:spPr>
        <p:txBody>
          <a:bodyPr/>
          <a:lstStyle/>
          <a:p>
            <a:pPr eaLnBrk="1" hangingPunct="1"/>
            <a:r>
              <a:rPr lang="en-IE" altLang="en-US" dirty="0" smtClean="0"/>
              <a:t>Note</a:t>
            </a:r>
            <a:endParaRPr lang="en-GB" altLang="en-US" dirty="0" smtClean="0"/>
          </a:p>
        </p:txBody>
      </p:sp>
      <p:sp>
        <p:nvSpPr>
          <p:cNvPr id="141315" name="Text Box 3"/>
          <p:cNvSpPr txBox="1">
            <a:spLocks noChangeArrowheads="1"/>
          </p:cNvSpPr>
          <p:nvPr/>
        </p:nvSpPr>
        <p:spPr bwMode="invGray">
          <a:xfrm>
            <a:off x="182560" y="3911600"/>
            <a:ext cx="877887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sz="3200" dirty="0" smtClean="0">
                <a:cs typeface="Times New Roman" panose="02020603050405020304" pitchFamily="18" charset="0"/>
              </a:rPr>
              <a:t>I should note, to be fair, that the root locus was introduced in the 1940s and 1950s by Evans.</a:t>
            </a:r>
            <a:endParaRPr kumimoji="1" lang="en-GB" altLang="en-US" sz="3200" dirty="0"/>
          </a:p>
        </p:txBody>
      </p:sp>
      <p:sp>
        <p:nvSpPr>
          <p:cNvPr id="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6" name="Text Box 1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Tree>
    <p:extLst>
      <p:ext uri="{BB962C8B-B14F-4D97-AF65-F5344CB8AC3E}">
        <p14:creationId xmlns:p14="http://schemas.microsoft.com/office/powerpoint/2010/main" val="39669238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Rectangle 14"/>
          <p:cNvSpPr>
            <a:spLocks noChangeArrowheads="1"/>
          </p:cNvSpPr>
          <p:nvPr/>
        </p:nvSpPr>
        <p:spPr bwMode="auto">
          <a:xfrm>
            <a:off x="-3" y="3048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3318" name="Rectangle 8"/>
          <p:cNvSpPr>
            <a:spLocks noChangeArrowheads="1"/>
          </p:cNvSpPr>
          <p:nvPr/>
        </p:nvSpPr>
        <p:spPr bwMode="auto">
          <a:xfrm>
            <a:off x="609600" y="10795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Drawing Rules</a:t>
            </a:r>
          </a:p>
        </p:txBody>
      </p:sp>
      <p:sp>
        <p:nvSpPr>
          <p:cNvPr id="13319" name="Text Box 9"/>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13320"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sp>
        <p:nvSpPr>
          <p:cNvPr id="13321" name="Text Box 11"/>
          <p:cNvSpPr txBox="1">
            <a:spLocks noChangeArrowheads="1"/>
          </p:cNvSpPr>
          <p:nvPr/>
        </p:nvSpPr>
        <p:spPr bwMode="invGray">
          <a:xfrm>
            <a:off x="2798763" y="1111250"/>
            <a:ext cx="63452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3200"/>
              <a:t>degree of </a:t>
            </a:r>
            <a:r>
              <a:rPr kumimoji="1" lang="en-GB" altLang="en-US" sz="3200" i="1"/>
              <a:t>D = n</a:t>
            </a:r>
            <a:r>
              <a:rPr kumimoji="1" lang="en-GB" altLang="en-US" sz="3200"/>
              <a:t> and degree of </a:t>
            </a:r>
            <a:r>
              <a:rPr kumimoji="1" lang="en-GB" altLang="en-US" sz="3200" i="1"/>
              <a:t>N = m</a:t>
            </a:r>
            <a:r>
              <a:rPr kumimoji="1" lang="en-GB" altLang="en-US" sz="3200"/>
              <a:t>.</a:t>
            </a:r>
          </a:p>
        </p:txBody>
      </p:sp>
      <p:graphicFrame>
        <p:nvGraphicFramePr>
          <p:cNvPr id="13314" name="Object 21"/>
          <p:cNvGraphicFramePr>
            <a:graphicFrameLocks noChangeAspect="1"/>
          </p:cNvGraphicFramePr>
          <p:nvPr/>
        </p:nvGraphicFramePr>
        <p:xfrm>
          <a:off x="269875" y="1114425"/>
          <a:ext cx="2249488" cy="593725"/>
        </p:xfrm>
        <a:graphic>
          <a:graphicData uri="http://schemas.openxmlformats.org/presentationml/2006/ole">
            <mc:AlternateContent xmlns:mc="http://schemas.openxmlformats.org/markup-compatibility/2006">
              <mc:Choice xmlns:v="urn:schemas-microsoft-com:vml" Requires="v">
                <p:oleObj spid="_x0000_s13539" name="Equation" r:id="rId4" imgW="812520" imgH="215640" progId="Equation.3">
                  <p:embed/>
                </p:oleObj>
              </mc:Choice>
              <mc:Fallback>
                <p:oleObj name="Equation" r:id="rId4" imgW="812520" imgH="215640" progId="Equation.3">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75" y="1114425"/>
                        <a:ext cx="2249488"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2" name="Text Box 22"/>
          <p:cNvSpPr txBox="1">
            <a:spLocks noChangeArrowheads="1"/>
          </p:cNvSpPr>
          <p:nvPr/>
        </p:nvSpPr>
        <p:spPr bwMode="invGray">
          <a:xfrm>
            <a:off x="881063" y="2862769"/>
            <a:ext cx="81249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3200" b="1" i="1" dirty="0"/>
              <a:t>Rule 1</a:t>
            </a:r>
            <a:r>
              <a:rPr kumimoji="1" lang="en-GB" altLang="en-US" sz="3200" dirty="0"/>
              <a:t>:  </a:t>
            </a:r>
            <a:r>
              <a:rPr kumimoji="1" lang="en-GB" altLang="en-US" sz="3200" dirty="0" smtClean="0"/>
              <a:t>The positive </a:t>
            </a:r>
            <a:r>
              <a:rPr kumimoji="1" lang="en-GB" altLang="en-US" sz="3200" dirty="0"/>
              <a:t>root locus has </a:t>
            </a:r>
            <a:r>
              <a:rPr kumimoji="1" lang="en-GB" altLang="en-US" sz="3200" i="1" dirty="0"/>
              <a:t>n</a:t>
            </a:r>
            <a:r>
              <a:rPr kumimoji="1" lang="en-GB" altLang="en-US" sz="3200" dirty="0"/>
              <a:t> branches</a:t>
            </a:r>
          </a:p>
        </p:txBody>
      </p:sp>
      <p:graphicFrame>
        <p:nvGraphicFramePr>
          <p:cNvPr id="13315" name="Object 23"/>
          <p:cNvGraphicFramePr>
            <a:graphicFrameLocks noChangeAspect="1"/>
          </p:cNvGraphicFramePr>
          <p:nvPr/>
        </p:nvGraphicFramePr>
        <p:xfrm>
          <a:off x="1962150" y="2055813"/>
          <a:ext cx="1089025" cy="454025"/>
        </p:xfrm>
        <a:graphic>
          <a:graphicData uri="http://schemas.openxmlformats.org/presentationml/2006/ole">
            <mc:AlternateContent xmlns:mc="http://schemas.openxmlformats.org/markup-compatibility/2006">
              <mc:Choice xmlns:v="urn:schemas-microsoft-com:vml" Requires="v">
                <p:oleObj spid="_x0000_s13540" name="Equation" r:id="rId6" imgW="393480" imgH="164880" progId="Equation.3">
                  <p:embed/>
                </p:oleObj>
              </mc:Choice>
              <mc:Fallback>
                <p:oleObj name="Equation" r:id="rId6" imgW="393480" imgH="164880" progId="Equation.3">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2150" y="2055813"/>
                        <a:ext cx="1089025"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3" name="Text Box 24"/>
          <p:cNvSpPr txBox="1">
            <a:spLocks noChangeArrowheads="1"/>
          </p:cNvSpPr>
          <p:nvPr/>
        </p:nvSpPr>
        <p:spPr bwMode="invGray">
          <a:xfrm>
            <a:off x="271463" y="1968500"/>
            <a:ext cx="1495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3200"/>
              <a:t>Assume</a:t>
            </a:r>
          </a:p>
        </p:txBody>
      </p:sp>
      <p:sp>
        <p:nvSpPr>
          <p:cNvPr id="13324" name="Rectangle 25"/>
          <p:cNvSpPr>
            <a:spLocks noChangeArrowheads="1"/>
          </p:cNvSpPr>
          <p:nvPr/>
        </p:nvSpPr>
        <p:spPr bwMode="invGray">
          <a:xfrm>
            <a:off x="314325" y="3790950"/>
            <a:ext cx="2571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sz="3200" dirty="0"/>
              <a:t>Example </a:t>
            </a:r>
            <a:r>
              <a:rPr lang="en-GB" altLang="en-US" sz="3200" dirty="0" smtClean="0"/>
              <a:t>3.2</a:t>
            </a:r>
            <a:r>
              <a:rPr lang="en-GB" altLang="en-US" dirty="0"/>
              <a:t>:  </a:t>
            </a:r>
          </a:p>
        </p:txBody>
      </p:sp>
      <p:graphicFrame>
        <p:nvGraphicFramePr>
          <p:cNvPr id="13316" name="Object 26"/>
          <p:cNvGraphicFramePr>
            <a:graphicFrameLocks noChangeAspect="1"/>
          </p:cNvGraphicFramePr>
          <p:nvPr/>
        </p:nvGraphicFramePr>
        <p:xfrm>
          <a:off x="3317875" y="3752850"/>
          <a:ext cx="4552950" cy="636588"/>
        </p:xfrm>
        <a:graphic>
          <a:graphicData uri="http://schemas.openxmlformats.org/presentationml/2006/ole">
            <mc:AlternateContent xmlns:mc="http://schemas.openxmlformats.org/markup-compatibility/2006">
              <mc:Choice xmlns:v="urn:schemas-microsoft-com:vml" Requires="v">
                <p:oleObj spid="_x0000_s13541" name="Equation" r:id="rId8" imgW="1714320" imgH="241200" progId="Equation.3">
                  <p:embed/>
                </p:oleObj>
              </mc:Choice>
              <mc:Fallback>
                <p:oleObj name="Equation" r:id="rId8" imgW="1714320" imgH="241200" progId="Equation.3">
                  <p:embed/>
                  <p:pic>
                    <p:nvPicPr>
                      <p:cNvPr id="0"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7875" y="3752850"/>
                        <a:ext cx="4552950" cy="63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7" name="Object 27"/>
          <p:cNvGraphicFramePr>
            <a:graphicFrameLocks noChangeAspect="1"/>
          </p:cNvGraphicFramePr>
          <p:nvPr/>
        </p:nvGraphicFramePr>
        <p:xfrm>
          <a:off x="404813" y="4794250"/>
          <a:ext cx="2730500" cy="536575"/>
        </p:xfrm>
        <a:graphic>
          <a:graphicData uri="http://schemas.openxmlformats.org/presentationml/2006/ole">
            <mc:AlternateContent xmlns:mc="http://schemas.openxmlformats.org/markup-compatibility/2006">
              <mc:Choice xmlns:v="urn:schemas-microsoft-com:vml" Requires="v">
                <p:oleObj spid="_x0000_s13542" name="Equation" r:id="rId10" imgW="1028520" imgH="203040" progId="Equation.3">
                  <p:embed/>
                </p:oleObj>
              </mc:Choice>
              <mc:Fallback>
                <p:oleObj name="Equation" r:id="rId10" imgW="1028520" imgH="203040" progId="Equation.3">
                  <p:embed/>
                  <p:pic>
                    <p:nvPicPr>
                      <p:cNvPr id="0" name="Object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4813" y="4794250"/>
                        <a:ext cx="2730500"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5" name="Text Box 28"/>
          <p:cNvSpPr txBox="1">
            <a:spLocks noChangeArrowheads="1"/>
          </p:cNvSpPr>
          <p:nvPr/>
        </p:nvSpPr>
        <p:spPr bwMode="invGray">
          <a:xfrm>
            <a:off x="835025" y="5794375"/>
            <a:ext cx="19351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3200"/>
              <a:t>2 branches</a:t>
            </a:r>
          </a:p>
        </p:txBody>
      </p:sp>
      <p:pic>
        <p:nvPicPr>
          <p:cNvPr id="13326" name="Picture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invGray">
          <a:xfrm>
            <a:off x="5376863" y="4340225"/>
            <a:ext cx="3355975"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3" y="3048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340" name="Rectangle 1039"/>
          <p:cNvSpPr>
            <a:spLocks noChangeArrowheads="1"/>
          </p:cNvSpPr>
          <p:nvPr/>
        </p:nvSpPr>
        <p:spPr bwMode="auto">
          <a:xfrm>
            <a:off x="609600" y="254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Drawing Rules</a:t>
            </a:r>
          </a:p>
        </p:txBody>
      </p:sp>
      <p:sp>
        <p:nvSpPr>
          <p:cNvPr id="14341" name="Text Box 1040"/>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14342" name="Text Box 1041"/>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graphicFrame>
        <p:nvGraphicFramePr>
          <p:cNvPr id="14338" name="Object 1043"/>
          <p:cNvGraphicFramePr>
            <a:graphicFrameLocks noChangeAspect="1"/>
          </p:cNvGraphicFramePr>
          <p:nvPr/>
        </p:nvGraphicFramePr>
        <p:xfrm>
          <a:off x="3411538" y="1144588"/>
          <a:ext cx="2249487" cy="593725"/>
        </p:xfrm>
        <a:graphic>
          <a:graphicData uri="http://schemas.openxmlformats.org/presentationml/2006/ole">
            <mc:AlternateContent xmlns:mc="http://schemas.openxmlformats.org/markup-compatibility/2006">
              <mc:Choice xmlns:v="urn:schemas-microsoft-com:vml" Requires="v">
                <p:oleObj spid="_x0000_s14453" name="Equation" r:id="rId4" imgW="812520" imgH="215640" progId="Equation.3">
                  <p:embed/>
                </p:oleObj>
              </mc:Choice>
              <mc:Fallback>
                <p:oleObj name="Equation" r:id="rId4" imgW="812520" imgH="215640" progId="Equation.3">
                  <p:embed/>
                  <p:pic>
                    <p:nvPicPr>
                      <p:cNvPr id="0" name="Object 10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1538" y="1144588"/>
                        <a:ext cx="2249487"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3" name="Text Box 1044"/>
          <p:cNvSpPr txBox="1">
            <a:spLocks noChangeArrowheads="1"/>
          </p:cNvSpPr>
          <p:nvPr/>
        </p:nvSpPr>
        <p:spPr bwMode="invGray">
          <a:xfrm>
            <a:off x="544513" y="1890713"/>
            <a:ext cx="64166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3200" b="1" i="1"/>
              <a:t>Rule 2</a:t>
            </a:r>
            <a:r>
              <a:rPr kumimoji="1" lang="en-GB" altLang="en-US" sz="3200"/>
              <a:t>:  Every branch starts at a </a:t>
            </a:r>
            <a:r>
              <a:rPr kumimoji="1" lang="en-GB" altLang="en-US" sz="3200" i="1"/>
              <a:t>pole</a:t>
            </a:r>
            <a:r>
              <a:rPr kumimoji="1" lang="en-GB" altLang="en-US" sz="3200"/>
              <a:t>, </a:t>
            </a:r>
          </a:p>
          <a:p>
            <a:pPr>
              <a:spcBef>
                <a:spcPct val="50000"/>
              </a:spcBef>
            </a:pPr>
            <a:r>
              <a:rPr kumimoji="1" lang="en-GB" altLang="en-US" sz="3200"/>
              <a:t>i.e. at a root of </a:t>
            </a:r>
            <a:r>
              <a:rPr kumimoji="1" lang="en-GB" altLang="en-US" sz="3200" i="1"/>
              <a:t>D</a:t>
            </a:r>
            <a:r>
              <a:rPr kumimoji="1" lang="en-GB" altLang="en-US" sz="3200"/>
              <a:t>(</a:t>
            </a:r>
            <a:r>
              <a:rPr kumimoji="1" lang="en-GB" altLang="en-US" sz="3200" i="1"/>
              <a:t>s</a:t>
            </a:r>
            <a:r>
              <a:rPr kumimoji="1" lang="en-GB" altLang="en-US" sz="3200"/>
              <a:t>).</a:t>
            </a:r>
            <a:endParaRPr kumimoji="1" lang="en-GB" altLang="en-US" sz="3200" i="1"/>
          </a:p>
        </p:txBody>
      </p:sp>
      <p:sp>
        <p:nvSpPr>
          <p:cNvPr id="14344" name="Rectangle 1047"/>
          <p:cNvSpPr>
            <a:spLocks noChangeArrowheads="1"/>
          </p:cNvSpPr>
          <p:nvPr/>
        </p:nvSpPr>
        <p:spPr bwMode="invGray">
          <a:xfrm>
            <a:off x="314325" y="3638550"/>
            <a:ext cx="2571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sz="3200"/>
              <a:t>Example 4.2</a:t>
            </a:r>
            <a:r>
              <a:rPr lang="en-GB" altLang="en-US"/>
              <a:t>:  </a:t>
            </a:r>
          </a:p>
        </p:txBody>
      </p:sp>
      <p:graphicFrame>
        <p:nvGraphicFramePr>
          <p:cNvPr id="14339" name="Object 1048"/>
          <p:cNvGraphicFramePr>
            <a:graphicFrameLocks noChangeAspect="1"/>
          </p:cNvGraphicFramePr>
          <p:nvPr/>
        </p:nvGraphicFramePr>
        <p:xfrm>
          <a:off x="3317875" y="3616325"/>
          <a:ext cx="4552950" cy="636588"/>
        </p:xfrm>
        <a:graphic>
          <a:graphicData uri="http://schemas.openxmlformats.org/presentationml/2006/ole">
            <mc:AlternateContent xmlns:mc="http://schemas.openxmlformats.org/markup-compatibility/2006">
              <mc:Choice xmlns:v="urn:schemas-microsoft-com:vml" Requires="v">
                <p:oleObj spid="_x0000_s14454" name="Equation" r:id="rId6" imgW="1714320" imgH="241200" progId="Equation.3">
                  <p:embed/>
                </p:oleObj>
              </mc:Choice>
              <mc:Fallback>
                <p:oleObj name="Equation" r:id="rId6" imgW="1714320" imgH="241200" progId="Equation.3">
                  <p:embed/>
                  <p:pic>
                    <p:nvPicPr>
                      <p:cNvPr id="0" name="Object 10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7875" y="3616325"/>
                        <a:ext cx="4552950" cy="63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5" name="Text Box 1050"/>
          <p:cNvSpPr txBox="1">
            <a:spLocks noChangeArrowheads="1"/>
          </p:cNvSpPr>
          <p:nvPr/>
        </p:nvSpPr>
        <p:spPr bwMode="invGray">
          <a:xfrm>
            <a:off x="392113" y="4911725"/>
            <a:ext cx="371951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3200"/>
              <a:t>Both branches start at</a:t>
            </a:r>
          </a:p>
          <a:p>
            <a:pPr>
              <a:spcBef>
                <a:spcPct val="50000"/>
              </a:spcBef>
            </a:pPr>
            <a:r>
              <a:rPr kumimoji="1" lang="en-GB" altLang="en-US" sz="3200" i="1"/>
              <a:t>        s</a:t>
            </a:r>
            <a:r>
              <a:rPr kumimoji="1" lang="en-GB" altLang="en-US" sz="3200"/>
              <a:t> = -1</a:t>
            </a:r>
          </a:p>
        </p:txBody>
      </p:sp>
      <p:pic>
        <p:nvPicPr>
          <p:cNvPr id="14346" name="Picture 10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invGray">
          <a:xfrm>
            <a:off x="5376863" y="4340225"/>
            <a:ext cx="3355975"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3" y="3048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5366" name="Rectangle 1035"/>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Drawing Rules</a:t>
            </a:r>
          </a:p>
        </p:txBody>
      </p:sp>
      <p:sp>
        <p:nvSpPr>
          <p:cNvPr id="15367" name="Text Box 103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15368" name="Text Box 103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graphicFrame>
        <p:nvGraphicFramePr>
          <p:cNvPr id="15362" name="Object 1038"/>
          <p:cNvGraphicFramePr>
            <a:graphicFrameLocks noChangeAspect="1"/>
          </p:cNvGraphicFramePr>
          <p:nvPr/>
        </p:nvGraphicFramePr>
        <p:xfrm>
          <a:off x="592138" y="650875"/>
          <a:ext cx="1487487" cy="393700"/>
        </p:xfrm>
        <a:graphic>
          <a:graphicData uri="http://schemas.openxmlformats.org/presentationml/2006/ole">
            <mc:AlternateContent xmlns:mc="http://schemas.openxmlformats.org/markup-compatibility/2006">
              <mc:Choice xmlns:v="urn:schemas-microsoft-com:vml" Requires="v">
                <p:oleObj spid="_x0000_s15585" name="Equation" r:id="rId4" imgW="812520" imgH="215640" progId="Equation.3">
                  <p:embed/>
                </p:oleObj>
              </mc:Choice>
              <mc:Fallback>
                <p:oleObj name="Equation" r:id="rId4" imgW="812520" imgH="215640" progId="Equation.3">
                  <p:embed/>
                  <p:pic>
                    <p:nvPicPr>
                      <p:cNvPr id="0" name="Object 10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138" y="650875"/>
                        <a:ext cx="1487487"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9" name="Text Box 1039"/>
          <p:cNvSpPr txBox="1">
            <a:spLocks noChangeArrowheads="1"/>
          </p:cNvSpPr>
          <p:nvPr/>
        </p:nvSpPr>
        <p:spPr bwMode="invGray">
          <a:xfrm>
            <a:off x="498475" y="1243281"/>
            <a:ext cx="815479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3200" b="1" i="1" dirty="0"/>
              <a:t>Rule 3</a:t>
            </a:r>
            <a:r>
              <a:rPr kumimoji="1" lang="en-GB" altLang="en-US" sz="3200" dirty="0"/>
              <a:t>:  Every branch ends </a:t>
            </a:r>
            <a:r>
              <a:rPr kumimoji="1" lang="en-GB" altLang="en-US" sz="3200" dirty="0" smtClean="0"/>
              <a:t>either at </a:t>
            </a:r>
            <a:r>
              <a:rPr kumimoji="1" lang="en-GB" altLang="en-US" sz="3200" dirty="0"/>
              <a:t>a </a:t>
            </a:r>
            <a:r>
              <a:rPr kumimoji="1" lang="en-GB" altLang="en-US" sz="3200" i="1" dirty="0"/>
              <a:t>zero</a:t>
            </a:r>
            <a:r>
              <a:rPr kumimoji="1" lang="en-GB" altLang="en-US" sz="3200" dirty="0"/>
              <a:t>, </a:t>
            </a:r>
          </a:p>
          <a:p>
            <a:pPr>
              <a:spcBef>
                <a:spcPct val="50000"/>
              </a:spcBef>
            </a:pPr>
            <a:r>
              <a:rPr kumimoji="1" lang="en-GB" altLang="en-US" sz="3200" dirty="0"/>
              <a:t>i.e. at a root of </a:t>
            </a:r>
            <a:r>
              <a:rPr kumimoji="1" lang="en-GB" altLang="en-US" sz="3200" i="1" dirty="0"/>
              <a:t>N</a:t>
            </a:r>
            <a:r>
              <a:rPr kumimoji="1" lang="en-GB" altLang="en-US" sz="3200" dirty="0"/>
              <a:t>(</a:t>
            </a:r>
            <a:r>
              <a:rPr kumimoji="1" lang="en-GB" altLang="en-US" sz="3200" i="1" dirty="0"/>
              <a:t>s</a:t>
            </a:r>
            <a:r>
              <a:rPr kumimoji="1" lang="en-GB" altLang="en-US" sz="3200" dirty="0"/>
              <a:t>), or </a:t>
            </a:r>
            <a:r>
              <a:rPr kumimoji="1" lang="en-GB" altLang="en-US" sz="3200" dirty="0" smtClean="0"/>
              <a:t>as an </a:t>
            </a:r>
            <a:r>
              <a:rPr kumimoji="1" lang="en-GB" altLang="en-US" sz="3200" dirty="0"/>
              <a:t>asymptote at angle.</a:t>
            </a:r>
            <a:endParaRPr kumimoji="1" lang="en-GB" altLang="en-US" sz="3200" i="1" dirty="0"/>
          </a:p>
        </p:txBody>
      </p:sp>
      <p:sp>
        <p:nvSpPr>
          <p:cNvPr id="15370" name="Rectangle 1040"/>
          <p:cNvSpPr>
            <a:spLocks noChangeArrowheads="1"/>
          </p:cNvSpPr>
          <p:nvPr/>
        </p:nvSpPr>
        <p:spPr bwMode="invGray">
          <a:xfrm>
            <a:off x="314325" y="3959225"/>
            <a:ext cx="2571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sz="3200" dirty="0"/>
              <a:t>Example </a:t>
            </a:r>
            <a:r>
              <a:rPr lang="en-GB" altLang="en-US" sz="3200" dirty="0" smtClean="0"/>
              <a:t>3.2</a:t>
            </a:r>
            <a:r>
              <a:rPr lang="en-GB" altLang="en-US" dirty="0"/>
              <a:t>:  </a:t>
            </a:r>
          </a:p>
        </p:txBody>
      </p:sp>
      <p:graphicFrame>
        <p:nvGraphicFramePr>
          <p:cNvPr id="15363" name="Object 1041"/>
          <p:cNvGraphicFramePr>
            <a:graphicFrameLocks noChangeAspect="1"/>
          </p:cNvGraphicFramePr>
          <p:nvPr/>
        </p:nvGraphicFramePr>
        <p:xfrm>
          <a:off x="3317875" y="3952875"/>
          <a:ext cx="4552950" cy="636588"/>
        </p:xfrm>
        <a:graphic>
          <a:graphicData uri="http://schemas.openxmlformats.org/presentationml/2006/ole">
            <mc:AlternateContent xmlns:mc="http://schemas.openxmlformats.org/markup-compatibility/2006">
              <mc:Choice xmlns:v="urn:schemas-microsoft-com:vml" Requires="v">
                <p:oleObj spid="_x0000_s15586" name="Equation" r:id="rId6" imgW="1714320" imgH="241200" progId="Equation.3">
                  <p:embed/>
                </p:oleObj>
              </mc:Choice>
              <mc:Fallback>
                <p:oleObj name="Equation" r:id="rId6" imgW="1714320" imgH="241200" progId="Equation.3">
                  <p:embed/>
                  <p:pic>
                    <p:nvPicPr>
                      <p:cNvPr id="0" name="Object 10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7875" y="3952875"/>
                        <a:ext cx="4552950" cy="63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1" name="Text Box 1042"/>
          <p:cNvSpPr txBox="1">
            <a:spLocks noChangeArrowheads="1"/>
          </p:cNvSpPr>
          <p:nvPr/>
        </p:nvSpPr>
        <p:spPr bwMode="invGray">
          <a:xfrm>
            <a:off x="331788" y="4911725"/>
            <a:ext cx="34258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3200"/>
              <a:t>There are no zeros.</a:t>
            </a:r>
          </a:p>
          <a:p>
            <a:pPr>
              <a:spcBef>
                <a:spcPct val="50000"/>
              </a:spcBef>
            </a:pPr>
            <a:r>
              <a:rPr kumimoji="1" lang="en-GB" altLang="en-US" sz="3200"/>
              <a:t>Asymptote angles:  </a:t>
            </a:r>
          </a:p>
        </p:txBody>
      </p:sp>
      <p:pic>
        <p:nvPicPr>
          <p:cNvPr id="15372" name="Picture 10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invGray">
          <a:xfrm>
            <a:off x="6092825" y="4568825"/>
            <a:ext cx="30511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364" name="Object 1044"/>
          <p:cNvGraphicFramePr>
            <a:graphicFrameLocks noChangeAspect="1"/>
          </p:cNvGraphicFramePr>
          <p:nvPr/>
        </p:nvGraphicFramePr>
        <p:xfrm>
          <a:off x="1779588" y="2778125"/>
          <a:ext cx="5975350" cy="1082675"/>
        </p:xfrm>
        <a:graphic>
          <a:graphicData uri="http://schemas.openxmlformats.org/presentationml/2006/ole">
            <mc:AlternateContent xmlns:mc="http://schemas.openxmlformats.org/markup-compatibility/2006">
              <mc:Choice xmlns:v="urn:schemas-microsoft-com:vml" Requires="v">
                <p:oleObj spid="_x0000_s15587" name="Equation" r:id="rId9" imgW="2158920" imgH="393480" progId="Equation.3">
                  <p:embed/>
                </p:oleObj>
              </mc:Choice>
              <mc:Fallback>
                <p:oleObj name="Equation" r:id="rId9" imgW="2158920" imgH="393480" progId="Equation.3">
                  <p:embed/>
                  <p:pic>
                    <p:nvPicPr>
                      <p:cNvPr id="0" name="Object 10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9588" y="2778125"/>
                        <a:ext cx="5975350"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5" name="Object 1045"/>
          <p:cNvGraphicFramePr>
            <a:graphicFrameLocks noChangeAspect="1"/>
          </p:cNvGraphicFramePr>
          <p:nvPr/>
        </p:nvGraphicFramePr>
        <p:xfrm>
          <a:off x="3817938" y="5584825"/>
          <a:ext cx="1822450" cy="1038225"/>
        </p:xfrm>
        <a:graphic>
          <a:graphicData uri="http://schemas.openxmlformats.org/presentationml/2006/ole">
            <mc:AlternateContent xmlns:mc="http://schemas.openxmlformats.org/markup-compatibility/2006">
              <mc:Choice xmlns:v="urn:schemas-microsoft-com:vml" Requires="v">
                <p:oleObj spid="_x0000_s15588" name="Equation" r:id="rId11" imgW="685800" imgH="393480" progId="Equation.3">
                  <p:embed/>
                </p:oleObj>
              </mc:Choice>
              <mc:Fallback>
                <p:oleObj name="Equation" r:id="rId11" imgW="685800" imgH="393480" progId="Equation.3">
                  <p:embed/>
                  <p:pic>
                    <p:nvPicPr>
                      <p:cNvPr id="0" name="Object 10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7938" y="5584825"/>
                        <a:ext cx="1822450"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3" y="3048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6390" name="Rectangle 1044"/>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Drawing Rules</a:t>
            </a:r>
          </a:p>
        </p:txBody>
      </p:sp>
      <p:sp>
        <p:nvSpPr>
          <p:cNvPr id="16391" name="Text Box 104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16392" name="Text Box 104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graphicFrame>
        <p:nvGraphicFramePr>
          <p:cNvPr id="16386" name="Object 1047"/>
          <p:cNvGraphicFramePr>
            <a:graphicFrameLocks noChangeAspect="1"/>
          </p:cNvGraphicFramePr>
          <p:nvPr/>
        </p:nvGraphicFramePr>
        <p:xfrm>
          <a:off x="592138" y="650875"/>
          <a:ext cx="1487487" cy="393700"/>
        </p:xfrm>
        <a:graphic>
          <a:graphicData uri="http://schemas.openxmlformats.org/presentationml/2006/ole">
            <mc:AlternateContent xmlns:mc="http://schemas.openxmlformats.org/markup-compatibility/2006">
              <mc:Choice xmlns:v="urn:schemas-microsoft-com:vml" Requires="v">
                <p:oleObj spid="_x0000_s16608" name="Equation" r:id="rId4" imgW="812520" imgH="215640" progId="Equation.3">
                  <p:embed/>
                </p:oleObj>
              </mc:Choice>
              <mc:Fallback>
                <p:oleObj name="Equation" r:id="rId4" imgW="812520" imgH="215640" progId="Equation.3">
                  <p:embed/>
                  <p:pic>
                    <p:nvPicPr>
                      <p:cNvPr id="0" name="Object 10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138" y="650875"/>
                        <a:ext cx="1487487"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3" name="Text Box 1048"/>
          <p:cNvSpPr txBox="1">
            <a:spLocks noChangeArrowheads="1"/>
          </p:cNvSpPr>
          <p:nvPr/>
        </p:nvSpPr>
        <p:spPr bwMode="invGray">
          <a:xfrm>
            <a:off x="498475" y="1249363"/>
            <a:ext cx="780573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3200" b="1" i="1"/>
              <a:t>Rule 4</a:t>
            </a:r>
            <a:r>
              <a:rPr kumimoji="1" lang="en-GB" altLang="en-US" sz="3200"/>
              <a:t>:  There are </a:t>
            </a:r>
            <a:r>
              <a:rPr kumimoji="1" lang="en-GB" altLang="en-US" sz="3200" i="1"/>
              <a:t>n-m</a:t>
            </a:r>
            <a:r>
              <a:rPr kumimoji="1" lang="en-GB" altLang="en-US" sz="3200"/>
              <a:t> asymptotes and they all</a:t>
            </a:r>
          </a:p>
          <a:p>
            <a:pPr>
              <a:spcBef>
                <a:spcPct val="50000"/>
              </a:spcBef>
            </a:pPr>
            <a:r>
              <a:rPr kumimoji="1" lang="en-GB" altLang="en-US" sz="3200"/>
              <a:t>intersect on the real axis at</a:t>
            </a:r>
            <a:endParaRPr kumimoji="1" lang="en-GB" altLang="en-US" sz="3200" i="1"/>
          </a:p>
        </p:txBody>
      </p:sp>
      <p:sp>
        <p:nvSpPr>
          <p:cNvPr id="16394" name="Rectangle 1049"/>
          <p:cNvSpPr>
            <a:spLocks noChangeArrowheads="1"/>
          </p:cNvSpPr>
          <p:nvPr/>
        </p:nvSpPr>
        <p:spPr bwMode="invGray">
          <a:xfrm>
            <a:off x="314325" y="3959225"/>
            <a:ext cx="2571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sz="3200" dirty="0"/>
              <a:t>Example </a:t>
            </a:r>
            <a:r>
              <a:rPr lang="en-GB" altLang="en-US" sz="3200" dirty="0" smtClean="0"/>
              <a:t>3.2</a:t>
            </a:r>
            <a:r>
              <a:rPr lang="en-GB" altLang="en-US" dirty="0"/>
              <a:t>:  </a:t>
            </a:r>
          </a:p>
        </p:txBody>
      </p:sp>
      <p:graphicFrame>
        <p:nvGraphicFramePr>
          <p:cNvPr id="16387" name="Object 1050"/>
          <p:cNvGraphicFramePr>
            <a:graphicFrameLocks noChangeAspect="1"/>
          </p:cNvGraphicFramePr>
          <p:nvPr/>
        </p:nvGraphicFramePr>
        <p:xfrm>
          <a:off x="3317875" y="3952875"/>
          <a:ext cx="4552950" cy="636588"/>
        </p:xfrm>
        <a:graphic>
          <a:graphicData uri="http://schemas.openxmlformats.org/presentationml/2006/ole">
            <mc:AlternateContent xmlns:mc="http://schemas.openxmlformats.org/markup-compatibility/2006">
              <mc:Choice xmlns:v="urn:schemas-microsoft-com:vml" Requires="v">
                <p:oleObj spid="_x0000_s16609" name="Equation" r:id="rId6" imgW="1714320" imgH="241200" progId="Equation.3">
                  <p:embed/>
                </p:oleObj>
              </mc:Choice>
              <mc:Fallback>
                <p:oleObj name="Equation" r:id="rId6" imgW="1714320" imgH="241200" progId="Equation.3">
                  <p:embed/>
                  <p:pic>
                    <p:nvPicPr>
                      <p:cNvPr id="0" name="Object 10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7875" y="3952875"/>
                        <a:ext cx="4552950" cy="63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395" name="Picture 10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invGray">
          <a:xfrm>
            <a:off x="6092825" y="4568825"/>
            <a:ext cx="30511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388" name="Object 1053"/>
          <p:cNvGraphicFramePr>
            <a:graphicFrameLocks noChangeAspect="1"/>
          </p:cNvGraphicFramePr>
          <p:nvPr/>
        </p:nvGraphicFramePr>
        <p:xfrm>
          <a:off x="5260975" y="1947863"/>
          <a:ext cx="3127375" cy="1676400"/>
        </p:xfrm>
        <a:graphic>
          <a:graphicData uri="http://schemas.openxmlformats.org/presentationml/2006/ole">
            <mc:AlternateContent xmlns:mc="http://schemas.openxmlformats.org/markup-compatibility/2006">
              <mc:Choice xmlns:v="urn:schemas-microsoft-com:vml" Requires="v">
                <p:oleObj spid="_x0000_s16610" name="Equation" r:id="rId9" imgW="1130040" imgH="609480" progId="Equation.3">
                  <p:embed/>
                </p:oleObj>
              </mc:Choice>
              <mc:Fallback>
                <p:oleObj name="Equation" r:id="rId9" imgW="1130040" imgH="609480" progId="Equation.3">
                  <p:embed/>
                  <p:pic>
                    <p:nvPicPr>
                      <p:cNvPr id="0" name="Object 10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60975" y="1947863"/>
                        <a:ext cx="3127375"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9" name="Object 1054"/>
          <p:cNvGraphicFramePr>
            <a:graphicFrameLocks noChangeAspect="1"/>
          </p:cNvGraphicFramePr>
          <p:nvPr/>
        </p:nvGraphicFramePr>
        <p:xfrm>
          <a:off x="425450" y="5173663"/>
          <a:ext cx="3611563" cy="1038225"/>
        </p:xfrm>
        <a:graphic>
          <a:graphicData uri="http://schemas.openxmlformats.org/presentationml/2006/ole">
            <mc:AlternateContent xmlns:mc="http://schemas.openxmlformats.org/markup-compatibility/2006">
              <mc:Choice xmlns:v="urn:schemas-microsoft-com:vml" Requires="v">
                <p:oleObj spid="_x0000_s16611" name="Equation" r:id="rId11" imgW="1358640" imgH="393480" progId="Equation.3">
                  <p:embed/>
                </p:oleObj>
              </mc:Choice>
              <mc:Fallback>
                <p:oleObj name="Equation" r:id="rId11" imgW="1358640" imgH="393480" progId="Equation.3">
                  <p:embed/>
                  <p:pic>
                    <p:nvPicPr>
                      <p:cNvPr id="0" name="Object 10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5450" y="5173663"/>
                        <a:ext cx="3611563"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3" y="3048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7412" name="Rectangle 1034"/>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a:solidFill>
                  <a:schemeClr val="tx2"/>
                </a:solidFill>
                <a:latin typeface="Arial" charset="0"/>
              </a:rPr>
              <a:t>Drawing Rules</a:t>
            </a:r>
          </a:p>
        </p:txBody>
      </p:sp>
      <p:sp>
        <p:nvSpPr>
          <p:cNvPr id="17413" name="Text Box 103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17414" name="Text Box 103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graphicFrame>
        <p:nvGraphicFramePr>
          <p:cNvPr id="17410" name="Object 1037"/>
          <p:cNvGraphicFramePr>
            <a:graphicFrameLocks noChangeAspect="1"/>
          </p:cNvGraphicFramePr>
          <p:nvPr/>
        </p:nvGraphicFramePr>
        <p:xfrm>
          <a:off x="592138" y="650875"/>
          <a:ext cx="1487487" cy="393700"/>
        </p:xfrm>
        <a:graphic>
          <a:graphicData uri="http://schemas.openxmlformats.org/presentationml/2006/ole">
            <mc:AlternateContent xmlns:mc="http://schemas.openxmlformats.org/markup-compatibility/2006">
              <mc:Choice xmlns:v="urn:schemas-microsoft-com:vml" Requires="v">
                <p:oleObj spid="_x0000_s17526" name="Equation" r:id="rId4" imgW="812520" imgH="215640" progId="Equation.3">
                  <p:embed/>
                </p:oleObj>
              </mc:Choice>
              <mc:Fallback>
                <p:oleObj name="Equation" r:id="rId4" imgW="812520" imgH="215640" progId="Equation.3">
                  <p:embed/>
                  <p:pic>
                    <p:nvPicPr>
                      <p:cNvPr id="0" name="Object 10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138" y="650875"/>
                        <a:ext cx="1487487"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5" name="Text Box 1038"/>
          <p:cNvSpPr txBox="1">
            <a:spLocks noChangeArrowheads="1"/>
          </p:cNvSpPr>
          <p:nvPr/>
        </p:nvSpPr>
        <p:spPr bwMode="invGray">
          <a:xfrm>
            <a:off x="406400" y="1295400"/>
            <a:ext cx="8529638"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3200" b="1" i="1"/>
              <a:t>Rule 5</a:t>
            </a:r>
            <a:r>
              <a:rPr kumimoji="1" lang="en-GB" altLang="en-US" sz="3200"/>
              <a:t>:  A point </a:t>
            </a:r>
            <a:r>
              <a:rPr kumimoji="1" lang="en-GB" altLang="en-US" sz="3200" i="1"/>
              <a:t>s</a:t>
            </a:r>
            <a:r>
              <a:rPr kumimoji="1" lang="en-GB" altLang="en-US" sz="3200"/>
              <a:t> on the real axis is on the positive</a:t>
            </a:r>
          </a:p>
          <a:p>
            <a:pPr>
              <a:spcBef>
                <a:spcPct val="50000"/>
              </a:spcBef>
            </a:pPr>
            <a:r>
              <a:rPr kumimoji="1" lang="en-GB" altLang="en-US" sz="3200"/>
              <a:t>root locus iff the total number of poles </a:t>
            </a:r>
            <a:r>
              <a:rPr kumimoji="1" lang="en-GB" altLang="en-US" sz="3200" i="1"/>
              <a:t>p</a:t>
            </a:r>
            <a:r>
              <a:rPr kumimoji="1" lang="en-GB" altLang="en-US" sz="3200" i="1" baseline="-25000"/>
              <a:t>i</a:t>
            </a:r>
            <a:r>
              <a:rPr kumimoji="1" lang="en-GB" altLang="en-US" sz="3200"/>
              <a:t> and zeros</a:t>
            </a:r>
          </a:p>
          <a:p>
            <a:pPr>
              <a:spcBef>
                <a:spcPct val="50000"/>
              </a:spcBef>
            </a:pPr>
            <a:r>
              <a:rPr kumimoji="1" lang="en-GB" altLang="en-US" sz="3200" i="1"/>
              <a:t>z</a:t>
            </a:r>
            <a:r>
              <a:rPr kumimoji="1" lang="en-GB" altLang="en-US" sz="3200" i="1" baseline="-25000"/>
              <a:t>i</a:t>
            </a:r>
            <a:r>
              <a:rPr kumimoji="1" lang="en-GB" altLang="en-US" sz="3200"/>
              <a:t> to the right of the point is odd.</a:t>
            </a:r>
            <a:endParaRPr kumimoji="1" lang="en-GB" altLang="en-US" sz="3200" i="1"/>
          </a:p>
        </p:txBody>
      </p:sp>
      <p:sp>
        <p:nvSpPr>
          <p:cNvPr id="17416" name="Rectangle 1039"/>
          <p:cNvSpPr>
            <a:spLocks noChangeArrowheads="1"/>
          </p:cNvSpPr>
          <p:nvPr/>
        </p:nvSpPr>
        <p:spPr bwMode="invGray">
          <a:xfrm>
            <a:off x="360363" y="3592513"/>
            <a:ext cx="2571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sz="3200" dirty="0"/>
              <a:t>Example </a:t>
            </a:r>
            <a:r>
              <a:rPr lang="en-GB" altLang="en-US" sz="3200" dirty="0" smtClean="0"/>
              <a:t>3.2</a:t>
            </a:r>
            <a:r>
              <a:rPr lang="en-GB" altLang="en-US" dirty="0"/>
              <a:t>:  </a:t>
            </a:r>
          </a:p>
        </p:txBody>
      </p:sp>
      <p:graphicFrame>
        <p:nvGraphicFramePr>
          <p:cNvPr id="17411" name="Object 1040"/>
          <p:cNvGraphicFramePr>
            <a:graphicFrameLocks noChangeAspect="1"/>
          </p:cNvGraphicFramePr>
          <p:nvPr/>
        </p:nvGraphicFramePr>
        <p:xfrm>
          <a:off x="3333750" y="3557588"/>
          <a:ext cx="4552950" cy="636587"/>
        </p:xfrm>
        <a:graphic>
          <a:graphicData uri="http://schemas.openxmlformats.org/presentationml/2006/ole">
            <mc:AlternateContent xmlns:mc="http://schemas.openxmlformats.org/markup-compatibility/2006">
              <mc:Choice xmlns:v="urn:schemas-microsoft-com:vml" Requires="v">
                <p:oleObj spid="_x0000_s17527" name="Equation" r:id="rId6" imgW="1714320" imgH="241200" progId="Equation.3">
                  <p:embed/>
                </p:oleObj>
              </mc:Choice>
              <mc:Fallback>
                <p:oleObj name="Equation" r:id="rId6" imgW="1714320" imgH="241200" progId="Equation.3">
                  <p:embed/>
                  <p:pic>
                    <p:nvPicPr>
                      <p:cNvPr id="0" name="Object 10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3750" y="3557588"/>
                        <a:ext cx="4552950" cy="63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7417" name="Picture 10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invGray">
          <a:xfrm>
            <a:off x="6092825" y="4568825"/>
            <a:ext cx="30511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8" name="Rectangle 1044"/>
          <p:cNvSpPr>
            <a:spLocks noChangeArrowheads="1"/>
          </p:cNvSpPr>
          <p:nvPr/>
        </p:nvSpPr>
        <p:spPr bwMode="invGray">
          <a:xfrm>
            <a:off x="393700" y="4327525"/>
            <a:ext cx="5467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sz="3200"/>
              <a:t>-2 not on +ve root locus</a:t>
            </a:r>
            <a:r>
              <a:rPr lang="en-GB" altLang="en-US"/>
              <a:t> </a:t>
            </a:r>
            <a:r>
              <a:rPr lang="en-GB" altLang="en-US" sz="3200"/>
              <a:t>as 2 poles and 0 zeros to right.</a:t>
            </a:r>
            <a:endParaRPr lang="en-GB" altLang="en-US"/>
          </a:p>
        </p:txBody>
      </p:sp>
      <p:sp>
        <p:nvSpPr>
          <p:cNvPr id="17419" name="Rectangle 1045"/>
          <p:cNvSpPr>
            <a:spLocks noChangeArrowheads="1"/>
          </p:cNvSpPr>
          <p:nvPr/>
        </p:nvSpPr>
        <p:spPr bwMode="invGray">
          <a:xfrm>
            <a:off x="427038" y="5534025"/>
            <a:ext cx="5467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sz="3200"/>
              <a:t>1 not on +ve root locus</a:t>
            </a:r>
            <a:r>
              <a:rPr lang="en-GB" altLang="en-US"/>
              <a:t> </a:t>
            </a:r>
            <a:r>
              <a:rPr lang="en-GB" altLang="en-US" sz="3200"/>
              <a:t>as 0 poles and 0 zeros to right.</a:t>
            </a:r>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0104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19810" name="Rectangle 2"/>
          <p:cNvSpPr>
            <a:spLocks noGrp="1" noChangeArrowheads="1"/>
          </p:cNvSpPr>
          <p:nvPr>
            <p:ph type="title"/>
          </p:nvPr>
        </p:nvSpPr>
        <p:spPr>
          <a:xfrm>
            <a:off x="685800" y="636270"/>
            <a:ext cx="7772400" cy="876300"/>
          </a:xfrm>
        </p:spPr>
        <p:txBody>
          <a:bodyPr/>
          <a:lstStyle/>
          <a:p>
            <a:pPr eaLnBrk="1" hangingPunct="1"/>
            <a:r>
              <a:rPr lang="en-IE" altLang="en-US" dirty="0" smtClean="0"/>
              <a:t>Note</a:t>
            </a:r>
            <a:endParaRPr lang="en-GB" altLang="en-US" dirty="0" smtClean="0"/>
          </a:p>
        </p:txBody>
      </p:sp>
      <p:sp>
        <p:nvSpPr>
          <p:cNvPr id="119811" name="Text Box 5"/>
          <p:cNvSpPr txBox="1">
            <a:spLocks noChangeArrowheads="1"/>
          </p:cNvSpPr>
          <p:nvPr/>
        </p:nvSpPr>
        <p:spPr bwMode="invGray">
          <a:xfrm>
            <a:off x="341313" y="2452688"/>
            <a:ext cx="8393112"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dirty="0">
                <a:cs typeface="Times New Roman" pitchFamily="18" charset="0"/>
              </a:rPr>
              <a:t>We have called these </a:t>
            </a:r>
            <a:r>
              <a:rPr kumimoji="1" lang="en-GB" altLang="en-US" dirty="0" smtClean="0">
                <a:cs typeface="Times New Roman" pitchFamily="18" charset="0"/>
              </a:rPr>
              <a:t>forms </a:t>
            </a:r>
            <a:r>
              <a:rPr kumimoji="1" lang="en-GB" altLang="en-US" dirty="0">
                <a:cs typeface="Times New Roman" pitchFamily="18" charset="0"/>
              </a:rPr>
              <a:t>second order and first order, but they are also called </a:t>
            </a:r>
            <a:r>
              <a:rPr kumimoji="1" lang="en-GB" altLang="en-US" i="1" dirty="0" err="1">
                <a:cs typeface="Times New Roman" pitchFamily="18" charset="0"/>
              </a:rPr>
              <a:t>underdamped</a:t>
            </a:r>
            <a:r>
              <a:rPr kumimoji="1" lang="en-GB" altLang="en-US" dirty="0">
                <a:cs typeface="Times New Roman" pitchFamily="18" charset="0"/>
              </a:rPr>
              <a:t> and </a:t>
            </a:r>
            <a:r>
              <a:rPr kumimoji="1" lang="en-GB" altLang="en-US" i="1" dirty="0" err="1">
                <a:cs typeface="Times New Roman" pitchFamily="18" charset="0"/>
              </a:rPr>
              <a:t>overdamped</a:t>
            </a:r>
            <a:r>
              <a:rPr kumimoji="1" lang="en-GB" altLang="en-US" i="1" dirty="0">
                <a:cs typeface="Times New Roman" pitchFamily="18" charset="0"/>
              </a:rPr>
              <a:t>.  </a:t>
            </a:r>
            <a:r>
              <a:rPr kumimoji="1" lang="en-GB" altLang="en-US" dirty="0">
                <a:cs typeface="Times New Roman" pitchFamily="18" charset="0"/>
              </a:rPr>
              <a:t>The second order response passes over from one form to the other as the damping ratio passes through unity as it is clear from the formula for the poles that they cease being complex as the damping ratio passes through unity.</a:t>
            </a:r>
          </a:p>
        </p:txBody>
      </p:sp>
      <p:sp>
        <p:nvSpPr>
          <p:cNvPr id="5"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6" name="Text Box 8"/>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3" y="3048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8437" name="Rectangle 11"/>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3.3</a:t>
            </a:r>
            <a:endParaRPr lang="en-GB" altLang="en-US" sz="4400" dirty="0">
              <a:solidFill>
                <a:schemeClr val="tx2"/>
              </a:solidFill>
              <a:latin typeface="Arial" charset="0"/>
            </a:endParaRPr>
          </a:p>
        </p:txBody>
      </p:sp>
      <p:sp>
        <p:nvSpPr>
          <p:cNvPr id="18438" name="Text Box 1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18439" name="Text Box 13"/>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graphicFrame>
        <p:nvGraphicFramePr>
          <p:cNvPr id="18434" name="Object 17"/>
          <p:cNvGraphicFramePr>
            <a:graphicFrameLocks noChangeAspect="1"/>
          </p:cNvGraphicFramePr>
          <p:nvPr/>
        </p:nvGraphicFramePr>
        <p:xfrm>
          <a:off x="239713" y="1130300"/>
          <a:ext cx="3641725" cy="1138238"/>
        </p:xfrm>
        <a:graphic>
          <a:graphicData uri="http://schemas.openxmlformats.org/presentationml/2006/ole">
            <mc:AlternateContent xmlns:mc="http://schemas.openxmlformats.org/markup-compatibility/2006">
              <mc:Choice xmlns:v="urn:schemas-microsoft-com:vml" Requires="v">
                <p:oleObj spid="_x0000_s18600" name="Equation" r:id="rId4" imgW="1371600" imgH="431640" progId="Equation.3">
                  <p:embed/>
                </p:oleObj>
              </mc:Choice>
              <mc:Fallback>
                <p:oleObj name="Equation" r:id="rId4" imgW="1371600" imgH="43164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713" y="1130300"/>
                        <a:ext cx="3641725" cy="1138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 name="Object 18"/>
          <p:cNvGraphicFramePr>
            <a:graphicFrameLocks noChangeAspect="1"/>
          </p:cNvGraphicFramePr>
          <p:nvPr/>
        </p:nvGraphicFramePr>
        <p:xfrm>
          <a:off x="5159375" y="1146175"/>
          <a:ext cx="3438525" cy="1138238"/>
        </p:xfrm>
        <a:graphic>
          <a:graphicData uri="http://schemas.openxmlformats.org/presentationml/2006/ole">
            <mc:AlternateContent xmlns:mc="http://schemas.openxmlformats.org/markup-compatibility/2006">
              <mc:Choice xmlns:v="urn:schemas-microsoft-com:vml" Requires="v">
                <p:oleObj spid="_x0000_s18601" name="Equation" r:id="rId6" imgW="1295280" imgH="431640" progId="Equation.3">
                  <p:embed/>
                </p:oleObj>
              </mc:Choice>
              <mc:Fallback>
                <p:oleObj name="Equation" r:id="rId6" imgW="1295280" imgH="431640"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9375" y="1146175"/>
                        <a:ext cx="3438525" cy="1138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844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invGray">
          <a:xfrm>
            <a:off x="2497138" y="2284413"/>
            <a:ext cx="4819650" cy="361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436" name="Object 20"/>
          <p:cNvGraphicFramePr>
            <a:graphicFrameLocks noChangeAspect="1"/>
          </p:cNvGraphicFramePr>
          <p:nvPr/>
        </p:nvGraphicFramePr>
        <p:xfrm>
          <a:off x="238125" y="5602288"/>
          <a:ext cx="8562975" cy="1038225"/>
        </p:xfrm>
        <a:graphic>
          <a:graphicData uri="http://schemas.openxmlformats.org/presentationml/2006/ole">
            <mc:AlternateContent xmlns:mc="http://schemas.openxmlformats.org/markup-compatibility/2006">
              <mc:Choice xmlns:v="urn:schemas-microsoft-com:vml" Requires="v">
                <p:oleObj spid="_x0000_s18602" name="Equation" r:id="rId9" imgW="3225600" imgH="393480" progId="Equation.3">
                  <p:embed/>
                </p:oleObj>
              </mc:Choice>
              <mc:Fallback>
                <p:oleObj name="Equation" r:id="rId9" imgW="3225600" imgH="39348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125" y="5602288"/>
                        <a:ext cx="8562975"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4191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2338" name="Rectangle 2"/>
          <p:cNvSpPr>
            <a:spLocks noGrp="1" noChangeArrowheads="1"/>
          </p:cNvSpPr>
          <p:nvPr>
            <p:ph type="title"/>
          </p:nvPr>
        </p:nvSpPr>
        <p:spPr>
          <a:xfrm>
            <a:off x="593725" y="355600"/>
            <a:ext cx="7772400" cy="876300"/>
          </a:xfrm>
        </p:spPr>
        <p:txBody>
          <a:bodyPr/>
          <a:lstStyle/>
          <a:p>
            <a:pPr eaLnBrk="1" hangingPunct="1"/>
            <a:r>
              <a:rPr lang="en-IE" altLang="en-US" smtClean="0"/>
              <a:t>Note</a:t>
            </a:r>
            <a:endParaRPr lang="en-GB" altLang="en-US" smtClean="0"/>
          </a:p>
        </p:txBody>
      </p:sp>
      <p:sp>
        <p:nvSpPr>
          <p:cNvPr id="142339" name="Text Box 3"/>
          <p:cNvSpPr txBox="1">
            <a:spLocks noChangeArrowheads="1"/>
          </p:cNvSpPr>
          <p:nvPr/>
        </p:nvSpPr>
        <p:spPr bwMode="invGray">
          <a:xfrm>
            <a:off x="203200" y="1803400"/>
            <a:ext cx="8778875"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a:cs typeface="Times New Roman" panose="02020603050405020304" pitchFamily="18" charset="0"/>
                <a:sym typeface="Symbol" pitchFamily="18" charset="2"/>
              </a:rPr>
              <a:t>3 branches, starting at 0, -4, -8.  Denoted by crosses.</a:t>
            </a:r>
          </a:p>
          <a:p>
            <a:pPr eaLnBrk="1" hangingPunct="1"/>
            <a:r>
              <a:rPr kumimoji="1" lang="en-GB" altLang="en-US" dirty="0">
                <a:cs typeface="Times New Roman" panose="02020603050405020304" pitchFamily="18" charset="0"/>
                <a:sym typeface="Symbol" pitchFamily="18" charset="2"/>
              </a:rPr>
              <a:t>1 branch ending at -2. Denoted by open circle.</a:t>
            </a:r>
          </a:p>
          <a:p>
            <a:pPr eaLnBrk="1" hangingPunct="1"/>
            <a:r>
              <a:rPr kumimoji="1" lang="en-GB" altLang="en-US" dirty="0">
                <a:cs typeface="Times New Roman" panose="02020603050405020304" pitchFamily="18" charset="0"/>
                <a:sym typeface="Symbol" pitchFamily="18" charset="2"/>
              </a:rPr>
              <a:t>2 branches end on asymptotes at specified angles intersecting at -5.</a:t>
            </a:r>
          </a:p>
          <a:p>
            <a:pPr eaLnBrk="1" hangingPunct="1"/>
            <a:r>
              <a:rPr kumimoji="1" lang="en-GB" altLang="en-US" dirty="0">
                <a:cs typeface="Times New Roman" panose="02020603050405020304" pitchFamily="18" charset="0"/>
                <a:sym typeface="Symbol" pitchFamily="18" charset="2"/>
              </a:rPr>
              <a:t>Real axis between -2 and 0 on root locus.  Real axis to left of -4 on root locus.  Rest of real axis not on (positive) root locus.</a:t>
            </a:r>
          </a:p>
          <a:p>
            <a:pPr eaLnBrk="1" hangingPunct="1"/>
            <a:r>
              <a:rPr kumimoji="1" lang="en-GB" altLang="en-US" dirty="0">
                <a:cs typeface="Times New Roman" panose="02020603050405020304" pitchFamily="18" charset="0"/>
                <a:sym typeface="Symbol" pitchFamily="18" charset="2"/>
              </a:rPr>
              <a:t>Finally note symmetry with respect to real axis due to fact that roots of real polynomials occur in complex conjugate pairs.</a:t>
            </a:r>
            <a:endParaRPr kumimoji="1" lang="en-GB" altLang="en-US" dirty="0">
              <a:cs typeface="Times New Roman" panose="02020603050405020304" pitchFamily="18" charset="0"/>
            </a:endParaRPr>
          </a:p>
        </p:txBody>
      </p:sp>
      <p:sp>
        <p:nvSpPr>
          <p:cNvPr id="5" name="Text Box 1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6" name="Text Box 13"/>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3048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9460" name="Rectangle 9"/>
          <p:cNvSpPr>
            <a:spLocks noChangeArrowheads="1"/>
          </p:cNvSpPr>
          <p:nvPr/>
        </p:nvSpPr>
        <p:spPr bwMode="auto">
          <a:xfrm>
            <a:off x="674688" y="201613"/>
            <a:ext cx="77724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rPr>
              <a:t>Example </a:t>
            </a:r>
            <a:r>
              <a:rPr lang="en-GB" altLang="en-US" sz="4400" dirty="0" smtClean="0">
                <a:solidFill>
                  <a:schemeClr val="tx2"/>
                </a:solidFill>
              </a:rPr>
              <a:t>3.4</a:t>
            </a:r>
            <a:r>
              <a:rPr lang="en-GB" altLang="en-US" sz="4400" dirty="0">
                <a:solidFill>
                  <a:schemeClr val="tx2"/>
                </a:solidFill>
              </a:rPr>
              <a:t>:  PI Controller</a:t>
            </a:r>
          </a:p>
        </p:txBody>
      </p:sp>
      <p:sp>
        <p:nvSpPr>
          <p:cNvPr id="19461" name="Text Box 10"/>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graphicFrame>
        <p:nvGraphicFramePr>
          <p:cNvPr id="19458" name="Object 11"/>
          <p:cNvGraphicFramePr>
            <a:graphicFrameLocks noChangeAspect="1"/>
          </p:cNvGraphicFramePr>
          <p:nvPr>
            <p:extLst>
              <p:ext uri="{D42A27DB-BD31-4B8C-83A1-F6EECF244321}">
                <p14:modId xmlns:p14="http://schemas.microsoft.com/office/powerpoint/2010/main" val="3448660594"/>
              </p:ext>
            </p:extLst>
          </p:nvPr>
        </p:nvGraphicFramePr>
        <p:xfrm>
          <a:off x="290513" y="3659188"/>
          <a:ext cx="3463925" cy="1682750"/>
        </p:xfrm>
        <a:graphic>
          <a:graphicData uri="http://schemas.openxmlformats.org/presentationml/2006/ole">
            <mc:AlternateContent xmlns:mc="http://schemas.openxmlformats.org/markup-compatibility/2006">
              <mc:Choice xmlns:v="urn:schemas-microsoft-com:vml" Requires="v">
                <p:oleObj spid="_x0000_s19570" name="Equation" r:id="rId4" imgW="1358640" imgH="660240" progId="Equation.3">
                  <p:embed/>
                </p:oleObj>
              </mc:Choice>
              <mc:Fallback>
                <p:oleObj name="Equation" r:id="rId4" imgW="1358640" imgH="660240" progId="Equation.3">
                  <p:embed/>
                  <p:pic>
                    <p:nvPicPr>
                      <p:cNvPr id="0" name="Object 11"/>
                      <p:cNvPicPr>
                        <a:picLocks noChangeAspect="1" noChangeArrowheads="1"/>
                      </p:cNvPicPr>
                      <p:nvPr/>
                    </p:nvPicPr>
                    <p:blipFill>
                      <a:blip r:embed="rId5"/>
                      <a:srcRect/>
                      <a:stretch>
                        <a:fillRect/>
                      </a:stretch>
                    </p:blipFill>
                    <p:spPr bwMode="auto">
                      <a:xfrm>
                        <a:off x="290513" y="3659188"/>
                        <a:ext cx="3463925" cy="168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2" name="Text Box 1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graphicFrame>
        <p:nvGraphicFramePr>
          <p:cNvPr id="19459" name="Object 18"/>
          <p:cNvGraphicFramePr>
            <a:graphicFrameLocks noChangeAspect="1"/>
          </p:cNvGraphicFramePr>
          <p:nvPr>
            <p:extLst>
              <p:ext uri="{D42A27DB-BD31-4B8C-83A1-F6EECF244321}">
                <p14:modId xmlns:p14="http://schemas.microsoft.com/office/powerpoint/2010/main" val="1522462805"/>
              </p:ext>
            </p:extLst>
          </p:nvPr>
        </p:nvGraphicFramePr>
        <p:xfrm>
          <a:off x="2270125" y="1095376"/>
          <a:ext cx="3927475" cy="2426566"/>
        </p:xfrm>
        <a:graphic>
          <a:graphicData uri="http://schemas.openxmlformats.org/presentationml/2006/ole">
            <mc:AlternateContent xmlns:mc="http://schemas.openxmlformats.org/markup-compatibility/2006">
              <mc:Choice xmlns:v="urn:schemas-microsoft-com:vml" Requires="v">
                <p:oleObj spid="_x0000_s19571" name="Visio" r:id="rId6" imgW="4269850" imgH="2639038" progId="Visio.Drawing.11">
                  <p:embed/>
                </p:oleObj>
              </mc:Choice>
              <mc:Fallback>
                <p:oleObj name="Visio" r:id="rId6" imgW="4269850" imgH="2639038" progId="Visio.Drawing.11">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invGray">
                      <a:xfrm>
                        <a:off x="2270125" y="1095376"/>
                        <a:ext cx="3927475" cy="2426566"/>
                      </a:xfrm>
                      <a:prstGeom prst="rect">
                        <a:avLst/>
                      </a:prstGeom>
                      <a:noFill/>
                      <a:ln>
                        <a:noFill/>
                      </a:ln>
                      <a:effectLst/>
                      <a:extLst/>
                    </p:spPr>
                  </p:pic>
                </p:oleObj>
              </mc:Fallback>
            </mc:AlternateContent>
          </a:graphicData>
        </a:graphic>
      </p:graphicFrame>
      <p:pic>
        <p:nvPicPr>
          <p:cNvPr id="19511" name="Picture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0888" y="3233340"/>
            <a:ext cx="4849812" cy="3637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4191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2338" name="Rectangle 2"/>
          <p:cNvSpPr>
            <a:spLocks noGrp="1" noChangeArrowheads="1"/>
          </p:cNvSpPr>
          <p:nvPr>
            <p:ph type="title"/>
          </p:nvPr>
        </p:nvSpPr>
        <p:spPr>
          <a:xfrm>
            <a:off x="593725" y="355600"/>
            <a:ext cx="7772400" cy="876300"/>
          </a:xfrm>
        </p:spPr>
        <p:txBody>
          <a:bodyPr/>
          <a:lstStyle/>
          <a:p>
            <a:pPr eaLnBrk="1" hangingPunct="1"/>
            <a:r>
              <a:rPr lang="en-IE" altLang="en-US" dirty="0" smtClean="0"/>
              <a:t>Example 3.4</a:t>
            </a:r>
            <a:endParaRPr lang="en-GB" altLang="en-US" dirty="0" smtClean="0"/>
          </a:p>
        </p:txBody>
      </p:sp>
      <p:sp>
        <p:nvSpPr>
          <p:cNvPr id="142339" name="Text Box 3"/>
          <p:cNvSpPr txBox="1">
            <a:spLocks noChangeArrowheads="1"/>
          </p:cNvSpPr>
          <p:nvPr/>
        </p:nvSpPr>
        <p:spPr bwMode="invGray">
          <a:xfrm>
            <a:off x="182562" y="2324100"/>
            <a:ext cx="877887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sz="3200" dirty="0" smtClean="0">
                <a:cs typeface="Times New Roman" panose="02020603050405020304" pitchFamily="18" charset="0"/>
                <a:sym typeface="Symbol" pitchFamily="18" charset="2"/>
              </a:rPr>
              <a:t>The open-loop, uncontrolled step response reveals no overshoot (there is a dominant pole at -4 so no surprise there) and a 2% settling time of 1.15 sec</a:t>
            </a:r>
            <a:r>
              <a:rPr kumimoji="1" lang="en-GB" altLang="en-US" dirty="0" smtClean="0">
                <a:cs typeface="Times New Roman" panose="02020603050405020304" pitchFamily="18" charset="0"/>
                <a:sym typeface="Symbol" pitchFamily="18" charset="2"/>
              </a:rPr>
              <a:t>. </a:t>
            </a:r>
            <a:r>
              <a:rPr kumimoji="1" lang="en-GB" altLang="en-US" sz="3200" dirty="0" smtClean="0">
                <a:cs typeface="Times New Roman" panose="02020603050405020304" pitchFamily="18" charset="0"/>
                <a:sym typeface="Symbol" pitchFamily="18" charset="2"/>
              </a:rPr>
              <a:t>This is already probably to be considered a good performance. The steady-state output however is 1/32 = 0.0313 which is dreadful. The system does not track a step input at present.</a:t>
            </a:r>
            <a:endParaRPr kumimoji="1" lang="en-GB" altLang="en-US" sz="3200" dirty="0">
              <a:cs typeface="Times New Roman" panose="02020603050405020304" pitchFamily="18" charset="0"/>
            </a:endParaRPr>
          </a:p>
        </p:txBody>
      </p:sp>
      <p:sp>
        <p:nvSpPr>
          <p:cNvPr id="5" name="Text Box 1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6" name="Text Box 13"/>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Tree>
    <p:extLst>
      <p:ext uri="{BB962C8B-B14F-4D97-AF65-F5344CB8AC3E}">
        <p14:creationId xmlns:p14="http://schemas.microsoft.com/office/powerpoint/2010/main" val="335464541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4191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2338" name="Rectangle 2"/>
          <p:cNvSpPr>
            <a:spLocks noGrp="1" noChangeArrowheads="1"/>
          </p:cNvSpPr>
          <p:nvPr>
            <p:ph type="title"/>
          </p:nvPr>
        </p:nvSpPr>
        <p:spPr>
          <a:xfrm>
            <a:off x="593725" y="355600"/>
            <a:ext cx="7772400" cy="876300"/>
          </a:xfrm>
        </p:spPr>
        <p:txBody>
          <a:bodyPr/>
          <a:lstStyle/>
          <a:p>
            <a:pPr eaLnBrk="1" hangingPunct="1"/>
            <a:r>
              <a:rPr lang="en-IE" altLang="en-US" dirty="0" smtClean="0"/>
              <a:t>Example 3.4</a:t>
            </a:r>
            <a:endParaRPr lang="en-GB" altLang="en-US" dirty="0" smtClean="0"/>
          </a:p>
        </p:txBody>
      </p:sp>
      <p:sp>
        <p:nvSpPr>
          <p:cNvPr id="142339" name="Text Box 3"/>
          <p:cNvSpPr txBox="1">
            <a:spLocks noChangeArrowheads="1"/>
          </p:cNvSpPr>
          <p:nvPr/>
        </p:nvSpPr>
        <p:spPr bwMode="invGray">
          <a:xfrm>
            <a:off x="182560" y="1676400"/>
            <a:ext cx="8778875"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sz="3200" dirty="0" smtClean="0">
                <a:cs typeface="Times New Roman" panose="02020603050405020304" pitchFamily="18" charset="0"/>
                <a:sym typeface="Symbol" pitchFamily="18" charset="2"/>
              </a:rPr>
              <a:t>Suppose the specification of performance is as follows.</a:t>
            </a:r>
          </a:p>
          <a:p>
            <a:pPr marL="514350" indent="-514350" eaLnBrk="1" hangingPunct="1">
              <a:buAutoNum type="arabicPeriod"/>
            </a:pPr>
            <a:r>
              <a:rPr kumimoji="1" lang="en-GB" altLang="en-US" sz="3200" dirty="0" smtClean="0">
                <a:cs typeface="Times New Roman" panose="02020603050405020304" pitchFamily="18" charset="0"/>
                <a:sym typeface="Symbol" pitchFamily="18" charset="2"/>
              </a:rPr>
              <a:t>The system should track a step input with zero error.</a:t>
            </a:r>
          </a:p>
          <a:p>
            <a:pPr marL="514350" indent="-514350" eaLnBrk="1" hangingPunct="1">
              <a:buAutoNum type="arabicPeriod"/>
            </a:pPr>
            <a:r>
              <a:rPr kumimoji="1" lang="en-GB" altLang="en-US" sz="3200" dirty="0" smtClean="0">
                <a:cs typeface="Times New Roman" panose="02020603050405020304" pitchFamily="18" charset="0"/>
                <a:sym typeface="Symbol" pitchFamily="18" charset="2"/>
              </a:rPr>
              <a:t>The 2% settling time should be about 2 sec or better, i.e. worse than current.</a:t>
            </a:r>
          </a:p>
          <a:p>
            <a:pPr marL="514350" indent="-514350" eaLnBrk="1" hangingPunct="1">
              <a:buAutoNum type="arabicPeriod"/>
            </a:pPr>
            <a:r>
              <a:rPr kumimoji="1" lang="en-GB" altLang="en-US" sz="3200" dirty="0" smtClean="0">
                <a:cs typeface="Times New Roman" panose="02020603050405020304" pitchFamily="18" charset="0"/>
                <a:sym typeface="Symbol" pitchFamily="18" charset="2"/>
              </a:rPr>
              <a:t>The overshoot should not exceed 5%, not much worse than current.</a:t>
            </a:r>
            <a:endParaRPr kumimoji="1" lang="en-GB" altLang="en-US" dirty="0">
              <a:cs typeface="Times New Roman" panose="02020603050405020304" pitchFamily="18" charset="0"/>
            </a:endParaRPr>
          </a:p>
        </p:txBody>
      </p:sp>
      <p:sp>
        <p:nvSpPr>
          <p:cNvPr id="5" name="Text Box 1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6" name="Text Box 13"/>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Tree>
    <p:extLst>
      <p:ext uri="{BB962C8B-B14F-4D97-AF65-F5344CB8AC3E}">
        <p14:creationId xmlns:p14="http://schemas.microsoft.com/office/powerpoint/2010/main" val="17609786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4191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2338" name="Rectangle 2"/>
          <p:cNvSpPr>
            <a:spLocks noGrp="1" noChangeArrowheads="1"/>
          </p:cNvSpPr>
          <p:nvPr>
            <p:ph type="title"/>
          </p:nvPr>
        </p:nvSpPr>
        <p:spPr>
          <a:xfrm>
            <a:off x="593725" y="355600"/>
            <a:ext cx="7772400" cy="876300"/>
          </a:xfrm>
        </p:spPr>
        <p:txBody>
          <a:bodyPr/>
          <a:lstStyle/>
          <a:p>
            <a:pPr eaLnBrk="1" hangingPunct="1"/>
            <a:r>
              <a:rPr lang="en-IE" altLang="en-US" dirty="0" smtClean="0"/>
              <a:t>Example 3.4</a:t>
            </a:r>
            <a:endParaRPr lang="en-GB" altLang="en-US" dirty="0" smtClean="0"/>
          </a:p>
        </p:txBody>
      </p:sp>
      <p:sp>
        <p:nvSpPr>
          <p:cNvPr id="142339" name="Text Box 3"/>
          <p:cNvSpPr txBox="1">
            <a:spLocks noChangeArrowheads="1"/>
          </p:cNvSpPr>
          <p:nvPr/>
        </p:nvSpPr>
        <p:spPr bwMode="invGray">
          <a:xfrm>
            <a:off x="-1" y="1348800"/>
            <a:ext cx="9144001"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sz="3200" dirty="0" smtClean="0">
                <a:cs typeface="Times New Roman" panose="02020603050405020304" pitchFamily="18" charset="0"/>
                <a:sym typeface="Symbol" pitchFamily="18" charset="2"/>
              </a:rPr>
              <a:t>The first specification requires that there should be a pole at </a:t>
            </a:r>
            <a:r>
              <a:rPr kumimoji="1" lang="en-GB" altLang="en-US" sz="3200" i="1" dirty="0" smtClean="0">
                <a:cs typeface="Times New Roman" panose="02020603050405020304" pitchFamily="18" charset="0"/>
                <a:sym typeface="Symbol" pitchFamily="18" charset="2"/>
              </a:rPr>
              <a:t>s</a:t>
            </a:r>
            <a:r>
              <a:rPr kumimoji="1" lang="en-GB" altLang="en-US" sz="3200" dirty="0" smtClean="0">
                <a:cs typeface="Times New Roman" panose="02020603050405020304" pitchFamily="18" charset="0"/>
                <a:sym typeface="Symbol" pitchFamily="18" charset="2"/>
              </a:rPr>
              <a:t> = 0 in the open-loop transfer function. As there is no such pole at present it must be introduced by the controller, i.e. the controller requires an integral term. Now I would never advocate introducing just an integrator (i.e. an I controller). I might as well illustrate why here. Essentially if I introduce an open loop pole at 0 then there will be an extra branch of the root locus starting at this pole, i.e. close to the right half plane (RHP). I will need to have a reasonably high integral gain to ensure stability.</a:t>
            </a:r>
            <a:endParaRPr kumimoji="1" lang="en-GB" altLang="en-US" dirty="0">
              <a:cs typeface="Times New Roman" panose="02020603050405020304" pitchFamily="18" charset="0"/>
            </a:endParaRPr>
          </a:p>
        </p:txBody>
      </p:sp>
      <p:sp>
        <p:nvSpPr>
          <p:cNvPr id="5" name="Text Box 1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6" name="Text Box 13"/>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Tree>
    <p:extLst>
      <p:ext uri="{BB962C8B-B14F-4D97-AF65-F5344CB8AC3E}">
        <p14:creationId xmlns:p14="http://schemas.microsoft.com/office/powerpoint/2010/main" val="29342571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4191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2338" name="Rectangle 2"/>
          <p:cNvSpPr>
            <a:spLocks noGrp="1" noChangeArrowheads="1"/>
          </p:cNvSpPr>
          <p:nvPr>
            <p:ph type="title"/>
          </p:nvPr>
        </p:nvSpPr>
        <p:spPr>
          <a:xfrm>
            <a:off x="593725" y="355600"/>
            <a:ext cx="7772400" cy="876300"/>
          </a:xfrm>
        </p:spPr>
        <p:txBody>
          <a:bodyPr/>
          <a:lstStyle/>
          <a:p>
            <a:pPr eaLnBrk="1" hangingPunct="1"/>
            <a:r>
              <a:rPr lang="en-IE" altLang="en-US" dirty="0" smtClean="0"/>
              <a:t>Example 3.4</a:t>
            </a:r>
            <a:endParaRPr lang="en-GB" altLang="en-US" dirty="0" smtClean="0"/>
          </a:p>
        </p:txBody>
      </p:sp>
      <p:sp>
        <p:nvSpPr>
          <p:cNvPr id="142339" name="Text Box 3"/>
          <p:cNvSpPr txBox="1">
            <a:spLocks noChangeArrowheads="1"/>
          </p:cNvSpPr>
          <p:nvPr/>
        </p:nvSpPr>
        <p:spPr bwMode="invGray">
          <a:xfrm>
            <a:off x="182558" y="1171000"/>
            <a:ext cx="8778875"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sz="3200" dirty="0" smtClean="0">
                <a:cs typeface="Times New Roman" panose="02020603050405020304" pitchFamily="18" charset="0"/>
                <a:sym typeface="Symbol" pitchFamily="18" charset="2"/>
              </a:rPr>
              <a:t>If I only introduce an integrator then the number of open-loop poles increases although the number of open-loop zeros does not. The </a:t>
            </a:r>
            <a:r>
              <a:rPr kumimoji="1" lang="en-GB" altLang="en-US" sz="3200" i="1" dirty="0" smtClean="0">
                <a:cs typeface="Times New Roman" panose="02020603050405020304" pitchFamily="18" charset="0"/>
                <a:sym typeface="Symbol" pitchFamily="18" charset="2"/>
              </a:rPr>
              <a:t>relative degree n-m </a:t>
            </a:r>
            <a:r>
              <a:rPr kumimoji="1" lang="en-GB" altLang="en-US" sz="3200" dirty="0" smtClean="0">
                <a:cs typeface="Times New Roman" panose="02020603050405020304" pitchFamily="18" charset="0"/>
                <a:sym typeface="Symbol" pitchFamily="18" charset="2"/>
              </a:rPr>
              <a:t>increases. In this case the relative degree of the plant is 2, so with the addition of one extra pole and no extra zero the relative degree becomes 3. The number of asymptotes equals the relative degree. Accordingly I now have 3 asymptotes and they will be at the angles 60</a:t>
            </a:r>
            <a:r>
              <a:rPr kumimoji="1" lang="en-GB" altLang="en-US" sz="3200" baseline="30000" dirty="0" smtClean="0">
                <a:cs typeface="Times New Roman" panose="02020603050405020304" pitchFamily="18" charset="0"/>
                <a:sym typeface="Symbol" pitchFamily="18" charset="2"/>
              </a:rPr>
              <a:t>o</a:t>
            </a:r>
            <a:r>
              <a:rPr kumimoji="1" lang="en-GB" altLang="en-US" sz="3200" dirty="0" smtClean="0">
                <a:cs typeface="Times New Roman" panose="02020603050405020304" pitchFamily="18" charset="0"/>
                <a:sym typeface="Symbol" pitchFamily="18" charset="2"/>
              </a:rPr>
              <a:t>, 180</a:t>
            </a:r>
            <a:r>
              <a:rPr kumimoji="1" lang="en-GB" altLang="en-US" sz="3200" baseline="30000" dirty="0" smtClean="0">
                <a:cs typeface="Times New Roman" panose="02020603050405020304" pitchFamily="18" charset="0"/>
                <a:sym typeface="Symbol" pitchFamily="18" charset="2"/>
              </a:rPr>
              <a:t>o</a:t>
            </a:r>
            <a:r>
              <a:rPr kumimoji="1" lang="en-GB" altLang="en-US" sz="3200" dirty="0" smtClean="0">
                <a:cs typeface="Times New Roman" panose="02020603050405020304" pitchFamily="18" charset="0"/>
                <a:sym typeface="Symbol" pitchFamily="18" charset="2"/>
              </a:rPr>
              <a:t> and 300</a:t>
            </a:r>
            <a:r>
              <a:rPr kumimoji="1" lang="en-GB" altLang="en-US" sz="3200" baseline="30000" dirty="0" smtClean="0">
                <a:cs typeface="Times New Roman" panose="02020603050405020304" pitchFamily="18" charset="0"/>
                <a:sym typeface="Symbol" pitchFamily="18" charset="2"/>
              </a:rPr>
              <a:t>o</a:t>
            </a:r>
            <a:r>
              <a:rPr kumimoji="1" lang="en-GB" altLang="en-US" sz="3200" dirty="0" smtClean="0">
                <a:cs typeface="Times New Roman" panose="02020603050405020304" pitchFamily="18" charset="0"/>
                <a:sym typeface="Symbol" pitchFamily="18" charset="2"/>
              </a:rPr>
              <a:t>. The first and third go into the right half plane. Accordingly for large integral gain the system becomes unstable.</a:t>
            </a:r>
            <a:endParaRPr kumimoji="1" lang="en-GB" altLang="en-US" dirty="0">
              <a:cs typeface="Times New Roman" panose="02020603050405020304" pitchFamily="18" charset="0"/>
            </a:endParaRPr>
          </a:p>
        </p:txBody>
      </p:sp>
      <p:sp>
        <p:nvSpPr>
          <p:cNvPr id="5" name="Text Box 1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6" name="Text Box 13"/>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Tree>
    <p:extLst>
      <p:ext uri="{BB962C8B-B14F-4D97-AF65-F5344CB8AC3E}">
        <p14:creationId xmlns:p14="http://schemas.microsoft.com/office/powerpoint/2010/main" val="32885447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4191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2338" name="Rectangle 2"/>
          <p:cNvSpPr>
            <a:spLocks noGrp="1" noChangeArrowheads="1"/>
          </p:cNvSpPr>
          <p:nvPr>
            <p:ph type="title"/>
          </p:nvPr>
        </p:nvSpPr>
        <p:spPr>
          <a:xfrm>
            <a:off x="593725" y="355600"/>
            <a:ext cx="7772400" cy="876300"/>
          </a:xfrm>
        </p:spPr>
        <p:txBody>
          <a:bodyPr/>
          <a:lstStyle/>
          <a:p>
            <a:pPr eaLnBrk="1" hangingPunct="1"/>
            <a:r>
              <a:rPr lang="en-IE" altLang="en-US" dirty="0" smtClean="0"/>
              <a:t>Example 3.4</a:t>
            </a:r>
            <a:endParaRPr lang="en-GB" altLang="en-US" dirty="0" smtClean="0"/>
          </a:p>
        </p:txBody>
      </p:sp>
      <p:sp>
        <p:nvSpPr>
          <p:cNvPr id="142339" name="Text Box 3"/>
          <p:cNvSpPr txBox="1">
            <a:spLocks noChangeArrowheads="1"/>
          </p:cNvSpPr>
          <p:nvPr/>
        </p:nvSpPr>
        <p:spPr bwMode="invGray">
          <a:xfrm>
            <a:off x="182558" y="1453862"/>
            <a:ext cx="877887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anose="02020603050405020304" pitchFamily="18" charset="0"/>
                <a:sym typeface="Symbol" pitchFamily="18" charset="2"/>
              </a:rPr>
              <a:t>Two issues arise. Firstly the system is no longer </a:t>
            </a:r>
            <a:r>
              <a:rPr kumimoji="1" lang="en-GB" altLang="en-US" i="1" dirty="0" smtClean="0">
                <a:cs typeface="Times New Roman" panose="02020603050405020304" pitchFamily="18" charset="0"/>
                <a:sym typeface="Symbol" pitchFamily="18" charset="2"/>
              </a:rPr>
              <a:t>fail safe</a:t>
            </a:r>
            <a:r>
              <a:rPr kumimoji="1" lang="en-GB" altLang="en-US" dirty="0" smtClean="0">
                <a:cs typeface="Times New Roman" panose="02020603050405020304" pitchFamily="18" charset="0"/>
                <a:sym typeface="Symbol" pitchFamily="18" charset="2"/>
              </a:rPr>
              <a:t>. If an electronic component in the integrator breaks the effect of this may be that the integral gain becomes very large. As a result two closed-loop poles move into the RHP and the closed-loop system is unstable. In practice some signal will be driven to its limits and this may damage or even destroy the system. Secondly the only way to avoid this instability is to have a low integral gain. But this means that we have not necessarily “travelled sufficiently far down” the new branch of the root locus which starts at the introduced pole at 0. In short the closed-loop performance is likely to be insufficiently fast if it is not unstable.</a:t>
            </a:r>
            <a:endParaRPr kumimoji="1" lang="en-GB" altLang="en-US" dirty="0">
              <a:cs typeface="Times New Roman" panose="02020603050405020304" pitchFamily="18" charset="0"/>
            </a:endParaRPr>
          </a:p>
        </p:txBody>
      </p:sp>
      <p:sp>
        <p:nvSpPr>
          <p:cNvPr id="5" name="Text Box 1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6" name="Text Box 13"/>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Tree>
    <p:extLst>
      <p:ext uri="{BB962C8B-B14F-4D97-AF65-F5344CB8AC3E}">
        <p14:creationId xmlns:p14="http://schemas.microsoft.com/office/powerpoint/2010/main" val="342415384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4191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2338" name="Rectangle 2"/>
          <p:cNvSpPr>
            <a:spLocks noGrp="1" noChangeArrowheads="1"/>
          </p:cNvSpPr>
          <p:nvPr>
            <p:ph type="title"/>
          </p:nvPr>
        </p:nvSpPr>
        <p:spPr>
          <a:xfrm>
            <a:off x="593725" y="355600"/>
            <a:ext cx="7772400" cy="876300"/>
          </a:xfrm>
        </p:spPr>
        <p:txBody>
          <a:bodyPr/>
          <a:lstStyle/>
          <a:p>
            <a:pPr eaLnBrk="1" hangingPunct="1"/>
            <a:r>
              <a:rPr lang="en-IE" altLang="en-US" dirty="0" smtClean="0"/>
              <a:t>Example 3.4</a:t>
            </a:r>
            <a:endParaRPr lang="en-GB" altLang="en-US" dirty="0" smtClean="0"/>
          </a:p>
        </p:txBody>
      </p:sp>
      <p:sp>
        <p:nvSpPr>
          <p:cNvPr id="142339" name="Text Box 3"/>
          <p:cNvSpPr txBox="1">
            <a:spLocks noChangeArrowheads="1"/>
          </p:cNvSpPr>
          <p:nvPr/>
        </p:nvSpPr>
        <p:spPr bwMode="invGray">
          <a:xfrm>
            <a:off x="182556" y="2633851"/>
            <a:ext cx="877887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sz="3200" dirty="0" smtClean="0">
                <a:cs typeface="Times New Roman" panose="02020603050405020304" pitchFamily="18" charset="0"/>
                <a:sym typeface="Symbol" pitchFamily="18" charset="2"/>
              </a:rPr>
              <a:t>Very well I need to introduce an integrator but not just an integrator.  Since I treat differentiators with a general air of distrust I might decide to try for a PI controller.</a:t>
            </a:r>
            <a:endParaRPr kumimoji="1" lang="en-GB" altLang="en-US" dirty="0">
              <a:cs typeface="Times New Roman" panose="02020603050405020304" pitchFamily="18" charset="0"/>
            </a:endParaRPr>
          </a:p>
        </p:txBody>
      </p:sp>
      <p:sp>
        <p:nvSpPr>
          <p:cNvPr id="5" name="Text Box 1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6" name="Text Box 13"/>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Tree>
    <p:extLst>
      <p:ext uri="{BB962C8B-B14F-4D97-AF65-F5344CB8AC3E}">
        <p14:creationId xmlns:p14="http://schemas.microsoft.com/office/powerpoint/2010/main" val="16013328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3048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9460" name="Rectangle 9"/>
          <p:cNvSpPr>
            <a:spLocks noChangeArrowheads="1"/>
          </p:cNvSpPr>
          <p:nvPr/>
        </p:nvSpPr>
        <p:spPr bwMode="auto">
          <a:xfrm>
            <a:off x="674688" y="201613"/>
            <a:ext cx="77724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rPr>
              <a:t>Example </a:t>
            </a:r>
            <a:r>
              <a:rPr lang="en-GB" altLang="en-US" sz="4400" dirty="0" smtClean="0">
                <a:solidFill>
                  <a:schemeClr val="tx2"/>
                </a:solidFill>
              </a:rPr>
              <a:t>3.4</a:t>
            </a:r>
            <a:r>
              <a:rPr lang="en-GB" altLang="en-US" sz="4400" dirty="0">
                <a:solidFill>
                  <a:schemeClr val="tx2"/>
                </a:solidFill>
              </a:rPr>
              <a:t>:  PI Controller</a:t>
            </a:r>
          </a:p>
        </p:txBody>
      </p:sp>
      <p:sp>
        <p:nvSpPr>
          <p:cNvPr id="19461" name="Text Box 10"/>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graphicFrame>
        <p:nvGraphicFramePr>
          <p:cNvPr id="19458" name="Object 11"/>
          <p:cNvGraphicFramePr>
            <a:graphicFrameLocks noChangeAspect="1"/>
          </p:cNvGraphicFramePr>
          <p:nvPr/>
        </p:nvGraphicFramePr>
        <p:xfrm>
          <a:off x="557213" y="3648075"/>
          <a:ext cx="7640637" cy="2847975"/>
        </p:xfrm>
        <a:graphic>
          <a:graphicData uri="http://schemas.openxmlformats.org/presentationml/2006/ole">
            <mc:AlternateContent xmlns:mc="http://schemas.openxmlformats.org/markup-compatibility/2006">
              <mc:Choice xmlns:v="urn:schemas-microsoft-com:vml" Requires="v">
                <p:oleObj spid="_x0000_s126012" name="Equation" r:id="rId4" imgW="2997000" imgH="1117440" progId="Equation.3">
                  <p:embed/>
                </p:oleObj>
              </mc:Choice>
              <mc:Fallback>
                <p:oleObj name="Equation" r:id="rId4" imgW="2997000" imgH="1117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213" y="3648075"/>
                        <a:ext cx="7640637" cy="284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2" name="Text Box 1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graphicFrame>
        <p:nvGraphicFramePr>
          <p:cNvPr id="19459" name="Object 18"/>
          <p:cNvGraphicFramePr>
            <a:graphicFrameLocks noChangeAspect="1"/>
          </p:cNvGraphicFramePr>
          <p:nvPr/>
        </p:nvGraphicFramePr>
        <p:xfrm>
          <a:off x="2270125" y="1095375"/>
          <a:ext cx="4270375" cy="2638425"/>
        </p:xfrm>
        <a:graphic>
          <a:graphicData uri="http://schemas.openxmlformats.org/presentationml/2006/ole">
            <mc:AlternateContent xmlns:mc="http://schemas.openxmlformats.org/markup-compatibility/2006">
              <mc:Choice xmlns:v="urn:schemas-microsoft-com:vml" Requires="v">
                <p:oleObj spid="_x0000_s126013" name="Visio" r:id="rId6" imgW="4269850" imgH="2639038" progId="Visio.Drawing.11">
                  <p:embed/>
                </p:oleObj>
              </mc:Choice>
              <mc:Fallback>
                <p:oleObj name="Visio" r:id="rId6" imgW="4269850" imgH="2639038"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invGray">
                      <a:xfrm>
                        <a:off x="2270125" y="1095375"/>
                        <a:ext cx="4270375"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52786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327660"/>
            <a:ext cx="97917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20834" name="Rectangle 1026"/>
          <p:cNvSpPr>
            <a:spLocks noGrp="1" noChangeArrowheads="1"/>
          </p:cNvSpPr>
          <p:nvPr>
            <p:ph type="title"/>
          </p:nvPr>
        </p:nvSpPr>
        <p:spPr>
          <a:xfrm>
            <a:off x="738981" y="304800"/>
            <a:ext cx="7772400" cy="876300"/>
          </a:xfrm>
        </p:spPr>
        <p:txBody>
          <a:bodyPr/>
          <a:lstStyle/>
          <a:p>
            <a:pPr eaLnBrk="1" hangingPunct="1"/>
            <a:r>
              <a:rPr lang="en-IE" altLang="en-US" sz="4000" dirty="0" smtClean="0"/>
              <a:t>Step Response Characteristics</a:t>
            </a:r>
            <a:endParaRPr lang="en-GB" altLang="en-US" sz="4000" dirty="0" smtClean="0"/>
          </a:p>
        </p:txBody>
      </p:sp>
      <p:sp>
        <p:nvSpPr>
          <p:cNvPr id="120835" name="Text Box 102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sp>
        <p:nvSpPr>
          <p:cNvPr id="120836" name="Text Box 1028"/>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a:t>
            </a:r>
            <a:r>
              <a:rPr kumimoji="1" lang="en-GB" altLang="en-US" sz="1400" dirty="0" smtClean="0"/>
              <a:t>: 3</a:t>
            </a:r>
            <a:endParaRPr kumimoji="1" lang="en-GB" altLang="en-US" sz="800" dirty="0"/>
          </a:p>
        </p:txBody>
      </p:sp>
      <p:sp>
        <p:nvSpPr>
          <p:cNvPr id="120837" name="Text Box 1029"/>
          <p:cNvSpPr txBox="1">
            <a:spLocks noChangeArrowheads="1"/>
          </p:cNvSpPr>
          <p:nvPr/>
        </p:nvSpPr>
        <p:spPr bwMode="invGray">
          <a:xfrm>
            <a:off x="334963" y="1354138"/>
            <a:ext cx="83931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2400" dirty="0"/>
              <a:t>Characterisation of step response asks:  (</a:t>
            </a:r>
            <a:r>
              <a:rPr kumimoji="1" lang="en-GB" altLang="en-US" sz="2400" dirty="0" err="1"/>
              <a:t>i</a:t>
            </a:r>
            <a:r>
              <a:rPr kumimoji="1" lang="en-GB" altLang="en-US" sz="2400" dirty="0"/>
              <a:t>) where does the output </a:t>
            </a:r>
            <a:r>
              <a:rPr kumimoji="1" lang="en-GB" altLang="en-US" sz="2400" dirty="0" smtClean="0"/>
              <a:t>settle?  </a:t>
            </a:r>
            <a:r>
              <a:rPr kumimoji="1" lang="en-GB" altLang="en-US" sz="2400" dirty="0"/>
              <a:t>(ii) how long does it take to </a:t>
            </a:r>
            <a:r>
              <a:rPr kumimoji="1" lang="en-GB" altLang="en-US" sz="2400" dirty="0" smtClean="0"/>
              <a:t>settle?  </a:t>
            </a:r>
            <a:r>
              <a:rPr kumimoji="1" lang="en-GB" altLang="en-US" sz="2400" dirty="0"/>
              <a:t>and (iii) by how much does it </a:t>
            </a:r>
            <a:r>
              <a:rPr kumimoji="1" lang="en-GB" altLang="en-US" sz="2400" dirty="0" smtClean="0"/>
              <a:t>overshoot?  </a:t>
            </a:r>
            <a:r>
              <a:rPr kumimoji="1" lang="en-GB" altLang="en-US" sz="2400" dirty="0"/>
              <a:t>The quantifiable answers to these questions are:</a:t>
            </a:r>
          </a:p>
        </p:txBody>
      </p:sp>
      <p:sp>
        <p:nvSpPr>
          <p:cNvPr id="120838" name="Text Box 1033"/>
          <p:cNvSpPr txBox="1">
            <a:spLocks noChangeArrowheads="1"/>
          </p:cNvSpPr>
          <p:nvPr/>
        </p:nvSpPr>
        <p:spPr bwMode="invGray">
          <a:xfrm>
            <a:off x="334963" y="2847975"/>
            <a:ext cx="858043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2400"/>
              <a:t>(i)  For constant input, the output of a stable system settles to the DC gain times the input.  Partial alternative: if the </a:t>
            </a:r>
            <a:r>
              <a:rPr lang="en-GB" altLang="en-US" sz="2400" i="1"/>
              <a:t>steady-state error</a:t>
            </a:r>
            <a:r>
              <a:rPr lang="en-GB" altLang="en-US" sz="2400"/>
              <a:t> is zero then the output settles to a value equal to the input.   </a:t>
            </a:r>
            <a:endParaRPr lang="en-US" altLang="en-US" sz="2400"/>
          </a:p>
        </p:txBody>
      </p:sp>
      <p:sp>
        <p:nvSpPr>
          <p:cNvPr id="120839" name="Text Box 1034"/>
          <p:cNvSpPr txBox="1">
            <a:spLocks noChangeArrowheads="1"/>
          </p:cNvSpPr>
          <p:nvPr/>
        </p:nvSpPr>
        <p:spPr bwMode="invGray">
          <a:xfrm>
            <a:off x="274638" y="4314825"/>
            <a:ext cx="8656637"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2400"/>
              <a:t>(ii)  The 10% to 90% rise time </a:t>
            </a:r>
            <a:r>
              <a:rPr lang="en-GB" altLang="en-US" sz="2400" i="1"/>
              <a:t>t</a:t>
            </a:r>
            <a:r>
              <a:rPr lang="en-GB" altLang="en-US" sz="2400" i="1" baseline="-25000"/>
              <a:t>r</a:t>
            </a:r>
            <a:r>
              <a:rPr lang="en-GB" altLang="en-US" sz="2400"/>
              <a:t> (time for output to rise from 10% to 90% of the steady state value) and the 2% settling time </a:t>
            </a:r>
            <a:r>
              <a:rPr lang="en-GB" altLang="en-US" sz="2400" i="1"/>
              <a:t>t</a:t>
            </a:r>
            <a:r>
              <a:rPr lang="en-GB" altLang="en-US" sz="2400" i="1" baseline="-25000"/>
              <a:t>s</a:t>
            </a:r>
            <a:r>
              <a:rPr lang="en-GB" altLang="en-US" sz="2400"/>
              <a:t>(2%) (time at which output settles into (i.e. never again leaves) the 2% band around the steady state value) both measure the transient time.</a:t>
            </a:r>
            <a:r>
              <a:rPr lang="en-US" altLang="en-US"/>
              <a:t> </a:t>
            </a:r>
          </a:p>
        </p:txBody>
      </p:sp>
      <p:sp>
        <p:nvSpPr>
          <p:cNvPr id="120840" name="Text Box 1035"/>
          <p:cNvSpPr txBox="1">
            <a:spLocks noChangeArrowheads="1"/>
          </p:cNvSpPr>
          <p:nvPr/>
        </p:nvSpPr>
        <p:spPr bwMode="invGray">
          <a:xfrm>
            <a:off x="334963" y="6097588"/>
            <a:ext cx="8351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2400"/>
              <a:t>(iii) The percentage overshoot PO%  measures the overshoot.</a:t>
            </a:r>
            <a:r>
              <a:rPr lang="en-US" altLang="en-US"/>
              <a:t>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0" y="38735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3362" name="Rectangle 9"/>
          <p:cNvSpPr>
            <a:spLocks noChangeArrowheads="1"/>
          </p:cNvSpPr>
          <p:nvPr/>
        </p:nvSpPr>
        <p:spPr bwMode="auto">
          <a:xfrm>
            <a:off x="609600" y="1905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3.4</a:t>
            </a:r>
            <a:endParaRPr lang="en-GB" altLang="en-US" sz="4400" dirty="0">
              <a:solidFill>
                <a:schemeClr val="tx2"/>
              </a:solidFill>
              <a:latin typeface="Arial" charset="0"/>
            </a:endParaRPr>
          </a:p>
        </p:txBody>
      </p:sp>
      <p:sp>
        <p:nvSpPr>
          <p:cNvPr id="143363" name="Text Box 10"/>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143364" name="Text Box 11"/>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sp>
        <p:nvSpPr>
          <p:cNvPr id="143365" name="Text Box 2"/>
          <p:cNvSpPr txBox="1">
            <a:spLocks noChangeArrowheads="1"/>
          </p:cNvSpPr>
          <p:nvPr/>
        </p:nvSpPr>
        <p:spPr bwMode="invGray">
          <a:xfrm>
            <a:off x="715963" y="1343025"/>
            <a:ext cx="6537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3 branches starting at:  0, -4 and -8</a:t>
            </a:r>
            <a:endParaRPr lang="en-US" altLang="en-US"/>
          </a:p>
        </p:txBody>
      </p:sp>
      <p:sp>
        <p:nvSpPr>
          <p:cNvPr id="143366" name="Text Box 3"/>
          <p:cNvSpPr txBox="1">
            <a:spLocks noChangeArrowheads="1"/>
          </p:cNvSpPr>
          <p:nvPr/>
        </p:nvSpPr>
        <p:spPr bwMode="invGray">
          <a:xfrm>
            <a:off x="749300" y="2046288"/>
            <a:ext cx="3473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1 branch ending at:  -</a:t>
            </a:r>
            <a:r>
              <a:rPr lang="en-GB" altLang="en-US" i="1"/>
              <a:t>z</a:t>
            </a:r>
            <a:endParaRPr lang="en-US" altLang="en-US" i="1"/>
          </a:p>
        </p:txBody>
      </p:sp>
      <p:sp>
        <p:nvSpPr>
          <p:cNvPr id="143367" name="Text Box 4"/>
          <p:cNvSpPr txBox="1">
            <a:spLocks noChangeArrowheads="1"/>
          </p:cNvSpPr>
          <p:nvPr/>
        </p:nvSpPr>
        <p:spPr bwMode="invGray">
          <a:xfrm>
            <a:off x="749300" y="2811463"/>
            <a:ext cx="7375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2 asymptotes.  Angles:  </a:t>
            </a:r>
            <a:r>
              <a:rPr lang="en-GB" altLang="en-US" i="1">
                <a:latin typeface="Symbol" pitchFamily="18" charset="2"/>
              </a:rPr>
              <a:t>p</a:t>
            </a:r>
            <a:r>
              <a:rPr lang="en-GB" altLang="en-US"/>
              <a:t>/2,  3</a:t>
            </a:r>
            <a:r>
              <a:rPr lang="en-GB" altLang="en-US" i="1">
                <a:latin typeface="Symbol" pitchFamily="18" charset="2"/>
              </a:rPr>
              <a:t>p</a:t>
            </a:r>
            <a:r>
              <a:rPr lang="en-GB" altLang="en-US"/>
              <a:t>/2,    </a:t>
            </a:r>
            <a:r>
              <a:rPr lang="en-GB" altLang="en-US" i="1">
                <a:latin typeface="Symbol" pitchFamily="18" charset="2"/>
              </a:rPr>
              <a:t>s</a:t>
            </a:r>
            <a:r>
              <a:rPr lang="en-GB" altLang="en-US" i="1" baseline="-25000"/>
              <a:t>a</a:t>
            </a:r>
            <a:r>
              <a:rPr lang="en-GB" altLang="en-US"/>
              <a:t>= (</a:t>
            </a:r>
            <a:r>
              <a:rPr lang="en-GB" altLang="en-US" i="1"/>
              <a:t>z</a:t>
            </a:r>
            <a:r>
              <a:rPr lang="en-GB" altLang="en-US"/>
              <a:t>-12)/2</a:t>
            </a:r>
            <a:endParaRPr lang="en-US" altLang="en-US" i="1"/>
          </a:p>
        </p:txBody>
      </p:sp>
      <p:sp>
        <p:nvSpPr>
          <p:cNvPr id="143368" name="Text Box 5"/>
          <p:cNvSpPr txBox="1">
            <a:spLocks noChangeArrowheads="1"/>
          </p:cNvSpPr>
          <p:nvPr/>
        </p:nvSpPr>
        <p:spPr bwMode="invGray">
          <a:xfrm>
            <a:off x="736600" y="3560763"/>
            <a:ext cx="73755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Real axis between -8 and -4 and between –</a:t>
            </a:r>
            <a:r>
              <a:rPr lang="en-GB" altLang="en-US" i="1"/>
              <a:t>z</a:t>
            </a:r>
            <a:r>
              <a:rPr lang="en-GB" altLang="en-US"/>
              <a:t> and 0 on positive root locus if </a:t>
            </a:r>
            <a:r>
              <a:rPr lang="en-GB" altLang="en-US" i="1"/>
              <a:t>z </a:t>
            </a:r>
            <a:r>
              <a:rPr lang="en-GB" altLang="en-US"/>
              <a:t>&lt; 4.</a:t>
            </a:r>
            <a:endParaRPr lang="en-US" altLang="en-US" i="1"/>
          </a:p>
        </p:txBody>
      </p:sp>
      <p:pic>
        <p:nvPicPr>
          <p:cNvPr id="14336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5543550" y="4157663"/>
            <a:ext cx="360045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70" name="Text Box 7"/>
          <p:cNvSpPr txBox="1">
            <a:spLocks noChangeArrowheads="1"/>
          </p:cNvSpPr>
          <p:nvPr/>
        </p:nvSpPr>
        <p:spPr bwMode="invGray">
          <a:xfrm>
            <a:off x="736600" y="4883150"/>
            <a:ext cx="457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For stability will require </a:t>
            </a:r>
            <a:r>
              <a:rPr lang="en-GB" altLang="en-US" i="1"/>
              <a:t>z</a:t>
            </a:r>
            <a:r>
              <a:rPr lang="en-GB" altLang="en-US"/>
              <a:t> &gt; 0.</a:t>
            </a:r>
            <a:endParaRPr lang="en-US" altLang="en-US" i="1"/>
          </a:p>
        </p:txBody>
      </p:sp>
      <p:sp>
        <p:nvSpPr>
          <p:cNvPr id="143371" name="Text Box 8"/>
          <p:cNvSpPr txBox="1">
            <a:spLocks noChangeArrowheads="1"/>
          </p:cNvSpPr>
          <p:nvPr/>
        </p:nvSpPr>
        <p:spPr bwMode="invGray">
          <a:xfrm>
            <a:off x="695325" y="5738813"/>
            <a:ext cx="457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a:t>Sample plot (</a:t>
            </a:r>
            <a:r>
              <a:rPr lang="en-GB" altLang="en-US" i="1"/>
              <a:t>z</a:t>
            </a:r>
            <a:r>
              <a:rPr lang="en-GB" altLang="en-US"/>
              <a:t> = 2) as above.</a:t>
            </a:r>
            <a:endParaRPr lang="en-US" altLang="en-US" i="1"/>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4191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2338" name="Rectangle 2"/>
          <p:cNvSpPr>
            <a:spLocks noGrp="1" noChangeArrowheads="1"/>
          </p:cNvSpPr>
          <p:nvPr>
            <p:ph type="title"/>
          </p:nvPr>
        </p:nvSpPr>
        <p:spPr>
          <a:xfrm>
            <a:off x="593725" y="355600"/>
            <a:ext cx="7772400" cy="876300"/>
          </a:xfrm>
        </p:spPr>
        <p:txBody>
          <a:bodyPr/>
          <a:lstStyle/>
          <a:p>
            <a:pPr eaLnBrk="1" hangingPunct="1"/>
            <a:r>
              <a:rPr lang="en-IE" altLang="en-US" dirty="0" smtClean="0"/>
              <a:t>Example 3.4</a:t>
            </a:r>
            <a:endParaRPr lang="en-GB" altLang="en-US" dirty="0" smtClean="0"/>
          </a:p>
        </p:txBody>
      </p:sp>
      <p:sp>
        <p:nvSpPr>
          <p:cNvPr id="142339" name="Text Box 3"/>
          <p:cNvSpPr txBox="1">
            <a:spLocks noChangeArrowheads="1"/>
          </p:cNvSpPr>
          <p:nvPr/>
        </p:nvSpPr>
        <p:spPr bwMode="invGray">
          <a:xfrm>
            <a:off x="182562" y="1287651"/>
            <a:ext cx="877887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anose="02020603050405020304" pitchFamily="18" charset="0"/>
                <a:sym typeface="Symbol" pitchFamily="18" charset="2"/>
              </a:rPr>
              <a:t>My specifications on step response determine that my dominant pole or poles should have real part less than -4/2 = -2. I may determine that since the maximum overshoot acceptable is rather small I should actually aim for no overshoot, i.e. for a dominant real pole. After all I am dealing with approximate procedures applied to approximate models. I am likely not to get what I ask for so I better ask for too much, hoping that what I do get is sufficient. </a:t>
            </a:r>
            <a:r>
              <a:rPr kumimoji="1" lang="en-GB" altLang="en-US" dirty="0">
                <a:cs typeface="Times New Roman" panose="02020603050405020304" pitchFamily="18" charset="0"/>
                <a:sym typeface="Symbol" pitchFamily="18" charset="2"/>
              </a:rPr>
              <a:t>I see that there is some hope that I may achieve a dominant real closed-loop pole if I choose 0 &lt; </a:t>
            </a:r>
            <a:r>
              <a:rPr kumimoji="1" lang="en-GB" altLang="en-US" i="1" dirty="0">
                <a:cs typeface="Times New Roman" panose="02020603050405020304" pitchFamily="18" charset="0"/>
                <a:sym typeface="Symbol" pitchFamily="18" charset="2"/>
              </a:rPr>
              <a:t>z </a:t>
            </a:r>
            <a:r>
              <a:rPr kumimoji="1" lang="en-GB" altLang="en-US" dirty="0">
                <a:cs typeface="Times New Roman" panose="02020603050405020304" pitchFamily="18" charset="0"/>
                <a:sym typeface="Symbol" pitchFamily="18" charset="2"/>
              </a:rPr>
              <a:t>&lt; </a:t>
            </a:r>
            <a:r>
              <a:rPr kumimoji="1" lang="en-GB" altLang="en-US" dirty="0" smtClean="0">
                <a:cs typeface="Times New Roman" panose="02020603050405020304" pitchFamily="18" charset="0"/>
                <a:sym typeface="Symbol" pitchFamily="18" charset="2"/>
              </a:rPr>
              <a:t>4, but for this pole to be less than -2 will require 2 &lt; </a:t>
            </a:r>
            <a:r>
              <a:rPr kumimoji="1" lang="en-GB" altLang="en-US" i="1" dirty="0" smtClean="0">
                <a:cs typeface="Times New Roman" panose="02020603050405020304" pitchFamily="18" charset="0"/>
                <a:sym typeface="Symbol" pitchFamily="18" charset="2"/>
              </a:rPr>
              <a:t>z</a:t>
            </a:r>
            <a:r>
              <a:rPr kumimoji="1" lang="en-GB" altLang="en-US" dirty="0" smtClean="0">
                <a:cs typeface="Times New Roman" panose="02020603050405020304" pitchFamily="18" charset="0"/>
                <a:sym typeface="Symbol" pitchFamily="18" charset="2"/>
              </a:rPr>
              <a:t> &lt; 4, with ideally a reasonable gap between 2 and </a:t>
            </a:r>
            <a:r>
              <a:rPr kumimoji="1" lang="en-GB" altLang="en-US" i="1" dirty="0" smtClean="0">
                <a:cs typeface="Times New Roman" panose="02020603050405020304" pitchFamily="18" charset="0"/>
                <a:sym typeface="Symbol" pitchFamily="18" charset="2"/>
              </a:rPr>
              <a:t>z</a:t>
            </a:r>
            <a:r>
              <a:rPr kumimoji="1" lang="en-GB" altLang="en-US" dirty="0" smtClean="0">
                <a:cs typeface="Times New Roman" panose="02020603050405020304" pitchFamily="18" charset="0"/>
                <a:sym typeface="Symbol" pitchFamily="18" charset="2"/>
              </a:rPr>
              <a:t>.</a:t>
            </a:r>
            <a:endParaRPr kumimoji="1" lang="en-GB" altLang="en-US" dirty="0">
              <a:cs typeface="Times New Roman" panose="02020603050405020304" pitchFamily="18" charset="0"/>
            </a:endParaRPr>
          </a:p>
        </p:txBody>
      </p:sp>
      <p:sp>
        <p:nvSpPr>
          <p:cNvPr id="5" name="Text Box 12"/>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6" name="Text Box 13"/>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Tree>
    <p:extLst>
      <p:ext uri="{BB962C8B-B14F-4D97-AF65-F5344CB8AC3E}">
        <p14:creationId xmlns:p14="http://schemas.microsoft.com/office/powerpoint/2010/main" val="41642555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304800"/>
            <a:ext cx="9144000" cy="7493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20483" name="Rectangle 4"/>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3.4</a:t>
            </a:r>
            <a:endParaRPr lang="en-GB" altLang="en-US" sz="4400" dirty="0">
              <a:solidFill>
                <a:schemeClr val="tx2"/>
              </a:solidFill>
              <a:latin typeface="Arial" charset="0"/>
            </a:endParaRPr>
          </a:p>
        </p:txBody>
      </p:sp>
      <p:sp>
        <p:nvSpPr>
          <p:cNvPr id="20484"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20485"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sp>
        <p:nvSpPr>
          <p:cNvPr id="20486" name="Text Box 10"/>
          <p:cNvSpPr txBox="1">
            <a:spLocks noChangeArrowheads="1"/>
          </p:cNvSpPr>
          <p:nvPr/>
        </p:nvSpPr>
        <p:spPr bwMode="invGray">
          <a:xfrm>
            <a:off x="144463" y="1143000"/>
            <a:ext cx="8783637" cy="1083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30000"/>
              </a:spcBef>
            </a:pPr>
            <a:r>
              <a:rPr kumimoji="1" lang="en-GB" altLang="en-US" dirty="0" smtClean="0">
                <a:sym typeface="Symbol" pitchFamily="18" charset="2"/>
              </a:rPr>
              <a:t>Try </a:t>
            </a:r>
            <a:r>
              <a:rPr kumimoji="1" lang="en-GB" altLang="en-US" i="1" dirty="0">
                <a:sym typeface="Symbol" pitchFamily="18" charset="2"/>
              </a:rPr>
              <a:t>z</a:t>
            </a:r>
            <a:r>
              <a:rPr kumimoji="1" lang="en-GB" altLang="en-US" dirty="0">
                <a:sym typeface="Symbol" pitchFamily="18" charset="2"/>
              </a:rPr>
              <a:t> = 3.5.</a:t>
            </a:r>
          </a:p>
          <a:p>
            <a:pPr>
              <a:spcBef>
                <a:spcPct val="30000"/>
              </a:spcBef>
            </a:pPr>
            <a:endParaRPr lang="en-US" altLang="en-US" i="1" dirty="0"/>
          </a:p>
        </p:txBody>
      </p:sp>
      <p:sp>
        <p:nvSpPr>
          <p:cNvPr id="20487" name="Text Box 13"/>
          <p:cNvSpPr txBox="1">
            <a:spLocks noChangeArrowheads="1"/>
          </p:cNvSpPr>
          <p:nvPr/>
        </p:nvSpPr>
        <p:spPr bwMode="invGray">
          <a:xfrm>
            <a:off x="195262" y="5927724"/>
            <a:ext cx="8383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For dominant pole close to -2, use </a:t>
            </a:r>
            <a:r>
              <a:rPr lang="en-GB" altLang="en-US" b="1" dirty="0" err="1" smtClean="0"/>
              <a:t>rlocfind</a:t>
            </a:r>
            <a:r>
              <a:rPr lang="en-GB" altLang="en-US" dirty="0" smtClean="0"/>
              <a:t>. </a:t>
            </a:r>
            <a:endParaRPr lang="en-US" altLang="en-US" i="1" dirty="0"/>
          </a:p>
        </p:txBody>
      </p:sp>
      <p:pic>
        <p:nvPicPr>
          <p:cNvPr id="20519"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00" y="114300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434584"/>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1" name="Rectangle 10"/>
          <p:cNvSpPr/>
          <p:nvPr/>
        </p:nvSpPr>
        <p:spPr bwMode="auto">
          <a:xfrm>
            <a:off x="1331087" y="1462852"/>
            <a:ext cx="6428613" cy="2501117"/>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244738" name="TextBox 1"/>
          <p:cNvSpPr txBox="1">
            <a:spLocks noChangeArrowheads="1"/>
          </p:cNvSpPr>
          <p:nvPr/>
        </p:nvSpPr>
        <p:spPr bwMode="auto">
          <a:xfrm>
            <a:off x="1331088" y="1591551"/>
            <a:ext cx="8218025" cy="2308324"/>
          </a:xfrm>
          <a:prstGeom prst="rect">
            <a:avLst/>
          </a:prstGeom>
          <a:noFill/>
          <a:ln w="9525">
            <a:noFill/>
            <a:miter lim="800000"/>
            <a:headEnd/>
            <a:tailEnd/>
          </a:ln>
        </p:spPr>
        <p:txBody>
          <a:bodyPr wrap="square">
            <a:spAutoFit/>
          </a:bodyPr>
          <a:lstStyle/>
          <a:p>
            <a:pPr algn="l"/>
            <a:r>
              <a:rPr lang="en-GB" sz="2400" dirty="0"/>
              <a:t>&gt;&gt; </a:t>
            </a:r>
            <a:r>
              <a:rPr lang="en-GB" sz="2400" dirty="0" smtClean="0"/>
              <a:t> </a:t>
            </a:r>
            <a:r>
              <a:rPr lang="en-GB" sz="2400" dirty="0" err="1" smtClean="0">
                <a:solidFill>
                  <a:srgbClr val="0000FF"/>
                </a:solidFill>
              </a:rPr>
              <a:t>Gp</a:t>
            </a:r>
            <a:r>
              <a:rPr lang="en-GB" sz="2400" dirty="0" smtClean="0">
                <a:solidFill>
                  <a:srgbClr val="0000FF"/>
                </a:solidFill>
              </a:rPr>
              <a:t> =</a:t>
            </a:r>
            <a:r>
              <a:rPr lang="en-GB" sz="2400" dirty="0" smtClean="0"/>
              <a:t> </a:t>
            </a:r>
            <a:r>
              <a:rPr lang="en-GB" sz="2400" dirty="0" err="1" smtClean="0">
                <a:solidFill>
                  <a:srgbClr val="0000FF"/>
                </a:solidFill>
              </a:rPr>
              <a:t>tf</a:t>
            </a:r>
            <a:r>
              <a:rPr lang="en-GB" sz="2400" dirty="0" smtClean="0">
                <a:solidFill>
                  <a:srgbClr val="0000FF"/>
                </a:solidFill>
              </a:rPr>
              <a:t>([1],[1 12 32])</a:t>
            </a:r>
          </a:p>
          <a:p>
            <a:pPr algn="l"/>
            <a:r>
              <a:rPr lang="en-GB" sz="2400" dirty="0" smtClean="0"/>
              <a:t>&gt;&gt;</a:t>
            </a:r>
            <a:r>
              <a:rPr lang="en-GB" sz="2400" dirty="0" smtClean="0">
                <a:solidFill>
                  <a:srgbClr val="0000FF"/>
                </a:solidFill>
              </a:rPr>
              <a:t>  </a:t>
            </a:r>
            <a:r>
              <a:rPr lang="en-GB" sz="2400" dirty="0" err="1" smtClean="0">
                <a:solidFill>
                  <a:srgbClr val="0000FF"/>
                </a:solidFill>
              </a:rPr>
              <a:t>Gc</a:t>
            </a:r>
            <a:r>
              <a:rPr lang="en-GB" sz="2400" dirty="0" smtClean="0">
                <a:solidFill>
                  <a:srgbClr val="0000FF"/>
                </a:solidFill>
              </a:rPr>
              <a:t> = </a:t>
            </a:r>
            <a:r>
              <a:rPr lang="en-GB" sz="2400" dirty="0" err="1" smtClean="0">
                <a:solidFill>
                  <a:srgbClr val="0000FF"/>
                </a:solidFill>
              </a:rPr>
              <a:t>tf</a:t>
            </a:r>
            <a:r>
              <a:rPr lang="en-GB" sz="2400" dirty="0" smtClean="0">
                <a:solidFill>
                  <a:srgbClr val="0000FF"/>
                </a:solidFill>
              </a:rPr>
              <a:t>([1 3.5],[1 0]   </a:t>
            </a:r>
            <a:r>
              <a:rPr lang="en-GB" sz="2400" i="1" dirty="0" smtClean="0">
                <a:solidFill>
                  <a:srgbClr val="009900"/>
                </a:solidFill>
              </a:rPr>
              <a:t>controller with unit gain</a:t>
            </a:r>
            <a:endParaRPr lang="en-GB" sz="2400" dirty="0" smtClean="0">
              <a:solidFill>
                <a:srgbClr val="0000FF"/>
              </a:solidFill>
            </a:endParaRPr>
          </a:p>
          <a:p>
            <a:pPr algn="l"/>
            <a:r>
              <a:rPr lang="en-GB" sz="2400" dirty="0" smtClean="0"/>
              <a:t>&gt;&gt;</a:t>
            </a:r>
            <a:r>
              <a:rPr lang="en-GB" sz="2400" dirty="0" smtClean="0">
                <a:solidFill>
                  <a:srgbClr val="0000FF"/>
                </a:solidFill>
              </a:rPr>
              <a:t>  Go = series(</a:t>
            </a:r>
            <a:r>
              <a:rPr lang="en-GB" sz="2400" dirty="0" err="1" smtClean="0">
                <a:solidFill>
                  <a:srgbClr val="0000FF"/>
                </a:solidFill>
              </a:rPr>
              <a:t>Gp,Gc</a:t>
            </a:r>
            <a:r>
              <a:rPr lang="en-GB" sz="2400" dirty="0" smtClean="0">
                <a:solidFill>
                  <a:srgbClr val="0000FF"/>
                </a:solidFill>
              </a:rPr>
              <a:t>)</a:t>
            </a:r>
          </a:p>
          <a:p>
            <a:pPr algn="l"/>
            <a:r>
              <a:rPr lang="en-GB" sz="2400" dirty="0" smtClean="0"/>
              <a:t>&gt;&gt;</a:t>
            </a:r>
            <a:r>
              <a:rPr lang="en-GB" sz="2400" dirty="0" smtClean="0">
                <a:solidFill>
                  <a:srgbClr val="0000FF"/>
                </a:solidFill>
              </a:rPr>
              <a:t>  </a:t>
            </a:r>
            <a:r>
              <a:rPr lang="en-GB" sz="2400" dirty="0" err="1" smtClean="0">
                <a:solidFill>
                  <a:srgbClr val="0000FF"/>
                </a:solidFill>
              </a:rPr>
              <a:t>rlocus</a:t>
            </a:r>
            <a:r>
              <a:rPr lang="en-GB" sz="2400" dirty="0" smtClean="0">
                <a:solidFill>
                  <a:srgbClr val="0000FF"/>
                </a:solidFill>
              </a:rPr>
              <a:t>(Go)    </a:t>
            </a:r>
            <a:r>
              <a:rPr lang="en-GB" sz="2400" i="1" dirty="0" smtClean="0">
                <a:solidFill>
                  <a:srgbClr val="009900"/>
                </a:solidFill>
              </a:rPr>
              <a:t>draw root locus</a:t>
            </a:r>
          </a:p>
          <a:p>
            <a:pPr algn="l"/>
            <a:r>
              <a:rPr lang="en-GB" sz="2400" dirty="0" smtClean="0"/>
              <a:t>&gt;&gt;</a:t>
            </a:r>
            <a:r>
              <a:rPr lang="en-GB" sz="2400" dirty="0" smtClean="0">
                <a:solidFill>
                  <a:srgbClr val="0000FF"/>
                </a:solidFill>
              </a:rPr>
              <a:t>  </a:t>
            </a:r>
            <a:r>
              <a:rPr lang="en-GB" sz="2400" dirty="0" err="1" smtClean="0">
                <a:solidFill>
                  <a:srgbClr val="0000FF"/>
                </a:solidFill>
              </a:rPr>
              <a:t>rlocfind</a:t>
            </a:r>
            <a:r>
              <a:rPr lang="en-GB" sz="2400" dirty="0" smtClean="0">
                <a:solidFill>
                  <a:srgbClr val="0000FF"/>
                </a:solidFill>
              </a:rPr>
              <a:t>(Go)   </a:t>
            </a:r>
            <a:r>
              <a:rPr lang="en-GB" sz="2400" i="1" dirty="0" smtClean="0">
                <a:solidFill>
                  <a:srgbClr val="009900"/>
                </a:solidFill>
              </a:rPr>
              <a:t>find gain at breakpoint</a:t>
            </a:r>
            <a:endParaRPr lang="en-GB" sz="2400" dirty="0" smtClean="0">
              <a:solidFill>
                <a:srgbClr val="0000FF"/>
              </a:solidFill>
            </a:endParaRPr>
          </a:p>
          <a:p>
            <a:pPr algn="l"/>
            <a:r>
              <a:rPr lang="en-GB" sz="2400" dirty="0"/>
              <a:t>	</a:t>
            </a:r>
            <a:endParaRPr lang="en-GB" sz="2400" i="1" dirty="0" smtClean="0">
              <a:solidFill>
                <a:srgbClr val="009900"/>
              </a:solidFill>
            </a:endParaRPr>
          </a:p>
        </p:txBody>
      </p:sp>
      <p:sp>
        <p:nvSpPr>
          <p:cNvPr id="14"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15" name="Rectangle 2"/>
          <p:cNvSpPr txBox="1">
            <a:spLocks noChangeArrowheads="1"/>
          </p:cNvSpPr>
          <p:nvPr/>
        </p:nvSpPr>
        <p:spPr>
          <a:xfrm>
            <a:off x="685800" y="434584"/>
            <a:ext cx="7772400" cy="708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4000" b="0" kern="0" dirty="0" smtClean="0"/>
              <a:t>Code</a:t>
            </a:r>
          </a:p>
        </p:txBody>
      </p:sp>
      <p:sp>
        <p:nvSpPr>
          <p:cNvPr id="1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
        <p:nvSpPr>
          <p:cNvPr id="9" name="Text Box 3"/>
          <p:cNvSpPr txBox="1">
            <a:spLocks noChangeArrowheads="1"/>
          </p:cNvSpPr>
          <p:nvPr/>
        </p:nvSpPr>
        <p:spPr bwMode="invGray">
          <a:xfrm>
            <a:off x="155955" y="4169213"/>
            <a:ext cx="877887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b="1" dirty="0" err="1" smtClean="0">
                <a:cs typeface="Times New Roman" panose="02020603050405020304" pitchFamily="18" charset="0"/>
              </a:rPr>
              <a:t>rlocfind</a:t>
            </a:r>
            <a:r>
              <a:rPr kumimoji="1" lang="en-GB" altLang="en-US" dirty="0" smtClean="0">
                <a:cs typeface="Times New Roman" panose="02020603050405020304" pitchFamily="18" charset="0"/>
              </a:rPr>
              <a:t> produces an interactive plot. Place crosshairs just to the left of -2 on the branch of the root locus which will contain the dominant pole. In the command window </a:t>
            </a:r>
            <a:r>
              <a:rPr kumimoji="1" lang="en-GB" altLang="en-US" dirty="0" err="1" smtClean="0">
                <a:cs typeface="Times New Roman" panose="02020603050405020304" pitchFamily="18" charset="0"/>
              </a:rPr>
              <a:t>Matlab</a:t>
            </a:r>
            <a:r>
              <a:rPr kumimoji="1" lang="en-GB" altLang="en-US" dirty="0" smtClean="0">
                <a:cs typeface="Times New Roman" panose="02020603050405020304" pitchFamily="18" charset="0"/>
              </a:rPr>
              <a:t> reports:</a:t>
            </a:r>
            <a:endParaRPr kumimoji="1" lang="en-GB" altLang="en-US" dirty="0">
              <a:latin typeface="Arial Unicode MS" pitchFamily="34" charset="-128"/>
            </a:endParaRPr>
          </a:p>
        </p:txBody>
      </p:sp>
      <p:sp>
        <p:nvSpPr>
          <p:cNvPr id="2" name="Rectangle 1"/>
          <p:cNvSpPr/>
          <p:nvPr/>
        </p:nvSpPr>
        <p:spPr>
          <a:xfrm>
            <a:off x="2108200" y="5673766"/>
            <a:ext cx="3949700" cy="1200329"/>
          </a:xfrm>
          <a:prstGeom prst="rect">
            <a:avLst/>
          </a:prstGeom>
        </p:spPr>
        <p:txBody>
          <a:bodyPr wrap="square">
            <a:spAutoFit/>
          </a:bodyPr>
          <a:lstStyle/>
          <a:p>
            <a:r>
              <a:rPr lang="en-IE" sz="2400" dirty="0" err="1"/>
              <a:t>ans</a:t>
            </a:r>
            <a:r>
              <a:rPr lang="en-IE" sz="2400" dirty="0"/>
              <a:t> =</a:t>
            </a:r>
          </a:p>
          <a:p>
            <a:endParaRPr lang="en-IE" sz="2400" dirty="0"/>
          </a:p>
          <a:p>
            <a:r>
              <a:rPr lang="en-IE" sz="2400" dirty="0"/>
              <a:t>   17.5548</a:t>
            </a:r>
          </a:p>
        </p:txBody>
      </p:sp>
    </p:spTree>
    <p:extLst>
      <p:ext uri="{BB962C8B-B14F-4D97-AF65-F5344CB8AC3E}">
        <p14:creationId xmlns:p14="http://schemas.microsoft.com/office/powerpoint/2010/main" val="364112614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290025"/>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21509" name="Rectangle 4"/>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3.4</a:t>
            </a:r>
            <a:endParaRPr lang="en-GB" altLang="en-US" sz="4400" dirty="0">
              <a:solidFill>
                <a:schemeClr val="tx2"/>
              </a:solidFill>
              <a:latin typeface="Arial" charset="0"/>
            </a:endParaRPr>
          </a:p>
        </p:txBody>
      </p:sp>
      <p:sp>
        <p:nvSpPr>
          <p:cNvPr id="21510"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21511"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sp>
        <p:nvSpPr>
          <p:cNvPr id="21512" name="Text Box 8"/>
          <p:cNvSpPr txBox="1">
            <a:spLocks noChangeArrowheads="1"/>
          </p:cNvSpPr>
          <p:nvPr/>
        </p:nvSpPr>
        <p:spPr bwMode="invGray">
          <a:xfrm>
            <a:off x="330200" y="3282950"/>
            <a:ext cx="7605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a:t>Closed-loop poles:  </a:t>
            </a:r>
            <a:r>
              <a:rPr lang="en-GB" altLang="en-US" dirty="0" smtClean="0"/>
              <a:t>-4.8812 +/- 2.0808j, -2.2375 </a:t>
            </a:r>
            <a:endParaRPr lang="en-US" altLang="en-US" i="1" dirty="0"/>
          </a:p>
        </p:txBody>
      </p:sp>
      <p:graphicFrame>
        <p:nvGraphicFramePr>
          <p:cNvPr id="21506" name="Object 10"/>
          <p:cNvGraphicFramePr>
            <a:graphicFrameLocks noChangeAspect="1"/>
          </p:cNvGraphicFramePr>
          <p:nvPr>
            <p:extLst>
              <p:ext uri="{D42A27DB-BD31-4B8C-83A1-F6EECF244321}">
                <p14:modId xmlns:p14="http://schemas.microsoft.com/office/powerpoint/2010/main" val="909178315"/>
              </p:ext>
            </p:extLst>
          </p:nvPr>
        </p:nvGraphicFramePr>
        <p:xfrm>
          <a:off x="2873375" y="2111627"/>
          <a:ext cx="3397250" cy="665163"/>
        </p:xfrm>
        <a:graphic>
          <a:graphicData uri="http://schemas.openxmlformats.org/presentationml/2006/ole">
            <mc:AlternateContent xmlns:mc="http://schemas.openxmlformats.org/markup-compatibility/2006">
              <mc:Choice xmlns:v="urn:schemas-microsoft-com:vml" Requires="v">
                <p:oleObj spid="_x0000_s21630" name="Equation" r:id="rId4" imgW="1218960" imgH="241200" progId="Equation.3">
                  <p:embed/>
                </p:oleObj>
              </mc:Choice>
              <mc:Fallback>
                <p:oleObj name="Equation" r:id="rId4" imgW="1218960" imgH="241200" progId="Equation.3">
                  <p:embed/>
                  <p:pic>
                    <p:nvPicPr>
                      <p:cNvPr id="0" name="Object 10"/>
                      <p:cNvPicPr>
                        <a:picLocks noChangeAspect="1" noChangeArrowheads="1"/>
                      </p:cNvPicPr>
                      <p:nvPr/>
                    </p:nvPicPr>
                    <p:blipFill>
                      <a:blip r:embed="rId5"/>
                      <a:srcRect/>
                      <a:stretch>
                        <a:fillRect/>
                      </a:stretch>
                    </p:blipFill>
                    <p:spPr bwMode="auto">
                      <a:xfrm>
                        <a:off x="2873375" y="2111627"/>
                        <a:ext cx="3397250"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3"/>
          <p:cNvSpPr txBox="1">
            <a:spLocks noChangeArrowheads="1"/>
          </p:cNvSpPr>
          <p:nvPr/>
        </p:nvSpPr>
        <p:spPr bwMode="invGray">
          <a:xfrm>
            <a:off x="230187" y="1143000"/>
            <a:ext cx="8778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anose="02020603050405020304" pitchFamily="18" charset="0"/>
              </a:rPr>
              <a:t>Not wanting to be too fussy I try </a:t>
            </a:r>
            <a:r>
              <a:rPr kumimoji="1" lang="en-GB" altLang="en-US" i="1" dirty="0" smtClean="0">
                <a:cs typeface="Times New Roman" panose="02020603050405020304" pitchFamily="18" charset="0"/>
              </a:rPr>
              <a:t>k</a:t>
            </a:r>
            <a:r>
              <a:rPr kumimoji="1" lang="en-GB" altLang="en-US" dirty="0" smtClean="0">
                <a:cs typeface="Times New Roman" panose="02020603050405020304" pitchFamily="18" charset="0"/>
              </a:rPr>
              <a:t> = 18. This gives:</a:t>
            </a:r>
            <a:endParaRPr kumimoji="1" lang="en-GB" altLang="en-US" dirty="0">
              <a:latin typeface="Arial Unicode MS" pitchFamily="34" charset="-128"/>
            </a:endParaRPr>
          </a:p>
        </p:txBody>
      </p:sp>
      <p:sp>
        <p:nvSpPr>
          <p:cNvPr id="12" name="Text Box 8"/>
          <p:cNvSpPr txBox="1">
            <a:spLocks noChangeArrowheads="1"/>
          </p:cNvSpPr>
          <p:nvPr/>
        </p:nvSpPr>
        <p:spPr bwMode="invGray">
          <a:xfrm>
            <a:off x="330200" y="4248150"/>
            <a:ext cx="817721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I have a dominant pole at -2.2375. I expect a first order response with a time constant of 1/2.2375 = 0.4469 sec or 2% settling time of about 4/2.2375 = 1.7877 sec.</a:t>
            </a:r>
            <a:endParaRPr lang="en-US" altLang="en-US" i="1"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434584"/>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1" name="Rectangle 10"/>
          <p:cNvSpPr/>
          <p:nvPr/>
        </p:nvSpPr>
        <p:spPr bwMode="auto">
          <a:xfrm>
            <a:off x="111887" y="1323153"/>
            <a:ext cx="6238113" cy="1928048"/>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244738" name="TextBox 1"/>
          <p:cNvSpPr txBox="1">
            <a:spLocks noChangeArrowheads="1"/>
          </p:cNvSpPr>
          <p:nvPr/>
        </p:nvSpPr>
        <p:spPr bwMode="auto">
          <a:xfrm>
            <a:off x="462987" y="1454204"/>
            <a:ext cx="8218025" cy="1938992"/>
          </a:xfrm>
          <a:prstGeom prst="rect">
            <a:avLst/>
          </a:prstGeom>
          <a:noFill/>
          <a:ln w="9525">
            <a:noFill/>
            <a:miter lim="800000"/>
            <a:headEnd/>
            <a:tailEnd/>
          </a:ln>
        </p:spPr>
        <p:txBody>
          <a:bodyPr wrap="square">
            <a:spAutoFit/>
          </a:bodyPr>
          <a:lstStyle/>
          <a:p>
            <a:pPr algn="l"/>
            <a:r>
              <a:rPr lang="en-GB" sz="2400" dirty="0" smtClean="0"/>
              <a:t>&gt;&gt;  </a:t>
            </a:r>
            <a:r>
              <a:rPr lang="en-GB" sz="2400" dirty="0" err="1" smtClean="0">
                <a:solidFill>
                  <a:srgbClr val="0000FF"/>
                </a:solidFill>
              </a:rPr>
              <a:t>Gideal</a:t>
            </a:r>
            <a:r>
              <a:rPr lang="en-GB" sz="2400" dirty="0" smtClean="0">
                <a:solidFill>
                  <a:srgbClr val="0000FF"/>
                </a:solidFill>
              </a:rPr>
              <a:t> = </a:t>
            </a:r>
            <a:r>
              <a:rPr lang="en-GB" sz="2400" dirty="0" err="1" smtClean="0">
                <a:solidFill>
                  <a:srgbClr val="0000FF"/>
                </a:solidFill>
              </a:rPr>
              <a:t>tf</a:t>
            </a:r>
            <a:r>
              <a:rPr lang="en-GB" sz="2400" dirty="0" smtClean="0">
                <a:solidFill>
                  <a:srgbClr val="0000FF"/>
                </a:solidFill>
              </a:rPr>
              <a:t>([1],[1])</a:t>
            </a:r>
          </a:p>
          <a:p>
            <a:pPr algn="l"/>
            <a:r>
              <a:rPr lang="en-GB" sz="2400" dirty="0" smtClean="0"/>
              <a:t>&gt;&gt;</a:t>
            </a:r>
            <a:r>
              <a:rPr lang="en-GB" sz="2400" dirty="0" smtClean="0">
                <a:solidFill>
                  <a:srgbClr val="0000FF"/>
                </a:solidFill>
              </a:rPr>
              <a:t>  </a:t>
            </a:r>
            <a:r>
              <a:rPr lang="en-GB" sz="2400" dirty="0" err="1" smtClean="0">
                <a:solidFill>
                  <a:srgbClr val="0000FF"/>
                </a:solidFill>
              </a:rPr>
              <a:t>Gcl</a:t>
            </a:r>
            <a:r>
              <a:rPr lang="en-GB" sz="2400" dirty="0" smtClean="0">
                <a:solidFill>
                  <a:srgbClr val="0000FF"/>
                </a:solidFill>
              </a:rPr>
              <a:t> = feedback(18*</a:t>
            </a:r>
            <a:r>
              <a:rPr lang="en-GB" sz="2400" dirty="0" err="1" smtClean="0">
                <a:solidFill>
                  <a:srgbClr val="0000FF"/>
                </a:solidFill>
              </a:rPr>
              <a:t>Go,Gideal</a:t>
            </a:r>
            <a:r>
              <a:rPr lang="en-GB" sz="2400" dirty="0" smtClean="0">
                <a:solidFill>
                  <a:srgbClr val="0000FF"/>
                </a:solidFill>
              </a:rPr>
              <a:t>)</a:t>
            </a:r>
          </a:p>
          <a:p>
            <a:pPr algn="l"/>
            <a:r>
              <a:rPr lang="en-GB" sz="2400" dirty="0" smtClean="0"/>
              <a:t>&gt;&gt;</a:t>
            </a:r>
            <a:r>
              <a:rPr lang="en-GB" sz="2400" dirty="0" smtClean="0">
                <a:solidFill>
                  <a:srgbClr val="0000FF"/>
                </a:solidFill>
              </a:rPr>
              <a:t>  pole(</a:t>
            </a:r>
            <a:r>
              <a:rPr lang="en-GB" sz="2400" dirty="0" err="1" smtClean="0">
                <a:solidFill>
                  <a:srgbClr val="0000FF"/>
                </a:solidFill>
              </a:rPr>
              <a:t>Gcl</a:t>
            </a:r>
            <a:r>
              <a:rPr lang="en-GB" sz="2400" dirty="0" smtClean="0">
                <a:solidFill>
                  <a:srgbClr val="0000FF"/>
                </a:solidFill>
              </a:rPr>
              <a:t>)    </a:t>
            </a:r>
            <a:r>
              <a:rPr lang="en-GB" sz="2400" i="1" dirty="0" smtClean="0">
                <a:solidFill>
                  <a:srgbClr val="009900"/>
                </a:solidFill>
              </a:rPr>
              <a:t>find closed-loop poles</a:t>
            </a:r>
          </a:p>
          <a:p>
            <a:pPr algn="l"/>
            <a:r>
              <a:rPr lang="en-GB" sz="2400" dirty="0" smtClean="0"/>
              <a:t>&gt;&gt;</a:t>
            </a:r>
            <a:r>
              <a:rPr lang="en-GB" sz="2400" dirty="0" smtClean="0">
                <a:solidFill>
                  <a:srgbClr val="0000FF"/>
                </a:solidFill>
              </a:rPr>
              <a:t>  step(</a:t>
            </a:r>
            <a:r>
              <a:rPr lang="en-GB" sz="2400" dirty="0" err="1" smtClean="0">
                <a:solidFill>
                  <a:srgbClr val="0000FF"/>
                </a:solidFill>
              </a:rPr>
              <a:t>Gcl</a:t>
            </a:r>
            <a:r>
              <a:rPr lang="en-GB" sz="2400" dirty="0" smtClean="0">
                <a:solidFill>
                  <a:srgbClr val="0000FF"/>
                </a:solidFill>
              </a:rPr>
              <a:t>)   </a:t>
            </a:r>
            <a:r>
              <a:rPr lang="en-GB" sz="2400" i="1" dirty="0" smtClean="0">
                <a:solidFill>
                  <a:srgbClr val="009900"/>
                </a:solidFill>
              </a:rPr>
              <a:t>find closed-loop step response</a:t>
            </a:r>
            <a:endParaRPr lang="en-GB" sz="2400" dirty="0" smtClean="0">
              <a:solidFill>
                <a:srgbClr val="0000FF"/>
              </a:solidFill>
            </a:endParaRPr>
          </a:p>
          <a:p>
            <a:pPr algn="l"/>
            <a:r>
              <a:rPr lang="en-GB" sz="2400" dirty="0"/>
              <a:t>	</a:t>
            </a:r>
            <a:endParaRPr lang="en-GB" sz="2400" i="1" dirty="0" smtClean="0">
              <a:solidFill>
                <a:srgbClr val="009900"/>
              </a:solidFill>
            </a:endParaRPr>
          </a:p>
        </p:txBody>
      </p:sp>
      <p:sp>
        <p:nvSpPr>
          <p:cNvPr id="14"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15" name="Rectangle 2"/>
          <p:cNvSpPr txBox="1">
            <a:spLocks noChangeArrowheads="1"/>
          </p:cNvSpPr>
          <p:nvPr/>
        </p:nvSpPr>
        <p:spPr>
          <a:xfrm>
            <a:off x="685800" y="434584"/>
            <a:ext cx="7772400" cy="708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4000" b="0" kern="0" dirty="0" smtClean="0"/>
              <a:t>Code</a:t>
            </a:r>
          </a:p>
        </p:txBody>
      </p:sp>
      <p:sp>
        <p:nvSpPr>
          <p:cNvPr id="1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pic>
        <p:nvPicPr>
          <p:cNvPr id="1269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0642" y="2946399"/>
            <a:ext cx="5147657" cy="3860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8"/>
          <p:cNvSpPr txBox="1">
            <a:spLocks noChangeArrowheads="1"/>
          </p:cNvSpPr>
          <p:nvPr/>
        </p:nvSpPr>
        <p:spPr bwMode="invGray">
          <a:xfrm>
            <a:off x="111886" y="3498850"/>
            <a:ext cx="414261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I achieve an approximately first order response with a 2% settling time of 1.7 sec.</a:t>
            </a:r>
            <a:endParaRPr lang="en-US" altLang="en-US" i="1" dirty="0"/>
          </a:p>
        </p:txBody>
      </p:sp>
    </p:spTree>
    <p:extLst>
      <p:ext uri="{BB962C8B-B14F-4D97-AF65-F5344CB8AC3E}">
        <p14:creationId xmlns:p14="http://schemas.microsoft.com/office/powerpoint/2010/main" val="274275221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3048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5410" name="Rectangle 2"/>
          <p:cNvSpPr>
            <a:spLocks noGrp="1" noChangeArrowheads="1"/>
          </p:cNvSpPr>
          <p:nvPr>
            <p:ph type="title"/>
          </p:nvPr>
        </p:nvSpPr>
        <p:spPr>
          <a:xfrm>
            <a:off x="577850" y="255491"/>
            <a:ext cx="7772400" cy="876300"/>
          </a:xfrm>
        </p:spPr>
        <p:txBody>
          <a:bodyPr/>
          <a:lstStyle/>
          <a:p>
            <a:pPr eaLnBrk="1" hangingPunct="1"/>
            <a:r>
              <a:rPr lang="en-IE" altLang="en-US" dirty="0" smtClean="0"/>
              <a:t>Note</a:t>
            </a:r>
            <a:endParaRPr lang="en-GB" altLang="en-US" dirty="0" smtClean="0"/>
          </a:p>
        </p:txBody>
      </p:sp>
      <p:sp>
        <p:nvSpPr>
          <p:cNvPr id="145411" name="Text Box 3"/>
          <p:cNvSpPr txBox="1">
            <a:spLocks noChangeArrowheads="1"/>
          </p:cNvSpPr>
          <p:nvPr/>
        </p:nvSpPr>
        <p:spPr bwMode="invGray">
          <a:xfrm>
            <a:off x="0" y="1076390"/>
            <a:ext cx="91440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dirty="0" smtClean="0">
                <a:cs typeface="Times New Roman" panose="02020603050405020304" pitchFamily="18" charset="0"/>
              </a:rPr>
              <a:t>In this case the pole locations appear to rather accurately predict the closed-loop performance, the introduction of a zero at </a:t>
            </a:r>
            <a:r>
              <a:rPr kumimoji="1" lang="en-GB" altLang="en-US" i="1" dirty="0" smtClean="0">
                <a:cs typeface="Times New Roman" panose="02020603050405020304" pitchFamily="18" charset="0"/>
              </a:rPr>
              <a:t>s</a:t>
            </a:r>
            <a:r>
              <a:rPr kumimoji="1" lang="en-GB" altLang="en-US" dirty="0" smtClean="0">
                <a:cs typeface="Times New Roman" panose="02020603050405020304" pitchFamily="18" charset="0"/>
              </a:rPr>
              <a:t> = -3.5 notwithstanding.</a:t>
            </a:r>
          </a:p>
          <a:p>
            <a:pPr eaLnBrk="1" hangingPunct="1"/>
            <a:r>
              <a:rPr kumimoji="1" lang="en-GB" altLang="en-US" dirty="0" smtClean="0">
                <a:cs typeface="Times New Roman" panose="02020603050405020304" pitchFamily="18" charset="0"/>
              </a:rPr>
              <a:t>It hardly needs to be observed that the solution </a:t>
            </a:r>
            <a:r>
              <a:rPr kumimoji="1" lang="en-GB" altLang="en-US" i="1" dirty="0" err="1" smtClean="0">
                <a:cs typeface="Times New Roman" panose="02020603050405020304" pitchFamily="18" charset="0"/>
              </a:rPr>
              <a:t>k</a:t>
            </a:r>
            <a:r>
              <a:rPr kumimoji="1" lang="en-GB" altLang="en-US" i="1" baseline="-25000" dirty="0" err="1" smtClean="0">
                <a:cs typeface="Times New Roman" panose="02020603050405020304" pitchFamily="18" charset="0"/>
              </a:rPr>
              <a:t>p</a:t>
            </a:r>
            <a:r>
              <a:rPr kumimoji="1" lang="en-GB" altLang="en-US" dirty="0" smtClean="0">
                <a:cs typeface="Times New Roman" panose="02020603050405020304" pitchFamily="18" charset="0"/>
              </a:rPr>
              <a:t> = 18 and </a:t>
            </a:r>
            <a:r>
              <a:rPr kumimoji="1" lang="en-GB" altLang="en-US" i="1" dirty="0" err="1" smtClean="0">
                <a:cs typeface="Times New Roman" panose="02020603050405020304" pitchFamily="18" charset="0"/>
              </a:rPr>
              <a:t>k</a:t>
            </a:r>
            <a:r>
              <a:rPr kumimoji="1" lang="en-GB" altLang="en-US" i="1" baseline="-25000" dirty="0" err="1" smtClean="0">
                <a:cs typeface="Times New Roman" panose="02020603050405020304" pitchFamily="18" charset="0"/>
              </a:rPr>
              <a:t>i</a:t>
            </a:r>
            <a:r>
              <a:rPr kumimoji="1" lang="en-GB" altLang="en-US" dirty="0" smtClean="0">
                <a:cs typeface="Times New Roman" panose="02020603050405020304" pitchFamily="18" charset="0"/>
              </a:rPr>
              <a:t> = 63 was far from unique. This is typical with </a:t>
            </a:r>
            <a:r>
              <a:rPr kumimoji="1" lang="en-GB" altLang="en-US" i="1" dirty="0" smtClean="0">
                <a:cs typeface="Times New Roman" panose="02020603050405020304" pitchFamily="18" charset="0"/>
              </a:rPr>
              <a:t>design</a:t>
            </a:r>
            <a:r>
              <a:rPr kumimoji="1" lang="en-GB" altLang="en-US" dirty="0" smtClean="0">
                <a:cs typeface="Times New Roman" panose="02020603050405020304" pitchFamily="18" charset="0"/>
              </a:rPr>
              <a:t>. The advantage is that we may bring additional requirements into the process. We may demand for example that the controller gains and their ratio should neither be too large nor too small, as otherwise there may be difficulties in fabrication and robustness. We might consider failure modes (i.e. gains failing high or low) and demand that the system be fail safe. We could consider the effects of parameter drift (with changing temperature for example) and look for reduced sensitivity.</a:t>
            </a:r>
            <a:endParaRPr kumimoji="1" lang="en-GB" altLang="en-US" dirty="0">
              <a:cs typeface="Times New Roman" panose="02020603050405020304" pitchFamily="18" charset="0"/>
            </a:endParaRPr>
          </a:p>
        </p:txBody>
      </p:sp>
      <p:sp>
        <p:nvSpPr>
          <p:cNvPr id="5"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048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22534" name="Rectangle 2"/>
          <p:cNvSpPr>
            <a:spLocks noChangeArrowheads="1"/>
          </p:cNvSpPr>
          <p:nvPr/>
        </p:nvSpPr>
        <p:spPr bwMode="auto">
          <a:xfrm>
            <a:off x="609600" y="122141"/>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smtClean="0">
                <a:solidFill>
                  <a:schemeClr val="tx2"/>
                </a:solidFill>
                <a:latin typeface="Arial" charset="0"/>
              </a:rPr>
              <a:t>Recall: First </a:t>
            </a:r>
            <a:r>
              <a:rPr lang="en-GB" altLang="en-US" sz="4400" dirty="0">
                <a:solidFill>
                  <a:schemeClr val="tx2"/>
                </a:solidFill>
                <a:latin typeface="Arial" charset="0"/>
              </a:rPr>
              <a:t>Order System</a:t>
            </a:r>
          </a:p>
        </p:txBody>
      </p:sp>
      <p:sp>
        <p:nvSpPr>
          <p:cNvPr id="2253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22536"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graphicFrame>
        <p:nvGraphicFramePr>
          <p:cNvPr id="22530" name="Object 6"/>
          <p:cNvGraphicFramePr>
            <a:graphicFrameLocks noChangeAspect="1"/>
          </p:cNvGraphicFramePr>
          <p:nvPr>
            <p:extLst>
              <p:ext uri="{D42A27DB-BD31-4B8C-83A1-F6EECF244321}">
                <p14:modId xmlns:p14="http://schemas.microsoft.com/office/powerpoint/2010/main" val="3803906800"/>
              </p:ext>
            </p:extLst>
          </p:nvPr>
        </p:nvGraphicFramePr>
        <p:xfrm>
          <a:off x="3163888" y="1265141"/>
          <a:ext cx="2338387" cy="1106488"/>
        </p:xfrm>
        <a:graphic>
          <a:graphicData uri="http://schemas.openxmlformats.org/presentationml/2006/ole">
            <mc:AlternateContent xmlns:mc="http://schemas.openxmlformats.org/markup-compatibility/2006">
              <mc:Choice xmlns:v="urn:schemas-microsoft-com:vml" Requires="v">
                <p:oleObj spid="_x0000_s22771" name="Equation" r:id="rId4" imgW="901440" imgH="431640" progId="Equation.3">
                  <p:embed/>
                </p:oleObj>
              </mc:Choice>
              <mc:Fallback>
                <p:oleObj name="Equation" r:id="rId4" imgW="901440" imgH="43164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3888" y="1265141"/>
                        <a:ext cx="2338387" cy="110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4537" name="Group 41"/>
          <p:cNvGraphicFramePr>
            <a:graphicFrameLocks noGrp="1"/>
          </p:cNvGraphicFramePr>
          <p:nvPr/>
        </p:nvGraphicFramePr>
        <p:xfrm>
          <a:off x="579438" y="2595563"/>
          <a:ext cx="7670800" cy="3591108"/>
        </p:xfrm>
        <a:graphic>
          <a:graphicData uri="http://schemas.openxmlformats.org/drawingml/2006/table">
            <a:tbl>
              <a:tblPr/>
              <a:tblGrid>
                <a:gridCol w="2557462"/>
                <a:gridCol w="2555875"/>
                <a:gridCol w="2557463"/>
              </a:tblGrid>
              <a:tr h="8618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rPr>
                        <a:t>Specification:</a:t>
                      </a:r>
                      <a:endParaRPr kumimoji="0" lang="en-US" sz="2000" b="0" i="0" u="none" strike="noStrike" cap="none" normalizeH="0" baseline="0" smtClean="0">
                        <a:ln>
                          <a:noFill/>
                        </a:ln>
                        <a:solidFill>
                          <a:schemeClr val="tx1"/>
                        </a:solidFill>
                        <a:effectLst/>
                        <a:latin typeface="Times New Roman" pitchFamily="18"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rPr>
                        <a:t>Symbol:</a:t>
                      </a:r>
                      <a:endParaRPr kumimoji="0" lang="en-US" sz="2000" b="0" i="0" u="none" strike="noStrike" cap="none" normalizeH="0" baseline="0" smtClean="0">
                        <a:ln>
                          <a:noFill/>
                        </a:ln>
                        <a:solidFill>
                          <a:schemeClr val="tx1"/>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rPr>
                        <a:t>Approximation:</a:t>
                      </a:r>
                      <a:endParaRPr kumimoji="0" lang="en-US" sz="2000" b="0" i="0" u="none" strike="noStrike" cap="none" normalizeH="0" baseline="0" smtClean="0">
                        <a:ln>
                          <a:noFill/>
                        </a:ln>
                        <a:solidFill>
                          <a:schemeClr val="tx1"/>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96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rPr>
                        <a:t>10% to 90% rise time</a:t>
                      </a:r>
                      <a:endParaRPr kumimoji="0" lang="en-US" sz="2000" b="0" i="0" u="none" strike="noStrike" cap="none" normalizeH="0" baseline="0" smtClean="0">
                        <a:ln>
                          <a:noFill/>
                        </a:ln>
                        <a:solidFill>
                          <a:schemeClr val="tx1"/>
                        </a:solidFill>
                        <a:effectLst/>
                        <a:latin typeface="Times New Roman" pitchFamily="18"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1" u="none" strike="noStrike" cap="none" normalizeH="0" baseline="0" smtClean="0">
                          <a:ln>
                            <a:noFill/>
                          </a:ln>
                          <a:solidFill>
                            <a:schemeClr val="tx1"/>
                          </a:solidFill>
                          <a:effectLst/>
                          <a:latin typeface="Times New Roman" pitchFamily="18" charset="0"/>
                        </a:rPr>
                        <a:t>t</a:t>
                      </a:r>
                      <a:r>
                        <a:rPr kumimoji="0" lang="en-GB" sz="2000" b="0" i="1" u="none" strike="noStrike" cap="none" normalizeH="0" baseline="-25000" smtClean="0">
                          <a:ln>
                            <a:noFill/>
                          </a:ln>
                          <a:solidFill>
                            <a:schemeClr val="tx1"/>
                          </a:solidFill>
                          <a:effectLst/>
                          <a:latin typeface="Times New Roman" pitchFamily="18" charset="0"/>
                        </a:rPr>
                        <a:t>r</a:t>
                      </a:r>
                      <a:endParaRPr kumimoji="0" lang="en-US" sz="2000" b="0" i="1" u="none" strike="noStrike" cap="none" normalizeH="0" baseline="-25000" smtClean="0">
                        <a:ln>
                          <a:noFill/>
                        </a:ln>
                        <a:solidFill>
                          <a:schemeClr val="tx1"/>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275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rPr>
                        <a:t>Settling time</a:t>
                      </a:r>
                      <a:endParaRPr kumimoji="0" lang="en-US" sz="2000" b="0" i="0" u="none" strike="noStrike" cap="none" normalizeH="0" baseline="0" smtClean="0">
                        <a:ln>
                          <a:noFill/>
                        </a:ln>
                        <a:solidFill>
                          <a:schemeClr val="tx1"/>
                        </a:solidFill>
                        <a:effectLst/>
                        <a:latin typeface="Times New Roman" pitchFamily="18"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1" u="none" strike="noStrike" cap="none" normalizeH="0" baseline="0" smtClean="0">
                          <a:ln>
                            <a:noFill/>
                          </a:ln>
                          <a:solidFill>
                            <a:schemeClr val="tx1"/>
                          </a:solidFill>
                          <a:effectLst/>
                          <a:latin typeface="Times New Roman" pitchFamily="18" charset="0"/>
                        </a:rPr>
                        <a:t>t</a:t>
                      </a:r>
                      <a:r>
                        <a:rPr kumimoji="0" lang="en-GB" sz="2000" b="0" i="1" u="none" strike="noStrike" cap="none" normalizeH="0" baseline="-25000" smtClean="0">
                          <a:ln>
                            <a:noFill/>
                          </a:ln>
                          <a:solidFill>
                            <a:schemeClr val="tx1"/>
                          </a:solidFill>
                          <a:effectLst/>
                          <a:latin typeface="Times New Roman" pitchFamily="18" charset="0"/>
                        </a:rPr>
                        <a:t>s</a:t>
                      </a:r>
                      <a:r>
                        <a:rPr kumimoji="0" lang="en-GB" sz="2000" b="0" i="0" u="none" strike="noStrike" cap="none" normalizeH="0" baseline="0" smtClean="0">
                          <a:ln>
                            <a:noFill/>
                          </a:ln>
                          <a:solidFill>
                            <a:schemeClr val="tx1"/>
                          </a:solidFill>
                          <a:effectLst/>
                          <a:latin typeface="Times New Roman" pitchFamily="18" charset="0"/>
                        </a:rPr>
                        <a:t>(2%)</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1" u="none" strike="noStrike" cap="none" normalizeH="0" baseline="0" smtClean="0">
                          <a:ln>
                            <a:noFill/>
                          </a:ln>
                          <a:solidFill>
                            <a:schemeClr val="tx1"/>
                          </a:solidFill>
                          <a:effectLst/>
                          <a:latin typeface="Times New Roman" pitchFamily="18" charset="0"/>
                        </a:rPr>
                        <a:t>t</a:t>
                      </a:r>
                      <a:r>
                        <a:rPr kumimoji="0" lang="en-GB" sz="2000" b="0" i="1" u="none" strike="noStrike" cap="none" normalizeH="0" baseline="-25000" smtClean="0">
                          <a:ln>
                            <a:noFill/>
                          </a:ln>
                          <a:solidFill>
                            <a:schemeClr val="tx1"/>
                          </a:solidFill>
                          <a:effectLst/>
                          <a:latin typeface="Times New Roman" pitchFamily="18" charset="0"/>
                        </a:rPr>
                        <a:t>s</a:t>
                      </a:r>
                      <a:r>
                        <a:rPr kumimoji="0" lang="en-GB" sz="2000" b="0" i="0" u="none" strike="noStrike" cap="none" normalizeH="0" baseline="0" smtClean="0">
                          <a:ln>
                            <a:noFill/>
                          </a:ln>
                          <a:solidFill>
                            <a:schemeClr val="tx1"/>
                          </a:solidFill>
                          <a:effectLst/>
                          <a:latin typeface="Times New Roman" pitchFamily="18" charset="0"/>
                        </a:rPr>
                        <a:t>(5%)</a:t>
                      </a:r>
                      <a:endParaRPr kumimoji="0" lang="en-US" sz="2000" b="0" i="0" u="none" strike="noStrike" cap="none" normalizeH="0" baseline="0" smtClean="0">
                        <a:ln>
                          <a:noFill/>
                        </a:ln>
                        <a:solidFill>
                          <a:schemeClr val="tx1"/>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18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rPr>
                        <a:t>Overshoot</a:t>
                      </a:r>
                      <a:endParaRPr kumimoji="0" lang="en-US" sz="2000" b="0" i="0" u="none" strike="noStrike" cap="none" normalizeH="0" baseline="0" smtClean="0">
                        <a:ln>
                          <a:noFill/>
                        </a:ln>
                        <a:solidFill>
                          <a:schemeClr val="tx1"/>
                        </a:solidFill>
                        <a:effectLst/>
                        <a:latin typeface="Times New Roman" pitchFamily="18"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rPr>
                        <a:t>PO%</a:t>
                      </a:r>
                      <a:endParaRPr kumimoji="0" lang="en-US" sz="2000" b="0" i="0" u="none" strike="noStrike" cap="none" normalizeH="0" baseline="0" smtClean="0">
                        <a:ln>
                          <a:noFill/>
                        </a:ln>
                        <a:solidFill>
                          <a:schemeClr val="tx1"/>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rPr>
                        <a:t>     0%</a:t>
                      </a:r>
                      <a:endParaRPr kumimoji="0" lang="en-US" sz="2000" b="0" i="0" u="none" strike="noStrike" cap="none" normalizeH="0" baseline="0" smtClean="0">
                        <a:ln>
                          <a:noFill/>
                        </a:ln>
                        <a:solidFill>
                          <a:schemeClr val="tx1"/>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2531" name="Object 36"/>
          <p:cNvGraphicFramePr>
            <a:graphicFrameLocks noChangeAspect="1"/>
          </p:cNvGraphicFramePr>
          <p:nvPr/>
        </p:nvGraphicFramePr>
        <p:xfrm>
          <a:off x="6051550" y="3584575"/>
          <a:ext cx="1473200" cy="379413"/>
        </p:xfrm>
        <a:graphic>
          <a:graphicData uri="http://schemas.openxmlformats.org/presentationml/2006/ole">
            <mc:AlternateContent xmlns:mc="http://schemas.openxmlformats.org/markup-compatibility/2006">
              <mc:Choice xmlns:v="urn:schemas-microsoft-com:vml" Requires="v">
                <p:oleObj spid="_x0000_s22772" name="Equation" r:id="rId6" imgW="838080" imgH="215640" progId="Equation.3">
                  <p:embed/>
                </p:oleObj>
              </mc:Choice>
              <mc:Fallback>
                <p:oleObj name="Equation" r:id="rId6" imgW="838080" imgH="215640" progId="Equation.3">
                  <p:embed/>
                  <p:pic>
                    <p:nvPicPr>
                      <p:cNvPr id="0"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1550" y="3584575"/>
                        <a:ext cx="1473200"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2" name="Object 37"/>
          <p:cNvGraphicFramePr>
            <a:graphicFrameLocks noChangeAspect="1"/>
          </p:cNvGraphicFramePr>
          <p:nvPr/>
        </p:nvGraphicFramePr>
        <p:xfrm>
          <a:off x="6054725" y="4267200"/>
          <a:ext cx="1406525" cy="379413"/>
        </p:xfrm>
        <a:graphic>
          <a:graphicData uri="http://schemas.openxmlformats.org/presentationml/2006/ole">
            <mc:AlternateContent xmlns:mc="http://schemas.openxmlformats.org/markup-compatibility/2006">
              <mc:Choice xmlns:v="urn:schemas-microsoft-com:vml" Requires="v">
                <p:oleObj spid="_x0000_s22773" name="Equation" r:id="rId8" imgW="799920" imgH="215640" progId="Equation.3">
                  <p:embed/>
                </p:oleObj>
              </mc:Choice>
              <mc:Fallback>
                <p:oleObj name="Equation" r:id="rId8" imgW="799920" imgH="215640" progId="Equation.3">
                  <p:embed/>
                  <p:pic>
                    <p:nvPicPr>
                      <p:cNvPr id="0" name="Object 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54725" y="4267200"/>
                        <a:ext cx="1406525"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3" name="Object 38"/>
          <p:cNvGraphicFramePr>
            <a:graphicFrameLocks noChangeAspect="1"/>
          </p:cNvGraphicFramePr>
          <p:nvPr/>
        </p:nvGraphicFramePr>
        <p:xfrm>
          <a:off x="6075363" y="4865688"/>
          <a:ext cx="1384300" cy="379412"/>
        </p:xfrm>
        <a:graphic>
          <a:graphicData uri="http://schemas.openxmlformats.org/presentationml/2006/ole">
            <mc:AlternateContent xmlns:mc="http://schemas.openxmlformats.org/markup-compatibility/2006">
              <mc:Choice xmlns:v="urn:schemas-microsoft-com:vml" Requires="v">
                <p:oleObj spid="_x0000_s22774" name="Equation" r:id="rId10" imgW="787320" imgH="215640" progId="Equation.3">
                  <p:embed/>
                </p:oleObj>
              </mc:Choice>
              <mc:Fallback>
                <p:oleObj name="Equation" r:id="rId10" imgW="787320" imgH="215640" progId="Equation.3">
                  <p:embed/>
                  <p:pic>
                    <p:nvPicPr>
                      <p:cNvPr id="0" name="Object 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75363" y="4865688"/>
                        <a:ext cx="1384300"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3048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24579" name="Rectangle 16"/>
          <p:cNvSpPr>
            <a:spLocks noChangeArrowheads="1"/>
          </p:cNvSpPr>
          <p:nvPr/>
        </p:nvSpPr>
        <p:spPr bwMode="invGray">
          <a:xfrm>
            <a:off x="1760538" y="2257425"/>
            <a:ext cx="18748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24580" name="Rectangle 19"/>
          <p:cNvSpPr>
            <a:spLocks noChangeArrowheads="1"/>
          </p:cNvSpPr>
          <p:nvPr/>
        </p:nvSpPr>
        <p:spPr bwMode="invGray">
          <a:xfrm>
            <a:off x="1760538" y="2257425"/>
            <a:ext cx="18748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24581" name="Rectangle 21"/>
          <p:cNvSpPr>
            <a:spLocks noChangeArrowheads="1"/>
          </p:cNvSpPr>
          <p:nvPr/>
        </p:nvSpPr>
        <p:spPr bwMode="invGray">
          <a:xfrm>
            <a:off x="1760538" y="2257425"/>
            <a:ext cx="18748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24582" name="Rectangle 24"/>
          <p:cNvSpPr>
            <a:spLocks noChangeArrowheads="1"/>
          </p:cNvSpPr>
          <p:nvPr/>
        </p:nvSpPr>
        <p:spPr bwMode="invGray">
          <a:xfrm>
            <a:off x="1760538" y="2257425"/>
            <a:ext cx="18748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24583" name="Rectangle 26"/>
          <p:cNvSpPr>
            <a:spLocks noChangeArrowheads="1"/>
          </p:cNvSpPr>
          <p:nvPr/>
        </p:nvSpPr>
        <p:spPr bwMode="invGray">
          <a:xfrm>
            <a:off x="1760538" y="2257425"/>
            <a:ext cx="18748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sp>
        <p:nvSpPr>
          <p:cNvPr id="24584" name="Rectangle 29"/>
          <p:cNvSpPr>
            <a:spLocks noChangeArrowheads="1"/>
          </p:cNvSpPr>
          <p:nvPr/>
        </p:nvSpPr>
        <p:spPr bwMode="invGray">
          <a:xfrm>
            <a:off x="1760538" y="2257425"/>
            <a:ext cx="18748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US" altLang="en-US"/>
          </a:p>
        </p:txBody>
      </p:sp>
      <p:graphicFrame>
        <p:nvGraphicFramePr>
          <p:cNvPr id="24578" name="Object 115"/>
          <p:cNvGraphicFramePr>
            <a:graphicFrameLocks noChangeAspect="1"/>
          </p:cNvGraphicFramePr>
          <p:nvPr/>
        </p:nvGraphicFramePr>
        <p:xfrm>
          <a:off x="1117600" y="3119438"/>
          <a:ext cx="6918325" cy="3382962"/>
        </p:xfrm>
        <a:graphic>
          <a:graphicData uri="http://schemas.openxmlformats.org/presentationml/2006/ole">
            <mc:AlternateContent xmlns:mc="http://schemas.openxmlformats.org/markup-compatibility/2006">
              <mc:Choice xmlns:v="urn:schemas-microsoft-com:vml" Requires="v">
                <p:oleObj spid="_x0000_s24642" name="Document" r:id="rId4" imgW="5650361" imgH="2762320" progId="Word.Document.8">
                  <p:embed/>
                </p:oleObj>
              </mc:Choice>
              <mc:Fallback>
                <p:oleObj name="Document" r:id="rId4" imgW="5650361" imgH="2762320" progId="Word.Document.8">
                  <p:embed/>
                  <p:pic>
                    <p:nvPicPr>
                      <p:cNvPr id="0" name="Object 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invGray">
                      <a:xfrm>
                        <a:off x="1117600" y="3119438"/>
                        <a:ext cx="6918325" cy="338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5" name="Rectangle 116"/>
          <p:cNvSpPr>
            <a:spLocks noChangeArrowheads="1"/>
          </p:cNvSpPr>
          <p:nvPr/>
        </p:nvSpPr>
        <p:spPr bwMode="invGray">
          <a:xfrm>
            <a:off x="565150" y="1227138"/>
            <a:ext cx="8253413"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a:t>Formulae approximate even for second order systems </a:t>
            </a:r>
          </a:p>
          <a:p>
            <a:r>
              <a:rPr lang="en-GB" altLang="en-US"/>
              <a:t>because they assume a special form for the numerator.  </a:t>
            </a:r>
          </a:p>
          <a:p>
            <a:r>
              <a:rPr lang="en-GB" altLang="en-US"/>
              <a:t>Accordingly we employ them with a very strong caveat.</a:t>
            </a:r>
            <a:r>
              <a:rPr lang="en-US" altLang="en-US"/>
              <a:t> </a:t>
            </a:r>
          </a:p>
        </p:txBody>
      </p:sp>
      <p:sp>
        <p:nvSpPr>
          <p:cNvPr id="24586" name="Text Box 11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24587" name="Text Box 118"/>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sp>
        <p:nvSpPr>
          <p:cNvPr id="24588" name="Rectangle 119"/>
          <p:cNvSpPr>
            <a:spLocks noChangeArrowheads="1"/>
          </p:cNvSpPr>
          <p:nvPr/>
        </p:nvSpPr>
        <p:spPr bwMode="auto">
          <a:xfrm>
            <a:off x="609600" y="1524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smtClean="0">
                <a:solidFill>
                  <a:schemeClr val="tx2"/>
                </a:solidFill>
                <a:latin typeface="Arial" charset="0"/>
              </a:rPr>
              <a:t>Recall: Second </a:t>
            </a:r>
            <a:r>
              <a:rPr lang="en-GB" altLang="en-US" sz="4400" dirty="0">
                <a:solidFill>
                  <a:schemeClr val="tx2"/>
                </a:solidFill>
                <a:latin typeface="Arial" charset="0"/>
              </a:rPr>
              <a:t>Order System</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3048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23555" name="Rectangle 4"/>
          <p:cNvSpPr>
            <a:spLocks noChangeArrowheads="1"/>
          </p:cNvSpPr>
          <p:nvPr/>
        </p:nvSpPr>
        <p:spPr bwMode="auto">
          <a:xfrm>
            <a:off x="584200" y="122141"/>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3.5</a:t>
            </a:r>
            <a:endParaRPr lang="en-GB" altLang="en-US" sz="4400" dirty="0">
              <a:solidFill>
                <a:schemeClr val="tx2"/>
              </a:solidFill>
              <a:latin typeface="Arial" charset="0"/>
            </a:endParaRPr>
          </a:p>
        </p:txBody>
      </p:sp>
      <p:sp>
        <p:nvSpPr>
          <p:cNvPr id="23556"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23557"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graphicFrame>
        <p:nvGraphicFramePr>
          <p:cNvPr id="23554" name="Object 11"/>
          <p:cNvGraphicFramePr>
            <a:graphicFrameLocks noChangeAspect="1"/>
          </p:cNvGraphicFramePr>
          <p:nvPr>
            <p:extLst>
              <p:ext uri="{D42A27DB-BD31-4B8C-83A1-F6EECF244321}">
                <p14:modId xmlns:p14="http://schemas.microsoft.com/office/powerpoint/2010/main" val="110342735"/>
              </p:ext>
            </p:extLst>
          </p:nvPr>
        </p:nvGraphicFramePr>
        <p:xfrm>
          <a:off x="1392238" y="1265141"/>
          <a:ext cx="5414962" cy="1189038"/>
        </p:xfrm>
        <a:graphic>
          <a:graphicData uri="http://schemas.openxmlformats.org/presentationml/2006/ole">
            <mc:AlternateContent xmlns:mc="http://schemas.openxmlformats.org/markup-compatibility/2006">
              <mc:Choice xmlns:v="urn:schemas-microsoft-com:vml" Requires="v">
                <p:oleObj spid="_x0000_s23614" name="Equation" r:id="rId3" imgW="1942920" imgH="431640" progId="Equation.3">
                  <p:embed/>
                </p:oleObj>
              </mc:Choice>
              <mc:Fallback>
                <p:oleObj name="Equation" r:id="rId3" imgW="1942920" imgH="43164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238" y="1265141"/>
                        <a:ext cx="5414962" cy="1189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8" name="Rectangle 12"/>
          <p:cNvSpPr>
            <a:spLocks noChangeArrowheads="1"/>
          </p:cNvSpPr>
          <p:nvPr/>
        </p:nvSpPr>
        <p:spPr bwMode="invGray">
          <a:xfrm>
            <a:off x="506413" y="2554854"/>
            <a:ext cx="821848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a:t>Require </a:t>
            </a:r>
            <a:r>
              <a:rPr lang="en-GB" altLang="en-US" dirty="0" smtClean="0"/>
              <a:t>zero steady state error to step input, maximum of 5</a:t>
            </a:r>
            <a:r>
              <a:rPr lang="en-GB" altLang="en-US" dirty="0"/>
              <a:t>% overshoot and </a:t>
            </a:r>
            <a:r>
              <a:rPr lang="en-GB" altLang="en-US" dirty="0" smtClean="0"/>
              <a:t>maximum of 1.5 </a:t>
            </a:r>
            <a:r>
              <a:rPr lang="en-GB" altLang="en-US" dirty="0"/>
              <a:t>second </a:t>
            </a:r>
            <a:r>
              <a:rPr lang="en-GB" altLang="en-US" dirty="0" smtClean="0"/>
              <a:t>2% settling time.  </a:t>
            </a:r>
            <a:r>
              <a:rPr lang="en-GB" altLang="en-US" dirty="0"/>
              <a:t>As </a:t>
            </a:r>
            <a:r>
              <a:rPr lang="en-GB" altLang="en-US" dirty="0" smtClean="0"/>
              <a:t>the plant already </a:t>
            </a:r>
            <a:r>
              <a:rPr lang="en-GB" altLang="en-US" dirty="0"/>
              <a:t>has </a:t>
            </a:r>
            <a:r>
              <a:rPr lang="en-GB" altLang="en-US" dirty="0" smtClean="0"/>
              <a:t>a pole </a:t>
            </a:r>
            <a:r>
              <a:rPr lang="en-GB" altLang="en-US" dirty="0"/>
              <a:t>at zero, zero steady-state error will </a:t>
            </a:r>
            <a:r>
              <a:rPr lang="en-GB" altLang="en-US" dirty="0" smtClean="0"/>
              <a:t>be achieved </a:t>
            </a:r>
            <a:r>
              <a:rPr lang="en-GB" altLang="en-US" dirty="0"/>
              <a:t>automatically when system is put into unity </a:t>
            </a:r>
            <a:r>
              <a:rPr lang="en-GB" altLang="en-US" dirty="0" smtClean="0"/>
              <a:t>negative </a:t>
            </a:r>
            <a:r>
              <a:rPr lang="en-GB" altLang="en-US" dirty="0"/>
              <a:t>feedback loop.</a:t>
            </a:r>
          </a:p>
        </p:txBody>
      </p:sp>
      <p:sp>
        <p:nvSpPr>
          <p:cNvPr id="23559" name="Rectangle 14"/>
          <p:cNvSpPr>
            <a:spLocks noChangeArrowheads="1"/>
          </p:cNvSpPr>
          <p:nvPr/>
        </p:nvSpPr>
        <p:spPr bwMode="invGray">
          <a:xfrm>
            <a:off x="492125" y="5107772"/>
            <a:ext cx="84359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a:t>Translate specifications into desired closed-loop </a:t>
            </a:r>
            <a:r>
              <a:rPr lang="en-GB" altLang="en-US" dirty="0" smtClean="0"/>
              <a:t>dominant pole locations</a:t>
            </a:r>
            <a:r>
              <a:rPr lang="en-GB" altLang="en-US" dirty="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32766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029" name="Rectangle 2"/>
          <p:cNvSpPr>
            <a:spLocks noChangeArrowheads="1"/>
          </p:cNvSpPr>
          <p:nvPr/>
        </p:nvSpPr>
        <p:spPr bwMode="auto">
          <a:xfrm>
            <a:off x="685800" y="127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Three Term Controller</a:t>
            </a:r>
          </a:p>
        </p:txBody>
      </p:sp>
      <p:sp>
        <p:nvSpPr>
          <p:cNvPr id="1030"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1031"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graphicFrame>
        <p:nvGraphicFramePr>
          <p:cNvPr id="1026" name="Object 15"/>
          <p:cNvGraphicFramePr>
            <a:graphicFrameLocks noChangeAspect="1"/>
          </p:cNvGraphicFramePr>
          <p:nvPr/>
        </p:nvGraphicFramePr>
        <p:xfrm>
          <a:off x="476250" y="4365625"/>
          <a:ext cx="4203700" cy="1042988"/>
        </p:xfrm>
        <a:graphic>
          <a:graphicData uri="http://schemas.openxmlformats.org/presentationml/2006/ole">
            <mc:AlternateContent xmlns:mc="http://schemas.openxmlformats.org/markup-compatibility/2006">
              <mc:Choice xmlns:v="urn:schemas-microsoft-com:vml" Requires="v">
                <p:oleObj spid="_x0000_s1188" name="Equation" r:id="rId4" imgW="1638000" imgH="406080" progId="Equation.3">
                  <p:embed/>
                </p:oleObj>
              </mc:Choice>
              <mc:Fallback>
                <p:oleObj name="Equation" r:id="rId4" imgW="1638000" imgH="406080"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50" y="4365625"/>
                        <a:ext cx="4203700" cy="1042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2052"/>
          <p:cNvGraphicFramePr>
            <a:graphicFrameLocks noChangeAspect="1"/>
          </p:cNvGraphicFramePr>
          <p:nvPr/>
        </p:nvGraphicFramePr>
        <p:xfrm>
          <a:off x="4433888" y="5592763"/>
          <a:ext cx="4151312" cy="1020762"/>
        </p:xfrm>
        <a:graphic>
          <a:graphicData uri="http://schemas.openxmlformats.org/presentationml/2006/ole">
            <mc:AlternateContent xmlns:mc="http://schemas.openxmlformats.org/markup-compatibility/2006">
              <mc:Choice xmlns:v="urn:schemas-microsoft-com:vml" Requires="v">
                <p:oleObj spid="_x0000_s1189" name="Equation" r:id="rId6" imgW="1612800" imgH="393480" progId="Equation.3">
                  <p:embed/>
                </p:oleObj>
              </mc:Choice>
              <mc:Fallback>
                <p:oleObj name="Equation" r:id="rId6" imgW="1612800" imgH="393480" progId="Equation.3">
                  <p:embed/>
                  <p:pic>
                    <p:nvPicPr>
                      <p:cNvPr id="0" name="Object 20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3888" y="5592763"/>
                        <a:ext cx="4151312" cy="1020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2055"/>
          <p:cNvGraphicFramePr>
            <a:graphicFrameLocks noChangeAspect="1"/>
          </p:cNvGraphicFramePr>
          <p:nvPr/>
        </p:nvGraphicFramePr>
        <p:xfrm>
          <a:off x="2406650" y="1377950"/>
          <a:ext cx="4270375" cy="2638425"/>
        </p:xfrm>
        <a:graphic>
          <a:graphicData uri="http://schemas.openxmlformats.org/presentationml/2006/ole">
            <mc:AlternateContent xmlns:mc="http://schemas.openxmlformats.org/markup-compatibility/2006">
              <mc:Choice xmlns:v="urn:schemas-microsoft-com:vml" Requires="v">
                <p:oleObj spid="_x0000_s1190" name="Visio" r:id="rId8" imgW="4269850" imgH="2639038" progId="Visio.Drawing.11">
                  <p:embed/>
                </p:oleObj>
              </mc:Choice>
              <mc:Fallback>
                <p:oleObj name="Visio" r:id="rId8" imgW="4269850" imgH="2639038" progId="Visio.Drawing.11">
                  <p:embed/>
                  <p:pic>
                    <p:nvPicPr>
                      <p:cNvPr id="0" name="Object 205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invGray">
                      <a:xfrm>
                        <a:off x="2406650" y="1377950"/>
                        <a:ext cx="4270375"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3048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25604" name="Rectangle 4"/>
          <p:cNvSpPr>
            <a:spLocks noChangeArrowheads="1"/>
          </p:cNvSpPr>
          <p:nvPr/>
        </p:nvSpPr>
        <p:spPr bwMode="auto">
          <a:xfrm>
            <a:off x="609600" y="122141"/>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3.5</a:t>
            </a:r>
            <a:endParaRPr lang="en-GB" altLang="en-US" sz="4400" dirty="0">
              <a:solidFill>
                <a:schemeClr val="tx2"/>
              </a:solidFill>
              <a:latin typeface="Arial" charset="0"/>
            </a:endParaRPr>
          </a:p>
        </p:txBody>
      </p:sp>
      <p:sp>
        <p:nvSpPr>
          <p:cNvPr id="25605"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25606"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sp>
        <p:nvSpPr>
          <p:cNvPr id="25607" name="Rectangle 9"/>
          <p:cNvSpPr>
            <a:spLocks noChangeArrowheads="1"/>
          </p:cNvSpPr>
          <p:nvPr/>
        </p:nvSpPr>
        <p:spPr bwMode="invGray">
          <a:xfrm>
            <a:off x="314320" y="3515349"/>
            <a:ext cx="8385175"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smtClean="0"/>
              <a:t>So we require a dominant pair with a damping ratio in excess of 0.7, i.e. inside a suitable sector and a real part placing them to the left of the line Re(</a:t>
            </a:r>
            <a:r>
              <a:rPr lang="en-GB" altLang="en-US" i="1" dirty="0" smtClean="0"/>
              <a:t>s</a:t>
            </a:r>
            <a:r>
              <a:rPr lang="en-GB" altLang="en-US" dirty="0" smtClean="0"/>
              <a:t>) = -2.6667. There is a formula for finding the appropriate sector given the minimum acceptable damping ratio but I never bother using it. Instead I use the </a:t>
            </a:r>
            <a:r>
              <a:rPr lang="en-GB" altLang="en-US" dirty="0" err="1" smtClean="0"/>
              <a:t>Matlab</a:t>
            </a:r>
            <a:r>
              <a:rPr lang="en-GB" altLang="en-US" dirty="0" smtClean="0"/>
              <a:t> command </a:t>
            </a:r>
            <a:r>
              <a:rPr lang="en-GB" altLang="en-US" b="1" dirty="0" err="1" smtClean="0"/>
              <a:t>sgrid</a:t>
            </a:r>
            <a:r>
              <a:rPr lang="en-GB" altLang="en-US" dirty="0" smtClean="0"/>
              <a:t>.</a:t>
            </a:r>
          </a:p>
          <a:p>
            <a:r>
              <a:rPr lang="en-GB" altLang="en-US" dirty="0" smtClean="0"/>
              <a:t>As we have no need of an I-term let us try a P </a:t>
            </a:r>
            <a:r>
              <a:rPr lang="en-GB" altLang="en-US" dirty="0" err="1" smtClean="0"/>
              <a:t>contoller</a:t>
            </a:r>
            <a:r>
              <a:rPr lang="en-GB" altLang="en-US" dirty="0" smtClean="0"/>
              <a:t>.</a:t>
            </a:r>
            <a:endParaRPr lang="en-GB" altLang="en-US" dirty="0"/>
          </a:p>
        </p:txBody>
      </p:sp>
      <p:sp>
        <p:nvSpPr>
          <p:cNvPr id="25608" name="Rectangle 12"/>
          <p:cNvSpPr>
            <a:spLocks noChangeArrowheads="1"/>
          </p:cNvSpPr>
          <p:nvPr/>
        </p:nvSpPr>
        <p:spPr bwMode="invGray">
          <a:xfrm>
            <a:off x="412750" y="1364784"/>
            <a:ext cx="63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smtClean="0">
                <a:cs typeface="Times New Roman" pitchFamily="18" charset="0"/>
              </a:rPr>
              <a:t>     </a:t>
            </a:r>
            <a:endParaRPr lang="en-GB" altLang="en-US" dirty="0"/>
          </a:p>
        </p:txBody>
      </p:sp>
      <p:sp>
        <p:nvSpPr>
          <p:cNvPr id="25609" name="Rectangle 13"/>
          <p:cNvSpPr>
            <a:spLocks noChangeArrowheads="1"/>
          </p:cNvSpPr>
          <p:nvPr/>
        </p:nvSpPr>
        <p:spPr bwMode="invGray">
          <a:xfrm>
            <a:off x="314322" y="1090323"/>
            <a:ext cx="8488363"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a:cs typeface="Times New Roman" pitchFamily="18" charset="0"/>
              </a:rPr>
              <a:t>The first formula indicates that for </a:t>
            </a:r>
            <a:r>
              <a:rPr lang="en-GB" altLang="en-US" i="1" dirty="0" smtClean="0">
                <a:latin typeface="Symbol" panose="05050102010706020507" pitchFamily="18" charset="2"/>
                <a:cs typeface="Times New Roman" pitchFamily="18" charset="0"/>
              </a:rPr>
              <a:t>z</a:t>
            </a:r>
            <a:r>
              <a:rPr lang="en-GB" altLang="en-US" dirty="0" smtClean="0">
                <a:cs typeface="Times New Roman" pitchFamily="18" charset="0"/>
              </a:rPr>
              <a:t> ≥ 0.7 one </a:t>
            </a:r>
            <a:r>
              <a:rPr lang="en-GB" altLang="en-US" dirty="0">
                <a:cs typeface="Times New Roman" pitchFamily="18" charset="0"/>
              </a:rPr>
              <a:t>obtains </a:t>
            </a:r>
            <a:r>
              <a:rPr lang="en-GB" altLang="en-US" dirty="0" smtClean="0">
                <a:cs typeface="Times New Roman" pitchFamily="18" charset="0"/>
              </a:rPr>
              <a:t>PO </a:t>
            </a:r>
            <a:r>
              <a:rPr lang="en-GB" altLang="en-US" dirty="0">
                <a:cs typeface="Times New Roman" pitchFamily="18" charset="0"/>
              </a:rPr>
              <a:t>of less than about 4.6%.  </a:t>
            </a:r>
          </a:p>
          <a:p>
            <a:r>
              <a:rPr lang="en-GB" altLang="en-US" dirty="0">
                <a:cs typeface="Times New Roman" pitchFamily="18" charset="0"/>
              </a:rPr>
              <a:t>The </a:t>
            </a:r>
            <a:r>
              <a:rPr lang="en-GB" altLang="en-US" dirty="0" smtClean="0">
                <a:cs typeface="Times New Roman" pitchFamily="18" charset="0"/>
              </a:rPr>
              <a:t>settling time indicates </a:t>
            </a:r>
            <a:r>
              <a:rPr lang="en-GB" altLang="en-US" dirty="0">
                <a:cs typeface="Times New Roman" pitchFamily="18" charset="0"/>
              </a:rPr>
              <a:t>that for a </a:t>
            </a:r>
            <a:r>
              <a:rPr lang="en-GB" altLang="en-US" dirty="0" smtClean="0">
                <a:cs typeface="Times New Roman" pitchFamily="18" charset="0"/>
              </a:rPr>
              <a:t>2% settling time of </a:t>
            </a:r>
            <a:r>
              <a:rPr lang="en-GB" altLang="en-US" dirty="0">
                <a:cs typeface="Times New Roman" pitchFamily="18" charset="0"/>
              </a:rPr>
              <a:t>less than </a:t>
            </a:r>
            <a:r>
              <a:rPr lang="en-GB" altLang="en-US" dirty="0" smtClean="0">
                <a:cs typeface="Times New Roman" pitchFamily="18" charset="0"/>
              </a:rPr>
              <a:t>1.5 sec will a real part of the dominant pair of -2.6667 or less.</a:t>
            </a:r>
            <a:endParaRPr lang="en-GB" altLang="en-US" dirty="0">
              <a:cs typeface="Times New Roman"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048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26629" name="Rectangle 4"/>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3.5</a:t>
            </a:r>
            <a:endParaRPr lang="en-GB" altLang="en-US" sz="4400" dirty="0">
              <a:solidFill>
                <a:schemeClr val="tx2"/>
              </a:solidFill>
              <a:latin typeface="Arial" charset="0"/>
            </a:endParaRPr>
          </a:p>
        </p:txBody>
      </p:sp>
      <p:sp>
        <p:nvSpPr>
          <p:cNvPr id="26630"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26631"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graphicFrame>
        <p:nvGraphicFramePr>
          <p:cNvPr id="26626" name="Object 7"/>
          <p:cNvGraphicFramePr>
            <a:graphicFrameLocks noChangeAspect="1"/>
          </p:cNvGraphicFramePr>
          <p:nvPr>
            <p:extLst>
              <p:ext uri="{D42A27DB-BD31-4B8C-83A1-F6EECF244321}">
                <p14:modId xmlns:p14="http://schemas.microsoft.com/office/powerpoint/2010/main" val="904756143"/>
              </p:ext>
            </p:extLst>
          </p:nvPr>
        </p:nvGraphicFramePr>
        <p:xfrm>
          <a:off x="0" y="1225550"/>
          <a:ext cx="3875088" cy="850900"/>
        </p:xfrm>
        <a:graphic>
          <a:graphicData uri="http://schemas.openxmlformats.org/presentationml/2006/ole">
            <mc:AlternateContent xmlns:mc="http://schemas.openxmlformats.org/markup-compatibility/2006">
              <mc:Choice xmlns:v="urn:schemas-microsoft-com:vml" Requires="v">
                <p:oleObj spid="_x0000_s26794" name="Equation" r:id="rId4" imgW="1942920" imgH="431640" progId="Equation.3">
                  <p:embed/>
                </p:oleObj>
              </mc:Choice>
              <mc:Fallback>
                <p:oleObj name="Equation" r:id="rId4" imgW="1942920" imgH="43164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25550"/>
                        <a:ext cx="3875088"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2" name="Rectangle 8"/>
          <p:cNvSpPr>
            <a:spLocks noChangeArrowheads="1"/>
          </p:cNvSpPr>
          <p:nvPr/>
        </p:nvSpPr>
        <p:spPr bwMode="invGray">
          <a:xfrm>
            <a:off x="4784725" y="1244134"/>
            <a:ext cx="19554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dirty="0" smtClean="0"/>
              <a:t>P </a:t>
            </a:r>
            <a:r>
              <a:rPr lang="en-GB" altLang="en-US" dirty="0"/>
              <a:t>controller:</a:t>
            </a:r>
          </a:p>
        </p:txBody>
      </p:sp>
      <p:graphicFrame>
        <p:nvGraphicFramePr>
          <p:cNvPr id="26627" name="Object 10"/>
          <p:cNvGraphicFramePr>
            <a:graphicFrameLocks noChangeAspect="1"/>
          </p:cNvGraphicFramePr>
          <p:nvPr>
            <p:extLst>
              <p:ext uri="{D42A27DB-BD31-4B8C-83A1-F6EECF244321}">
                <p14:modId xmlns:p14="http://schemas.microsoft.com/office/powerpoint/2010/main" val="2278109565"/>
              </p:ext>
            </p:extLst>
          </p:nvPr>
        </p:nvGraphicFramePr>
        <p:xfrm>
          <a:off x="7115175" y="1244134"/>
          <a:ext cx="1514475" cy="557212"/>
        </p:xfrm>
        <a:graphic>
          <a:graphicData uri="http://schemas.openxmlformats.org/presentationml/2006/ole">
            <mc:AlternateContent xmlns:mc="http://schemas.openxmlformats.org/markup-compatibility/2006">
              <mc:Choice xmlns:v="urn:schemas-microsoft-com:vml" Requires="v">
                <p:oleObj spid="_x0000_s26795" name="Equation" r:id="rId6" imgW="647640" imgH="241200" progId="Equation.3">
                  <p:embed/>
                </p:oleObj>
              </mc:Choice>
              <mc:Fallback>
                <p:oleObj name="Equation" r:id="rId6" imgW="647640" imgH="2412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5175" y="1244134"/>
                        <a:ext cx="1514475"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8" name="Object 11"/>
          <p:cNvGraphicFramePr>
            <a:graphicFrameLocks noChangeAspect="1"/>
          </p:cNvGraphicFramePr>
          <p:nvPr>
            <p:extLst>
              <p:ext uri="{D42A27DB-BD31-4B8C-83A1-F6EECF244321}">
                <p14:modId xmlns:p14="http://schemas.microsoft.com/office/powerpoint/2010/main" val="3213523233"/>
              </p:ext>
            </p:extLst>
          </p:nvPr>
        </p:nvGraphicFramePr>
        <p:xfrm>
          <a:off x="1499394" y="2395538"/>
          <a:ext cx="5938838" cy="557212"/>
        </p:xfrm>
        <a:graphic>
          <a:graphicData uri="http://schemas.openxmlformats.org/presentationml/2006/ole">
            <mc:AlternateContent xmlns:mc="http://schemas.openxmlformats.org/markup-compatibility/2006">
              <mc:Choice xmlns:v="urn:schemas-microsoft-com:vml" Requires="v">
                <p:oleObj spid="_x0000_s26796" name="Equation" r:id="rId8" imgW="2539800" imgH="241200" progId="Equation.3">
                  <p:embed/>
                </p:oleObj>
              </mc:Choice>
              <mc:Fallback>
                <p:oleObj name="Equation" r:id="rId8" imgW="2539800" imgH="2412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99394" y="2395538"/>
                        <a:ext cx="5938838"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6730" name="Picture 10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274955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3048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1" name="Rectangle 10"/>
          <p:cNvSpPr/>
          <p:nvPr/>
        </p:nvSpPr>
        <p:spPr bwMode="auto">
          <a:xfrm>
            <a:off x="685800" y="1212266"/>
            <a:ext cx="8216900" cy="2283647"/>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244738" name="TextBox 1"/>
          <p:cNvSpPr txBox="1">
            <a:spLocks noChangeArrowheads="1"/>
          </p:cNvSpPr>
          <p:nvPr/>
        </p:nvSpPr>
        <p:spPr bwMode="auto">
          <a:xfrm>
            <a:off x="809625" y="1384593"/>
            <a:ext cx="8218025" cy="1938992"/>
          </a:xfrm>
          <a:prstGeom prst="rect">
            <a:avLst/>
          </a:prstGeom>
          <a:noFill/>
          <a:ln w="9525">
            <a:noFill/>
            <a:miter lim="800000"/>
            <a:headEnd/>
            <a:tailEnd/>
          </a:ln>
        </p:spPr>
        <p:txBody>
          <a:bodyPr wrap="square">
            <a:spAutoFit/>
          </a:bodyPr>
          <a:lstStyle/>
          <a:p>
            <a:pPr algn="l"/>
            <a:r>
              <a:rPr lang="en-GB" sz="2400" dirty="0" smtClean="0"/>
              <a:t>&gt;&gt;  </a:t>
            </a:r>
            <a:r>
              <a:rPr lang="en-GB" sz="2400" dirty="0" err="1" smtClean="0">
                <a:solidFill>
                  <a:srgbClr val="0000FF"/>
                </a:solidFill>
              </a:rPr>
              <a:t>Gp</a:t>
            </a:r>
            <a:r>
              <a:rPr lang="en-GB" sz="2400" dirty="0" smtClean="0">
                <a:solidFill>
                  <a:srgbClr val="0000FF"/>
                </a:solidFill>
              </a:rPr>
              <a:t> = </a:t>
            </a:r>
            <a:r>
              <a:rPr lang="en-GB" sz="2400" dirty="0" err="1" smtClean="0">
                <a:solidFill>
                  <a:srgbClr val="0000FF"/>
                </a:solidFill>
              </a:rPr>
              <a:t>tf</a:t>
            </a:r>
            <a:r>
              <a:rPr lang="en-GB" sz="2400" dirty="0" smtClean="0">
                <a:solidFill>
                  <a:srgbClr val="0000FF"/>
                </a:solidFill>
              </a:rPr>
              <a:t>([1 7],poly([0 -5 -15 -20])   </a:t>
            </a:r>
            <a:r>
              <a:rPr lang="en-GB" sz="2400" i="1" dirty="0" smtClean="0">
                <a:solidFill>
                  <a:srgbClr val="009900"/>
                </a:solidFill>
              </a:rPr>
              <a:t>note use of poly</a:t>
            </a:r>
          </a:p>
          <a:p>
            <a:pPr algn="l"/>
            <a:r>
              <a:rPr lang="en-GB" sz="2400" dirty="0" smtClean="0"/>
              <a:t>&gt;&gt;</a:t>
            </a:r>
            <a:r>
              <a:rPr lang="en-GB" sz="2400" dirty="0" smtClean="0">
                <a:solidFill>
                  <a:srgbClr val="009900"/>
                </a:solidFill>
              </a:rPr>
              <a:t>  </a:t>
            </a:r>
            <a:r>
              <a:rPr lang="en-GB" sz="2400" dirty="0" err="1" smtClean="0">
                <a:solidFill>
                  <a:srgbClr val="0000FF"/>
                </a:solidFill>
              </a:rPr>
              <a:t>Gc</a:t>
            </a:r>
            <a:r>
              <a:rPr lang="en-GB" sz="2400" dirty="0" smtClean="0">
                <a:solidFill>
                  <a:srgbClr val="0000FF"/>
                </a:solidFill>
              </a:rPr>
              <a:t> = </a:t>
            </a:r>
            <a:r>
              <a:rPr lang="en-GB" sz="2400" dirty="0" err="1" smtClean="0">
                <a:solidFill>
                  <a:srgbClr val="0000FF"/>
                </a:solidFill>
              </a:rPr>
              <a:t>tf</a:t>
            </a:r>
            <a:r>
              <a:rPr lang="en-GB" sz="2400" dirty="0" smtClean="0">
                <a:solidFill>
                  <a:srgbClr val="0000FF"/>
                </a:solidFill>
              </a:rPr>
              <a:t>([1],[1])</a:t>
            </a:r>
          </a:p>
          <a:p>
            <a:pPr algn="l"/>
            <a:r>
              <a:rPr lang="en-GB" sz="2400" dirty="0" smtClean="0"/>
              <a:t>&gt;&gt;</a:t>
            </a:r>
            <a:r>
              <a:rPr lang="en-GB" sz="2400" dirty="0" smtClean="0">
                <a:solidFill>
                  <a:srgbClr val="0000FF"/>
                </a:solidFill>
              </a:rPr>
              <a:t>  Go = series(</a:t>
            </a:r>
            <a:r>
              <a:rPr lang="en-GB" sz="2400" dirty="0" err="1" smtClean="0">
                <a:solidFill>
                  <a:srgbClr val="0000FF"/>
                </a:solidFill>
              </a:rPr>
              <a:t>Gp,Gc</a:t>
            </a:r>
            <a:r>
              <a:rPr lang="en-GB" sz="2400" dirty="0" smtClean="0">
                <a:solidFill>
                  <a:srgbClr val="0000FF"/>
                </a:solidFill>
              </a:rPr>
              <a:t>)</a:t>
            </a:r>
          </a:p>
          <a:p>
            <a:pPr algn="l"/>
            <a:r>
              <a:rPr lang="en-GB" sz="2400" dirty="0" smtClean="0"/>
              <a:t>&gt;&gt;</a:t>
            </a:r>
            <a:r>
              <a:rPr lang="en-GB" sz="2400" dirty="0" smtClean="0">
                <a:solidFill>
                  <a:srgbClr val="0000FF"/>
                </a:solidFill>
              </a:rPr>
              <a:t>  </a:t>
            </a:r>
            <a:r>
              <a:rPr lang="en-GB" sz="2400" dirty="0" err="1" smtClean="0">
                <a:solidFill>
                  <a:srgbClr val="0000FF"/>
                </a:solidFill>
              </a:rPr>
              <a:t>rlocus</a:t>
            </a:r>
            <a:r>
              <a:rPr lang="en-GB" sz="2400" dirty="0" smtClean="0">
                <a:solidFill>
                  <a:srgbClr val="0000FF"/>
                </a:solidFill>
              </a:rPr>
              <a:t>(Go)    </a:t>
            </a:r>
            <a:r>
              <a:rPr lang="en-GB" sz="2400" i="1" dirty="0" smtClean="0">
                <a:solidFill>
                  <a:srgbClr val="009900"/>
                </a:solidFill>
              </a:rPr>
              <a:t>draw root locus</a:t>
            </a:r>
          </a:p>
          <a:p>
            <a:pPr algn="l"/>
            <a:r>
              <a:rPr lang="en-GB" sz="2400" dirty="0" smtClean="0"/>
              <a:t>&gt;&gt;</a:t>
            </a:r>
            <a:r>
              <a:rPr lang="en-GB" sz="2400" i="1" dirty="0" smtClean="0">
                <a:solidFill>
                  <a:srgbClr val="009900"/>
                </a:solidFill>
              </a:rPr>
              <a:t>  </a:t>
            </a:r>
            <a:r>
              <a:rPr lang="en-GB" sz="2400" dirty="0" err="1" smtClean="0">
                <a:solidFill>
                  <a:srgbClr val="0000FF"/>
                </a:solidFill>
              </a:rPr>
              <a:t>sgrid</a:t>
            </a:r>
            <a:endParaRPr lang="en-GB" sz="2400" dirty="0" smtClean="0">
              <a:solidFill>
                <a:srgbClr val="0000FF"/>
              </a:solidFill>
            </a:endParaRPr>
          </a:p>
        </p:txBody>
      </p:sp>
      <p:sp>
        <p:nvSpPr>
          <p:cNvPr id="14"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15" name="Rectangle 2"/>
          <p:cNvSpPr txBox="1">
            <a:spLocks noChangeArrowheads="1"/>
          </p:cNvSpPr>
          <p:nvPr/>
        </p:nvSpPr>
        <p:spPr>
          <a:xfrm>
            <a:off x="685800" y="374457"/>
            <a:ext cx="7772400" cy="708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4000" b="0" kern="0" dirty="0" smtClean="0"/>
              <a:t>Code</a:t>
            </a:r>
          </a:p>
        </p:txBody>
      </p:sp>
      <p:sp>
        <p:nvSpPr>
          <p:cNvPr id="1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
        <p:nvSpPr>
          <p:cNvPr id="12" name="Text Box 8"/>
          <p:cNvSpPr txBox="1">
            <a:spLocks noChangeArrowheads="1"/>
          </p:cNvSpPr>
          <p:nvPr/>
        </p:nvSpPr>
        <p:spPr bwMode="invGray">
          <a:xfrm>
            <a:off x="200786" y="3605410"/>
            <a:ext cx="8826864"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b="1" dirty="0" err="1" smtClean="0"/>
              <a:t>sgrid</a:t>
            </a:r>
            <a:r>
              <a:rPr lang="en-GB" altLang="en-US" dirty="0" smtClean="0"/>
              <a:t> draws the sectors which correspond to damping ratios of 0.1, 0.2, 0.3, 0.4, 0.5, 0.6, 0.7, 0.8 and 0.9. It also draws circles which are related to the natural frequency but I will not be using these. There is a variation of </a:t>
            </a:r>
            <a:r>
              <a:rPr lang="en-GB" altLang="en-US" b="1" dirty="0" err="1" smtClean="0"/>
              <a:t>sgrid</a:t>
            </a:r>
            <a:r>
              <a:rPr lang="en-GB" altLang="en-US" dirty="0" smtClean="0"/>
              <a:t> which accepts input arguments and supposedly draws the sector corresponding to user-specified damping ratios only. I have always found this variation to be useless.</a:t>
            </a:r>
            <a:endParaRPr lang="en-US" altLang="en-US" i="1" dirty="0"/>
          </a:p>
        </p:txBody>
      </p:sp>
    </p:spTree>
    <p:extLst>
      <p:ext uri="{BB962C8B-B14F-4D97-AF65-F5344CB8AC3E}">
        <p14:creationId xmlns:p14="http://schemas.microsoft.com/office/powerpoint/2010/main" val="304550189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434584"/>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15" name="Rectangle 2"/>
          <p:cNvSpPr txBox="1">
            <a:spLocks noChangeArrowheads="1"/>
          </p:cNvSpPr>
          <p:nvPr/>
        </p:nvSpPr>
        <p:spPr>
          <a:xfrm>
            <a:off x="685800" y="434584"/>
            <a:ext cx="7772400" cy="708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4000" b="0" kern="0" dirty="0" smtClean="0"/>
              <a:t>Code</a:t>
            </a:r>
          </a:p>
        </p:txBody>
      </p:sp>
      <p:sp>
        <p:nvSpPr>
          <p:cNvPr id="1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pic>
        <p:nvPicPr>
          <p:cNvPr id="1280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75" y="823425"/>
            <a:ext cx="10888140" cy="5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8"/>
          <p:cNvSpPr txBox="1">
            <a:spLocks noChangeArrowheads="1"/>
          </p:cNvSpPr>
          <p:nvPr/>
        </p:nvSpPr>
        <p:spPr bwMode="invGray">
          <a:xfrm>
            <a:off x="158568" y="6118572"/>
            <a:ext cx="88268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We may use the zoom tool.</a:t>
            </a:r>
            <a:endParaRPr lang="en-US" altLang="en-US" i="1" dirty="0"/>
          </a:p>
        </p:txBody>
      </p:sp>
    </p:spTree>
    <p:extLst>
      <p:ext uri="{BB962C8B-B14F-4D97-AF65-F5344CB8AC3E}">
        <p14:creationId xmlns:p14="http://schemas.microsoft.com/office/powerpoint/2010/main" val="232967930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ChangeArrowheads="1"/>
          </p:cNvSpPr>
          <p:nvPr/>
        </p:nvSpPr>
        <p:spPr bwMode="auto">
          <a:xfrm>
            <a:off x="0" y="3048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27654" name="Rectangle 4"/>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3.5</a:t>
            </a:r>
            <a:endParaRPr lang="en-GB" altLang="en-US" sz="4400" dirty="0">
              <a:solidFill>
                <a:schemeClr val="tx2"/>
              </a:solidFill>
              <a:latin typeface="Arial" charset="0"/>
            </a:endParaRPr>
          </a:p>
        </p:txBody>
      </p:sp>
      <p:sp>
        <p:nvSpPr>
          <p:cNvPr id="27655"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27656"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pic>
        <p:nvPicPr>
          <p:cNvPr id="27789" name="Picture 1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018" y="783828"/>
            <a:ext cx="7573963" cy="568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 Box 8"/>
          <p:cNvSpPr txBox="1">
            <a:spLocks noChangeArrowheads="1"/>
          </p:cNvSpPr>
          <p:nvPr/>
        </p:nvSpPr>
        <p:spPr bwMode="invGray">
          <a:xfrm>
            <a:off x="206193" y="6334780"/>
            <a:ext cx="88268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dirty="0" smtClean="0"/>
              <a:t>Use </a:t>
            </a:r>
            <a:r>
              <a:rPr lang="en-GB" altLang="en-US" b="1" dirty="0" err="1" smtClean="0"/>
              <a:t>rlocfind</a:t>
            </a:r>
            <a:r>
              <a:rPr lang="en-GB" altLang="en-US" dirty="0" smtClean="0"/>
              <a:t>.</a:t>
            </a:r>
            <a:endParaRPr lang="en-US" altLang="en-US" i="1"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263525" y="1129134"/>
            <a:ext cx="8216900" cy="768934"/>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10" name="Rectangle 9"/>
          <p:cNvSpPr>
            <a:spLocks noChangeArrowheads="1"/>
          </p:cNvSpPr>
          <p:nvPr/>
        </p:nvSpPr>
        <p:spPr bwMode="auto">
          <a:xfrm>
            <a:off x="0" y="3048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28677" name="Rectangle 4"/>
          <p:cNvSpPr>
            <a:spLocks noChangeArrowheads="1"/>
          </p:cNvSpPr>
          <p:nvPr/>
        </p:nvSpPr>
        <p:spPr bwMode="auto">
          <a:xfrm>
            <a:off x="609600" y="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3.5</a:t>
            </a:r>
            <a:endParaRPr lang="en-GB" altLang="en-US" sz="4400" dirty="0">
              <a:solidFill>
                <a:schemeClr val="tx2"/>
              </a:solidFill>
              <a:latin typeface="Arial" charset="0"/>
            </a:endParaRPr>
          </a:p>
        </p:txBody>
      </p:sp>
      <p:sp>
        <p:nvSpPr>
          <p:cNvPr id="28678"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28679"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pic>
        <p:nvPicPr>
          <p:cNvPr id="28777" name="Picture 1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1" y="1615201"/>
            <a:ext cx="6773334" cy="5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
          <p:cNvSpPr txBox="1">
            <a:spLocks noChangeArrowheads="1"/>
          </p:cNvSpPr>
          <p:nvPr/>
        </p:nvSpPr>
        <p:spPr bwMode="auto">
          <a:xfrm>
            <a:off x="462987" y="1282768"/>
            <a:ext cx="8218025" cy="461665"/>
          </a:xfrm>
          <a:prstGeom prst="rect">
            <a:avLst/>
          </a:prstGeom>
          <a:noFill/>
          <a:ln w="9525">
            <a:noFill/>
            <a:miter lim="800000"/>
            <a:headEnd/>
            <a:tailEnd/>
          </a:ln>
        </p:spPr>
        <p:txBody>
          <a:bodyPr wrap="square">
            <a:spAutoFit/>
          </a:bodyPr>
          <a:lstStyle/>
          <a:p>
            <a:pPr algn="l"/>
            <a:r>
              <a:rPr lang="en-GB" sz="2400" dirty="0" smtClean="0"/>
              <a:t>&gt;&gt;</a:t>
            </a:r>
            <a:r>
              <a:rPr lang="en-GB" sz="2400" dirty="0" smtClean="0">
                <a:solidFill>
                  <a:srgbClr val="0000FF"/>
                </a:solidFill>
              </a:rPr>
              <a:t>  [</a:t>
            </a:r>
            <a:r>
              <a:rPr lang="en-GB" sz="2400" dirty="0" err="1" smtClean="0">
                <a:solidFill>
                  <a:srgbClr val="0000FF"/>
                </a:solidFill>
              </a:rPr>
              <a:t>k,poles</a:t>
            </a:r>
            <a:r>
              <a:rPr lang="en-GB" sz="2400" dirty="0" smtClean="0">
                <a:solidFill>
                  <a:srgbClr val="0000FF"/>
                </a:solidFill>
              </a:rPr>
              <a:t>] = </a:t>
            </a:r>
            <a:r>
              <a:rPr lang="en-GB" sz="2400" dirty="0" err="1" smtClean="0">
                <a:solidFill>
                  <a:srgbClr val="0000FF"/>
                </a:solidFill>
              </a:rPr>
              <a:t>rlocfind</a:t>
            </a:r>
            <a:r>
              <a:rPr lang="en-GB" sz="2400" dirty="0" smtClean="0">
                <a:solidFill>
                  <a:srgbClr val="0000FF"/>
                </a:solidFill>
              </a:rPr>
              <a:t>(Go)    </a:t>
            </a:r>
            <a:r>
              <a:rPr lang="en-GB" sz="2400" i="1" dirty="0" smtClean="0">
                <a:solidFill>
                  <a:srgbClr val="009900"/>
                </a:solidFill>
              </a:rPr>
              <a:t>place dominant poles</a:t>
            </a:r>
          </a:p>
        </p:txBody>
      </p:sp>
      <p:sp>
        <p:nvSpPr>
          <p:cNvPr id="2" name="Rectangle 1"/>
          <p:cNvSpPr/>
          <p:nvPr/>
        </p:nvSpPr>
        <p:spPr>
          <a:xfrm>
            <a:off x="6395012" y="2077709"/>
            <a:ext cx="4572000" cy="4154984"/>
          </a:xfrm>
          <a:prstGeom prst="rect">
            <a:avLst/>
          </a:prstGeom>
        </p:spPr>
        <p:txBody>
          <a:bodyPr>
            <a:spAutoFit/>
          </a:bodyPr>
          <a:lstStyle/>
          <a:p>
            <a:r>
              <a:rPr lang="en-IE" sz="2400" dirty="0"/>
              <a:t>k =</a:t>
            </a:r>
          </a:p>
          <a:p>
            <a:endParaRPr lang="en-IE" sz="2400" dirty="0"/>
          </a:p>
          <a:p>
            <a:r>
              <a:rPr lang="en-IE" sz="2400" dirty="0"/>
              <a:t>  326.2339</a:t>
            </a:r>
          </a:p>
          <a:p>
            <a:endParaRPr lang="en-IE" sz="2400" dirty="0"/>
          </a:p>
          <a:p>
            <a:endParaRPr lang="en-IE" sz="2400" dirty="0"/>
          </a:p>
          <a:p>
            <a:r>
              <a:rPr lang="en-IE" sz="2400" dirty="0"/>
              <a:t>poles =</a:t>
            </a:r>
          </a:p>
          <a:p>
            <a:endParaRPr lang="en-IE" sz="2400" dirty="0"/>
          </a:p>
          <a:p>
            <a:r>
              <a:rPr lang="en-IE" sz="2400" dirty="0"/>
              <a:t> -21.9025          </a:t>
            </a:r>
          </a:p>
          <a:p>
            <a:r>
              <a:rPr lang="en-IE" sz="2400" dirty="0"/>
              <a:t> -12.4588          </a:t>
            </a:r>
          </a:p>
          <a:p>
            <a:r>
              <a:rPr lang="en-IE" sz="2400" dirty="0"/>
              <a:t>  -2.8193 + 0.6481i</a:t>
            </a:r>
          </a:p>
          <a:p>
            <a:r>
              <a:rPr lang="en-IE" sz="2400" dirty="0"/>
              <a:t>  -2.8193 - 0.6481i</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3048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29701" name="Rectangle 4"/>
          <p:cNvSpPr>
            <a:spLocks noChangeArrowheads="1"/>
          </p:cNvSpPr>
          <p:nvPr/>
        </p:nvSpPr>
        <p:spPr bwMode="auto">
          <a:xfrm>
            <a:off x="561975" y="122141"/>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ctr" eaLnBrk="1" hangingPunct="1"/>
            <a:r>
              <a:rPr lang="en-GB" altLang="en-US" sz="4400" dirty="0">
                <a:solidFill>
                  <a:schemeClr val="tx2"/>
                </a:solidFill>
                <a:latin typeface="Arial" charset="0"/>
              </a:rPr>
              <a:t>Example </a:t>
            </a:r>
            <a:r>
              <a:rPr lang="en-GB" altLang="en-US" sz="4400" dirty="0" smtClean="0">
                <a:solidFill>
                  <a:schemeClr val="tx2"/>
                </a:solidFill>
                <a:latin typeface="Arial" charset="0"/>
              </a:rPr>
              <a:t>3.5</a:t>
            </a:r>
            <a:endParaRPr lang="en-GB" altLang="en-US" sz="4400" dirty="0">
              <a:solidFill>
                <a:schemeClr val="tx2"/>
              </a:solidFill>
              <a:latin typeface="Arial" charset="0"/>
            </a:endParaRPr>
          </a:p>
        </p:txBody>
      </p:sp>
      <p:sp>
        <p:nvSpPr>
          <p:cNvPr id="29702"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29703"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graphicFrame>
        <p:nvGraphicFramePr>
          <p:cNvPr id="29698" name="Object 7"/>
          <p:cNvGraphicFramePr>
            <a:graphicFrameLocks noChangeAspect="1"/>
          </p:cNvGraphicFramePr>
          <p:nvPr/>
        </p:nvGraphicFramePr>
        <p:xfrm>
          <a:off x="4754563" y="1044575"/>
          <a:ext cx="3875087" cy="850900"/>
        </p:xfrm>
        <a:graphic>
          <a:graphicData uri="http://schemas.openxmlformats.org/presentationml/2006/ole">
            <mc:AlternateContent xmlns:mc="http://schemas.openxmlformats.org/markup-compatibility/2006">
              <mc:Choice xmlns:v="urn:schemas-microsoft-com:vml" Requires="v">
                <p:oleObj spid="_x0000_s29866" name="Equation" r:id="rId4" imgW="1942920" imgH="431640" progId="Equation.3">
                  <p:embed/>
                </p:oleObj>
              </mc:Choice>
              <mc:Fallback>
                <p:oleObj name="Equation" r:id="rId4" imgW="1942920" imgH="43164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4563" y="1044575"/>
                        <a:ext cx="3875087"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9" name="Object 8"/>
          <p:cNvGraphicFramePr>
            <a:graphicFrameLocks noChangeAspect="1"/>
          </p:cNvGraphicFramePr>
          <p:nvPr>
            <p:extLst>
              <p:ext uri="{D42A27DB-BD31-4B8C-83A1-F6EECF244321}">
                <p14:modId xmlns:p14="http://schemas.microsoft.com/office/powerpoint/2010/main" val="2128395254"/>
              </p:ext>
            </p:extLst>
          </p:nvPr>
        </p:nvGraphicFramePr>
        <p:xfrm>
          <a:off x="7143750" y="2176463"/>
          <a:ext cx="1316038" cy="484187"/>
        </p:xfrm>
        <a:graphic>
          <a:graphicData uri="http://schemas.openxmlformats.org/presentationml/2006/ole">
            <mc:AlternateContent xmlns:mc="http://schemas.openxmlformats.org/markup-compatibility/2006">
              <mc:Choice xmlns:v="urn:schemas-microsoft-com:vml" Requires="v">
                <p:oleObj spid="_x0000_s29867" name="Equation" r:id="rId6" imgW="647640" imgH="241200" progId="Equation.3">
                  <p:embed/>
                </p:oleObj>
              </mc:Choice>
              <mc:Fallback>
                <p:oleObj name="Equation" r:id="rId6" imgW="647640" imgH="2412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3750" y="2176463"/>
                        <a:ext cx="1316038"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0" name="Object 10"/>
          <p:cNvGraphicFramePr>
            <a:graphicFrameLocks noChangeAspect="1"/>
          </p:cNvGraphicFramePr>
          <p:nvPr>
            <p:extLst>
              <p:ext uri="{D42A27DB-BD31-4B8C-83A1-F6EECF244321}">
                <p14:modId xmlns:p14="http://schemas.microsoft.com/office/powerpoint/2010/main" val="2161054959"/>
              </p:ext>
            </p:extLst>
          </p:nvPr>
        </p:nvGraphicFramePr>
        <p:xfrm>
          <a:off x="7173912" y="2833688"/>
          <a:ext cx="1455738" cy="604837"/>
        </p:xfrm>
        <a:graphic>
          <a:graphicData uri="http://schemas.openxmlformats.org/presentationml/2006/ole">
            <mc:AlternateContent xmlns:mc="http://schemas.openxmlformats.org/markup-compatibility/2006">
              <mc:Choice xmlns:v="urn:schemas-microsoft-com:vml" Requires="v">
                <p:oleObj spid="_x0000_s29868" name="Equation" r:id="rId8" imgW="571320" imgH="241200" progId="Equation.3">
                  <p:embed/>
                </p:oleObj>
              </mc:Choice>
              <mc:Fallback>
                <p:oleObj name="Equation" r:id="rId8" imgW="571320" imgH="241200" progId="Equation.3">
                  <p:embed/>
                  <p:pic>
                    <p:nvPicPr>
                      <p:cNvPr id="0" name="Object 10"/>
                      <p:cNvPicPr>
                        <a:picLocks noChangeAspect="1" noChangeArrowheads="1"/>
                      </p:cNvPicPr>
                      <p:nvPr/>
                    </p:nvPicPr>
                    <p:blipFill>
                      <a:blip r:embed="rId9"/>
                      <a:srcRect/>
                      <a:stretch>
                        <a:fillRect/>
                      </a:stretch>
                    </p:blipFill>
                    <p:spPr bwMode="auto">
                      <a:xfrm>
                        <a:off x="7173912" y="2833688"/>
                        <a:ext cx="1455738" cy="60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9801" name="Picture 1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799" y="1809750"/>
            <a:ext cx="6104467" cy="457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3429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9506" name="Rectangle 2"/>
          <p:cNvSpPr>
            <a:spLocks noGrp="1" noChangeArrowheads="1"/>
          </p:cNvSpPr>
          <p:nvPr>
            <p:ph type="title"/>
          </p:nvPr>
        </p:nvSpPr>
        <p:spPr>
          <a:xfrm>
            <a:off x="558800" y="304800"/>
            <a:ext cx="7772400" cy="876300"/>
          </a:xfrm>
        </p:spPr>
        <p:txBody>
          <a:bodyPr/>
          <a:lstStyle/>
          <a:p>
            <a:pPr eaLnBrk="1" hangingPunct="1"/>
            <a:r>
              <a:rPr lang="en-IE" altLang="en-US" dirty="0" smtClean="0"/>
              <a:t>Note</a:t>
            </a:r>
            <a:endParaRPr lang="en-GB" altLang="en-US" dirty="0" smtClean="0"/>
          </a:p>
        </p:txBody>
      </p:sp>
      <p:sp>
        <p:nvSpPr>
          <p:cNvPr id="149507" name="Text Box 3"/>
          <p:cNvSpPr txBox="1">
            <a:spLocks noChangeArrowheads="1"/>
          </p:cNvSpPr>
          <p:nvPr/>
        </p:nvSpPr>
        <p:spPr bwMode="invGray">
          <a:xfrm>
            <a:off x="182562" y="1156902"/>
            <a:ext cx="8778875" cy="5823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30000"/>
              </a:spcBef>
            </a:pPr>
            <a:r>
              <a:rPr kumimoji="1" lang="en-GB" altLang="en-US" dirty="0">
                <a:cs typeface="Times New Roman" panose="02020603050405020304" pitchFamily="18" charset="0"/>
              </a:rPr>
              <a:t>You are only finished when you have checked that the design actually meets the original specifications. Remember, there are a lot of approximations and assumptions.  Be prepared for some nasty shocks when you check the actual closed loop </a:t>
            </a:r>
            <a:r>
              <a:rPr kumimoji="1" lang="en-GB" altLang="en-US" dirty="0" smtClean="0">
                <a:cs typeface="Times New Roman" panose="02020603050405020304" pitchFamily="18" charset="0"/>
              </a:rPr>
              <a:t>performance. In </a:t>
            </a:r>
            <a:r>
              <a:rPr kumimoji="1" lang="en-GB" altLang="en-US" dirty="0">
                <a:cs typeface="Times New Roman" panose="02020603050405020304" pitchFamily="18" charset="0"/>
              </a:rPr>
              <a:t>this case clearly </a:t>
            </a:r>
            <a:r>
              <a:rPr kumimoji="1" lang="en-GB" altLang="en-US" dirty="0" smtClean="0">
                <a:cs typeface="Times New Roman" panose="02020603050405020304" pitchFamily="18" charset="0"/>
              </a:rPr>
              <a:t>there is </a:t>
            </a:r>
            <a:r>
              <a:rPr kumimoji="1" lang="en-GB" altLang="en-US" dirty="0">
                <a:cs typeface="Times New Roman" panose="02020603050405020304" pitchFamily="18" charset="0"/>
              </a:rPr>
              <a:t>no overshoot.  </a:t>
            </a:r>
            <a:r>
              <a:rPr kumimoji="1" lang="en-GB" altLang="en-US" dirty="0" smtClean="0">
                <a:cs typeface="Times New Roman" panose="02020603050405020304" pitchFamily="18" charset="0"/>
              </a:rPr>
              <a:t>There is zero </a:t>
            </a:r>
            <a:r>
              <a:rPr kumimoji="1" lang="en-GB" altLang="en-US" dirty="0">
                <a:cs typeface="Times New Roman" panose="02020603050405020304" pitchFamily="18" charset="0"/>
              </a:rPr>
              <a:t>steady-state error of course.  </a:t>
            </a:r>
            <a:r>
              <a:rPr kumimoji="1" lang="en-GB" altLang="en-US" dirty="0" smtClean="0">
                <a:cs typeface="Times New Roman" panose="02020603050405020304" pitchFamily="18" charset="0"/>
              </a:rPr>
              <a:t>The 2% settling time is 1.93 sec. Accordingly we fail to meet the specification. The closed-loop poles are </a:t>
            </a:r>
            <a:r>
              <a:rPr kumimoji="1" lang="nn-NO" altLang="en-US" dirty="0">
                <a:cs typeface="Times New Roman" panose="02020603050405020304" pitchFamily="18" charset="0"/>
              </a:rPr>
              <a:t> -</a:t>
            </a:r>
            <a:r>
              <a:rPr kumimoji="1" lang="nn-NO" altLang="en-US" dirty="0" smtClean="0">
                <a:cs typeface="Times New Roman" panose="02020603050405020304" pitchFamily="18" charset="0"/>
              </a:rPr>
              <a:t>21.8755,  </a:t>
            </a:r>
            <a:r>
              <a:rPr kumimoji="1" lang="nn-NO" altLang="en-US" dirty="0">
                <a:cs typeface="Times New Roman" panose="02020603050405020304" pitchFamily="18" charset="0"/>
              </a:rPr>
              <a:t>-</a:t>
            </a:r>
            <a:r>
              <a:rPr kumimoji="1" lang="nn-NO" altLang="en-US" dirty="0" smtClean="0">
                <a:cs typeface="Times New Roman" panose="02020603050405020304" pitchFamily="18" charset="0"/>
              </a:rPr>
              <a:t>12.4975 and </a:t>
            </a:r>
            <a:r>
              <a:rPr kumimoji="1" lang="nn-NO" altLang="en-US" dirty="0">
                <a:cs typeface="Times New Roman" panose="02020603050405020304" pitchFamily="18" charset="0"/>
              </a:rPr>
              <a:t>-2.8135 </a:t>
            </a:r>
            <a:r>
              <a:rPr kumimoji="1" lang="nn-NO" altLang="en-US" dirty="0" smtClean="0">
                <a:cs typeface="Times New Roman" panose="02020603050405020304" pitchFamily="18" charset="0"/>
              </a:rPr>
              <a:t>+/- 0.5269j. The dominant pair have non-zero imaginary part which would suggest a small overshoot. As required their real part is less than -2.6667, nonetheless they fail to give fast enough response.</a:t>
            </a:r>
            <a:endParaRPr kumimoji="1" lang="nn-NO" altLang="en-US" dirty="0">
              <a:cs typeface="Times New Roman" panose="02020603050405020304" pitchFamily="18" charset="0"/>
            </a:endParaRPr>
          </a:p>
        </p:txBody>
      </p:sp>
      <p:sp>
        <p:nvSpPr>
          <p:cNvPr id="5"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6"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3429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9506" name="Rectangle 2"/>
          <p:cNvSpPr>
            <a:spLocks noGrp="1" noChangeArrowheads="1"/>
          </p:cNvSpPr>
          <p:nvPr>
            <p:ph type="title"/>
          </p:nvPr>
        </p:nvSpPr>
        <p:spPr>
          <a:xfrm>
            <a:off x="558800" y="304800"/>
            <a:ext cx="7772400" cy="876300"/>
          </a:xfrm>
        </p:spPr>
        <p:txBody>
          <a:bodyPr/>
          <a:lstStyle/>
          <a:p>
            <a:pPr eaLnBrk="1" hangingPunct="1"/>
            <a:r>
              <a:rPr lang="en-IE" altLang="en-US" dirty="0" smtClean="0"/>
              <a:t>Note</a:t>
            </a:r>
            <a:endParaRPr lang="en-GB" altLang="en-US" dirty="0" smtClean="0"/>
          </a:p>
        </p:txBody>
      </p:sp>
      <p:sp>
        <p:nvSpPr>
          <p:cNvPr id="149507" name="Text Box 3"/>
          <p:cNvSpPr txBox="1">
            <a:spLocks noChangeArrowheads="1"/>
          </p:cNvSpPr>
          <p:nvPr/>
        </p:nvSpPr>
        <p:spPr bwMode="invGray">
          <a:xfrm>
            <a:off x="182562" y="1156902"/>
            <a:ext cx="877887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30000"/>
              </a:spcBef>
            </a:pPr>
            <a:r>
              <a:rPr kumimoji="1" lang="en-IE" altLang="en-US" dirty="0" smtClean="0">
                <a:cs typeface="Times New Roman" panose="02020603050405020304" pitchFamily="18" charset="0"/>
              </a:rPr>
              <a:t>In this case overshoot does not appear to present a problem</a:t>
            </a:r>
            <a:r>
              <a:rPr kumimoji="1" lang="en-IE" altLang="en-US" sz="3200" dirty="0" smtClean="0">
                <a:cs typeface="Times New Roman" panose="02020603050405020304" pitchFamily="18" charset="0"/>
              </a:rPr>
              <a:t>. </a:t>
            </a:r>
            <a:r>
              <a:rPr kumimoji="1" lang="en-IE" altLang="en-US" dirty="0" smtClean="0">
                <a:cs typeface="Times New Roman" panose="02020603050405020304" pitchFamily="18" charset="0"/>
              </a:rPr>
              <a:t>The complex branches of the root locus initially bends further into the LHP. Select higher up on branch.</a:t>
            </a:r>
            <a:endParaRPr kumimoji="1" lang="nn-NO" altLang="en-US" dirty="0">
              <a:cs typeface="Times New Roman" panose="02020603050405020304" pitchFamily="18" charset="0"/>
            </a:endParaRPr>
          </a:p>
        </p:txBody>
      </p:sp>
      <p:sp>
        <p:nvSpPr>
          <p:cNvPr id="5"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6"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pic>
        <p:nvPicPr>
          <p:cNvPr id="129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5900" y="271036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82562" y="2603452"/>
            <a:ext cx="4572000" cy="4154984"/>
          </a:xfrm>
          <a:prstGeom prst="rect">
            <a:avLst/>
          </a:prstGeom>
        </p:spPr>
        <p:txBody>
          <a:bodyPr>
            <a:spAutoFit/>
          </a:bodyPr>
          <a:lstStyle/>
          <a:p>
            <a:r>
              <a:rPr lang="en-IE" sz="2400" dirty="0"/>
              <a:t>k =</a:t>
            </a:r>
          </a:p>
          <a:p>
            <a:endParaRPr lang="en-IE" sz="2400" dirty="0"/>
          </a:p>
          <a:p>
            <a:r>
              <a:rPr lang="en-IE" sz="2400" dirty="0"/>
              <a:t>  522.3271</a:t>
            </a:r>
          </a:p>
          <a:p>
            <a:endParaRPr lang="en-IE" sz="2400" dirty="0"/>
          </a:p>
          <a:p>
            <a:endParaRPr lang="en-IE" sz="2400" dirty="0"/>
          </a:p>
          <a:p>
            <a:r>
              <a:rPr lang="en-IE" sz="2400" dirty="0"/>
              <a:t>poles =</a:t>
            </a:r>
          </a:p>
          <a:p>
            <a:endParaRPr lang="en-IE" sz="2400" dirty="0"/>
          </a:p>
          <a:p>
            <a:r>
              <a:rPr lang="en-IE" sz="2400" dirty="0"/>
              <a:t> -22.6658          </a:t>
            </a:r>
          </a:p>
          <a:p>
            <a:r>
              <a:rPr lang="en-IE" sz="2400" dirty="0"/>
              <a:t> -11.3540          </a:t>
            </a:r>
          </a:p>
          <a:p>
            <a:r>
              <a:rPr lang="en-IE" sz="2400" dirty="0"/>
              <a:t>  -2.9901 + 2.2950i</a:t>
            </a:r>
          </a:p>
          <a:p>
            <a:r>
              <a:rPr lang="en-IE" sz="2400" dirty="0"/>
              <a:t>  -2.9901 - 2.2950i</a:t>
            </a:r>
          </a:p>
        </p:txBody>
      </p:sp>
      <p:graphicFrame>
        <p:nvGraphicFramePr>
          <p:cNvPr id="3" name="Object 2"/>
          <p:cNvGraphicFramePr>
            <a:graphicFrameLocks noChangeAspect="1"/>
          </p:cNvGraphicFramePr>
          <p:nvPr>
            <p:extLst>
              <p:ext uri="{D42A27DB-BD31-4B8C-83A1-F6EECF244321}">
                <p14:modId xmlns:p14="http://schemas.microsoft.com/office/powerpoint/2010/main" val="113157166"/>
              </p:ext>
            </p:extLst>
          </p:nvPr>
        </p:nvGraphicFramePr>
        <p:xfrm>
          <a:off x="2709863" y="3303588"/>
          <a:ext cx="1455737" cy="604837"/>
        </p:xfrm>
        <a:graphic>
          <a:graphicData uri="http://schemas.openxmlformats.org/presentationml/2006/ole">
            <mc:AlternateContent xmlns:mc="http://schemas.openxmlformats.org/markup-compatibility/2006">
              <mc:Choice xmlns:v="urn:schemas-microsoft-com:vml" Requires="v">
                <p:oleObj spid="_x0000_s129047" name="Equation" r:id="rId5" imgW="571320" imgH="241200" progId="Equation.3">
                  <p:embed/>
                </p:oleObj>
              </mc:Choice>
              <mc:Fallback>
                <p:oleObj name="Equation" r:id="rId5" imgW="571320" imgH="241200" progId="Equation.3">
                  <p:embed/>
                  <p:pic>
                    <p:nvPicPr>
                      <p:cNvPr id="0" name="Object 10"/>
                      <p:cNvPicPr>
                        <a:picLocks noChangeAspect="1" noChangeArrowheads="1"/>
                      </p:cNvPicPr>
                      <p:nvPr/>
                    </p:nvPicPr>
                    <p:blipFill>
                      <a:blip r:embed="rId6"/>
                      <a:srcRect/>
                      <a:stretch>
                        <a:fillRect/>
                      </a:stretch>
                    </p:blipFill>
                    <p:spPr bwMode="auto">
                      <a:xfrm>
                        <a:off x="2709863" y="3303588"/>
                        <a:ext cx="1455737"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3984253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736600" y="342900"/>
            <a:ext cx="111379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30723" name="Title 1"/>
          <p:cNvSpPr>
            <a:spLocks noGrp="1"/>
          </p:cNvSpPr>
          <p:nvPr>
            <p:ph type="title"/>
          </p:nvPr>
        </p:nvSpPr>
        <p:spPr>
          <a:xfrm>
            <a:off x="295275" y="160241"/>
            <a:ext cx="8666163" cy="1143000"/>
          </a:xfrm>
        </p:spPr>
        <p:txBody>
          <a:bodyPr/>
          <a:lstStyle/>
          <a:p>
            <a:r>
              <a:rPr lang="en-GB" altLang="en-US" dirty="0" smtClean="0"/>
              <a:t>Example 3.6 (2010 Examination)</a:t>
            </a:r>
            <a:endParaRPr lang="en-US" altLang="en-US" dirty="0" smtClean="0"/>
          </a:p>
        </p:txBody>
      </p:sp>
      <p:sp>
        <p:nvSpPr>
          <p:cNvPr id="30724" name="Rectangle 8"/>
          <p:cNvSpPr>
            <a:spLocks noChangeArrowheads="1"/>
          </p:cNvSpPr>
          <p:nvPr/>
        </p:nvSpPr>
        <p:spPr bwMode="invGray">
          <a:xfrm>
            <a:off x="131763" y="1485900"/>
            <a:ext cx="914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sz="2000">
                <a:cs typeface="Times New Roman" pitchFamily="18" charset="0"/>
              </a:rPr>
              <a:t>1.	A SISO, LTI plant has transfer function:</a:t>
            </a:r>
            <a:endParaRPr lang="en-US" altLang="en-US"/>
          </a:p>
        </p:txBody>
      </p:sp>
      <p:graphicFrame>
        <p:nvGraphicFramePr>
          <p:cNvPr id="30722" name="Object 7"/>
          <p:cNvGraphicFramePr>
            <a:graphicFrameLocks noChangeAspect="1"/>
          </p:cNvGraphicFramePr>
          <p:nvPr/>
        </p:nvGraphicFramePr>
        <p:xfrm>
          <a:off x="3200400" y="2133600"/>
          <a:ext cx="2925763" cy="793750"/>
        </p:xfrm>
        <a:graphic>
          <a:graphicData uri="http://schemas.openxmlformats.org/presentationml/2006/ole">
            <mc:AlternateContent xmlns:mc="http://schemas.openxmlformats.org/markup-compatibility/2006">
              <mc:Choice xmlns:v="urn:schemas-microsoft-com:vml" Requires="v">
                <p:oleObj spid="_x0000_s30779" name="Equation" r:id="rId3" imgW="1459866" imgH="393529" progId="Equation.3">
                  <p:embed/>
                </p:oleObj>
              </mc:Choice>
              <mc:Fallback>
                <p:oleObj name="Equation" r:id="rId3" imgW="1459866" imgH="393529"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133600"/>
                        <a:ext cx="2925763"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5" name="Rectangle 9"/>
          <p:cNvSpPr>
            <a:spLocks noChangeArrowheads="1"/>
          </p:cNvSpPr>
          <p:nvPr/>
        </p:nvSpPr>
        <p:spPr bwMode="invGray">
          <a:xfrm>
            <a:off x="142875" y="2913063"/>
            <a:ext cx="8818563"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GB" altLang="en-US" sz="1000">
                <a:cs typeface="Times New Roman" pitchFamily="18" charset="0"/>
              </a:rPr>
              <a:t>.</a:t>
            </a:r>
            <a:endParaRPr lang="en-US" altLang="en-US" sz="600"/>
          </a:p>
          <a:p>
            <a:r>
              <a:rPr lang="en-GB" altLang="en-US" sz="2000">
                <a:cs typeface="Times New Roman" pitchFamily="18" charset="0"/>
              </a:rPr>
              <a:t>Find the poles and zeros of the plant.	                                                           </a:t>
            </a:r>
            <a:r>
              <a:rPr lang="en-GB" altLang="en-US" sz="2000" b="1">
                <a:cs typeface="Times New Roman" pitchFamily="18" charset="0"/>
              </a:rPr>
              <a:t>5</a:t>
            </a:r>
            <a:endParaRPr lang="en-US" altLang="en-US" sz="2000"/>
          </a:p>
          <a:p>
            <a:r>
              <a:rPr lang="en-GB" altLang="en-US" sz="2000">
                <a:cs typeface="Times New Roman" pitchFamily="18" charset="0"/>
              </a:rPr>
              <a:t>Determine the step response of the plant and characterise it by evaluating the DC gain, the steady-state error, the 2% settling time and the percentage overshoot.     1</a:t>
            </a:r>
            <a:r>
              <a:rPr lang="en-GB" altLang="en-US" sz="2000" b="1">
                <a:cs typeface="Times New Roman" pitchFamily="18" charset="0"/>
              </a:rPr>
              <a:t>0</a:t>
            </a:r>
            <a:endParaRPr lang="en-US" altLang="en-US" sz="2000"/>
          </a:p>
          <a:p>
            <a:r>
              <a:rPr lang="en-GB" altLang="en-US" sz="2000">
                <a:cs typeface="Times New Roman" pitchFamily="18" charset="0"/>
              </a:rPr>
              <a:t> </a:t>
            </a:r>
            <a:endParaRPr lang="en-US" altLang="en-US" sz="2000"/>
          </a:p>
          <a:p>
            <a:r>
              <a:rPr lang="en-GB" altLang="en-US" sz="2000">
                <a:cs typeface="Times New Roman" pitchFamily="18" charset="0"/>
              </a:rPr>
              <a:t>Design a PID controller such that the closed loop step response meets the following  specifications:</a:t>
            </a:r>
            <a:endParaRPr lang="en-US" altLang="en-US" sz="2000"/>
          </a:p>
          <a:p>
            <a:r>
              <a:rPr lang="en-GB" altLang="en-US" sz="2000">
                <a:cs typeface="Times New Roman" pitchFamily="18" charset="0"/>
              </a:rPr>
              <a:t>	(i)    Zero steady-state error</a:t>
            </a:r>
            <a:endParaRPr lang="en-US" altLang="en-US" sz="2000"/>
          </a:p>
          <a:p>
            <a:r>
              <a:rPr lang="en-GB" altLang="en-US" sz="2000">
                <a:cs typeface="Times New Roman" pitchFamily="18" charset="0"/>
              </a:rPr>
              <a:t>	(ii)   Percentage overshoot not exceeding 5%</a:t>
            </a:r>
            <a:endParaRPr lang="en-US" altLang="en-US" sz="2000"/>
          </a:p>
          <a:p>
            <a:r>
              <a:rPr lang="en-GB" altLang="en-US" sz="2000">
                <a:cs typeface="Times New Roman" pitchFamily="18" charset="0"/>
              </a:rPr>
              <a:t>	(iii)  2% settling time not exceeding 3 sec.		                            </a:t>
            </a:r>
            <a:r>
              <a:rPr lang="en-GB" altLang="en-US" sz="2000" b="1">
                <a:cs typeface="Times New Roman" pitchFamily="18" charset="0"/>
              </a:rPr>
              <a:t>60</a:t>
            </a:r>
            <a:endParaRPr lang="en-US" altLang="en-US" sz="2000"/>
          </a:p>
          <a:p>
            <a:r>
              <a:rPr lang="en-GB" altLang="en-US" sz="2000">
                <a:cs typeface="Times New Roman" pitchFamily="18" charset="0"/>
              </a:rPr>
              <a:t>Confirm that specifications are met by finding the closed-loop step response and </a:t>
            </a:r>
          </a:p>
          <a:p>
            <a:r>
              <a:rPr lang="en-GB" altLang="en-US" sz="2000">
                <a:cs typeface="Times New Roman" pitchFamily="18" charset="0"/>
              </a:rPr>
              <a:t>computing relevant data.	</a:t>
            </a:r>
            <a:r>
              <a:rPr lang="en-GB" altLang="en-US" sz="1000">
                <a:cs typeface="Times New Roman" pitchFamily="18" charset="0"/>
              </a:rPr>
              <a:t>	                                                                                                                                              </a:t>
            </a:r>
            <a:r>
              <a:rPr lang="en-GB" altLang="en-US" sz="2000" b="1">
                <a:cs typeface="Times New Roman" pitchFamily="18" charset="0"/>
              </a:rPr>
              <a:t>25</a:t>
            </a:r>
            <a:endParaRPr lang="en-GB" altLang="en-US" sz="2000"/>
          </a:p>
        </p:txBody>
      </p:sp>
      <p:sp>
        <p:nvSpPr>
          <p:cNvPr id="7"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8"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32766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21858" name="Rectangle 2"/>
          <p:cNvSpPr>
            <a:spLocks noGrp="1" noChangeArrowheads="1"/>
          </p:cNvSpPr>
          <p:nvPr>
            <p:ph type="title"/>
          </p:nvPr>
        </p:nvSpPr>
        <p:spPr>
          <a:xfrm>
            <a:off x="674688" y="203200"/>
            <a:ext cx="7772400" cy="876300"/>
          </a:xfrm>
        </p:spPr>
        <p:txBody>
          <a:bodyPr/>
          <a:lstStyle/>
          <a:p>
            <a:pPr eaLnBrk="1" hangingPunct="1"/>
            <a:r>
              <a:rPr lang="en-IE" altLang="en-US" smtClean="0"/>
              <a:t>Note</a:t>
            </a:r>
            <a:endParaRPr lang="en-GB" altLang="en-US" smtClean="0"/>
          </a:p>
        </p:txBody>
      </p:sp>
      <p:sp>
        <p:nvSpPr>
          <p:cNvPr id="121859" name="Text Box 3"/>
          <p:cNvSpPr txBox="1">
            <a:spLocks noChangeArrowheads="1"/>
          </p:cNvSpPr>
          <p:nvPr/>
        </p:nvSpPr>
        <p:spPr bwMode="invGray">
          <a:xfrm>
            <a:off x="260350" y="1751013"/>
            <a:ext cx="861695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kumimoji="1" lang="en-GB" altLang="en-US">
                <a:cs typeface="Times New Roman" pitchFamily="18" charset="0"/>
              </a:rPr>
              <a:t>As a matter of terminology we should note that the term “compensator” is sometimes used synonymously with “controller”.  There seems to be no consensus as to whether the terms are, in fact, synonymous.  Usage seems to indicate that the former is some kind of unspecified subset of the latter.</a:t>
            </a:r>
          </a:p>
          <a:p>
            <a:pPr eaLnBrk="1" hangingPunct="1"/>
            <a:r>
              <a:rPr kumimoji="1" lang="en-GB" altLang="en-US">
                <a:cs typeface="Times New Roman" pitchFamily="18" charset="0"/>
              </a:rPr>
              <a:t>Assume ideal sensor </a:t>
            </a:r>
            <a:r>
              <a:rPr kumimoji="1" lang="en-GB" altLang="en-US" i="1">
                <a:cs typeface="Times New Roman" pitchFamily="18" charset="0"/>
              </a:rPr>
              <a:t>G</a:t>
            </a:r>
            <a:r>
              <a:rPr kumimoji="1" lang="en-GB" altLang="en-US" baseline="-25000">
                <a:cs typeface="Times New Roman" pitchFamily="18" charset="0"/>
              </a:rPr>
              <a:t>sens</a:t>
            </a:r>
            <a:r>
              <a:rPr kumimoji="1" lang="en-GB" altLang="en-US">
                <a:cs typeface="Times New Roman" pitchFamily="18" charset="0"/>
              </a:rPr>
              <a:t> = 1 (or alternatively absorb non-ideal sensor TF into plant model).</a:t>
            </a:r>
          </a:p>
        </p:txBody>
      </p:sp>
      <p:sp>
        <p:nvSpPr>
          <p:cNvPr id="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1400" dirty="0"/>
          </a:p>
        </p:txBody>
      </p:sp>
      <p:sp>
        <p:nvSpPr>
          <p:cNvPr id="6" name="Text Box 10"/>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a:t>PID</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0" y="3048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1" name="Rectangle 10"/>
          <p:cNvSpPr/>
          <p:nvPr/>
        </p:nvSpPr>
        <p:spPr bwMode="auto">
          <a:xfrm>
            <a:off x="685800" y="1212266"/>
            <a:ext cx="8216900" cy="1837237"/>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244738" name="TextBox 1"/>
          <p:cNvSpPr txBox="1">
            <a:spLocks noChangeArrowheads="1"/>
          </p:cNvSpPr>
          <p:nvPr/>
        </p:nvSpPr>
        <p:spPr bwMode="auto">
          <a:xfrm>
            <a:off x="809625" y="1384593"/>
            <a:ext cx="8218025" cy="1569660"/>
          </a:xfrm>
          <a:prstGeom prst="rect">
            <a:avLst/>
          </a:prstGeom>
          <a:noFill/>
          <a:ln w="9525">
            <a:noFill/>
            <a:miter lim="800000"/>
            <a:headEnd/>
            <a:tailEnd/>
          </a:ln>
        </p:spPr>
        <p:txBody>
          <a:bodyPr wrap="square">
            <a:spAutoFit/>
          </a:bodyPr>
          <a:lstStyle/>
          <a:p>
            <a:pPr algn="l"/>
            <a:r>
              <a:rPr lang="en-GB" sz="2400" dirty="0" smtClean="0"/>
              <a:t>&gt;&gt;  </a:t>
            </a:r>
            <a:r>
              <a:rPr lang="en-GB" sz="2400" dirty="0" err="1" smtClean="0">
                <a:solidFill>
                  <a:srgbClr val="0000FF"/>
                </a:solidFill>
              </a:rPr>
              <a:t>Gp</a:t>
            </a:r>
            <a:r>
              <a:rPr lang="en-GB" sz="2400" dirty="0" smtClean="0">
                <a:solidFill>
                  <a:srgbClr val="0000FF"/>
                </a:solidFill>
              </a:rPr>
              <a:t> = </a:t>
            </a:r>
            <a:r>
              <a:rPr lang="en-GB" sz="2400" dirty="0" err="1" smtClean="0">
                <a:solidFill>
                  <a:srgbClr val="0000FF"/>
                </a:solidFill>
              </a:rPr>
              <a:t>tf</a:t>
            </a:r>
            <a:r>
              <a:rPr lang="en-GB" sz="2400" dirty="0" smtClean="0">
                <a:solidFill>
                  <a:srgbClr val="0000FF"/>
                </a:solidFill>
              </a:rPr>
              <a:t>([20 50],[1 4.35 21.4 7])   </a:t>
            </a:r>
            <a:r>
              <a:rPr lang="en-GB" sz="2400" i="1" dirty="0" smtClean="0">
                <a:solidFill>
                  <a:srgbClr val="009900"/>
                </a:solidFill>
              </a:rPr>
              <a:t>note use of poly</a:t>
            </a:r>
          </a:p>
          <a:p>
            <a:pPr algn="l"/>
            <a:r>
              <a:rPr lang="en-GB" sz="2400" dirty="0" smtClean="0"/>
              <a:t>&gt;&gt;</a:t>
            </a:r>
            <a:r>
              <a:rPr lang="en-GB" sz="2400" dirty="0" smtClean="0">
                <a:solidFill>
                  <a:srgbClr val="0000FF"/>
                </a:solidFill>
              </a:rPr>
              <a:t>  pole(</a:t>
            </a:r>
            <a:r>
              <a:rPr lang="en-GB" sz="2400" dirty="0" err="1" smtClean="0">
                <a:solidFill>
                  <a:srgbClr val="0000FF"/>
                </a:solidFill>
              </a:rPr>
              <a:t>Gp</a:t>
            </a:r>
            <a:r>
              <a:rPr lang="en-GB" sz="2400" dirty="0" smtClean="0">
                <a:solidFill>
                  <a:srgbClr val="0000FF"/>
                </a:solidFill>
              </a:rPr>
              <a:t>)</a:t>
            </a:r>
          </a:p>
          <a:p>
            <a:pPr algn="l"/>
            <a:r>
              <a:rPr lang="en-GB" sz="2400" dirty="0" smtClean="0"/>
              <a:t>&gt;&gt;</a:t>
            </a:r>
            <a:r>
              <a:rPr lang="en-GB" sz="2400" dirty="0" smtClean="0">
                <a:solidFill>
                  <a:srgbClr val="0000FF"/>
                </a:solidFill>
              </a:rPr>
              <a:t>  zero(</a:t>
            </a:r>
            <a:r>
              <a:rPr lang="en-GB" sz="2400" dirty="0" err="1" smtClean="0">
                <a:solidFill>
                  <a:srgbClr val="0000FF"/>
                </a:solidFill>
              </a:rPr>
              <a:t>Gp</a:t>
            </a:r>
            <a:r>
              <a:rPr lang="en-GB" sz="2400" dirty="0" smtClean="0">
                <a:solidFill>
                  <a:srgbClr val="0000FF"/>
                </a:solidFill>
              </a:rPr>
              <a:t>) </a:t>
            </a:r>
          </a:p>
          <a:p>
            <a:pPr algn="l"/>
            <a:r>
              <a:rPr lang="en-GB" sz="2400" dirty="0" smtClean="0"/>
              <a:t>&gt;&gt;</a:t>
            </a:r>
            <a:r>
              <a:rPr lang="en-GB" sz="2400" i="1" dirty="0" smtClean="0">
                <a:solidFill>
                  <a:srgbClr val="009900"/>
                </a:solidFill>
              </a:rPr>
              <a:t>  </a:t>
            </a:r>
            <a:r>
              <a:rPr lang="en-GB" sz="2400" dirty="0" smtClean="0">
                <a:solidFill>
                  <a:srgbClr val="0000FF"/>
                </a:solidFill>
              </a:rPr>
              <a:t>step(</a:t>
            </a:r>
            <a:r>
              <a:rPr lang="en-GB" sz="2400" dirty="0" err="1" smtClean="0">
                <a:solidFill>
                  <a:srgbClr val="0000FF"/>
                </a:solidFill>
              </a:rPr>
              <a:t>Gp</a:t>
            </a:r>
            <a:r>
              <a:rPr lang="en-GB" sz="2400" dirty="0" smtClean="0">
                <a:solidFill>
                  <a:srgbClr val="0000FF"/>
                </a:solidFill>
              </a:rPr>
              <a:t>)</a:t>
            </a:r>
          </a:p>
        </p:txBody>
      </p:sp>
      <p:sp>
        <p:nvSpPr>
          <p:cNvPr id="14"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15" name="Rectangle 2"/>
          <p:cNvSpPr txBox="1">
            <a:spLocks noChangeArrowheads="1"/>
          </p:cNvSpPr>
          <p:nvPr/>
        </p:nvSpPr>
        <p:spPr>
          <a:xfrm>
            <a:off x="685800" y="374457"/>
            <a:ext cx="7772400" cy="708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n-US" altLang="en-US" sz="4000" b="0" kern="0" dirty="0" smtClean="0"/>
              <a:t>Code</a:t>
            </a:r>
          </a:p>
        </p:txBody>
      </p:sp>
      <p:sp>
        <p:nvSpPr>
          <p:cNvPr id="1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
        <p:nvSpPr>
          <p:cNvPr id="12" name="Text Box 8"/>
          <p:cNvSpPr txBox="1">
            <a:spLocks noChangeArrowheads="1"/>
          </p:cNvSpPr>
          <p:nvPr/>
        </p:nvSpPr>
        <p:spPr bwMode="invGray">
          <a:xfrm>
            <a:off x="200786" y="3351410"/>
            <a:ext cx="882686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spcBef>
                <a:spcPct val="50000"/>
              </a:spcBef>
            </a:pPr>
            <a:r>
              <a:rPr lang="en-GB" altLang="en-US" sz="2400" dirty="0" smtClean="0"/>
              <a:t>poles:   </a:t>
            </a:r>
            <a:r>
              <a:rPr lang="en-GB" altLang="en-US" sz="2400" dirty="0"/>
              <a:t>-</a:t>
            </a:r>
            <a:r>
              <a:rPr lang="en-GB" altLang="en-US" sz="2400" dirty="0" smtClean="0"/>
              <a:t>2 +/- 4j, -0.35</a:t>
            </a:r>
          </a:p>
          <a:p>
            <a:pPr eaLnBrk="1" hangingPunct="1">
              <a:spcBef>
                <a:spcPct val="50000"/>
              </a:spcBef>
            </a:pPr>
            <a:r>
              <a:rPr lang="en-GB" altLang="en-US" sz="2400" dirty="0" smtClean="0"/>
              <a:t>zeros:    -2.5</a:t>
            </a:r>
            <a:endParaRPr lang="en-GB" altLang="en-US" sz="2400" dirty="0"/>
          </a:p>
        </p:txBody>
      </p:sp>
      <p:pic>
        <p:nvPicPr>
          <p:cNvPr id="130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9700" y="2944728"/>
            <a:ext cx="53467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3"/>
          <p:cNvSpPr txBox="1">
            <a:spLocks noChangeArrowheads="1"/>
          </p:cNvSpPr>
          <p:nvPr/>
        </p:nvSpPr>
        <p:spPr bwMode="invGray">
          <a:xfrm>
            <a:off x="200786" y="4567742"/>
            <a:ext cx="4025338" cy="1902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30000"/>
              </a:spcBef>
            </a:pPr>
            <a:r>
              <a:rPr kumimoji="1" lang="en-IE" altLang="en-US" sz="2400" dirty="0" smtClean="0">
                <a:cs typeface="Times New Roman" panose="02020603050405020304" pitchFamily="18" charset="0"/>
              </a:rPr>
              <a:t>DC Gain:  50/7 = 7.1429</a:t>
            </a:r>
          </a:p>
          <a:p>
            <a:pPr>
              <a:spcBef>
                <a:spcPct val="30000"/>
              </a:spcBef>
            </a:pPr>
            <a:r>
              <a:rPr kumimoji="1" lang="en-IE" altLang="en-US" sz="2400" dirty="0" smtClean="0">
                <a:cs typeface="Times New Roman" panose="02020603050405020304" pitchFamily="18" charset="0"/>
              </a:rPr>
              <a:t>Steady-state error = 614%</a:t>
            </a:r>
          </a:p>
          <a:p>
            <a:pPr>
              <a:spcBef>
                <a:spcPct val="30000"/>
              </a:spcBef>
            </a:pPr>
            <a:r>
              <a:rPr kumimoji="1" lang="en-IE" altLang="en-US" sz="2400" dirty="0" smtClean="0">
                <a:cs typeface="Times New Roman" panose="02020603050405020304" pitchFamily="18" charset="0"/>
              </a:rPr>
              <a:t>2% settling time:   10.9 sec</a:t>
            </a:r>
          </a:p>
          <a:p>
            <a:pPr>
              <a:spcBef>
                <a:spcPct val="30000"/>
              </a:spcBef>
            </a:pPr>
            <a:r>
              <a:rPr kumimoji="1" lang="en-IE" altLang="en-US" sz="2400" dirty="0" smtClean="0">
                <a:cs typeface="Times New Roman" panose="02020603050405020304" pitchFamily="18" charset="0"/>
              </a:rPr>
              <a:t>PO = 0%</a:t>
            </a:r>
            <a:endParaRPr kumimoji="1" lang="nn-NO" altLang="en-US" sz="2400" dirty="0">
              <a:cs typeface="Times New Roman" panose="02020603050405020304" pitchFamily="18" charset="0"/>
            </a:endParaRPr>
          </a:p>
        </p:txBody>
      </p:sp>
    </p:spTree>
    <p:extLst>
      <p:ext uri="{BB962C8B-B14F-4D97-AF65-F5344CB8AC3E}">
        <p14:creationId xmlns:p14="http://schemas.microsoft.com/office/powerpoint/2010/main" val="291166120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3429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49506" name="Rectangle 2"/>
          <p:cNvSpPr>
            <a:spLocks noGrp="1" noChangeArrowheads="1"/>
          </p:cNvSpPr>
          <p:nvPr>
            <p:ph type="title"/>
          </p:nvPr>
        </p:nvSpPr>
        <p:spPr>
          <a:xfrm>
            <a:off x="558800" y="304800"/>
            <a:ext cx="7772400" cy="876300"/>
          </a:xfrm>
        </p:spPr>
        <p:txBody>
          <a:bodyPr/>
          <a:lstStyle/>
          <a:p>
            <a:pPr eaLnBrk="1" hangingPunct="1"/>
            <a:r>
              <a:rPr lang="en-IE" altLang="en-US" dirty="0" smtClean="0"/>
              <a:t>Note</a:t>
            </a:r>
            <a:endParaRPr lang="en-GB" altLang="en-US" dirty="0" smtClean="0"/>
          </a:p>
        </p:txBody>
      </p:sp>
      <p:sp>
        <p:nvSpPr>
          <p:cNvPr id="149507" name="Text Box 3"/>
          <p:cNvSpPr txBox="1">
            <a:spLocks noChangeArrowheads="1"/>
          </p:cNvSpPr>
          <p:nvPr/>
        </p:nvSpPr>
        <p:spPr bwMode="invGray">
          <a:xfrm>
            <a:off x="182562" y="1423602"/>
            <a:ext cx="8778875" cy="481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30000"/>
              </a:spcBef>
            </a:pPr>
            <a:r>
              <a:rPr kumimoji="1" lang="en-IE" altLang="en-US" sz="3200" dirty="0" smtClean="0">
                <a:cs typeface="Times New Roman" panose="02020603050405020304" pitchFamily="18" charset="0"/>
              </a:rPr>
              <a:t>The steady-state error is very large, because the open-loop DC gain is much higher than unity.</a:t>
            </a:r>
          </a:p>
          <a:p>
            <a:pPr>
              <a:spcBef>
                <a:spcPct val="30000"/>
              </a:spcBef>
            </a:pPr>
            <a:r>
              <a:rPr kumimoji="1" lang="en-IE" altLang="en-US" sz="3200" dirty="0" smtClean="0">
                <a:cs typeface="Times New Roman" panose="02020603050405020304" pitchFamily="18" charset="0"/>
              </a:rPr>
              <a:t>The plant has a dominant real pole at -0.35. This predicts a 2% settling time of 4/0.35 = 11.42 sec. Although the actual value is somewhat less than this, the rough figure is correct, the settling time is rather long.</a:t>
            </a:r>
          </a:p>
          <a:p>
            <a:pPr>
              <a:spcBef>
                <a:spcPct val="30000"/>
              </a:spcBef>
            </a:pPr>
            <a:r>
              <a:rPr kumimoji="1" lang="en-IE" altLang="en-US" sz="3200" dirty="0" smtClean="0">
                <a:cs typeface="Times New Roman" panose="02020603050405020304" pitchFamily="18" charset="0"/>
              </a:rPr>
              <a:t>The early phase of the step response clearly indicates the presence of higher order dynamics.</a:t>
            </a:r>
            <a:endParaRPr kumimoji="1" lang="nn-NO" altLang="en-US" sz="3200" dirty="0">
              <a:cs typeface="Times New Roman" panose="02020603050405020304" pitchFamily="18" charset="0"/>
            </a:endParaRPr>
          </a:p>
        </p:txBody>
      </p:sp>
      <p:sp>
        <p:nvSpPr>
          <p:cNvPr id="5"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kumimoji="1" lang="en-GB" altLang="en-US" sz="1400" dirty="0"/>
              <a:t>Section: </a:t>
            </a:r>
            <a:r>
              <a:rPr kumimoji="1" lang="en-GB" altLang="en-US" sz="1400" dirty="0" smtClean="0"/>
              <a:t>3</a:t>
            </a:r>
            <a:endParaRPr kumimoji="1" lang="en-GB" altLang="en-US" sz="800" dirty="0"/>
          </a:p>
        </p:txBody>
      </p:sp>
      <p:sp>
        <p:nvSpPr>
          <p:cNvPr id="6"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kumimoji="1" lang="en-GB" altLang="en-US" sz="1400" dirty="0"/>
              <a:t>PID</a:t>
            </a:r>
          </a:p>
        </p:txBody>
      </p:sp>
    </p:spTree>
    <p:extLst>
      <p:ext uri="{BB962C8B-B14F-4D97-AF65-F5344CB8AC3E}">
        <p14:creationId xmlns:p14="http://schemas.microsoft.com/office/powerpoint/2010/main" val="274702439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4445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50530" name="Title 1"/>
          <p:cNvSpPr>
            <a:spLocks noGrp="1"/>
          </p:cNvSpPr>
          <p:nvPr>
            <p:ph type="title"/>
          </p:nvPr>
        </p:nvSpPr>
        <p:spPr/>
        <p:txBody>
          <a:bodyPr/>
          <a:lstStyle/>
          <a:p>
            <a:r>
              <a:rPr lang="en-GB" altLang="en-US" dirty="0" smtClean="0"/>
              <a:t>Example 3.6</a:t>
            </a:r>
            <a:endParaRPr lang="en-US" altLang="en-US" dirty="0" smtClean="0"/>
          </a:p>
        </p:txBody>
      </p:sp>
      <p:sp>
        <p:nvSpPr>
          <p:cNvPr id="150531" name="TextBox 2"/>
          <p:cNvSpPr txBox="1">
            <a:spLocks noChangeArrowheads="1"/>
          </p:cNvSpPr>
          <p:nvPr/>
        </p:nvSpPr>
        <p:spPr bwMode="auto">
          <a:xfrm>
            <a:off x="654841" y="1666875"/>
            <a:ext cx="78343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a:t>Zero steady state </a:t>
            </a:r>
            <a:r>
              <a:rPr lang="en-GB" altLang="en-US" dirty="0" smtClean="0"/>
              <a:t>error to step:  </a:t>
            </a:r>
            <a:r>
              <a:rPr lang="en-GB" altLang="en-US" dirty="0"/>
              <a:t>require open loop pole at 0.</a:t>
            </a:r>
            <a:endParaRPr lang="en-US" altLang="en-US" dirty="0"/>
          </a:p>
        </p:txBody>
      </p:sp>
      <p:sp>
        <p:nvSpPr>
          <p:cNvPr id="150532" name="TextBox 3"/>
          <p:cNvSpPr txBox="1">
            <a:spLocks noChangeArrowheads="1"/>
          </p:cNvSpPr>
          <p:nvPr/>
        </p:nvSpPr>
        <p:spPr bwMode="auto">
          <a:xfrm>
            <a:off x="654842" y="3355975"/>
            <a:ext cx="78343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a:t>2% settling time less than 3 sec:  require closed loop poles to left of line Re(s) = -4/3 = -1.33.</a:t>
            </a:r>
            <a:endParaRPr lang="en-US" altLang="en-US" dirty="0"/>
          </a:p>
        </p:txBody>
      </p:sp>
      <p:sp>
        <p:nvSpPr>
          <p:cNvPr id="150533" name="TextBox 4"/>
          <p:cNvSpPr txBox="1">
            <a:spLocks noChangeArrowheads="1"/>
          </p:cNvSpPr>
          <p:nvPr/>
        </p:nvSpPr>
        <p:spPr bwMode="auto">
          <a:xfrm>
            <a:off x="654843" y="5202238"/>
            <a:ext cx="78343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a:t>PO less than 5%:  </a:t>
            </a:r>
            <a:r>
              <a:rPr lang="en-GB" altLang="en-US" dirty="0" smtClean="0"/>
              <a:t>A </a:t>
            </a:r>
            <a:r>
              <a:rPr lang="en-GB" altLang="en-US" dirty="0"/>
              <a:t>dominant pair with a damping ratio </a:t>
            </a:r>
            <a:r>
              <a:rPr lang="el-GR" altLang="en-US" i="1" dirty="0"/>
              <a:t>ξ</a:t>
            </a:r>
            <a:r>
              <a:rPr lang="el-GR" altLang="en-US" dirty="0"/>
              <a:t> </a:t>
            </a:r>
            <a:r>
              <a:rPr lang="en-GB" altLang="en-US" dirty="0"/>
              <a:t>better than 0.7 </a:t>
            </a:r>
            <a:r>
              <a:rPr lang="en-GB" altLang="en-US" dirty="0" smtClean="0"/>
              <a:t>will give </a:t>
            </a:r>
            <a:r>
              <a:rPr lang="en-GB" altLang="en-US" dirty="0"/>
              <a:t>PO less than 4.6%</a:t>
            </a:r>
            <a:endParaRPr lang="en-US" altLang="en-US" dirty="0"/>
          </a:p>
        </p:txBody>
      </p:sp>
      <p:sp>
        <p:nvSpPr>
          <p:cNvPr id="7"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8"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4445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50530" name="Title 1"/>
          <p:cNvSpPr>
            <a:spLocks noGrp="1"/>
          </p:cNvSpPr>
          <p:nvPr>
            <p:ph type="title"/>
          </p:nvPr>
        </p:nvSpPr>
        <p:spPr/>
        <p:txBody>
          <a:bodyPr/>
          <a:lstStyle/>
          <a:p>
            <a:r>
              <a:rPr lang="en-GB" altLang="en-US" dirty="0" smtClean="0"/>
              <a:t>Example 3.6</a:t>
            </a:r>
            <a:endParaRPr lang="en-US" altLang="en-US" dirty="0" smtClean="0"/>
          </a:p>
        </p:txBody>
      </p:sp>
      <p:sp>
        <p:nvSpPr>
          <p:cNvPr id="150533" name="TextBox 4"/>
          <p:cNvSpPr txBox="1">
            <a:spLocks noChangeArrowheads="1"/>
          </p:cNvSpPr>
          <p:nvPr/>
        </p:nvSpPr>
        <p:spPr bwMode="auto">
          <a:xfrm>
            <a:off x="88900" y="1400176"/>
            <a:ext cx="8915399"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IE" altLang="en-US" sz="3200" dirty="0" smtClean="0"/>
              <a:t>I may initially attempt to meet the specification with a PI controller, since the steady-state error specification does require an I-term. As usually such a controller has a transfer function:</a:t>
            </a:r>
            <a:endParaRPr lang="en-US" altLang="en-US" sz="3200" dirty="0"/>
          </a:p>
        </p:txBody>
      </p:sp>
      <p:sp>
        <p:nvSpPr>
          <p:cNvPr id="7"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8"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graphicFrame>
        <p:nvGraphicFramePr>
          <p:cNvPr id="2" name="Object 1"/>
          <p:cNvGraphicFramePr>
            <a:graphicFrameLocks noChangeAspect="1"/>
          </p:cNvGraphicFramePr>
          <p:nvPr>
            <p:extLst>
              <p:ext uri="{D42A27DB-BD31-4B8C-83A1-F6EECF244321}">
                <p14:modId xmlns:p14="http://schemas.microsoft.com/office/powerpoint/2010/main" val="1805766183"/>
              </p:ext>
            </p:extLst>
          </p:nvPr>
        </p:nvGraphicFramePr>
        <p:xfrm>
          <a:off x="2758281" y="3706813"/>
          <a:ext cx="3627438" cy="936625"/>
        </p:xfrm>
        <a:graphic>
          <a:graphicData uri="http://schemas.openxmlformats.org/presentationml/2006/ole">
            <mc:AlternateContent xmlns:mc="http://schemas.openxmlformats.org/markup-compatibility/2006">
              <mc:Choice xmlns:v="urn:schemas-microsoft-com:vml" Requires="v">
                <p:oleObj spid="_x0000_s131090" name="Equation" r:id="rId3" imgW="1536033" imgH="393529" progId="Equation.3">
                  <p:embed/>
                </p:oleObj>
              </mc:Choice>
              <mc:Fallback>
                <p:oleObj name="Equation" r:id="rId3" imgW="1536033" imgH="39352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8281" y="3706813"/>
                        <a:ext cx="362743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4"/>
          <p:cNvSpPr txBox="1">
            <a:spLocks noChangeArrowheads="1"/>
          </p:cNvSpPr>
          <p:nvPr/>
        </p:nvSpPr>
        <p:spPr bwMode="auto">
          <a:xfrm>
            <a:off x="88900" y="4668837"/>
            <a:ext cx="89154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IE" altLang="en-US" sz="3200" dirty="0" smtClean="0"/>
              <a:t>I must introduce a zero as well as a pole (at 0). Before I can even draw the root locus I must decide where that zero should be. It is for this task that I find the root locus drawing rules to be useful.</a:t>
            </a:r>
            <a:endParaRPr lang="en-US" altLang="en-US" sz="3200" dirty="0"/>
          </a:p>
        </p:txBody>
      </p:sp>
    </p:spTree>
    <p:extLst>
      <p:ext uri="{BB962C8B-B14F-4D97-AF65-F5344CB8AC3E}">
        <p14:creationId xmlns:p14="http://schemas.microsoft.com/office/powerpoint/2010/main" val="92436089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3048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32771" name="Title 1"/>
          <p:cNvSpPr>
            <a:spLocks noGrp="1"/>
          </p:cNvSpPr>
          <p:nvPr>
            <p:ph type="title"/>
          </p:nvPr>
        </p:nvSpPr>
        <p:spPr>
          <a:xfrm>
            <a:off x="457200" y="7938"/>
            <a:ext cx="8229600" cy="1143000"/>
          </a:xfrm>
        </p:spPr>
        <p:txBody>
          <a:bodyPr/>
          <a:lstStyle/>
          <a:p>
            <a:r>
              <a:rPr lang="en-GB" altLang="en-US" dirty="0" smtClean="0"/>
              <a:t>Example </a:t>
            </a:r>
            <a:r>
              <a:rPr lang="en-GB" altLang="en-US" dirty="0" smtClean="0"/>
              <a:t>3.6</a:t>
            </a:r>
            <a:endParaRPr lang="en-US" altLang="en-US" dirty="0" smtClean="0"/>
          </a:p>
        </p:txBody>
      </p:sp>
      <p:graphicFrame>
        <p:nvGraphicFramePr>
          <p:cNvPr id="32770" name="Object 2"/>
          <p:cNvGraphicFramePr>
            <a:graphicFrameLocks noChangeAspect="1"/>
          </p:cNvGraphicFramePr>
          <p:nvPr>
            <p:extLst>
              <p:ext uri="{D42A27DB-BD31-4B8C-83A1-F6EECF244321}">
                <p14:modId xmlns:p14="http://schemas.microsoft.com/office/powerpoint/2010/main" val="2963296011"/>
              </p:ext>
            </p:extLst>
          </p:nvPr>
        </p:nvGraphicFramePr>
        <p:xfrm>
          <a:off x="2549525" y="1282700"/>
          <a:ext cx="3627438" cy="936625"/>
        </p:xfrm>
        <a:graphic>
          <a:graphicData uri="http://schemas.openxmlformats.org/presentationml/2006/ole">
            <mc:AlternateContent xmlns:mc="http://schemas.openxmlformats.org/markup-compatibility/2006">
              <mc:Choice xmlns:v="urn:schemas-microsoft-com:vml" Requires="v">
                <p:oleObj spid="_x0000_s132112" name="Equation" r:id="rId4" imgW="1536480" imgH="393480" progId="Equation.3">
                  <p:embed/>
                </p:oleObj>
              </mc:Choice>
              <mc:Fallback>
                <p:oleObj name="Equation" r:id="rId4" imgW="153648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9525" y="1282700"/>
                        <a:ext cx="3627438"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4" name="TextBox 6"/>
          <p:cNvSpPr txBox="1">
            <a:spLocks noChangeArrowheads="1"/>
          </p:cNvSpPr>
          <p:nvPr/>
        </p:nvSpPr>
        <p:spPr bwMode="auto">
          <a:xfrm>
            <a:off x="1657350" y="6105524"/>
            <a:ext cx="2011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smtClean="0"/>
              <a:t>z </a:t>
            </a:r>
            <a:r>
              <a:rPr lang="en-GB" altLang="en-US" dirty="0"/>
              <a:t>&lt; </a:t>
            </a:r>
            <a:r>
              <a:rPr lang="en-GB" altLang="en-US" dirty="0" smtClean="0"/>
              <a:t>0</a:t>
            </a:r>
            <a:endParaRPr lang="en-US" altLang="en-US" dirty="0"/>
          </a:p>
        </p:txBody>
      </p:sp>
      <p:sp>
        <p:nvSpPr>
          <p:cNvPr id="10"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11"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pic>
        <p:nvPicPr>
          <p:cNvPr id="132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 y="188595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6"/>
          <p:cNvSpPr txBox="1">
            <a:spLocks noChangeArrowheads="1"/>
          </p:cNvSpPr>
          <p:nvPr/>
        </p:nvSpPr>
        <p:spPr bwMode="auto">
          <a:xfrm>
            <a:off x="5365750" y="2549524"/>
            <a:ext cx="36258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smtClean="0"/>
              <a:t>There are reasons why we would never introduce a RHP zero. In this case one branch of the roots locus will pass in to the RHP and the closed loop system will be unstable. So </a:t>
            </a:r>
            <a:r>
              <a:rPr lang="en-GB" altLang="en-US" i="1" dirty="0" smtClean="0"/>
              <a:t>z</a:t>
            </a:r>
            <a:r>
              <a:rPr lang="en-GB" altLang="en-US" dirty="0" smtClean="0"/>
              <a:t> &lt; 0 is a bad choice.</a:t>
            </a:r>
            <a:endParaRPr lang="en-US" altLang="en-US" dirty="0"/>
          </a:p>
        </p:txBody>
      </p:sp>
    </p:spTree>
    <p:extLst>
      <p:ext uri="{BB962C8B-B14F-4D97-AF65-F5344CB8AC3E}">
        <p14:creationId xmlns:p14="http://schemas.microsoft.com/office/powerpoint/2010/main" val="59980675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3048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32771" name="Title 1"/>
          <p:cNvSpPr>
            <a:spLocks noGrp="1"/>
          </p:cNvSpPr>
          <p:nvPr>
            <p:ph type="title"/>
          </p:nvPr>
        </p:nvSpPr>
        <p:spPr>
          <a:xfrm>
            <a:off x="457200" y="7938"/>
            <a:ext cx="8229600" cy="1143000"/>
          </a:xfrm>
        </p:spPr>
        <p:txBody>
          <a:bodyPr/>
          <a:lstStyle/>
          <a:p>
            <a:r>
              <a:rPr lang="en-GB" altLang="en-US" dirty="0" smtClean="0"/>
              <a:t>Example 4.6</a:t>
            </a:r>
            <a:endParaRPr lang="en-US" altLang="en-US" dirty="0" smtClean="0"/>
          </a:p>
        </p:txBody>
      </p:sp>
      <p:sp>
        <p:nvSpPr>
          <p:cNvPr id="32772" name="TextBox 2"/>
          <p:cNvSpPr txBox="1">
            <a:spLocks noChangeArrowheads="1"/>
          </p:cNvSpPr>
          <p:nvPr/>
        </p:nvSpPr>
        <p:spPr bwMode="auto">
          <a:xfrm>
            <a:off x="579438" y="1138238"/>
            <a:ext cx="81168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smtClean="0"/>
              <a:t>z = 0 would cancel the desired pole at zero.</a:t>
            </a:r>
            <a:endParaRPr lang="en-US" altLang="en-US" dirty="0"/>
          </a:p>
        </p:txBody>
      </p:sp>
      <p:graphicFrame>
        <p:nvGraphicFramePr>
          <p:cNvPr id="32770" name="Object 2"/>
          <p:cNvGraphicFramePr>
            <a:graphicFrameLocks noChangeAspect="1"/>
          </p:cNvGraphicFramePr>
          <p:nvPr>
            <p:extLst>
              <p:ext uri="{D42A27DB-BD31-4B8C-83A1-F6EECF244321}">
                <p14:modId xmlns:p14="http://schemas.microsoft.com/office/powerpoint/2010/main" val="1448718351"/>
              </p:ext>
            </p:extLst>
          </p:nvPr>
        </p:nvGraphicFramePr>
        <p:xfrm>
          <a:off x="2524919" y="1752600"/>
          <a:ext cx="3627438" cy="936625"/>
        </p:xfrm>
        <a:graphic>
          <a:graphicData uri="http://schemas.openxmlformats.org/presentationml/2006/ole">
            <mc:AlternateContent xmlns:mc="http://schemas.openxmlformats.org/markup-compatibility/2006">
              <mc:Choice xmlns:v="urn:schemas-microsoft-com:vml" Requires="v">
                <p:oleObj spid="_x0000_s133137" name="Equation" r:id="rId4" imgW="1536480" imgH="393480" progId="Equation.3">
                  <p:embed/>
                </p:oleObj>
              </mc:Choice>
              <mc:Fallback>
                <p:oleObj name="Equation" r:id="rId4" imgW="153648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4919" y="1752600"/>
                        <a:ext cx="3627438"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4" name="TextBox 6"/>
          <p:cNvSpPr txBox="1">
            <a:spLocks noChangeArrowheads="1"/>
          </p:cNvSpPr>
          <p:nvPr/>
        </p:nvSpPr>
        <p:spPr bwMode="auto">
          <a:xfrm>
            <a:off x="1519237" y="6318250"/>
            <a:ext cx="2011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a:t>0 &lt; z &lt; 0.35</a:t>
            </a:r>
            <a:endParaRPr lang="en-US" altLang="en-US" dirty="0"/>
          </a:p>
        </p:txBody>
      </p:sp>
      <p:sp>
        <p:nvSpPr>
          <p:cNvPr id="10"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11"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pic>
        <p:nvPicPr>
          <p:cNvPr id="1331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081" y="2448719"/>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2"/>
          <p:cNvSpPr txBox="1">
            <a:spLocks noChangeArrowheads="1"/>
          </p:cNvSpPr>
          <p:nvPr/>
        </p:nvSpPr>
        <p:spPr bwMode="auto">
          <a:xfrm>
            <a:off x="4953000" y="2854345"/>
            <a:ext cx="4013201"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smtClean="0"/>
              <a:t>There will be a closed-loop pole on the branch of the root locus lying between the pole at 0 and the introduced zero. This pole will be to the right of the line Re(</a:t>
            </a:r>
            <a:r>
              <a:rPr lang="en-GB" altLang="en-US" i="1" dirty="0" smtClean="0"/>
              <a:t>s</a:t>
            </a:r>
            <a:r>
              <a:rPr lang="en-GB" altLang="en-US" dirty="0" smtClean="0"/>
              <a:t>) = -0.35 and is therefore not fast enough.</a:t>
            </a:r>
            <a:endParaRPr lang="en-US" altLang="en-US" dirty="0"/>
          </a:p>
        </p:txBody>
      </p:sp>
    </p:spTree>
    <p:extLst>
      <p:ext uri="{BB962C8B-B14F-4D97-AF65-F5344CB8AC3E}">
        <p14:creationId xmlns:p14="http://schemas.microsoft.com/office/powerpoint/2010/main" val="287583365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3048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32771" name="Title 1"/>
          <p:cNvSpPr>
            <a:spLocks noGrp="1"/>
          </p:cNvSpPr>
          <p:nvPr>
            <p:ph type="title"/>
          </p:nvPr>
        </p:nvSpPr>
        <p:spPr>
          <a:xfrm>
            <a:off x="457200" y="7938"/>
            <a:ext cx="8229600" cy="1143000"/>
          </a:xfrm>
        </p:spPr>
        <p:txBody>
          <a:bodyPr/>
          <a:lstStyle/>
          <a:p>
            <a:r>
              <a:rPr lang="en-GB" altLang="en-US" dirty="0" smtClean="0"/>
              <a:t>Example 4.6</a:t>
            </a:r>
            <a:endParaRPr lang="en-US" altLang="en-US" dirty="0" smtClean="0"/>
          </a:p>
        </p:txBody>
      </p:sp>
      <p:graphicFrame>
        <p:nvGraphicFramePr>
          <p:cNvPr id="32770" name="Object 2"/>
          <p:cNvGraphicFramePr>
            <a:graphicFrameLocks noChangeAspect="1"/>
          </p:cNvGraphicFramePr>
          <p:nvPr>
            <p:extLst>
              <p:ext uri="{D42A27DB-BD31-4B8C-83A1-F6EECF244321}">
                <p14:modId xmlns:p14="http://schemas.microsoft.com/office/powerpoint/2010/main" val="9812051"/>
              </p:ext>
            </p:extLst>
          </p:nvPr>
        </p:nvGraphicFramePr>
        <p:xfrm>
          <a:off x="2905125" y="1082482"/>
          <a:ext cx="3627438" cy="936625"/>
        </p:xfrm>
        <a:graphic>
          <a:graphicData uri="http://schemas.openxmlformats.org/presentationml/2006/ole">
            <mc:AlternateContent xmlns:mc="http://schemas.openxmlformats.org/markup-compatibility/2006">
              <mc:Choice xmlns:v="urn:schemas-microsoft-com:vml" Requires="v">
                <p:oleObj spid="_x0000_s32833" name="Equation" r:id="rId4" imgW="1536480" imgH="393480" progId="Equation.3">
                  <p:embed/>
                </p:oleObj>
              </mc:Choice>
              <mc:Fallback>
                <p:oleObj name="Equation" r:id="rId4" imgW="1536480" imgH="3934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5125" y="1082482"/>
                        <a:ext cx="3627438"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6" name="TextBox 8"/>
          <p:cNvSpPr txBox="1">
            <a:spLocks noChangeArrowheads="1"/>
          </p:cNvSpPr>
          <p:nvPr/>
        </p:nvSpPr>
        <p:spPr bwMode="auto">
          <a:xfrm>
            <a:off x="1970088" y="6203950"/>
            <a:ext cx="26019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a:t>0.35 &lt; z &lt; 2.5</a:t>
            </a:r>
            <a:endParaRPr lang="en-US" altLang="en-US" dirty="0"/>
          </a:p>
        </p:txBody>
      </p:sp>
      <p:sp>
        <p:nvSpPr>
          <p:cNvPr id="10"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11"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pic>
        <p:nvPicPr>
          <p:cNvPr id="32819"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401" y="1572418"/>
            <a:ext cx="6286501" cy="4714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2"/>
          <p:cNvSpPr txBox="1">
            <a:spLocks noChangeArrowheads="1"/>
          </p:cNvSpPr>
          <p:nvPr/>
        </p:nvSpPr>
        <p:spPr bwMode="auto">
          <a:xfrm>
            <a:off x="5499100" y="2244745"/>
            <a:ext cx="3644899"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smtClean="0"/>
              <a:t>Two complex conjugate root locus branches bend back into RHP. Does not look like we will be able to ensure all poles to left of Re(</a:t>
            </a:r>
            <a:r>
              <a:rPr lang="en-GB" altLang="en-US" i="1" dirty="0" smtClean="0"/>
              <a:t>s</a:t>
            </a:r>
            <a:r>
              <a:rPr lang="en-GB" altLang="en-US" dirty="0" smtClean="0"/>
              <a:t>) = -1.33.</a:t>
            </a:r>
            <a:endParaRPr lang="en-US" alt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3048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33796" name="Title 1"/>
          <p:cNvSpPr>
            <a:spLocks noGrp="1"/>
          </p:cNvSpPr>
          <p:nvPr>
            <p:ph type="title"/>
          </p:nvPr>
        </p:nvSpPr>
        <p:spPr>
          <a:xfrm>
            <a:off x="457200" y="0"/>
            <a:ext cx="8229600" cy="1143000"/>
          </a:xfrm>
        </p:spPr>
        <p:txBody>
          <a:bodyPr/>
          <a:lstStyle/>
          <a:p>
            <a:r>
              <a:rPr lang="en-GB" altLang="en-US" dirty="0" smtClean="0"/>
              <a:t>Example 3.6</a:t>
            </a:r>
            <a:endParaRPr lang="en-US" altLang="en-US" dirty="0" smtClean="0"/>
          </a:p>
        </p:txBody>
      </p:sp>
      <p:graphicFrame>
        <p:nvGraphicFramePr>
          <p:cNvPr id="33794" name="Object 2"/>
          <p:cNvGraphicFramePr>
            <a:graphicFrameLocks noChangeAspect="1"/>
          </p:cNvGraphicFramePr>
          <p:nvPr/>
        </p:nvGraphicFramePr>
        <p:xfrm>
          <a:off x="2698750" y="1136650"/>
          <a:ext cx="3627438" cy="936625"/>
        </p:xfrm>
        <a:graphic>
          <a:graphicData uri="http://schemas.openxmlformats.org/presentationml/2006/ole">
            <mc:AlternateContent xmlns:mc="http://schemas.openxmlformats.org/markup-compatibility/2006">
              <mc:Choice xmlns:v="urn:schemas-microsoft-com:vml" Requires="v">
                <p:oleObj spid="_x0000_s33905" name="Equation" r:id="rId4" imgW="1536480" imgH="393480" progId="Equation.3">
                  <p:embed/>
                </p:oleObj>
              </mc:Choice>
              <mc:Fallback>
                <p:oleObj name="Equation" r:id="rId4" imgW="1536480" imgH="3934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750" y="1136650"/>
                        <a:ext cx="3627438"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7" name="TextBox 8"/>
          <p:cNvSpPr txBox="1">
            <a:spLocks noChangeArrowheads="1"/>
          </p:cNvSpPr>
          <p:nvPr/>
        </p:nvSpPr>
        <p:spPr bwMode="auto">
          <a:xfrm>
            <a:off x="2239963" y="6013450"/>
            <a:ext cx="1625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a:t>2.5 &lt; z </a:t>
            </a:r>
            <a:endParaRPr lang="en-US" altLang="en-US" dirty="0"/>
          </a:p>
        </p:txBody>
      </p:sp>
      <p:pic>
        <p:nvPicPr>
          <p:cNvPr id="3379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131762" y="1974850"/>
            <a:ext cx="5609729"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3795" name="Object 4"/>
          <p:cNvGraphicFramePr>
            <a:graphicFrameLocks noChangeAspect="1"/>
          </p:cNvGraphicFramePr>
          <p:nvPr>
            <p:extLst>
              <p:ext uri="{D42A27DB-BD31-4B8C-83A1-F6EECF244321}">
                <p14:modId xmlns:p14="http://schemas.microsoft.com/office/powerpoint/2010/main" val="3446189809"/>
              </p:ext>
            </p:extLst>
          </p:nvPr>
        </p:nvGraphicFramePr>
        <p:xfrm>
          <a:off x="5395913" y="2230438"/>
          <a:ext cx="3597275" cy="2355850"/>
        </p:xfrm>
        <a:graphic>
          <a:graphicData uri="http://schemas.openxmlformats.org/presentationml/2006/ole">
            <mc:AlternateContent xmlns:mc="http://schemas.openxmlformats.org/markup-compatibility/2006">
              <mc:Choice xmlns:v="urn:schemas-microsoft-com:vml" Requires="v">
                <p:oleObj spid="_x0000_s33906" name="Equation" r:id="rId7" imgW="1523880" imgH="990360" progId="Equation.3">
                  <p:embed/>
                </p:oleObj>
              </mc:Choice>
              <mc:Fallback>
                <p:oleObj name="Equation" r:id="rId7" imgW="1523880" imgH="99036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5913" y="2230438"/>
                        <a:ext cx="3597275" cy="235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9"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
        <p:nvSpPr>
          <p:cNvPr id="10" name="TextBox 2"/>
          <p:cNvSpPr txBox="1">
            <a:spLocks noChangeArrowheads="1"/>
          </p:cNvSpPr>
          <p:nvPr/>
        </p:nvSpPr>
        <p:spPr bwMode="auto">
          <a:xfrm>
            <a:off x="5397499" y="5169743"/>
            <a:ext cx="364489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smtClean="0"/>
              <a:t>Not fail safe and surely not fast enough. </a:t>
            </a:r>
            <a:endParaRPr lang="en-US" alt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3048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151554" name="Title 1"/>
          <p:cNvSpPr>
            <a:spLocks noGrp="1"/>
          </p:cNvSpPr>
          <p:nvPr>
            <p:ph type="title"/>
          </p:nvPr>
        </p:nvSpPr>
        <p:spPr>
          <a:xfrm>
            <a:off x="436563" y="0"/>
            <a:ext cx="8229600" cy="1143000"/>
          </a:xfrm>
        </p:spPr>
        <p:txBody>
          <a:bodyPr/>
          <a:lstStyle/>
          <a:p>
            <a:r>
              <a:rPr lang="en-GB" altLang="en-US" dirty="0" smtClean="0"/>
              <a:t>Example 3.6</a:t>
            </a:r>
            <a:endParaRPr lang="en-US" altLang="en-US" dirty="0" smtClean="0"/>
          </a:p>
        </p:txBody>
      </p:sp>
      <p:sp>
        <p:nvSpPr>
          <p:cNvPr id="151555" name="TextBox 2"/>
          <p:cNvSpPr txBox="1">
            <a:spLocks noChangeArrowheads="1"/>
          </p:cNvSpPr>
          <p:nvPr/>
        </p:nvSpPr>
        <p:spPr bwMode="auto">
          <a:xfrm>
            <a:off x="295275" y="1198563"/>
            <a:ext cx="840105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a:t>With a PI controller there are four poles and two zeros giving 2 asymptotes. For large gain the closed-loop poles on these asymptotes are very lightly damped and give rise to a highly oscillatory component of the step response. If </a:t>
            </a:r>
            <a:r>
              <a:rPr lang="en-GB" altLang="en-US" i="1" dirty="0"/>
              <a:t>z</a:t>
            </a:r>
            <a:r>
              <a:rPr lang="en-GB" altLang="en-US" dirty="0"/>
              <a:t> exceeds 1.85 these poles are actually unstable and therefore the closed-loop system is potentially unstable. Even if </a:t>
            </a:r>
            <a:r>
              <a:rPr lang="en-GB" altLang="en-US" i="1" dirty="0"/>
              <a:t>z</a:t>
            </a:r>
            <a:r>
              <a:rPr lang="en-GB" altLang="en-US" dirty="0"/>
              <a:t> is less than 1.85 the highly oscillatory response for high gain </a:t>
            </a:r>
            <a:r>
              <a:rPr lang="en-GB" altLang="en-US" dirty="0" smtClean="0"/>
              <a:t>implies </a:t>
            </a:r>
            <a:r>
              <a:rPr lang="en-GB" altLang="en-US" dirty="0"/>
              <a:t>very high overshoot and the closed-loop must be considered to be potentially </a:t>
            </a:r>
            <a:r>
              <a:rPr lang="en-GB" altLang="en-US" i="1" dirty="0"/>
              <a:t>practically</a:t>
            </a:r>
            <a:r>
              <a:rPr lang="en-GB" altLang="en-US" dirty="0"/>
              <a:t> unstable.</a:t>
            </a:r>
          </a:p>
          <a:p>
            <a:pPr eaLnBrk="1" hangingPunct="1"/>
            <a:r>
              <a:rPr lang="en-GB" altLang="en-US" dirty="0"/>
              <a:t>I conclude that a PI controller does not appear to offer a good solution in this case.</a:t>
            </a:r>
            <a:endParaRPr lang="en-US" altLang="en-US" dirty="0"/>
          </a:p>
        </p:txBody>
      </p:sp>
      <p:sp>
        <p:nvSpPr>
          <p:cNvPr id="5"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0" y="304800"/>
            <a:ext cx="9144000" cy="77768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spcBef>
                <a:spcPct val="0"/>
              </a:spcBef>
            </a:pPr>
            <a:endParaRPr lang="en-US" sz="4400" dirty="0">
              <a:solidFill>
                <a:schemeClr val="tx2"/>
              </a:solidFill>
            </a:endParaRPr>
          </a:p>
        </p:txBody>
      </p:sp>
      <p:sp>
        <p:nvSpPr>
          <p:cNvPr id="34819" name="Title 1"/>
          <p:cNvSpPr>
            <a:spLocks noGrp="1"/>
          </p:cNvSpPr>
          <p:nvPr>
            <p:ph type="title"/>
          </p:nvPr>
        </p:nvSpPr>
        <p:spPr>
          <a:xfrm>
            <a:off x="498475" y="122141"/>
            <a:ext cx="8229600" cy="1143000"/>
          </a:xfrm>
        </p:spPr>
        <p:txBody>
          <a:bodyPr/>
          <a:lstStyle/>
          <a:p>
            <a:r>
              <a:rPr lang="en-GB" altLang="en-US" dirty="0" smtClean="0"/>
              <a:t>Example </a:t>
            </a:r>
            <a:r>
              <a:rPr lang="en-GB" altLang="en-US" dirty="0" smtClean="0"/>
              <a:t>3.6</a:t>
            </a:r>
            <a:endParaRPr lang="en-US" altLang="en-US" dirty="0" smtClean="0"/>
          </a:p>
        </p:txBody>
      </p:sp>
      <p:graphicFrame>
        <p:nvGraphicFramePr>
          <p:cNvPr id="34818" name="Object 2"/>
          <p:cNvGraphicFramePr>
            <a:graphicFrameLocks noChangeAspect="1"/>
          </p:cNvGraphicFramePr>
          <p:nvPr/>
        </p:nvGraphicFramePr>
        <p:xfrm>
          <a:off x="1714500" y="1454150"/>
          <a:ext cx="5786438" cy="936625"/>
        </p:xfrm>
        <a:graphic>
          <a:graphicData uri="http://schemas.openxmlformats.org/presentationml/2006/ole">
            <mc:AlternateContent xmlns:mc="http://schemas.openxmlformats.org/markup-compatibility/2006">
              <mc:Choice xmlns:v="urn:schemas-microsoft-com:vml" Requires="v">
                <p:oleObj spid="_x0000_s34874" name="Equation" r:id="rId3" imgW="2450880" imgH="393480" progId="Equation.3">
                  <p:embed/>
                </p:oleObj>
              </mc:Choice>
              <mc:Fallback>
                <p:oleObj name="Equation" r:id="rId3" imgW="2450880" imgH="393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1454150"/>
                        <a:ext cx="5786438"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0" name="TextBox 3"/>
          <p:cNvSpPr txBox="1">
            <a:spLocks noChangeArrowheads="1"/>
          </p:cNvSpPr>
          <p:nvPr/>
        </p:nvSpPr>
        <p:spPr bwMode="auto">
          <a:xfrm>
            <a:off x="396875" y="2789238"/>
            <a:ext cx="83312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GB" altLang="en-US" dirty="0"/>
              <a:t>The previous problem with asymptotes is now eliminated. With a PID controller there are four poles and three zeros giving just one asymptote which will be at </a:t>
            </a:r>
            <a:r>
              <a:rPr lang="en-GB" altLang="en-US" dirty="0" smtClean="0"/>
              <a:t>an angle </a:t>
            </a:r>
            <a:r>
              <a:rPr lang="en-GB" altLang="en-US" dirty="0"/>
              <a:t>of 180</a:t>
            </a:r>
            <a:r>
              <a:rPr lang="en-GB" altLang="en-US" baseline="30000" dirty="0"/>
              <a:t>o</a:t>
            </a:r>
            <a:r>
              <a:rPr lang="en-GB" altLang="en-US" dirty="0"/>
              <a:t>. </a:t>
            </a:r>
          </a:p>
          <a:p>
            <a:pPr eaLnBrk="1" hangingPunct="1"/>
            <a:r>
              <a:rPr lang="en-GB" altLang="en-US" dirty="0"/>
              <a:t>As a rule of thumb try to design controllers so that the root locus has no more than one asymptote, i.e. that the number of closed-loop zeros is not more than one less than the number of closed-loop poles.</a:t>
            </a:r>
            <a:endParaRPr lang="en-US" altLang="en-US" dirty="0"/>
          </a:p>
        </p:txBody>
      </p:sp>
      <p:sp>
        <p:nvSpPr>
          <p:cNvPr id="6"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spcBef>
                <a:spcPct val="50000"/>
              </a:spcBef>
            </a:pPr>
            <a:r>
              <a:rPr kumimoji="1" lang="en-GB" altLang="en-US" sz="1400" b="0" dirty="0"/>
              <a:t>Section: </a:t>
            </a:r>
            <a:r>
              <a:rPr kumimoji="1" lang="en-GB" altLang="en-US" sz="1400" b="0" dirty="0" smtClean="0"/>
              <a:t>3</a:t>
            </a:r>
            <a:endParaRPr kumimoji="1" lang="en-GB" altLang="en-US" sz="800" b="0" dirty="0"/>
          </a:p>
        </p:txBody>
      </p:sp>
      <p:sp>
        <p:nvSpPr>
          <p:cNvPr id="7"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r">
              <a:spcBef>
                <a:spcPct val="50000"/>
              </a:spcBef>
            </a:pPr>
            <a:r>
              <a:rPr kumimoji="1" lang="en-GB" altLang="en-US" sz="1400" b="0" dirty="0" smtClean="0"/>
              <a:t>PID</a:t>
            </a:r>
            <a:endParaRPr kumimoji="1" lang="en-GB" altLang="en-US" sz="1400" b="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46254</TotalTime>
  <Words>8440</Words>
  <Application>Microsoft Office PowerPoint</Application>
  <PresentationFormat>On-screen Show (4:3)</PresentationFormat>
  <Paragraphs>751</Paragraphs>
  <Slides>109</Slides>
  <Notes>75</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109</vt:i4>
      </vt:variant>
    </vt:vector>
  </HeadingPairs>
  <TitlesOfParts>
    <vt:vector size="114" baseType="lpstr">
      <vt:lpstr>Default Design</vt:lpstr>
      <vt:lpstr>Equation</vt:lpstr>
      <vt:lpstr>Visio</vt:lpstr>
      <vt:lpstr>Document</vt:lpstr>
      <vt:lpstr>Microsoft Equation 3.0</vt:lpstr>
      <vt:lpstr>PowerPoint Presentation</vt:lpstr>
      <vt:lpstr>Overview of Topics</vt:lpstr>
      <vt:lpstr>PowerPoint Presentation</vt:lpstr>
      <vt:lpstr>PowerPoint Presentation</vt:lpstr>
      <vt:lpstr>PowerPoint Presentation</vt:lpstr>
      <vt:lpstr>Note</vt:lpstr>
      <vt:lpstr>Step Response Characteristics</vt:lpstr>
      <vt:lpstr>PowerPoint Presentation</vt:lpstr>
      <vt:lpstr>Note</vt:lpstr>
      <vt:lpstr>Note</vt:lpstr>
      <vt:lpstr>PowerPoint Presentation</vt:lpstr>
      <vt:lpstr>PowerPoint Presentation</vt:lpstr>
      <vt:lpstr>PowerPoint Presentation</vt:lpstr>
      <vt:lpstr>PowerPoint Presentation</vt:lpstr>
      <vt:lpstr>Note</vt:lpstr>
      <vt:lpstr>Note</vt:lpstr>
      <vt:lpstr>Note</vt:lpstr>
      <vt:lpstr>PowerPoint Presentation</vt:lpstr>
      <vt:lpstr>Note</vt:lpstr>
      <vt:lpstr>PowerPoint Presentation</vt:lpstr>
      <vt:lpstr>PowerPoint Presentation</vt:lpstr>
      <vt:lpstr>Note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Note</vt:lpstr>
      <vt:lpstr>Note</vt:lpstr>
      <vt:lpstr>Note</vt:lpstr>
      <vt:lpstr>Dominant Pole Placement</vt:lpstr>
      <vt:lpstr>Dominant Pole Placement</vt:lpstr>
      <vt:lpstr>Dominant Pole Placement</vt:lpstr>
      <vt:lpstr>Dominant Pole Placement</vt:lpstr>
      <vt:lpstr>PowerPoint Presentation</vt:lpstr>
      <vt:lpstr>PowerPoint Presentation</vt:lpstr>
      <vt:lpstr>Note</vt:lpstr>
      <vt:lpstr>Note</vt:lpstr>
      <vt:lpstr>Note</vt:lpstr>
      <vt:lpstr>PowerPoint Presentation</vt:lpstr>
      <vt:lpstr>PowerPoint Presentation</vt:lpstr>
      <vt:lpstr>PowerPoint Presentation</vt:lpstr>
      <vt:lpstr>PowerPoint Presentation</vt:lpstr>
      <vt:lpstr>PowerPoint Presentation</vt:lpstr>
      <vt:lpstr>PowerPoint Presentation</vt:lpstr>
      <vt:lpstr>Note</vt:lpstr>
      <vt:lpstr>PowerPoint Presentation</vt:lpstr>
      <vt:lpstr>Example 3.4</vt:lpstr>
      <vt:lpstr>Example 3.4</vt:lpstr>
      <vt:lpstr>Example 3.4</vt:lpstr>
      <vt:lpstr>Example 3.4</vt:lpstr>
      <vt:lpstr>Example 3.4</vt:lpstr>
      <vt:lpstr>Example 3.4</vt:lpstr>
      <vt:lpstr>PowerPoint Presentation</vt:lpstr>
      <vt:lpstr>PowerPoint Presentation</vt:lpstr>
      <vt:lpstr>Example 3.4</vt:lpstr>
      <vt:lpstr>PowerPoint Presentation</vt:lpstr>
      <vt:lpstr>PowerPoint Presentation</vt:lpstr>
      <vt:lpstr>PowerPoint Presentation</vt:lpstr>
      <vt:lpstr>PowerPoint Presentation</vt:lpstr>
      <vt:lpstr>Note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Note</vt:lpstr>
      <vt:lpstr>Note</vt:lpstr>
      <vt:lpstr>Example 3.6 (2010 Examination)</vt:lpstr>
      <vt:lpstr>PowerPoint Presentation</vt:lpstr>
      <vt:lpstr>Note</vt:lpstr>
      <vt:lpstr>Example 3.6</vt:lpstr>
      <vt:lpstr>Example 3.6</vt:lpstr>
      <vt:lpstr>Example 3.6</vt:lpstr>
      <vt:lpstr>Example 4.6</vt:lpstr>
      <vt:lpstr>Example 4.6</vt:lpstr>
      <vt:lpstr>Example 3.6</vt:lpstr>
      <vt:lpstr>Example 3.6</vt:lpstr>
      <vt:lpstr>Example 3.6</vt:lpstr>
      <vt:lpstr>Example 3.6</vt:lpstr>
      <vt:lpstr>Example 3.6</vt:lpstr>
      <vt:lpstr>Example 3.6</vt:lpstr>
      <vt:lpstr>Example 3.6</vt:lpstr>
      <vt:lpstr>Example 3.6</vt:lpstr>
      <vt:lpstr>Example 3.6</vt:lpstr>
      <vt:lpstr>Example 3.6</vt:lpstr>
      <vt:lpstr>Example 3.6</vt:lpstr>
      <vt:lpstr>Example 3.6</vt:lpstr>
      <vt:lpstr>PowerPoint Presentation</vt:lpstr>
    </vt:vector>
  </TitlesOfParts>
  <Company>UCD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Root Locus + Frequency Domain</dc:title>
  <dc:creator>P.Curran</dc:creator>
  <cp:lastModifiedBy>Paul Curran</cp:lastModifiedBy>
  <cp:revision>1362</cp:revision>
  <cp:lastPrinted>2001-11-08T19:31:28Z</cp:lastPrinted>
  <dcterms:created xsi:type="dcterms:W3CDTF">2000-03-07T00:13:27Z</dcterms:created>
  <dcterms:modified xsi:type="dcterms:W3CDTF">2013-09-24T11:13:53Z</dcterms:modified>
</cp:coreProperties>
</file>