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112"/>
  </p:notesMasterIdLst>
  <p:handoutMasterIdLst>
    <p:handoutMasterId r:id="rId113"/>
  </p:handoutMasterIdLst>
  <p:sldIdLst>
    <p:sldId id="256" r:id="rId2"/>
    <p:sldId id="839" r:id="rId3"/>
    <p:sldId id="648" r:id="rId4"/>
    <p:sldId id="610" r:id="rId5"/>
    <p:sldId id="840" r:id="rId6"/>
    <p:sldId id="841" r:id="rId7"/>
    <p:sldId id="842" r:id="rId8"/>
    <p:sldId id="843" r:id="rId9"/>
    <p:sldId id="844" r:id="rId10"/>
    <p:sldId id="760" r:id="rId11"/>
    <p:sldId id="611" r:id="rId12"/>
    <p:sldId id="684" r:id="rId13"/>
    <p:sldId id="761" r:id="rId14"/>
    <p:sldId id="845" r:id="rId15"/>
    <p:sldId id="846" r:id="rId16"/>
    <p:sldId id="614" r:id="rId17"/>
    <p:sldId id="762" r:id="rId18"/>
    <p:sldId id="847" r:id="rId19"/>
    <p:sldId id="612" r:id="rId20"/>
    <p:sldId id="848" r:id="rId21"/>
    <p:sldId id="766" r:id="rId22"/>
    <p:sldId id="619" r:id="rId23"/>
    <p:sldId id="767" r:id="rId24"/>
    <p:sldId id="685" r:id="rId25"/>
    <p:sldId id="686" r:id="rId26"/>
    <p:sldId id="768" r:id="rId27"/>
    <p:sldId id="769" r:id="rId28"/>
    <p:sldId id="770" r:id="rId29"/>
    <p:sldId id="687" r:id="rId30"/>
    <p:sldId id="688" r:id="rId31"/>
    <p:sldId id="771" r:id="rId32"/>
    <p:sldId id="689" r:id="rId33"/>
    <p:sldId id="690" r:id="rId34"/>
    <p:sldId id="772" r:id="rId35"/>
    <p:sldId id="729" r:id="rId36"/>
    <p:sldId id="730" r:id="rId37"/>
    <p:sldId id="732" r:id="rId38"/>
    <p:sldId id="731" r:id="rId39"/>
    <p:sldId id="733" r:id="rId40"/>
    <p:sldId id="773" r:id="rId41"/>
    <p:sldId id="649" r:id="rId42"/>
    <p:sldId id="650" r:id="rId43"/>
    <p:sldId id="691" r:id="rId44"/>
    <p:sldId id="775" r:id="rId45"/>
    <p:sldId id="692" r:id="rId46"/>
    <p:sldId id="849" r:id="rId47"/>
    <p:sldId id="653" r:id="rId48"/>
    <p:sldId id="654" r:id="rId49"/>
    <p:sldId id="722" r:id="rId50"/>
    <p:sldId id="777" r:id="rId51"/>
    <p:sldId id="693" r:id="rId52"/>
    <p:sldId id="850" r:id="rId53"/>
    <p:sldId id="655" r:id="rId54"/>
    <p:sldId id="694" r:id="rId55"/>
    <p:sldId id="851" r:id="rId56"/>
    <p:sldId id="656" r:id="rId57"/>
    <p:sldId id="695" r:id="rId58"/>
    <p:sldId id="852" r:id="rId59"/>
    <p:sldId id="696" r:id="rId60"/>
    <p:sldId id="781" r:id="rId61"/>
    <p:sldId id="657" r:id="rId62"/>
    <p:sldId id="782" r:id="rId63"/>
    <p:sldId id="697" r:id="rId64"/>
    <p:sldId id="783" r:id="rId65"/>
    <p:sldId id="698" r:id="rId66"/>
    <p:sldId id="837" r:id="rId67"/>
    <p:sldId id="784" r:id="rId68"/>
    <p:sldId id="699" r:id="rId69"/>
    <p:sldId id="700" r:id="rId70"/>
    <p:sldId id="853" r:id="rId71"/>
    <p:sldId id="838" r:id="rId72"/>
    <p:sldId id="854" r:id="rId73"/>
    <p:sldId id="701" r:id="rId74"/>
    <p:sldId id="828" r:id="rId75"/>
    <p:sldId id="829" r:id="rId76"/>
    <p:sldId id="702" r:id="rId77"/>
    <p:sldId id="703" r:id="rId78"/>
    <p:sldId id="788" r:id="rId79"/>
    <p:sldId id="704" r:id="rId80"/>
    <p:sldId id="855" r:id="rId81"/>
    <p:sldId id="832" r:id="rId82"/>
    <p:sldId id="833" r:id="rId83"/>
    <p:sldId id="834" r:id="rId84"/>
    <p:sldId id="835" r:id="rId85"/>
    <p:sldId id="856" r:id="rId86"/>
    <p:sldId id="857" r:id="rId87"/>
    <p:sldId id="858" r:id="rId88"/>
    <p:sldId id="658" r:id="rId89"/>
    <p:sldId id="734" r:id="rId90"/>
    <p:sldId id="660" r:id="rId91"/>
    <p:sldId id="723" r:id="rId92"/>
    <p:sldId id="794" r:id="rId93"/>
    <p:sldId id="726" r:id="rId94"/>
    <p:sldId id="861" r:id="rId95"/>
    <p:sldId id="862" r:id="rId96"/>
    <p:sldId id="863" r:id="rId97"/>
    <p:sldId id="864" r:id="rId98"/>
    <p:sldId id="707" r:id="rId99"/>
    <p:sldId id="607" r:id="rId100"/>
    <p:sldId id="709" r:id="rId101"/>
    <p:sldId id="710" r:id="rId102"/>
    <p:sldId id="798" r:id="rId103"/>
    <p:sldId id="711" r:id="rId104"/>
    <p:sldId id="712" r:id="rId105"/>
    <p:sldId id="661" r:id="rId106"/>
    <p:sldId id="713" r:id="rId107"/>
    <p:sldId id="859" r:id="rId108"/>
    <p:sldId id="662" r:id="rId109"/>
    <p:sldId id="860" r:id="rId110"/>
    <p:sldId id="609" r:id="rId111"/>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mn-cs"/>
      </a:defRPr>
    </a:lvl1pPr>
    <a:lvl2pPr marL="457200" algn="l" rtl="0" fontAlgn="base">
      <a:spcBef>
        <a:spcPct val="0"/>
      </a:spcBef>
      <a:spcAft>
        <a:spcPct val="0"/>
      </a:spcAft>
      <a:defRPr sz="2800" kern="1200">
        <a:solidFill>
          <a:schemeClr val="tx1"/>
        </a:solidFill>
        <a:latin typeface="Times New Roman" pitchFamily="18" charset="0"/>
        <a:ea typeface="+mn-ea"/>
        <a:cs typeface="+mn-cs"/>
      </a:defRPr>
    </a:lvl2pPr>
    <a:lvl3pPr marL="914400" algn="l" rtl="0" fontAlgn="base">
      <a:spcBef>
        <a:spcPct val="0"/>
      </a:spcBef>
      <a:spcAft>
        <a:spcPct val="0"/>
      </a:spcAft>
      <a:defRPr sz="2800" kern="1200">
        <a:solidFill>
          <a:schemeClr val="tx1"/>
        </a:solidFill>
        <a:latin typeface="Times New Roman" pitchFamily="18" charset="0"/>
        <a:ea typeface="+mn-ea"/>
        <a:cs typeface="+mn-cs"/>
      </a:defRPr>
    </a:lvl3pPr>
    <a:lvl4pPr marL="1371600" algn="l" rtl="0" fontAlgn="base">
      <a:spcBef>
        <a:spcPct val="0"/>
      </a:spcBef>
      <a:spcAft>
        <a:spcPct val="0"/>
      </a:spcAft>
      <a:defRPr sz="2800" kern="1200">
        <a:solidFill>
          <a:schemeClr val="tx1"/>
        </a:solidFill>
        <a:latin typeface="Times New Roman" pitchFamily="18" charset="0"/>
        <a:ea typeface="+mn-ea"/>
        <a:cs typeface="+mn-cs"/>
      </a:defRPr>
    </a:lvl4pPr>
    <a:lvl5pPr marL="1828800" algn="l" rtl="0" fontAlgn="base">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003366"/>
    <a:srgbClr val="33CC33"/>
    <a:srgbClr val="009900"/>
    <a:srgbClr val="FF0066"/>
    <a:srgbClr val="CC00C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2718" autoAdjust="0"/>
  </p:normalViewPr>
  <p:slideViewPr>
    <p:cSldViewPr snapToGrid="0">
      <p:cViewPr>
        <p:scale>
          <a:sx n="75" d="100"/>
          <a:sy n="75" d="100"/>
        </p:scale>
        <p:origin x="-1260"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50" d="100"/>
        <a:sy n="50" d="100"/>
      </p:scale>
      <p:origin x="0" y="0"/>
    </p:cViewPr>
  </p:sorterViewPr>
  <p:notesViewPr>
    <p:cSldViewPr snapToGrid="0">
      <p:cViewPr>
        <p:scale>
          <a:sx n="66" d="100"/>
          <a:sy n="66" d="100"/>
        </p:scale>
        <p:origin x="-1476" y="45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wmf"/><Relationship Id="rId1" Type="http://schemas.openxmlformats.org/officeDocument/2006/relationships/image" Target="../media/image7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image" Target="../media/image134.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7.wmf"/><Relationship Id="rId5" Type="http://schemas.openxmlformats.org/officeDocument/2006/relationships/image" Target="../media/image152.wmf"/><Relationship Id="rId4" Type="http://schemas.openxmlformats.org/officeDocument/2006/relationships/image" Target="../media/image15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20000"/>
              </a:spcBef>
              <a:buFontTx/>
              <a:buChar char="•"/>
              <a:defRPr kumimoji="1" sz="1300"/>
            </a:lvl1pPr>
          </a:lstStyle>
          <a:p>
            <a:pPr>
              <a:defRPr/>
            </a:pPr>
            <a:endParaRPr lang="en-US"/>
          </a:p>
        </p:txBody>
      </p:sp>
      <p:sp>
        <p:nvSpPr>
          <p:cNvPr id="1105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20000"/>
              </a:spcBef>
              <a:buFontTx/>
              <a:buChar char="•"/>
              <a:defRPr kumimoji="1" sz="1300"/>
            </a:lvl1pPr>
          </a:lstStyle>
          <a:p>
            <a:pPr>
              <a:defRPr/>
            </a:pPr>
            <a:endParaRPr lang="en-US"/>
          </a:p>
        </p:txBody>
      </p:sp>
      <p:sp>
        <p:nvSpPr>
          <p:cNvPr id="1105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20000"/>
              </a:spcBef>
              <a:buFontTx/>
              <a:buChar char="•"/>
              <a:defRPr kumimoji="1" sz="1300"/>
            </a:lvl1pPr>
          </a:lstStyle>
          <a:p>
            <a:pPr>
              <a:defRPr/>
            </a:pPr>
            <a:endParaRPr lang="en-US"/>
          </a:p>
        </p:txBody>
      </p:sp>
      <p:sp>
        <p:nvSpPr>
          <p:cNvPr id="1105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20000"/>
              </a:spcBef>
              <a:buFontTx/>
              <a:buChar char="•"/>
              <a:defRPr kumimoji="1" sz="1300"/>
            </a:lvl1pPr>
          </a:lstStyle>
          <a:p>
            <a:pPr>
              <a:defRPr/>
            </a:pPr>
            <a:fld id="{AA824615-2AEE-4DEE-92E7-7149F8E4D933}" type="slidenum">
              <a:rPr lang="en-US"/>
              <a:pPr>
                <a:defRPr/>
              </a:pPr>
              <a:t>‹#›</a:t>
            </a:fld>
            <a:endParaRPr lang="en-US"/>
          </a:p>
        </p:txBody>
      </p:sp>
    </p:spTree>
    <p:extLst>
      <p:ext uri="{BB962C8B-B14F-4D97-AF65-F5344CB8AC3E}">
        <p14:creationId xmlns:p14="http://schemas.microsoft.com/office/powerpoint/2010/main" val="1815354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vl1pPr>
          </a:lstStyle>
          <a:p>
            <a:pPr>
              <a:defRPr/>
            </a:pPr>
            <a:endParaRPr lang="en-US"/>
          </a:p>
        </p:txBody>
      </p:sp>
      <p:sp>
        <p:nvSpPr>
          <p:cNvPr id="4813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vl1pPr>
          </a:lstStyle>
          <a:p>
            <a:pPr>
              <a:defRPr/>
            </a:pPr>
            <a:endParaRPr lang="en-US"/>
          </a:p>
        </p:txBody>
      </p:sp>
      <p:sp>
        <p:nvSpPr>
          <p:cNvPr id="2181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vl1pPr>
          </a:lstStyle>
          <a:p>
            <a:pPr>
              <a:defRPr/>
            </a:pPr>
            <a:endParaRPr lang="en-US"/>
          </a:p>
        </p:txBody>
      </p:sp>
      <p:sp>
        <p:nvSpPr>
          <p:cNvPr id="4813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vl1pPr>
          </a:lstStyle>
          <a:p>
            <a:pPr>
              <a:defRPr/>
            </a:pPr>
            <a:fld id="{B16650C0-3E3A-4864-AA4F-66015C8F4600}" type="slidenum">
              <a:rPr lang="en-US"/>
              <a:pPr>
                <a:defRPr/>
              </a:pPr>
              <a:t>‹#›</a:t>
            </a:fld>
            <a:endParaRPr lang="en-US"/>
          </a:p>
        </p:txBody>
      </p:sp>
    </p:spTree>
    <p:extLst>
      <p:ext uri="{BB962C8B-B14F-4D97-AF65-F5344CB8AC3E}">
        <p14:creationId xmlns:p14="http://schemas.microsoft.com/office/powerpoint/2010/main" val="26572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297B35A2-7EB7-4FBF-BDD3-1CF13D06CBC1}" type="slidenum">
              <a:rPr kumimoji="0" lang="en-US" altLang="en-US" sz="1300" smtClean="0"/>
              <a:pPr>
                <a:spcBef>
                  <a:spcPct val="0"/>
                </a:spcBef>
              </a:pPr>
              <a:t>1</a:t>
            </a:fld>
            <a:endParaRPr kumimoji="0" lang="en-US" altLang="en-US" sz="1300" smtClean="0"/>
          </a:p>
        </p:txBody>
      </p:sp>
      <p:sp>
        <p:nvSpPr>
          <p:cNvPr id="219139" name="Rectangle 1026"/>
          <p:cNvSpPr>
            <a:spLocks noGrp="1" noRot="1" noChangeAspect="1" noChangeArrowheads="1" noTextEdit="1"/>
          </p:cNvSpPr>
          <p:nvPr>
            <p:ph type="sldImg"/>
          </p:nvPr>
        </p:nvSpPr>
        <p:spPr>
          <a:ln/>
        </p:spPr>
      </p:sp>
      <p:sp>
        <p:nvSpPr>
          <p:cNvPr id="2191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1C1A671-5C49-4561-A499-F4D4DA815A77}" type="slidenum">
              <a:rPr kumimoji="0" lang="en-US" altLang="en-US" sz="1300" smtClean="0"/>
              <a:pPr>
                <a:spcBef>
                  <a:spcPct val="0"/>
                </a:spcBef>
              </a:pPr>
              <a:t>10</a:t>
            </a:fld>
            <a:endParaRPr kumimoji="0" lang="en-US" altLang="en-US" sz="1300"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4ED15BB-193C-480B-8970-CA84E828B650}" type="slidenum">
              <a:rPr kumimoji="0" lang="en-US" altLang="en-US" sz="1300" smtClean="0"/>
              <a:pPr>
                <a:spcBef>
                  <a:spcPct val="0"/>
                </a:spcBef>
              </a:pPr>
              <a:t>102</a:t>
            </a:fld>
            <a:endParaRPr kumimoji="0" lang="en-US" altLang="en-US" sz="1300" smtClean="0"/>
          </a:p>
        </p:txBody>
      </p:sp>
      <p:sp>
        <p:nvSpPr>
          <p:cNvPr id="392195" name="Rectangle 2"/>
          <p:cNvSpPr>
            <a:spLocks noGrp="1" noRot="1" noChangeAspect="1" noChangeArrowheads="1" noTextEdit="1"/>
          </p:cNvSpPr>
          <p:nvPr>
            <p:ph type="sldImg"/>
          </p:nvPr>
        </p:nvSpPr>
        <p:spPr>
          <a:ln/>
        </p:spPr>
      </p:sp>
      <p:sp>
        <p:nvSpPr>
          <p:cNvPr id="392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5DD20EE-4298-4A09-BA15-1267E195DCB6}" type="slidenum">
              <a:rPr kumimoji="0" lang="en-US" altLang="en-US" sz="1300" smtClean="0"/>
              <a:pPr>
                <a:spcBef>
                  <a:spcPct val="0"/>
                </a:spcBef>
              </a:pPr>
              <a:t>103</a:t>
            </a:fld>
            <a:endParaRPr kumimoji="0" lang="en-US" altLang="en-US" sz="1300" smtClean="0"/>
          </a:p>
        </p:txBody>
      </p:sp>
      <p:sp>
        <p:nvSpPr>
          <p:cNvPr id="393219" name="Rectangle 2"/>
          <p:cNvSpPr>
            <a:spLocks noGrp="1" noRot="1" noChangeAspect="1" noChangeArrowheads="1" noTextEdit="1"/>
          </p:cNvSpPr>
          <p:nvPr>
            <p:ph type="sldImg"/>
          </p:nvPr>
        </p:nvSpPr>
        <p:spPr>
          <a:ln/>
        </p:spPr>
      </p:sp>
      <p:sp>
        <p:nvSpPr>
          <p:cNvPr id="393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98B0306-8416-4EEF-9AC1-5BA2959C73F9}" type="slidenum">
              <a:rPr kumimoji="0" lang="en-US" altLang="en-US" sz="1300" smtClean="0"/>
              <a:pPr>
                <a:spcBef>
                  <a:spcPct val="0"/>
                </a:spcBef>
              </a:pPr>
              <a:t>104</a:t>
            </a:fld>
            <a:endParaRPr kumimoji="0" lang="en-US" altLang="en-US" sz="1300" smtClean="0"/>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E3CEE3C-078E-45C1-8A3D-2937435C21CC}" type="slidenum">
              <a:rPr kumimoji="0" lang="en-US" altLang="en-US" sz="1300" smtClean="0"/>
              <a:pPr>
                <a:spcBef>
                  <a:spcPct val="0"/>
                </a:spcBef>
              </a:pPr>
              <a:t>105</a:t>
            </a:fld>
            <a:endParaRPr kumimoji="0" lang="en-US" altLang="en-US" sz="1300" smtClean="0"/>
          </a:p>
        </p:txBody>
      </p:sp>
      <p:sp>
        <p:nvSpPr>
          <p:cNvPr id="395267" name="Rectangle 2"/>
          <p:cNvSpPr>
            <a:spLocks noGrp="1" noRot="1" noChangeAspect="1" noChangeArrowheads="1" noTextEdit="1"/>
          </p:cNvSpPr>
          <p:nvPr>
            <p:ph type="sldImg"/>
          </p:nvPr>
        </p:nvSpPr>
        <p:spPr>
          <a:ln/>
        </p:spPr>
      </p:sp>
      <p:sp>
        <p:nvSpPr>
          <p:cNvPr id="395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DB25751-E9A5-4496-A53E-7D20CE52B437}" type="slidenum">
              <a:rPr kumimoji="0" lang="en-US" altLang="en-US" sz="1300" smtClean="0"/>
              <a:pPr>
                <a:spcBef>
                  <a:spcPct val="0"/>
                </a:spcBef>
              </a:pPr>
              <a:t>106</a:t>
            </a:fld>
            <a:endParaRPr kumimoji="0" lang="en-US" altLang="en-US" sz="1300" smtClean="0"/>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4ED15BB-193C-480B-8970-CA84E828B650}" type="slidenum">
              <a:rPr kumimoji="0" lang="en-US" altLang="en-US" sz="1300" smtClean="0"/>
              <a:pPr>
                <a:spcBef>
                  <a:spcPct val="0"/>
                </a:spcBef>
              </a:pPr>
              <a:t>107</a:t>
            </a:fld>
            <a:endParaRPr kumimoji="0" lang="en-US" altLang="en-US" sz="1300" smtClean="0"/>
          </a:p>
        </p:txBody>
      </p:sp>
      <p:sp>
        <p:nvSpPr>
          <p:cNvPr id="392195" name="Rectangle 2"/>
          <p:cNvSpPr>
            <a:spLocks noGrp="1" noRot="1" noChangeAspect="1" noChangeArrowheads="1" noTextEdit="1"/>
          </p:cNvSpPr>
          <p:nvPr>
            <p:ph type="sldImg"/>
          </p:nvPr>
        </p:nvSpPr>
        <p:spPr>
          <a:ln/>
        </p:spPr>
      </p:sp>
      <p:sp>
        <p:nvSpPr>
          <p:cNvPr id="392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16ADFA4-6D3B-4A28-9A8E-E4264D09D928}" type="slidenum">
              <a:rPr kumimoji="0" lang="en-US" altLang="en-US" sz="1300" smtClean="0"/>
              <a:pPr>
                <a:spcBef>
                  <a:spcPct val="0"/>
                </a:spcBef>
              </a:pPr>
              <a:t>108</a:t>
            </a:fld>
            <a:endParaRPr kumimoji="0" lang="en-US" altLang="en-US" sz="1300" smtClean="0"/>
          </a:p>
        </p:txBody>
      </p:sp>
      <p:sp>
        <p:nvSpPr>
          <p:cNvPr id="398339" name="Rectangle 2"/>
          <p:cNvSpPr>
            <a:spLocks noGrp="1" noRot="1" noChangeAspect="1" noChangeArrowheads="1" noTextEdit="1"/>
          </p:cNvSpPr>
          <p:nvPr>
            <p:ph type="sldImg"/>
          </p:nvPr>
        </p:nvSpPr>
        <p:spPr>
          <a:ln/>
        </p:spPr>
      </p:sp>
      <p:sp>
        <p:nvSpPr>
          <p:cNvPr id="398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4ED15BB-193C-480B-8970-CA84E828B650}" type="slidenum">
              <a:rPr kumimoji="0" lang="en-US" altLang="en-US" sz="1300" smtClean="0"/>
              <a:pPr>
                <a:spcBef>
                  <a:spcPct val="0"/>
                </a:spcBef>
              </a:pPr>
              <a:t>109</a:t>
            </a:fld>
            <a:endParaRPr kumimoji="0" lang="en-US" altLang="en-US" sz="1300" smtClean="0"/>
          </a:p>
        </p:txBody>
      </p:sp>
      <p:sp>
        <p:nvSpPr>
          <p:cNvPr id="392195" name="Rectangle 2"/>
          <p:cNvSpPr>
            <a:spLocks noGrp="1" noRot="1" noChangeAspect="1" noChangeArrowheads="1" noTextEdit="1"/>
          </p:cNvSpPr>
          <p:nvPr>
            <p:ph type="sldImg"/>
          </p:nvPr>
        </p:nvSpPr>
        <p:spPr>
          <a:ln/>
        </p:spPr>
      </p:sp>
      <p:sp>
        <p:nvSpPr>
          <p:cNvPr id="392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B27DDA9-60CF-4663-8A76-6F772F0EF20D}" type="slidenum">
              <a:rPr kumimoji="0" lang="en-US" altLang="en-US" sz="1300" smtClean="0"/>
              <a:pPr>
                <a:spcBef>
                  <a:spcPct val="0"/>
                </a:spcBef>
              </a:pPr>
              <a:t>110</a:t>
            </a:fld>
            <a:endParaRPr kumimoji="0" lang="en-US" altLang="en-US" sz="1300" smtClean="0"/>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018C8C0D-85C7-46D7-A8D2-F71253503CFE}" type="slidenum">
              <a:rPr kumimoji="0" lang="en-US" altLang="en-US" sz="1300" smtClean="0"/>
              <a:pPr>
                <a:spcBef>
                  <a:spcPct val="0"/>
                </a:spcBef>
              </a:pPr>
              <a:t>11</a:t>
            </a:fld>
            <a:endParaRPr kumimoji="0" lang="en-US" altLang="en-US" sz="1300" smtClean="0"/>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Of course theorem 4 only asserts this if the system really is LTI, SISO, causal, stable.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52203A1-3A4F-4242-882D-2C6A627D5B68}" type="slidenum">
              <a:rPr kumimoji="0" lang="en-US" altLang="en-US" sz="1300" smtClean="0"/>
              <a:pPr>
                <a:spcBef>
                  <a:spcPct val="0"/>
                </a:spcBef>
              </a:pPr>
              <a:t>12</a:t>
            </a:fld>
            <a:endParaRPr kumimoji="0" lang="en-US" altLang="en-US" sz="1300" smtClean="0"/>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9D444DE-4C8D-4486-A0CD-1CD49622583D}" type="slidenum">
              <a:rPr kumimoji="0" lang="en-US" altLang="en-US" sz="1300" smtClean="0"/>
              <a:pPr>
                <a:spcBef>
                  <a:spcPct val="0"/>
                </a:spcBef>
              </a:pPr>
              <a:t>13</a:t>
            </a:fld>
            <a:endParaRPr kumimoji="0" lang="en-US" altLang="en-US" sz="1300" smtClean="0"/>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14</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15</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BBE7885-561A-45E0-BE31-650938AF7CCD}" type="slidenum">
              <a:rPr kumimoji="0" lang="en-US" altLang="en-US" sz="1300" smtClean="0"/>
              <a:pPr>
                <a:spcBef>
                  <a:spcPct val="0"/>
                </a:spcBef>
              </a:pPr>
              <a:t>16</a:t>
            </a:fld>
            <a:endParaRPr kumimoji="0" lang="en-US" altLang="en-US" sz="1300" smtClean="0"/>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17</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18</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0AB17D6-2EBF-4D30-BCC3-3105C311D437}" type="slidenum">
              <a:rPr kumimoji="0" lang="en-US" altLang="en-US" sz="1300" smtClean="0"/>
              <a:pPr>
                <a:spcBef>
                  <a:spcPct val="0"/>
                </a:spcBef>
              </a:pPr>
              <a:t>19</a:t>
            </a:fld>
            <a:endParaRPr kumimoji="0" lang="en-US" altLang="en-US" sz="1300" smtClean="0"/>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800">
                <a:solidFill>
                  <a:schemeClr val="tx1"/>
                </a:solidFill>
                <a:latin typeface="Times New Roman" pitchFamily="18" charset="0"/>
              </a:defRPr>
            </a:lvl1pPr>
            <a:lvl2pPr marL="742950" indent="-285750" defTabSz="966788" eaLnBrk="0" hangingPunct="0">
              <a:defRPr sz="2800">
                <a:solidFill>
                  <a:schemeClr val="tx1"/>
                </a:solidFill>
                <a:latin typeface="Times New Roman" pitchFamily="18" charset="0"/>
              </a:defRPr>
            </a:lvl2pPr>
            <a:lvl3pPr marL="1143000" indent="-228600" defTabSz="966788" eaLnBrk="0" hangingPunct="0">
              <a:defRPr sz="2800">
                <a:solidFill>
                  <a:schemeClr val="tx1"/>
                </a:solidFill>
                <a:latin typeface="Times New Roman" pitchFamily="18" charset="0"/>
              </a:defRPr>
            </a:lvl3pPr>
            <a:lvl4pPr marL="1600200" indent="-228600" defTabSz="966788" eaLnBrk="0" hangingPunct="0">
              <a:defRPr sz="2800">
                <a:solidFill>
                  <a:schemeClr val="tx1"/>
                </a:solidFill>
                <a:latin typeface="Times New Roman" pitchFamily="18" charset="0"/>
              </a:defRPr>
            </a:lvl4pPr>
            <a:lvl5pPr marL="2057400" indent="-228600" defTabSz="966788" eaLnBrk="0" hangingPunct="0">
              <a:defRPr sz="2800">
                <a:solidFill>
                  <a:schemeClr val="tx1"/>
                </a:solidFill>
                <a:latin typeface="Times New Roman" pitchFamily="18" charset="0"/>
              </a:defRPr>
            </a:lvl5pPr>
            <a:lvl6pPr marL="2514600" indent="-228600" defTabSz="966788" eaLnBrk="0" fontAlgn="base" hangingPunct="0">
              <a:spcBef>
                <a:spcPct val="0"/>
              </a:spcBef>
              <a:spcAft>
                <a:spcPct val="0"/>
              </a:spcAft>
              <a:defRPr sz="2800">
                <a:solidFill>
                  <a:schemeClr val="tx1"/>
                </a:solidFill>
                <a:latin typeface="Times New Roman" pitchFamily="18" charset="0"/>
              </a:defRPr>
            </a:lvl6pPr>
            <a:lvl7pPr marL="2971800" indent="-228600" defTabSz="966788" eaLnBrk="0" fontAlgn="base" hangingPunct="0">
              <a:spcBef>
                <a:spcPct val="0"/>
              </a:spcBef>
              <a:spcAft>
                <a:spcPct val="0"/>
              </a:spcAft>
              <a:defRPr sz="2800">
                <a:solidFill>
                  <a:schemeClr val="tx1"/>
                </a:solidFill>
                <a:latin typeface="Times New Roman" pitchFamily="18" charset="0"/>
              </a:defRPr>
            </a:lvl7pPr>
            <a:lvl8pPr marL="3429000" indent="-228600" defTabSz="966788" eaLnBrk="0" fontAlgn="base" hangingPunct="0">
              <a:spcBef>
                <a:spcPct val="0"/>
              </a:spcBef>
              <a:spcAft>
                <a:spcPct val="0"/>
              </a:spcAft>
              <a:defRPr sz="2800">
                <a:solidFill>
                  <a:schemeClr val="tx1"/>
                </a:solidFill>
                <a:latin typeface="Times New Roman" pitchFamily="18" charset="0"/>
              </a:defRPr>
            </a:lvl8pPr>
            <a:lvl9pPr marL="3886200" indent="-228600" defTabSz="966788" eaLnBrk="0" fontAlgn="base" hangingPunct="0">
              <a:spcBef>
                <a:spcPct val="0"/>
              </a:spcBef>
              <a:spcAft>
                <a:spcPct val="0"/>
              </a:spcAft>
              <a:defRPr sz="2800">
                <a:solidFill>
                  <a:schemeClr val="tx1"/>
                </a:solidFill>
                <a:latin typeface="Times New Roman" pitchFamily="18" charset="0"/>
              </a:defRPr>
            </a:lvl9pPr>
          </a:lstStyle>
          <a:p>
            <a:fld id="{665CF959-40CF-48C3-916C-1341628912DE}" type="slidenum">
              <a:rPr lang="en-US" altLang="en-US" sz="1300" smtClean="0"/>
              <a:pPr/>
              <a:t>2</a:t>
            </a:fld>
            <a:endParaRPr lang="en-US" altLang="en-US" sz="1300" smtClean="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20</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3783D5E-C77C-41C8-A14D-53756DB28469}" type="slidenum">
              <a:rPr kumimoji="0" lang="en-US" altLang="en-US" sz="1300" smtClean="0"/>
              <a:pPr>
                <a:spcBef>
                  <a:spcPct val="0"/>
                </a:spcBef>
              </a:pPr>
              <a:t>21</a:t>
            </a:fld>
            <a:endParaRPr kumimoji="0" lang="en-US" altLang="en-US" sz="1300"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3D3E135-3D9F-494E-89B7-F07494B69E79}" type="slidenum">
              <a:rPr kumimoji="0" lang="en-US" altLang="en-US" sz="1300" smtClean="0"/>
              <a:pPr>
                <a:spcBef>
                  <a:spcPct val="0"/>
                </a:spcBef>
              </a:pPr>
              <a:t>22</a:t>
            </a:fld>
            <a:endParaRPr kumimoji="0" lang="en-US" altLang="en-US" sz="1300" smtClean="0"/>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7C824DF-316B-4C43-9D86-7CFA5BB6B1F0}" type="slidenum">
              <a:rPr kumimoji="0" lang="en-US" altLang="en-US" sz="1300" smtClean="0"/>
              <a:pPr>
                <a:spcBef>
                  <a:spcPct val="0"/>
                </a:spcBef>
              </a:pPr>
              <a:t>23</a:t>
            </a:fld>
            <a:endParaRPr kumimoji="0" lang="en-US" altLang="en-US" sz="1300"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3EA4E48-6B6F-4396-8162-E0BC5557791E}" type="slidenum">
              <a:rPr kumimoji="0" lang="en-US" altLang="en-US" sz="1300" smtClean="0"/>
              <a:pPr>
                <a:spcBef>
                  <a:spcPct val="0"/>
                </a:spcBef>
              </a:pPr>
              <a:t>24</a:t>
            </a:fld>
            <a:endParaRPr kumimoji="0" lang="en-US" altLang="en-US" sz="1300" smtClean="0"/>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98B9191-627E-4947-8F02-3AE9866B74F3}" type="slidenum">
              <a:rPr kumimoji="0" lang="en-US" altLang="en-US" sz="1300" smtClean="0"/>
              <a:pPr>
                <a:spcBef>
                  <a:spcPct val="0"/>
                </a:spcBef>
              </a:pPr>
              <a:t>25</a:t>
            </a:fld>
            <a:endParaRPr kumimoji="0" lang="en-US" altLang="en-US" sz="1300"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0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5844A99-FE00-4F25-A226-FF2E2167710B}" type="slidenum">
              <a:rPr kumimoji="0" lang="en-US" altLang="en-US" sz="1300" smtClean="0"/>
              <a:pPr>
                <a:spcBef>
                  <a:spcPct val="0"/>
                </a:spcBef>
              </a:pPr>
              <a:t>26</a:t>
            </a:fld>
            <a:endParaRPr kumimoji="0" lang="en-US" altLang="en-US" sz="1300"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9194DE1-6750-459F-9C37-0E39CA73C71C}" type="slidenum">
              <a:rPr kumimoji="0" lang="en-US" altLang="en-US" sz="1300" smtClean="0"/>
              <a:pPr>
                <a:spcBef>
                  <a:spcPct val="0"/>
                </a:spcBef>
              </a:pPr>
              <a:t>27</a:t>
            </a:fld>
            <a:endParaRPr kumimoji="0" lang="en-US" altLang="en-US" sz="1300" smtClean="0"/>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A694420-90C4-414E-AD35-F18DB4EE61E3}" type="slidenum">
              <a:rPr kumimoji="0" lang="en-US" altLang="en-US" sz="1300" smtClean="0"/>
              <a:pPr>
                <a:spcBef>
                  <a:spcPct val="0"/>
                </a:spcBef>
              </a:pPr>
              <a:t>28</a:t>
            </a:fld>
            <a:endParaRPr kumimoji="0" lang="en-US" altLang="en-US" sz="1300" smtClean="0"/>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E03A03E-A218-4619-99D7-C421381C1150}" type="slidenum">
              <a:rPr kumimoji="0" lang="en-US" altLang="en-US" sz="1300" smtClean="0"/>
              <a:pPr>
                <a:spcBef>
                  <a:spcPct val="0"/>
                </a:spcBef>
              </a:pPr>
              <a:t>29</a:t>
            </a:fld>
            <a:endParaRPr kumimoji="0" lang="en-US" altLang="en-US" sz="1300"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E4AB0F6-CCC2-4105-B498-0CD3C913AA2D}" type="slidenum">
              <a:rPr kumimoji="0" lang="en-US" altLang="en-US" sz="1300" smtClean="0"/>
              <a:pPr>
                <a:spcBef>
                  <a:spcPct val="0"/>
                </a:spcBef>
              </a:pPr>
              <a:t>3</a:t>
            </a:fld>
            <a:endParaRPr kumimoji="0" lang="en-US" altLang="en-US" sz="1300"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ADE61E1-CED7-4222-B65B-45E6C7001245}" type="slidenum">
              <a:rPr kumimoji="0" lang="en-US" altLang="en-US" sz="1300" smtClean="0"/>
              <a:pPr>
                <a:spcBef>
                  <a:spcPct val="0"/>
                </a:spcBef>
              </a:pPr>
              <a:t>30</a:t>
            </a:fld>
            <a:endParaRPr kumimoji="0" lang="en-US" altLang="en-US" sz="1300" smtClean="0"/>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ABD4788-53B7-4A7C-BDED-48BD97BA6789}" type="slidenum">
              <a:rPr kumimoji="0" lang="en-US" altLang="en-US" sz="1300" smtClean="0"/>
              <a:pPr>
                <a:spcBef>
                  <a:spcPct val="0"/>
                </a:spcBef>
              </a:pPr>
              <a:t>31</a:t>
            </a:fld>
            <a:endParaRPr kumimoji="0" lang="en-US" altLang="en-US" sz="1300" smtClean="0"/>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CF88A99-2BE1-4E69-941B-1CF06794572D}" type="slidenum">
              <a:rPr kumimoji="0" lang="en-US" altLang="en-US" sz="1300" smtClean="0"/>
              <a:pPr>
                <a:spcBef>
                  <a:spcPct val="0"/>
                </a:spcBef>
              </a:pPr>
              <a:t>32</a:t>
            </a:fld>
            <a:endParaRPr kumimoji="0" lang="en-US" altLang="en-US" sz="1300"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6B90A91-CE44-4218-A445-D4BF2499F1EF}" type="slidenum">
              <a:rPr kumimoji="0" lang="en-US" altLang="en-US" sz="1300" smtClean="0"/>
              <a:pPr>
                <a:spcBef>
                  <a:spcPct val="0"/>
                </a:spcBef>
              </a:pPr>
              <a:t>33</a:t>
            </a:fld>
            <a:endParaRPr kumimoji="0" lang="en-US" altLang="en-US" sz="1300" smtClean="0"/>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7BCEE9E-9BEC-438F-B366-A56CD29E2CA9}" type="slidenum">
              <a:rPr kumimoji="0" lang="en-US" altLang="en-US" sz="1300" smtClean="0"/>
              <a:pPr>
                <a:spcBef>
                  <a:spcPct val="0"/>
                </a:spcBef>
              </a:pPr>
              <a:t>34</a:t>
            </a:fld>
            <a:endParaRPr kumimoji="0" lang="en-US" altLang="en-US" sz="1300" smtClean="0"/>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24E6F923-879C-436D-99B4-70CC2528E896}" type="slidenum">
              <a:rPr kumimoji="0" lang="en-US" altLang="en-US" sz="1300" smtClean="0"/>
              <a:pPr>
                <a:spcBef>
                  <a:spcPct val="0"/>
                </a:spcBef>
              </a:pPr>
              <a:t>35</a:t>
            </a:fld>
            <a:endParaRPr kumimoji="0" lang="en-US" altLang="en-US" sz="1300" smtClean="0"/>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z="10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A3FB2C3-488E-46BD-8079-F6D6B4B482BE}" type="slidenum">
              <a:rPr kumimoji="0" lang="en-US" altLang="en-US" sz="1300" smtClean="0"/>
              <a:pPr>
                <a:spcBef>
                  <a:spcPct val="0"/>
                </a:spcBef>
              </a:pPr>
              <a:t>36</a:t>
            </a:fld>
            <a:endParaRPr kumimoji="0" lang="en-US" altLang="en-US" sz="1300" smtClean="0"/>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z="10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849BB9E-D975-4B4A-82FE-B073B3176353}" type="slidenum">
              <a:rPr kumimoji="0" lang="en-US" altLang="en-US" sz="1300" smtClean="0"/>
              <a:pPr>
                <a:spcBef>
                  <a:spcPct val="0"/>
                </a:spcBef>
              </a:pPr>
              <a:t>37</a:t>
            </a:fld>
            <a:endParaRPr kumimoji="0" lang="en-US" altLang="en-US" sz="1300" smtClean="0"/>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z="10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88B51CC-4AC0-4B53-AE66-8967EBBA7D33}" type="slidenum">
              <a:rPr kumimoji="0" lang="en-US" altLang="en-US" sz="1300" smtClean="0"/>
              <a:pPr>
                <a:spcBef>
                  <a:spcPct val="0"/>
                </a:spcBef>
              </a:pPr>
              <a:t>38</a:t>
            </a:fld>
            <a:endParaRPr kumimoji="0" lang="en-US" altLang="en-US" sz="1300" smtClean="0"/>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z="10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88A0DA49-F456-45EA-93FB-83D0E54D9948}" type="slidenum">
              <a:rPr kumimoji="0" lang="en-US" altLang="en-US" sz="1300" smtClean="0"/>
              <a:pPr>
                <a:spcBef>
                  <a:spcPct val="0"/>
                </a:spcBef>
              </a:pPr>
              <a:t>39</a:t>
            </a:fld>
            <a:endParaRPr kumimoji="0" lang="en-US" altLang="en-US" sz="1300" smtClean="0"/>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z="10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ABD149C-9480-4DC9-9981-9B1F2A1F6ED0}" type="slidenum">
              <a:rPr kumimoji="0" lang="en-US" altLang="en-US" sz="1300" smtClean="0"/>
              <a:pPr>
                <a:spcBef>
                  <a:spcPct val="0"/>
                </a:spcBef>
              </a:pPr>
              <a:t>4</a:t>
            </a:fld>
            <a:endParaRPr kumimoji="0"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45EEF4C-0ACD-487E-86EF-25658CDD876C}" type="slidenum">
              <a:rPr kumimoji="0" lang="en-US" altLang="en-US" sz="1300" smtClean="0"/>
              <a:pPr>
                <a:spcBef>
                  <a:spcPct val="0"/>
                </a:spcBef>
              </a:pPr>
              <a:t>40</a:t>
            </a:fld>
            <a:endParaRPr kumimoji="0" lang="en-US" altLang="en-US" sz="1300" smtClean="0"/>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857A29F-185D-4381-A431-DFB2DE468203}" type="slidenum">
              <a:rPr kumimoji="0" lang="en-US" altLang="en-US" sz="1300" smtClean="0"/>
              <a:pPr>
                <a:spcBef>
                  <a:spcPct val="0"/>
                </a:spcBef>
              </a:pPr>
              <a:t>41</a:t>
            </a:fld>
            <a:endParaRPr kumimoji="0" lang="en-US" altLang="en-US" sz="1300" smtClean="0"/>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B34E2F9-831A-4965-8812-E6225AFEF5D7}" type="slidenum">
              <a:rPr kumimoji="0" lang="en-US" altLang="en-US" sz="1300" smtClean="0"/>
              <a:pPr>
                <a:spcBef>
                  <a:spcPct val="0"/>
                </a:spcBef>
              </a:pPr>
              <a:t>42</a:t>
            </a:fld>
            <a:endParaRPr kumimoji="0" lang="en-US" altLang="en-US" sz="1300"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B43404A-1859-416A-A2B2-79634F47A9B6}" type="slidenum">
              <a:rPr kumimoji="0" lang="en-US" altLang="en-US" sz="1300" smtClean="0"/>
              <a:pPr>
                <a:spcBef>
                  <a:spcPct val="0"/>
                </a:spcBef>
              </a:pPr>
              <a:t>43</a:t>
            </a:fld>
            <a:endParaRPr kumimoji="0" lang="en-US" altLang="en-US" sz="1300" smtClean="0"/>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B78B46E-94E7-4113-9F07-64A36229E467}" type="slidenum">
              <a:rPr kumimoji="0" lang="en-US" altLang="en-US" sz="1300" smtClean="0"/>
              <a:pPr>
                <a:spcBef>
                  <a:spcPct val="0"/>
                </a:spcBef>
              </a:pPr>
              <a:t>44</a:t>
            </a:fld>
            <a:endParaRPr kumimoji="0" lang="en-US" altLang="en-US" sz="1300" smtClean="0"/>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13B46EB-3BA1-4C08-A7CE-D0EBFF826C58}" type="slidenum">
              <a:rPr kumimoji="0" lang="en-US" altLang="en-US" sz="1300" smtClean="0"/>
              <a:pPr>
                <a:spcBef>
                  <a:spcPct val="0"/>
                </a:spcBef>
              </a:pPr>
              <a:t>45</a:t>
            </a:fld>
            <a:endParaRPr kumimoji="0" lang="en-US" altLang="en-US" sz="1300" smtClean="0"/>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B78B46E-94E7-4113-9F07-64A36229E467}" type="slidenum">
              <a:rPr kumimoji="0" lang="en-US" altLang="en-US" sz="1300" smtClean="0"/>
              <a:pPr>
                <a:spcBef>
                  <a:spcPct val="0"/>
                </a:spcBef>
              </a:pPr>
              <a:t>46</a:t>
            </a:fld>
            <a:endParaRPr kumimoji="0" lang="en-US" altLang="en-US" sz="1300" smtClean="0"/>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DECCA68-BF8F-48C4-BDF8-BFDF9950433E}" type="slidenum">
              <a:rPr kumimoji="0" lang="en-US" altLang="en-US" sz="1300" smtClean="0"/>
              <a:pPr>
                <a:spcBef>
                  <a:spcPct val="0"/>
                </a:spcBef>
              </a:pPr>
              <a:t>47</a:t>
            </a:fld>
            <a:endParaRPr kumimoji="0" lang="en-US" altLang="en-US" sz="1300" smtClean="0"/>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B24514B-08B9-4520-BC0B-E4B8CB3DB078}" type="slidenum">
              <a:rPr kumimoji="0" lang="en-US" altLang="en-US" sz="1300" smtClean="0"/>
              <a:pPr>
                <a:spcBef>
                  <a:spcPct val="0"/>
                </a:spcBef>
              </a:pPr>
              <a:t>48</a:t>
            </a:fld>
            <a:endParaRPr kumimoji="0" lang="en-US" altLang="en-US" sz="1300" smtClean="0"/>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30C7ABC-5C2F-4F6D-AA59-709C1782FEE8}" type="slidenum">
              <a:rPr kumimoji="0" lang="en-US" altLang="en-US" sz="1300" smtClean="0"/>
              <a:pPr>
                <a:spcBef>
                  <a:spcPct val="0"/>
                </a:spcBef>
              </a:pPr>
              <a:t>49</a:t>
            </a:fld>
            <a:endParaRPr kumimoji="0" lang="en-US" altLang="en-US" sz="1300" smtClean="0"/>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ABD149C-9480-4DC9-9981-9B1F2A1F6ED0}" type="slidenum">
              <a:rPr kumimoji="0" lang="en-US" altLang="en-US" sz="1300" smtClean="0"/>
              <a:pPr>
                <a:spcBef>
                  <a:spcPct val="0"/>
                </a:spcBef>
              </a:pPr>
              <a:t>5</a:t>
            </a:fld>
            <a:endParaRPr kumimoji="0"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AD2EE3B-628B-46B6-941C-F4E35E004A5E}" type="slidenum">
              <a:rPr kumimoji="0" lang="en-US" altLang="en-US" sz="1300" smtClean="0"/>
              <a:pPr>
                <a:spcBef>
                  <a:spcPct val="0"/>
                </a:spcBef>
              </a:pPr>
              <a:t>50</a:t>
            </a:fld>
            <a:endParaRPr kumimoji="0" lang="en-US" altLang="en-US" sz="1300" smtClean="0"/>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ADC0221-7E1D-4D0D-8A55-AA0B54FAE4FF}" type="slidenum">
              <a:rPr kumimoji="0" lang="en-US" altLang="en-US" sz="1300" smtClean="0"/>
              <a:pPr>
                <a:spcBef>
                  <a:spcPct val="0"/>
                </a:spcBef>
              </a:pPr>
              <a:t>51</a:t>
            </a:fld>
            <a:endParaRPr kumimoji="0" lang="en-US" altLang="en-US" sz="1300" smtClean="0"/>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52</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B731CD9-A98B-457A-A159-94C409B13F3E}" type="slidenum">
              <a:rPr kumimoji="0" lang="en-US" altLang="en-US" sz="1300" smtClean="0"/>
              <a:pPr>
                <a:spcBef>
                  <a:spcPct val="0"/>
                </a:spcBef>
              </a:pPr>
              <a:t>54</a:t>
            </a:fld>
            <a:endParaRPr kumimoji="0" lang="en-US" altLang="en-US" sz="1300" smtClean="0"/>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55</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DABF27B-DC8E-4FC9-BE19-A92888AD576C}" type="slidenum">
              <a:rPr kumimoji="0" lang="en-US" altLang="en-US" sz="1300" smtClean="0"/>
              <a:pPr>
                <a:spcBef>
                  <a:spcPct val="0"/>
                </a:spcBef>
              </a:pPr>
              <a:t>56</a:t>
            </a:fld>
            <a:endParaRPr kumimoji="0" lang="en-US" altLang="en-US" sz="1300" smtClean="0"/>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1FADB14-CB49-466C-B5F1-11B0D1BC8B69}" type="slidenum">
              <a:rPr kumimoji="0" lang="en-US" altLang="en-US" sz="1300" smtClean="0"/>
              <a:pPr>
                <a:spcBef>
                  <a:spcPct val="0"/>
                </a:spcBef>
              </a:pPr>
              <a:t>57</a:t>
            </a:fld>
            <a:endParaRPr kumimoji="0" lang="en-US" altLang="en-US" sz="1300" smtClean="0"/>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58</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9994DA9-68D3-449A-B928-BA514228FAC7}" type="slidenum">
              <a:rPr kumimoji="0" lang="en-US" altLang="en-US" sz="1300" smtClean="0"/>
              <a:pPr>
                <a:spcBef>
                  <a:spcPct val="0"/>
                </a:spcBef>
              </a:pPr>
              <a:t>59</a:t>
            </a:fld>
            <a:endParaRPr kumimoji="0" lang="en-US" altLang="en-US" sz="1300" smtClean="0"/>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91B309D-4B7C-440A-A566-CAE97F099284}" type="slidenum">
              <a:rPr kumimoji="0" lang="en-US" altLang="en-US" sz="1300" smtClean="0"/>
              <a:pPr>
                <a:spcBef>
                  <a:spcPct val="0"/>
                </a:spcBef>
              </a:pPr>
              <a:t>60</a:t>
            </a:fld>
            <a:endParaRPr kumimoji="0" lang="en-US" altLang="en-US" sz="1300" smtClean="0"/>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ABD149C-9480-4DC9-9981-9B1F2A1F6ED0}" type="slidenum">
              <a:rPr kumimoji="0" lang="en-US" altLang="en-US" sz="1300" smtClean="0"/>
              <a:pPr>
                <a:spcBef>
                  <a:spcPct val="0"/>
                </a:spcBef>
              </a:pPr>
              <a:t>6</a:t>
            </a:fld>
            <a:endParaRPr kumimoji="0"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7329360-DF54-472D-8D46-02460D543390}" type="slidenum">
              <a:rPr kumimoji="0" lang="en-US" altLang="en-US" sz="1300" smtClean="0"/>
              <a:pPr>
                <a:spcBef>
                  <a:spcPct val="0"/>
                </a:spcBef>
              </a:pPr>
              <a:t>61</a:t>
            </a:fld>
            <a:endParaRPr kumimoji="0" lang="en-US" altLang="en-US" sz="1300" smtClean="0"/>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DDFBEE0-B019-4CD6-AE3F-D7BFE0FA2CC9}" type="slidenum">
              <a:rPr kumimoji="0" lang="en-US" altLang="en-US" sz="1300" smtClean="0"/>
              <a:pPr>
                <a:spcBef>
                  <a:spcPct val="0"/>
                </a:spcBef>
              </a:pPr>
              <a:t>62</a:t>
            </a:fld>
            <a:endParaRPr kumimoji="0" lang="en-US" altLang="en-US" sz="1300" smtClean="0"/>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287B877-7D4D-46C3-B435-D7A3533DA4D7}" type="slidenum">
              <a:rPr kumimoji="0" lang="en-US" altLang="en-US" sz="1300" smtClean="0"/>
              <a:pPr>
                <a:spcBef>
                  <a:spcPct val="0"/>
                </a:spcBef>
              </a:pPr>
              <a:t>63</a:t>
            </a:fld>
            <a:endParaRPr kumimoji="0" lang="en-US" altLang="en-US" sz="1300" smtClean="0"/>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1E1F2CA-331F-4B1A-AEEC-9D8DF654C62D}" type="slidenum">
              <a:rPr kumimoji="0" lang="en-US" altLang="en-US" sz="1300" smtClean="0"/>
              <a:pPr>
                <a:spcBef>
                  <a:spcPct val="0"/>
                </a:spcBef>
              </a:pPr>
              <a:t>64</a:t>
            </a:fld>
            <a:endParaRPr kumimoji="0" lang="en-US" altLang="en-US" sz="1300" smtClean="0"/>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055C2D7-D662-4490-8364-5B0EDDDB3A80}" type="slidenum">
              <a:rPr kumimoji="0" lang="en-US" altLang="en-US" sz="1300" smtClean="0"/>
              <a:pPr>
                <a:spcBef>
                  <a:spcPct val="0"/>
                </a:spcBef>
              </a:pPr>
              <a:t>65</a:t>
            </a:fld>
            <a:endParaRPr kumimoji="0" lang="en-US" altLang="en-US" sz="1300" smtClean="0"/>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D30E059-5E9D-420B-B8BD-145B67F1DEC5}" type="slidenum">
              <a:rPr kumimoji="0" lang="en-US" altLang="en-US" sz="1300" smtClean="0"/>
              <a:pPr>
                <a:spcBef>
                  <a:spcPct val="0"/>
                </a:spcBef>
              </a:pPr>
              <a:t>66</a:t>
            </a:fld>
            <a:endParaRPr kumimoji="0" lang="en-US" altLang="en-US" sz="1300" smtClean="0"/>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57D67BB-CDBE-418A-B260-49F1588393F0}" type="slidenum">
              <a:rPr kumimoji="0" lang="en-US" altLang="en-US" sz="1300" smtClean="0"/>
              <a:pPr>
                <a:spcBef>
                  <a:spcPct val="0"/>
                </a:spcBef>
              </a:pPr>
              <a:t>67</a:t>
            </a:fld>
            <a:endParaRPr kumimoji="0" lang="en-US" altLang="en-US" sz="1300" smtClean="0"/>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48AA113-89F0-4654-B89F-4FF989E7C178}" type="slidenum">
              <a:rPr kumimoji="0" lang="en-US" altLang="en-US" sz="1300" smtClean="0"/>
              <a:pPr>
                <a:spcBef>
                  <a:spcPct val="0"/>
                </a:spcBef>
              </a:pPr>
              <a:t>68</a:t>
            </a:fld>
            <a:endParaRPr kumimoji="0" lang="en-US" altLang="en-US" sz="1300" smtClean="0"/>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278A64A-13AA-4F6F-A5EE-E4AA6DA79769}" type="slidenum">
              <a:rPr kumimoji="0" lang="en-US" altLang="en-US" sz="1300" smtClean="0"/>
              <a:pPr>
                <a:spcBef>
                  <a:spcPct val="0"/>
                </a:spcBef>
              </a:pPr>
              <a:t>69</a:t>
            </a:fld>
            <a:endParaRPr kumimoji="0" lang="en-US" altLang="en-US" sz="1300" smtClean="0"/>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57D67BB-CDBE-418A-B260-49F1588393F0}" type="slidenum">
              <a:rPr kumimoji="0" lang="en-US" altLang="en-US" sz="1300" smtClean="0"/>
              <a:pPr>
                <a:spcBef>
                  <a:spcPct val="0"/>
                </a:spcBef>
              </a:pPr>
              <a:t>70</a:t>
            </a:fld>
            <a:endParaRPr kumimoji="0" lang="en-US" altLang="en-US" sz="1300" smtClean="0"/>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ABD149C-9480-4DC9-9981-9B1F2A1F6ED0}" type="slidenum">
              <a:rPr kumimoji="0" lang="en-US" altLang="en-US" sz="1300" smtClean="0"/>
              <a:pPr>
                <a:spcBef>
                  <a:spcPct val="0"/>
                </a:spcBef>
              </a:pPr>
              <a:t>7</a:t>
            </a:fld>
            <a:endParaRPr kumimoji="0"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3BE3789-0968-4839-9BFE-E038028A2B05}" type="slidenum">
              <a:rPr kumimoji="0" lang="en-US" altLang="en-US" sz="1300" smtClean="0"/>
              <a:pPr>
                <a:spcBef>
                  <a:spcPct val="0"/>
                </a:spcBef>
              </a:pPr>
              <a:t>71</a:t>
            </a:fld>
            <a:endParaRPr kumimoji="0" lang="en-US" altLang="en-US" sz="1300" smtClean="0"/>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FF73E30-3AAA-426E-97C4-B9F9442A68F8}" type="slidenum">
              <a:rPr kumimoji="0" lang="en-US" altLang="en-US" sz="1300" smtClean="0"/>
              <a:pPr>
                <a:spcBef>
                  <a:spcPct val="0"/>
                </a:spcBef>
              </a:pPr>
              <a:t>72</a:t>
            </a:fld>
            <a:endParaRPr kumimoji="0" lang="en-US" altLang="en-US" sz="1300" smtClean="0"/>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FF73E30-3AAA-426E-97C4-B9F9442A68F8}" type="slidenum">
              <a:rPr kumimoji="0" lang="en-US" altLang="en-US" sz="1300" smtClean="0"/>
              <a:pPr>
                <a:spcBef>
                  <a:spcPct val="0"/>
                </a:spcBef>
              </a:pPr>
              <a:t>73</a:t>
            </a:fld>
            <a:endParaRPr kumimoji="0" lang="en-US" altLang="en-US" sz="1300" smtClean="0"/>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60AAA25-AB33-4CDD-A9D7-B2CE19EBB0E7}" type="slidenum">
              <a:rPr kumimoji="0" lang="en-US" altLang="en-US" sz="1300" smtClean="0"/>
              <a:pPr>
                <a:spcBef>
                  <a:spcPct val="0"/>
                </a:spcBef>
              </a:pPr>
              <a:t>74</a:t>
            </a:fld>
            <a:endParaRPr kumimoji="0" lang="en-US" altLang="en-US" sz="1300" smtClean="0"/>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B99514D-8E50-4369-AE53-3668A26C7142}" type="slidenum">
              <a:rPr kumimoji="0" lang="en-US" altLang="en-US" sz="1300" smtClean="0"/>
              <a:pPr>
                <a:spcBef>
                  <a:spcPct val="0"/>
                </a:spcBef>
              </a:pPr>
              <a:t>75</a:t>
            </a:fld>
            <a:endParaRPr kumimoji="0" lang="en-US" altLang="en-US" sz="1300" smtClean="0"/>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B12AA36-2C79-40AD-8B95-E2FCEC2304E9}" type="slidenum">
              <a:rPr kumimoji="0" lang="en-US" altLang="en-US" sz="1300" smtClean="0"/>
              <a:pPr>
                <a:spcBef>
                  <a:spcPct val="0"/>
                </a:spcBef>
              </a:pPr>
              <a:t>76</a:t>
            </a:fld>
            <a:endParaRPr kumimoji="0" lang="en-US" altLang="en-US" sz="1300" smtClean="0"/>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31EB7DD-9F3D-4F48-B405-59BF14D57C57}" type="slidenum">
              <a:rPr kumimoji="0" lang="en-US" altLang="en-US" sz="1300" smtClean="0"/>
              <a:pPr>
                <a:spcBef>
                  <a:spcPct val="0"/>
                </a:spcBef>
              </a:pPr>
              <a:t>77</a:t>
            </a:fld>
            <a:endParaRPr kumimoji="0" lang="en-US" altLang="en-US" sz="1300" smtClean="0"/>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150E851-C62E-42C9-B3DD-1D98E7011D6A}" type="slidenum">
              <a:rPr kumimoji="0" lang="en-US" altLang="en-US" sz="1300" smtClean="0"/>
              <a:pPr>
                <a:spcBef>
                  <a:spcPct val="0"/>
                </a:spcBef>
              </a:pPr>
              <a:t>78</a:t>
            </a:fld>
            <a:endParaRPr kumimoji="0" lang="en-US" altLang="en-US" sz="1300" smtClean="0"/>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061150C-408B-470D-ABAE-59C8BE9F8E95}" type="slidenum">
              <a:rPr kumimoji="0" lang="en-US" altLang="en-US" sz="1300" smtClean="0"/>
              <a:pPr>
                <a:spcBef>
                  <a:spcPct val="0"/>
                </a:spcBef>
              </a:pPr>
              <a:t>79</a:t>
            </a:fld>
            <a:endParaRPr kumimoji="0" lang="en-US" altLang="en-US" sz="1300" smtClean="0"/>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CEE7096-A851-48BD-8920-102673CB0325}" type="slidenum">
              <a:rPr kumimoji="0" lang="en-US" altLang="en-US" sz="1300" smtClean="0"/>
              <a:pPr>
                <a:spcBef>
                  <a:spcPct val="0"/>
                </a:spcBef>
              </a:pPr>
              <a:t>80</a:t>
            </a:fld>
            <a:endParaRPr kumimoji="0" lang="en-US" altLang="en-US" sz="1300" smtClean="0"/>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ABD149C-9480-4DC9-9981-9B1F2A1F6ED0}" type="slidenum">
              <a:rPr kumimoji="0" lang="en-US" altLang="en-US" sz="1300" smtClean="0"/>
              <a:pPr>
                <a:spcBef>
                  <a:spcPct val="0"/>
                </a:spcBef>
              </a:pPr>
              <a:t>8</a:t>
            </a:fld>
            <a:endParaRPr kumimoji="0"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045C25F7-42D7-42A7-9D9A-7901972460D8}" type="slidenum">
              <a:rPr kumimoji="0" lang="en-US" altLang="en-US" sz="1300" smtClean="0"/>
              <a:pPr>
                <a:spcBef>
                  <a:spcPct val="0"/>
                </a:spcBef>
              </a:pPr>
              <a:t>81</a:t>
            </a:fld>
            <a:endParaRPr kumimoji="0" lang="en-US" altLang="en-US" sz="1300" smtClean="0"/>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0B68E63-A559-453D-9923-F38AF237D067}" type="slidenum">
              <a:rPr kumimoji="0" lang="en-US" altLang="en-US" sz="1300" smtClean="0"/>
              <a:pPr>
                <a:spcBef>
                  <a:spcPct val="0"/>
                </a:spcBef>
              </a:pPr>
              <a:t>82</a:t>
            </a:fld>
            <a:endParaRPr kumimoji="0" lang="en-US" altLang="en-US" sz="1300" smtClean="0"/>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801AFD5-924B-418F-BF5E-3F2931262706}" type="slidenum">
              <a:rPr kumimoji="0" lang="en-US" altLang="en-US" sz="1300" smtClean="0"/>
              <a:pPr>
                <a:spcBef>
                  <a:spcPct val="0"/>
                </a:spcBef>
              </a:pPr>
              <a:t>83</a:t>
            </a:fld>
            <a:endParaRPr kumimoji="0" lang="en-US" altLang="en-US" sz="1300" smtClean="0"/>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C50144C-FA54-4D26-B88E-C580A6DD214C}" type="slidenum">
              <a:rPr kumimoji="0" lang="en-US" altLang="en-US" sz="1300" smtClean="0"/>
              <a:pPr>
                <a:spcBef>
                  <a:spcPct val="0"/>
                </a:spcBef>
              </a:pPr>
              <a:t>84</a:t>
            </a:fld>
            <a:endParaRPr kumimoji="0" lang="en-US" altLang="en-US" sz="1300" smtClean="0"/>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801AFD5-924B-418F-BF5E-3F2931262706}" type="slidenum">
              <a:rPr kumimoji="0" lang="en-US" altLang="en-US" sz="1300" smtClean="0"/>
              <a:pPr>
                <a:spcBef>
                  <a:spcPct val="0"/>
                </a:spcBef>
              </a:pPr>
              <a:t>85</a:t>
            </a:fld>
            <a:endParaRPr kumimoji="0" lang="en-US" altLang="en-US" sz="1300" smtClean="0"/>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D7A428B-F64A-494B-B1B5-27C544D884BA}" type="slidenum">
              <a:rPr kumimoji="0" lang="en-US" altLang="en-US" sz="1300" smtClean="0"/>
              <a:pPr>
                <a:spcBef>
                  <a:spcPct val="0"/>
                </a:spcBef>
              </a:pPr>
              <a:t>86</a:t>
            </a:fld>
            <a:endParaRPr kumimoji="0" lang="en-US" altLang="en-US" sz="1300"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D7A428B-F64A-494B-B1B5-27C544D884BA}" type="slidenum">
              <a:rPr kumimoji="0" lang="en-US" altLang="en-US" sz="1300" smtClean="0"/>
              <a:pPr>
                <a:spcBef>
                  <a:spcPct val="0"/>
                </a:spcBef>
              </a:pPr>
              <a:t>87</a:t>
            </a:fld>
            <a:endParaRPr kumimoji="0" lang="en-US" altLang="en-US" sz="1300"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D7A428B-F64A-494B-B1B5-27C544D884BA}" type="slidenum">
              <a:rPr kumimoji="0" lang="en-US" altLang="en-US" sz="1300" smtClean="0"/>
              <a:pPr>
                <a:spcBef>
                  <a:spcPct val="0"/>
                </a:spcBef>
              </a:pPr>
              <a:t>88</a:t>
            </a:fld>
            <a:endParaRPr kumimoji="0" lang="en-US" altLang="en-US" sz="1300"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3E82821-47D6-4FD0-AC40-2F628391C30E}" type="slidenum">
              <a:rPr kumimoji="0" lang="en-US" altLang="en-US" sz="1300" smtClean="0"/>
              <a:pPr>
                <a:spcBef>
                  <a:spcPct val="0"/>
                </a:spcBef>
              </a:pPr>
              <a:t>89</a:t>
            </a:fld>
            <a:endParaRPr kumimoji="0" lang="en-US" altLang="en-US" sz="1300" smtClean="0"/>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8D6DDD58-0B7D-4BCC-9BD7-A63A45BB35B5}" type="slidenum">
              <a:rPr kumimoji="0" lang="en-US" altLang="en-US" sz="1300" smtClean="0"/>
              <a:pPr>
                <a:spcBef>
                  <a:spcPct val="0"/>
                </a:spcBef>
              </a:pPr>
              <a:t>91</a:t>
            </a:fld>
            <a:endParaRPr kumimoji="0" lang="en-US" altLang="en-US" sz="1300" smtClean="0"/>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ABD149C-9480-4DC9-9981-9B1F2A1F6ED0}" type="slidenum">
              <a:rPr kumimoji="0" lang="en-US" altLang="en-US" sz="1300" smtClean="0"/>
              <a:pPr>
                <a:spcBef>
                  <a:spcPct val="0"/>
                </a:spcBef>
              </a:pPr>
              <a:t>9</a:t>
            </a:fld>
            <a:endParaRPr kumimoji="0" lang="en-US" altLang="en-US" sz="130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A3D000D-C38D-4DDB-91FC-76543B2A56B2}" type="slidenum">
              <a:rPr kumimoji="0" lang="en-US" altLang="en-US" sz="1300" smtClean="0"/>
              <a:pPr>
                <a:spcBef>
                  <a:spcPct val="0"/>
                </a:spcBef>
              </a:pPr>
              <a:t>92</a:t>
            </a:fld>
            <a:endParaRPr kumimoji="0" lang="en-US" altLang="en-US" sz="1300" smtClean="0"/>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2CFECFCB-D3F5-49B5-A2C5-B81EA800121D}" type="slidenum">
              <a:rPr kumimoji="0" lang="en-US" altLang="en-US" sz="1300" smtClean="0"/>
              <a:pPr>
                <a:spcBef>
                  <a:spcPct val="0"/>
                </a:spcBef>
              </a:pPr>
              <a:t>93</a:t>
            </a:fld>
            <a:endParaRPr kumimoji="0" lang="en-US" altLang="en-US" sz="1300" smtClean="0"/>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21E5231-42DE-4CAD-939D-E661FE0A7D3C}" type="slidenum">
              <a:rPr kumimoji="0" lang="en-US" altLang="en-US" sz="1300" smtClean="0"/>
              <a:pPr>
                <a:spcBef>
                  <a:spcPct val="0"/>
                </a:spcBef>
              </a:pPr>
              <a:t>94</a:t>
            </a:fld>
            <a:endParaRPr kumimoji="0" lang="en-US" altLang="en-US" sz="1300" smtClean="0"/>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21E5231-42DE-4CAD-939D-E661FE0A7D3C}" type="slidenum">
              <a:rPr kumimoji="0" lang="en-US" altLang="en-US" sz="1300" smtClean="0"/>
              <a:pPr>
                <a:spcBef>
                  <a:spcPct val="0"/>
                </a:spcBef>
              </a:pPr>
              <a:t>95</a:t>
            </a:fld>
            <a:endParaRPr kumimoji="0" lang="en-US" altLang="en-US" sz="1300" smtClean="0"/>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21E5231-42DE-4CAD-939D-E661FE0A7D3C}" type="slidenum">
              <a:rPr kumimoji="0" lang="en-US" altLang="en-US" sz="1300" smtClean="0"/>
              <a:pPr>
                <a:spcBef>
                  <a:spcPct val="0"/>
                </a:spcBef>
              </a:pPr>
              <a:t>96</a:t>
            </a:fld>
            <a:endParaRPr kumimoji="0" lang="en-US" altLang="en-US" sz="1300" smtClean="0"/>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A3D000D-C38D-4DDB-91FC-76543B2A56B2}" type="slidenum">
              <a:rPr kumimoji="0" lang="en-US" altLang="en-US" sz="1300" smtClean="0"/>
              <a:pPr>
                <a:spcBef>
                  <a:spcPct val="0"/>
                </a:spcBef>
              </a:pPr>
              <a:t>97</a:t>
            </a:fld>
            <a:endParaRPr kumimoji="0" lang="en-US" altLang="en-US" sz="1300" smtClean="0"/>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21E5231-42DE-4CAD-939D-E661FE0A7D3C}" type="slidenum">
              <a:rPr kumimoji="0" lang="en-US" altLang="en-US" sz="1300" smtClean="0"/>
              <a:pPr>
                <a:spcBef>
                  <a:spcPct val="0"/>
                </a:spcBef>
              </a:pPr>
              <a:t>98</a:t>
            </a:fld>
            <a:endParaRPr kumimoji="0" lang="en-US" altLang="en-US" sz="1300" smtClean="0"/>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C7D9C12-AF19-4D68-BD84-9AC326EE50BD}" type="slidenum">
              <a:rPr kumimoji="0" lang="en-US" altLang="en-US" sz="1300" smtClean="0"/>
              <a:pPr>
                <a:spcBef>
                  <a:spcPct val="0"/>
                </a:spcBef>
              </a:pPr>
              <a:t>99</a:t>
            </a:fld>
            <a:endParaRPr kumimoji="0" lang="en-US" altLang="en-US" sz="1300" smtClean="0"/>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255FD74-0DB1-4439-AC48-274A2C6FC74D}" type="slidenum">
              <a:rPr kumimoji="0" lang="en-US" altLang="en-US" sz="1300" smtClean="0"/>
              <a:pPr>
                <a:spcBef>
                  <a:spcPct val="0"/>
                </a:spcBef>
              </a:pPr>
              <a:t>100</a:t>
            </a:fld>
            <a:endParaRPr kumimoji="0" lang="en-US" altLang="en-US" sz="1300" smtClean="0"/>
          </a:p>
        </p:txBody>
      </p:sp>
      <p:sp>
        <p:nvSpPr>
          <p:cNvPr id="389123" name="Rectangle 2"/>
          <p:cNvSpPr>
            <a:spLocks noGrp="1" noRot="1" noChangeAspect="1" noChangeArrowheads="1" noTextEdit="1"/>
          </p:cNvSpPr>
          <p:nvPr>
            <p:ph type="sldImg"/>
          </p:nvPr>
        </p:nvSpPr>
        <p:spPr>
          <a:ln/>
        </p:spPr>
      </p:sp>
      <p:sp>
        <p:nvSpPr>
          <p:cNvPr id="389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kumimoji="1" sz="1200">
                <a:solidFill>
                  <a:schemeClr val="tx1"/>
                </a:solidFill>
                <a:latin typeface="Times New Roman" pitchFamily="18" charset="0"/>
              </a:defRPr>
            </a:lvl1pPr>
            <a:lvl2pPr marL="742950" indent="-285750" defTabSz="966788" eaLnBrk="0" hangingPunct="0">
              <a:spcBef>
                <a:spcPct val="30000"/>
              </a:spcBef>
              <a:defRPr kumimoji="1" sz="1200">
                <a:solidFill>
                  <a:schemeClr val="tx1"/>
                </a:solidFill>
                <a:latin typeface="Times New Roman" pitchFamily="18" charset="0"/>
              </a:defRPr>
            </a:lvl2pPr>
            <a:lvl3pPr marL="1143000" indent="-228600" defTabSz="966788" eaLnBrk="0" hangingPunct="0">
              <a:spcBef>
                <a:spcPct val="30000"/>
              </a:spcBef>
              <a:defRPr kumimoji="1" sz="1200">
                <a:solidFill>
                  <a:schemeClr val="tx1"/>
                </a:solidFill>
                <a:latin typeface="Times New Roman" pitchFamily="18" charset="0"/>
              </a:defRPr>
            </a:lvl3pPr>
            <a:lvl4pPr marL="1600200" indent="-228600" defTabSz="966788" eaLnBrk="0" hangingPunct="0">
              <a:spcBef>
                <a:spcPct val="30000"/>
              </a:spcBef>
              <a:defRPr kumimoji="1" sz="1200">
                <a:solidFill>
                  <a:schemeClr val="tx1"/>
                </a:solidFill>
                <a:latin typeface="Times New Roman" pitchFamily="18" charset="0"/>
              </a:defRPr>
            </a:lvl4pPr>
            <a:lvl5pPr marL="2057400" indent="-228600" defTabSz="966788" eaLnBrk="0" hangingPunct="0">
              <a:spcBef>
                <a:spcPct val="30000"/>
              </a:spcBef>
              <a:defRPr kumimoji="1" sz="1200">
                <a:solidFill>
                  <a:schemeClr val="tx1"/>
                </a:solidFill>
                <a:latin typeface="Times New Roman" pitchFamily="18" charset="0"/>
              </a:defRPr>
            </a:lvl5pPr>
            <a:lvl6pPr marL="2514600" indent="-228600" defTabSz="966788" eaLnBrk="0" fontAlgn="base" hangingPunct="0">
              <a:spcBef>
                <a:spcPct val="30000"/>
              </a:spcBef>
              <a:spcAft>
                <a:spcPct val="0"/>
              </a:spcAft>
              <a:defRPr kumimoji="1" sz="1200">
                <a:solidFill>
                  <a:schemeClr val="tx1"/>
                </a:solidFill>
                <a:latin typeface="Times New Roman" pitchFamily="18" charset="0"/>
              </a:defRPr>
            </a:lvl6pPr>
            <a:lvl7pPr marL="2971800" indent="-228600" defTabSz="966788" eaLnBrk="0" fontAlgn="base" hangingPunct="0">
              <a:spcBef>
                <a:spcPct val="30000"/>
              </a:spcBef>
              <a:spcAft>
                <a:spcPct val="0"/>
              </a:spcAft>
              <a:defRPr kumimoji="1" sz="1200">
                <a:solidFill>
                  <a:schemeClr val="tx1"/>
                </a:solidFill>
                <a:latin typeface="Times New Roman" pitchFamily="18" charset="0"/>
              </a:defRPr>
            </a:lvl7pPr>
            <a:lvl8pPr marL="3429000" indent="-228600" defTabSz="966788" eaLnBrk="0" fontAlgn="base" hangingPunct="0">
              <a:spcBef>
                <a:spcPct val="30000"/>
              </a:spcBef>
              <a:spcAft>
                <a:spcPct val="0"/>
              </a:spcAft>
              <a:defRPr kumimoji="1" sz="1200">
                <a:solidFill>
                  <a:schemeClr val="tx1"/>
                </a:solidFill>
                <a:latin typeface="Times New Roman" pitchFamily="18" charset="0"/>
              </a:defRPr>
            </a:lvl8pPr>
            <a:lvl9pPr marL="3886200" indent="-228600" defTabSz="966788"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79125A4-6BE8-4625-BD0B-CCA1CA74F32D}" type="slidenum">
              <a:rPr kumimoji="0" lang="en-US" altLang="en-US" sz="1300" smtClean="0"/>
              <a:pPr>
                <a:spcBef>
                  <a:spcPct val="0"/>
                </a:spcBef>
              </a:pPr>
              <a:t>101</a:t>
            </a:fld>
            <a:endParaRPr kumimoji="0" lang="en-US" altLang="en-US" sz="1300" smtClean="0"/>
          </a:p>
        </p:txBody>
      </p:sp>
      <p:sp>
        <p:nvSpPr>
          <p:cNvPr id="391171" name="Rectangle 2"/>
          <p:cNvSpPr>
            <a:spLocks noGrp="1" noRot="1" noChangeAspect="1" noChangeArrowheads="1" noTextEdit="1"/>
          </p:cNvSpPr>
          <p:nvPr>
            <p:ph type="sldImg"/>
          </p:nvPr>
        </p:nvSpPr>
        <p:spPr>
          <a:ln/>
        </p:spPr>
      </p:sp>
      <p:sp>
        <p:nvSpPr>
          <p:cNvPr id="391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69D157-D76F-4E94-B357-7C0524FF4106}" type="slidenum">
              <a:rPr lang="en-US"/>
              <a:pPr>
                <a:defRPr/>
              </a:pPr>
              <a:t>‹#›</a:t>
            </a:fld>
            <a:endParaRPr lang="en-US"/>
          </a:p>
        </p:txBody>
      </p:sp>
    </p:spTree>
    <p:extLst>
      <p:ext uri="{BB962C8B-B14F-4D97-AF65-F5344CB8AC3E}">
        <p14:creationId xmlns:p14="http://schemas.microsoft.com/office/powerpoint/2010/main" val="25646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67AD6B-E55C-414F-831E-F5966198D5AD}" type="slidenum">
              <a:rPr lang="en-US"/>
              <a:pPr>
                <a:defRPr/>
              </a:pPr>
              <a:t>‹#›</a:t>
            </a:fld>
            <a:endParaRPr lang="en-US"/>
          </a:p>
        </p:txBody>
      </p:sp>
    </p:spTree>
    <p:extLst>
      <p:ext uri="{BB962C8B-B14F-4D97-AF65-F5344CB8AC3E}">
        <p14:creationId xmlns:p14="http://schemas.microsoft.com/office/powerpoint/2010/main" val="99129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0F243F-DE90-4A91-ACDF-BAFD3CBF37A5}" type="slidenum">
              <a:rPr lang="en-US"/>
              <a:pPr>
                <a:defRPr/>
              </a:pPr>
              <a:t>‹#›</a:t>
            </a:fld>
            <a:endParaRPr lang="en-US"/>
          </a:p>
        </p:txBody>
      </p:sp>
    </p:spTree>
    <p:extLst>
      <p:ext uri="{BB962C8B-B14F-4D97-AF65-F5344CB8AC3E}">
        <p14:creationId xmlns:p14="http://schemas.microsoft.com/office/powerpoint/2010/main" val="271626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8D945E7-EBCC-4324-8810-300ADDE11077}" type="slidenum">
              <a:rPr lang="en-US"/>
              <a:pPr>
                <a:defRPr/>
              </a:pPr>
              <a:t>‹#›</a:t>
            </a:fld>
            <a:endParaRPr lang="en-US"/>
          </a:p>
        </p:txBody>
      </p:sp>
    </p:spTree>
    <p:extLst>
      <p:ext uri="{BB962C8B-B14F-4D97-AF65-F5344CB8AC3E}">
        <p14:creationId xmlns:p14="http://schemas.microsoft.com/office/powerpoint/2010/main" val="335000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35FA9A-7502-4B3B-9F28-EBEEBE3A1BFA}" type="slidenum">
              <a:rPr lang="en-US"/>
              <a:pPr>
                <a:defRPr/>
              </a:pPr>
              <a:t>‹#›</a:t>
            </a:fld>
            <a:endParaRPr lang="en-US"/>
          </a:p>
        </p:txBody>
      </p:sp>
    </p:spTree>
    <p:extLst>
      <p:ext uri="{BB962C8B-B14F-4D97-AF65-F5344CB8AC3E}">
        <p14:creationId xmlns:p14="http://schemas.microsoft.com/office/powerpoint/2010/main" val="231653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AB0A31-18D4-439C-B179-FAC11F144029}" type="slidenum">
              <a:rPr lang="en-US"/>
              <a:pPr>
                <a:defRPr/>
              </a:pPr>
              <a:t>‹#›</a:t>
            </a:fld>
            <a:endParaRPr lang="en-US"/>
          </a:p>
        </p:txBody>
      </p:sp>
    </p:spTree>
    <p:extLst>
      <p:ext uri="{BB962C8B-B14F-4D97-AF65-F5344CB8AC3E}">
        <p14:creationId xmlns:p14="http://schemas.microsoft.com/office/powerpoint/2010/main" val="255209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39BBE7-07FC-4106-B371-137D111B849C}" type="slidenum">
              <a:rPr lang="en-US"/>
              <a:pPr>
                <a:defRPr/>
              </a:pPr>
              <a:t>‹#›</a:t>
            </a:fld>
            <a:endParaRPr lang="en-US"/>
          </a:p>
        </p:txBody>
      </p:sp>
    </p:spTree>
    <p:extLst>
      <p:ext uri="{BB962C8B-B14F-4D97-AF65-F5344CB8AC3E}">
        <p14:creationId xmlns:p14="http://schemas.microsoft.com/office/powerpoint/2010/main" val="220277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0AA5BE-3D5D-4AAA-8314-5E8F901D3FAF}" type="slidenum">
              <a:rPr lang="en-US"/>
              <a:pPr>
                <a:defRPr/>
              </a:pPr>
              <a:t>‹#›</a:t>
            </a:fld>
            <a:endParaRPr lang="en-US"/>
          </a:p>
        </p:txBody>
      </p:sp>
    </p:spTree>
    <p:extLst>
      <p:ext uri="{BB962C8B-B14F-4D97-AF65-F5344CB8AC3E}">
        <p14:creationId xmlns:p14="http://schemas.microsoft.com/office/powerpoint/2010/main" val="133498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1A4354A-CBE2-49DD-9F78-B05F16C0B0E6}" type="slidenum">
              <a:rPr lang="en-US"/>
              <a:pPr>
                <a:defRPr/>
              </a:pPr>
              <a:t>‹#›</a:t>
            </a:fld>
            <a:endParaRPr lang="en-US"/>
          </a:p>
        </p:txBody>
      </p:sp>
    </p:spTree>
    <p:extLst>
      <p:ext uri="{BB962C8B-B14F-4D97-AF65-F5344CB8AC3E}">
        <p14:creationId xmlns:p14="http://schemas.microsoft.com/office/powerpoint/2010/main" val="123904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043B12F-FA48-4105-A47E-9B1706D254D7}" type="slidenum">
              <a:rPr lang="en-US"/>
              <a:pPr>
                <a:defRPr/>
              </a:pPr>
              <a:t>‹#›</a:t>
            </a:fld>
            <a:endParaRPr lang="en-US"/>
          </a:p>
        </p:txBody>
      </p:sp>
    </p:spTree>
    <p:extLst>
      <p:ext uri="{BB962C8B-B14F-4D97-AF65-F5344CB8AC3E}">
        <p14:creationId xmlns:p14="http://schemas.microsoft.com/office/powerpoint/2010/main" val="246917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ACF3D8-B85A-4299-A780-5B3035084268}" type="slidenum">
              <a:rPr lang="en-US"/>
              <a:pPr>
                <a:defRPr/>
              </a:pPr>
              <a:t>‹#›</a:t>
            </a:fld>
            <a:endParaRPr lang="en-US"/>
          </a:p>
        </p:txBody>
      </p:sp>
    </p:spTree>
    <p:extLst>
      <p:ext uri="{BB962C8B-B14F-4D97-AF65-F5344CB8AC3E}">
        <p14:creationId xmlns:p14="http://schemas.microsoft.com/office/powerpoint/2010/main" val="45862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FEABDF-7E3F-496E-927F-7B5163F53834}" type="slidenum">
              <a:rPr lang="en-US"/>
              <a:pPr>
                <a:defRPr/>
              </a:pPr>
              <a:t>‹#›</a:t>
            </a:fld>
            <a:endParaRPr lang="en-US"/>
          </a:p>
        </p:txBody>
      </p:sp>
    </p:spTree>
    <p:extLst>
      <p:ext uri="{BB962C8B-B14F-4D97-AF65-F5344CB8AC3E}">
        <p14:creationId xmlns:p14="http://schemas.microsoft.com/office/powerpoint/2010/main" val="73422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12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51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512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2B4AB6E-2343-401C-B271-3C24FFC45F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8.xml"/><Relationship Id="rId7" Type="http://schemas.openxmlformats.org/officeDocument/2006/relationships/image" Target="../media/image137.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115.bin"/><Relationship Id="rId5" Type="http://schemas.openxmlformats.org/officeDocument/2006/relationships/image" Target="../media/image136.wmf"/><Relationship Id="rId4" Type="http://schemas.openxmlformats.org/officeDocument/2006/relationships/oleObject" Target="../embeddings/oleObject114.bin"/></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notesSlide" Target="../notesSlides/notesSlide99.xml"/><Relationship Id="rId7" Type="http://schemas.openxmlformats.org/officeDocument/2006/relationships/image" Target="../media/image139.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oleObject" Target="../embeddings/oleObject117.bin"/><Relationship Id="rId5" Type="http://schemas.openxmlformats.org/officeDocument/2006/relationships/image" Target="../media/image138.wmf"/><Relationship Id="rId4" Type="http://schemas.openxmlformats.org/officeDocument/2006/relationships/oleObject" Target="../embeddings/oleObject116.bin"/><Relationship Id="rId9" Type="http://schemas.openxmlformats.org/officeDocument/2006/relationships/image" Target="../media/image140.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notesSlide" Target="../notesSlides/notesSlide101.xml"/><Relationship Id="rId7"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120.bin"/><Relationship Id="rId5" Type="http://schemas.openxmlformats.org/officeDocument/2006/relationships/image" Target="../media/image141.wmf"/><Relationship Id="rId4" Type="http://schemas.openxmlformats.org/officeDocument/2006/relationships/oleObject" Target="../embeddings/oleObject119.bin"/><Relationship Id="rId9" Type="http://schemas.openxmlformats.org/officeDocument/2006/relationships/image" Target="../media/image143.wmf"/></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124.bin"/><Relationship Id="rId3" Type="http://schemas.openxmlformats.org/officeDocument/2006/relationships/notesSlide" Target="../notesSlides/notesSlide102.xml"/><Relationship Id="rId7" Type="http://schemas.openxmlformats.org/officeDocument/2006/relationships/image" Target="../media/image145.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123.bin"/><Relationship Id="rId5" Type="http://schemas.openxmlformats.org/officeDocument/2006/relationships/image" Target="../media/image144.wmf"/><Relationship Id="rId4" Type="http://schemas.openxmlformats.org/officeDocument/2006/relationships/oleObject" Target="../embeddings/oleObject122.bin"/><Relationship Id="rId9" Type="http://schemas.openxmlformats.org/officeDocument/2006/relationships/image" Target="../media/image146.wmf"/></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3.xml"/><Relationship Id="rId7" Type="http://schemas.openxmlformats.org/officeDocument/2006/relationships/image" Target="../media/image148.wmf"/><Relationship Id="rId2" Type="http://schemas.openxmlformats.org/officeDocument/2006/relationships/slideLayout" Target="../slideLayouts/slideLayout4.xml"/><Relationship Id="rId1" Type="http://schemas.openxmlformats.org/officeDocument/2006/relationships/vmlDrawing" Target="../drawings/vmlDrawing59.vml"/><Relationship Id="rId6" Type="http://schemas.openxmlformats.org/officeDocument/2006/relationships/oleObject" Target="../embeddings/oleObject126.bin"/><Relationship Id="rId5" Type="http://schemas.openxmlformats.org/officeDocument/2006/relationships/image" Target="../media/image147.wmf"/><Relationship Id="rId4" Type="http://schemas.openxmlformats.org/officeDocument/2006/relationships/oleObject" Target="../embeddings/oleObject125.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52.wmf"/><Relationship Id="rId3" Type="http://schemas.openxmlformats.org/officeDocument/2006/relationships/notesSlide" Target="../notesSlides/notesSlide104.xml"/><Relationship Id="rId7" Type="http://schemas.openxmlformats.org/officeDocument/2006/relationships/image" Target="../media/image149.wmf"/><Relationship Id="rId12" Type="http://schemas.openxmlformats.org/officeDocument/2006/relationships/oleObject" Target="../embeddings/oleObject131.bin"/><Relationship Id="rId2" Type="http://schemas.openxmlformats.org/officeDocument/2006/relationships/slideLayout" Target="../slideLayouts/slideLayout4.xml"/><Relationship Id="rId1" Type="http://schemas.openxmlformats.org/officeDocument/2006/relationships/vmlDrawing" Target="../drawings/vmlDrawing60.vml"/><Relationship Id="rId6" Type="http://schemas.openxmlformats.org/officeDocument/2006/relationships/oleObject" Target="../embeddings/oleObject128.bin"/><Relationship Id="rId11" Type="http://schemas.openxmlformats.org/officeDocument/2006/relationships/image" Target="../media/image151.wmf"/><Relationship Id="rId5" Type="http://schemas.openxmlformats.org/officeDocument/2006/relationships/image" Target="../media/image147.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50.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4.xml"/><Relationship Id="rId1" Type="http://schemas.openxmlformats.org/officeDocument/2006/relationships/vmlDrawing" Target="../drawings/vmlDrawing61.vml"/><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oleObject" Target="../embeddings/oleObject132.bin"/></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4.xml"/><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14.emf"/><Relationship Id="rId4" Type="http://schemas.openxmlformats.org/officeDocument/2006/relationships/oleObject" Target="../embeddings/oleObject14.bin"/><Relationship Id="rId9"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4.e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9.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9.wmf"/><Relationship Id="rId10" Type="http://schemas.openxmlformats.org/officeDocument/2006/relationships/image" Target="../media/image22.emf"/><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2.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25.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28.wmf"/><Relationship Id="rId4" Type="http://schemas.openxmlformats.org/officeDocument/2006/relationships/oleObject" Target="../embeddings/oleObject27.bin"/><Relationship Id="rId9" Type="http://schemas.openxmlformats.org/officeDocument/2006/relationships/image" Target="../media/image30.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2.emf"/><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5" Type="http://schemas.openxmlformats.org/officeDocument/2006/relationships/image" Target="../media/image28.wmf"/><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4.bin"/><Relationship Id="rId5" Type="http://schemas.openxmlformats.org/officeDocument/2006/relationships/image" Target="../media/image28.wmf"/><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6.emf"/><Relationship Id="rId5" Type="http://schemas.openxmlformats.org/officeDocument/2006/relationships/image" Target="../media/image35.wmf"/><Relationship Id="rId4" Type="http://schemas.openxmlformats.org/officeDocument/2006/relationships/oleObject" Target="../embeddings/oleObject3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35.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image" Target="../media/image39.wmf"/><Relationship Id="rId4" Type="http://schemas.openxmlformats.org/officeDocument/2006/relationships/oleObject" Target="../embeddings/oleObject36.bin"/><Relationship Id="rId9"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36.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0.bin"/><Relationship Id="rId5" Type="http://schemas.openxmlformats.org/officeDocument/2006/relationships/image" Target="../media/image41.wmf"/><Relationship Id="rId10" Type="http://schemas.openxmlformats.org/officeDocument/2006/relationships/image" Target="../media/image44.wmf"/><Relationship Id="rId4" Type="http://schemas.openxmlformats.org/officeDocument/2006/relationships/oleObject" Target="../embeddings/oleObject39.bin"/><Relationship Id="rId9" Type="http://schemas.openxmlformats.org/officeDocument/2006/relationships/image" Target="../media/image43.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37.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45.wmf"/><Relationship Id="rId10" Type="http://schemas.openxmlformats.org/officeDocument/2006/relationships/image" Target="../media/image48.wmf"/><Relationship Id="rId4" Type="http://schemas.openxmlformats.org/officeDocument/2006/relationships/oleObject" Target="../embeddings/oleObject42.bin"/><Relationship Id="rId9" Type="http://schemas.openxmlformats.org/officeDocument/2006/relationships/image" Target="../media/image47.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38.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6.bin"/><Relationship Id="rId5" Type="http://schemas.openxmlformats.org/officeDocument/2006/relationships/image" Target="../media/image49.wmf"/><Relationship Id="rId10" Type="http://schemas.openxmlformats.org/officeDocument/2006/relationships/image" Target="../media/image52.wmf"/><Relationship Id="rId4" Type="http://schemas.openxmlformats.org/officeDocument/2006/relationships/oleObject" Target="../embeddings/oleObject45.bin"/><Relationship Id="rId9" Type="http://schemas.openxmlformats.org/officeDocument/2006/relationships/image" Target="../media/image51.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wmf"/><Relationship Id="rId5" Type="http://schemas.openxmlformats.org/officeDocument/2006/relationships/image" Target="../media/image45.wmf"/><Relationship Id="rId4" Type="http://schemas.openxmlformats.org/officeDocument/2006/relationships/oleObject" Target="../embeddings/oleObject48.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56.emf"/><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oleObject" Target="../embeddings/oleObject50.bin"/><Relationship Id="rId5" Type="http://schemas.openxmlformats.org/officeDocument/2006/relationships/image" Target="../media/image55.wmf"/><Relationship Id="rId4" Type="http://schemas.openxmlformats.org/officeDocument/2006/relationships/oleObject" Target="../embeddings/oleObject49.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42.xml"/><Relationship Id="rId7" Type="http://schemas.openxmlformats.org/officeDocument/2006/relationships/image" Target="../media/image58.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52.bin"/><Relationship Id="rId5" Type="http://schemas.openxmlformats.org/officeDocument/2006/relationships/image" Target="../media/image57.wmf"/><Relationship Id="rId4" Type="http://schemas.openxmlformats.org/officeDocument/2006/relationships/oleObject" Target="../embeddings/oleObject51.bin"/><Relationship Id="rId9" Type="http://schemas.openxmlformats.org/officeDocument/2006/relationships/image" Target="../media/image59.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43.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5.bin"/><Relationship Id="rId11" Type="http://schemas.openxmlformats.org/officeDocument/2006/relationships/image" Target="../media/image63.emf"/><Relationship Id="rId5" Type="http://schemas.openxmlformats.org/officeDocument/2006/relationships/image" Target="../media/image60.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2.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4.wmf"/><Relationship Id="rId4" Type="http://schemas.openxmlformats.org/officeDocument/2006/relationships/oleObject" Target="../embeddings/oleObject5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65.emf"/><Relationship Id="rId4" Type="http://schemas.openxmlformats.org/officeDocument/2006/relationships/oleObject" Target="../embeddings/oleObject59.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51.xml"/><Relationship Id="rId7" Type="http://schemas.openxmlformats.org/officeDocument/2006/relationships/image" Target="../media/image67.wmf"/><Relationship Id="rId12"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61.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8.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53.xml"/><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65.bin"/><Relationship Id="rId5" Type="http://schemas.openxmlformats.org/officeDocument/2006/relationships/image" Target="../media/image71.wmf"/><Relationship Id="rId10" Type="http://schemas.openxmlformats.org/officeDocument/2006/relationships/image" Target="../media/image74.emf"/><Relationship Id="rId4" Type="http://schemas.openxmlformats.org/officeDocument/2006/relationships/oleObject" Target="../embeddings/oleObject64.bin"/><Relationship Id="rId9" Type="http://schemas.openxmlformats.org/officeDocument/2006/relationships/image" Target="../media/image73.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75.wmf"/><Relationship Id="rId4" Type="http://schemas.openxmlformats.org/officeDocument/2006/relationships/oleObject" Target="../embeddings/oleObject67.bin"/></Relationships>
</file>

<file path=ppt/slides/_rels/slide57.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56.xml"/><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image" Target="../media/image78.wmf"/><Relationship Id="rId4" Type="http://schemas.openxmlformats.org/officeDocument/2006/relationships/oleObject" Target="../embeddings/oleObject68.bin"/><Relationship Id="rId9" Type="http://schemas.openxmlformats.org/officeDocument/2006/relationships/oleObject" Target="../embeddings/oleObject70.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oleObject" Target="../embeddings/oleObject7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82.wmf"/><Relationship Id="rId4" Type="http://schemas.openxmlformats.org/officeDocument/2006/relationships/oleObject" Target="../embeddings/oleObject72.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83.wmf"/><Relationship Id="rId4" Type="http://schemas.openxmlformats.org/officeDocument/2006/relationships/oleObject" Target="../embeddings/oleObject73.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notesSlide" Target="../notesSlides/notesSlide64.xml"/><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5.bin"/><Relationship Id="rId5" Type="http://schemas.openxmlformats.org/officeDocument/2006/relationships/image" Target="../media/image84.wmf"/><Relationship Id="rId4" Type="http://schemas.openxmlformats.org/officeDocument/2006/relationships/oleObject" Target="../embeddings/oleObject74.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65.xml"/><Relationship Id="rId7" Type="http://schemas.openxmlformats.org/officeDocument/2006/relationships/image" Target="../media/image88.wmf"/><Relationship Id="rId2" Type="http://schemas.openxmlformats.org/officeDocument/2006/relationships/slideLayout" Target="../slideLayouts/slideLayout6.xml"/><Relationship Id="rId1" Type="http://schemas.openxmlformats.org/officeDocument/2006/relationships/vmlDrawing" Target="../drawings/vmlDrawing36.vml"/><Relationship Id="rId6" Type="http://schemas.openxmlformats.org/officeDocument/2006/relationships/oleObject" Target="../embeddings/oleObject77.bin"/><Relationship Id="rId5" Type="http://schemas.openxmlformats.org/officeDocument/2006/relationships/image" Target="../media/image87.wmf"/><Relationship Id="rId4" Type="http://schemas.openxmlformats.org/officeDocument/2006/relationships/oleObject" Target="../embeddings/oleObject76.bin"/><Relationship Id="rId9" Type="http://schemas.openxmlformats.org/officeDocument/2006/relationships/image" Target="../media/image89.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notesSlide" Target="../notesSlides/notesSlide68.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80.bin"/><Relationship Id="rId5" Type="http://schemas.openxmlformats.org/officeDocument/2006/relationships/image" Target="../media/image90.wmf"/><Relationship Id="rId10" Type="http://schemas.openxmlformats.org/officeDocument/2006/relationships/image" Target="../media/image92.wmf"/><Relationship Id="rId4" Type="http://schemas.openxmlformats.org/officeDocument/2006/relationships/oleObject" Target="../embeddings/oleObject79.bin"/><Relationship Id="rId9" Type="http://schemas.openxmlformats.org/officeDocument/2006/relationships/oleObject" Target="../embeddings/oleObject8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70.xml"/><Relationship Id="rId7" Type="http://schemas.openxmlformats.org/officeDocument/2006/relationships/image" Target="../media/image94.wmf"/><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oleObject" Target="../embeddings/oleObject83.bin"/><Relationship Id="rId5" Type="http://schemas.openxmlformats.org/officeDocument/2006/relationships/image" Target="../media/image93.wmf"/><Relationship Id="rId4" Type="http://schemas.openxmlformats.org/officeDocument/2006/relationships/oleObject" Target="../embeddings/oleObject82.bin"/><Relationship Id="rId9" Type="http://schemas.openxmlformats.org/officeDocument/2006/relationships/image" Target="../media/image95.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72.xml"/><Relationship Id="rId7"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86.bin"/><Relationship Id="rId5" Type="http://schemas.openxmlformats.org/officeDocument/2006/relationships/image" Target="../media/image96.wmf"/><Relationship Id="rId4" Type="http://schemas.openxmlformats.org/officeDocument/2006/relationships/oleObject" Target="../embeddings/oleObject85.bin"/><Relationship Id="rId9" Type="http://schemas.openxmlformats.org/officeDocument/2006/relationships/image" Target="../media/image98.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73.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89.bin"/><Relationship Id="rId11" Type="http://schemas.openxmlformats.org/officeDocument/2006/relationships/image" Target="../media/image102.wmf"/><Relationship Id="rId5" Type="http://schemas.openxmlformats.org/officeDocument/2006/relationships/image" Target="../media/image99.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101.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102.wmf"/><Relationship Id="rId4" Type="http://schemas.openxmlformats.org/officeDocument/2006/relationships/oleObject" Target="../embeddings/oleObject92.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94.bin"/><Relationship Id="rId5" Type="http://schemas.openxmlformats.org/officeDocument/2006/relationships/image" Target="../media/image103.wmf"/><Relationship Id="rId4" Type="http://schemas.openxmlformats.org/officeDocument/2006/relationships/oleObject" Target="../embeddings/oleObject93.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notesSlide" Target="../notesSlides/notesSlide76.xml"/><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96.bin"/><Relationship Id="rId11" Type="http://schemas.openxmlformats.org/officeDocument/2006/relationships/image" Target="../media/image108.wmf"/><Relationship Id="rId5" Type="http://schemas.openxmlformats.org/officeDocument/2006/relationships/image" Target="../media/image105.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107.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8.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 Id="rId9" Type="http://schemas.openxmlformats.org/officeDocument/2006/relationships/image" Target="../media/image10.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7" Type="http://schemas.openxmlformats.org/officeDocument/2006/relationships/image" Target="../media/image112.e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11.emf"/><Relationship Id="rId5" Type="http://schemas.openxmlformats.org/officeDocument/2006/relationships/image" Target="../media/image110.wmf"/><Relationship Id="rId4" Type="http://schemas.openxmlformats.org/officeDocument/2006/relationships/oleObject" Target="../embeddings/oleObject99.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115.e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14.emf"/><Relationship Id="rId5" Type="http://schemas.openxmlformats.org/officeDocument/2006/relationships/image" Target="../media/image113.wmf"/><Relationship Id="rId4" Type="http://schemas.openxmlformats.org/officeDocument/2006/relationships/oleObject" Target="../embeddings/oleObject100.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116.wmf"/><Relationship Id="rId4" Type="http://schemas.openxmlformats.org/officeDocument/2006/relationships/oleObject" Target="../embeddings/oleObject101.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9.xml"/><Relationship Id="rId7"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18.wmf"/><Relationship Id="rId5" Type="http://schemas.openxmlformats.org/officeDocument/2006/relationships/image" Target="../media/image117.emf"/><Relationship Id="rId4" Type="http://schemas.openxmlformats.org/officeDocument/2006/relationships/oleObject" Target="../embeddings/Microsoft_Word_97_-_2003_Document1.doc"/></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21.wmf"/><Relationship Id="rId5" Type="http://schemas.openxmlformats.org/officeDocument/2006/relationships/image" Target="../media/image120.emf"/><Relationship Id="rId4" Type="http://schemas.openxmlformats.org/officeDocument/2006/relationships/oleObject" Target="../embeddings/Microsoft_Word_97_-_2003_Document2.doc"/></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2.xml"/><Relationship Id="rId7"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103.bin"/><Relationship Id="rId5" Type="http://schemas.openxmlformats.org/officeDocument/2006/relationships/image" Target="../media/image122.wmf"/><Relationship Id="rId4" Type="http://schemas.openxmlformats.org/officeDocument/2006/relationships/oleObject" Target="../embeddings/oleObject102.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3.xml"/><Relationship Id="rId7"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105.bin"/><Relationship Id="rId5" Type="http://schemas.openxmlformats.org/officeDocument/2006/relationships/image" Target="../media/image124.wmf"/><Relationship Id="rId4" Type="http://schemas.openxmlformats.org/officeDocument/2006/relationships/oleObject" Target="../embeddings/oleObject104.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27.emf"/><Relationship Id="rId5" Type="http://schemas.openxmlformats.org/officeDocument/2006/relationships/image" Target="../media/image126.wmf"/><Relationship Id="rId4" Type="http://schemas.openxmlformats.org/officeDocument/2006/relationships/oleObject" Target="../embeddings/oleObject106.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vmlDrawing" Target="../drawings/vmlDrawing52.vml"/><Relationship Id="rId5" Type="http://schemas.openxmlformats.org/officeDocument/2006/relationships/image" Target="../media/image128.wmf"/><Relationship Id="rId4" Type="http://schemas.openxmlformats.org/officeDocument/2006/relationships/oleObject" Target="../embeddings/oleObject107.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96.xml"/><Relationship Id="rId7" Type="http://schemas.openxmlformats.org/officeDocument/2006/relationships/image" Target="../media/image130.wmf"/><Relationship Id="rId12" Type="http://schemas.openxmlformats.org/officeDocument/2006/relationships/image" Target="../media/image132.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109.bin"/><Relationship Id="rId11" Type="http://schemas.openxmlformats.org/officeDocument/2006/relationships/oleObject" Target="../embeddings/oleObject111.bin"/><Relationship Id="rId5" Type="http://schemas.openxmlformats.org/officeDocument/2006/relationships/image" Target="../media/image129.wmf"/><Relationship Id="rId10" Type="http://schemas.openxmlformats.org/officeDocument/2006/relationships/image" Target="../media/image133.emf"/><Relationship Id="rId4" Type="http://schemas.openxmlformats.org/officeDocument/2006/relationships/oleObject" Target="../embeddings/oleObject108.bin"/><Relationship Id="rId9" Type="http://schemas.openxmlformats.org/officeDocument/2006/relationships/image" Target="../media/image131.wm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7.xml"/><Relationship Id="rId7" Type="http://schemas.openxmlformats.org/officeDocument/2006/relationships/image" Target="../media/image135.e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113.bin"/><Relationship Id="rId5" Type="http://schemas.openxmlformats.org/officeDocument/2006/relationships/image" Target="../media/image134.wmf"/><Relationship Id="rId4" Type="http://schemas.openxmlformats.org/officeDocument/2006/relationships/oleObject" Target="../embeddings/oleObject11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44220"/>
            <a:ext cx="9144000" cy="74676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053" name="Rectangle 6"/>
          <p:cNvSpPr>
            <a:spLocks noChangeArrowheads="1"/>
          </p:cNvSpPr>
          <p:nvPr/>
        </p:nvSpPr>
        <p:spPr bwMode="auto">
          <a:xfrm>
            <a:off x="819150" y="5461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4400">
                <a:solidFill>
                  <a:schemeClr val="tx2"/>
                </a:solidFill>
              </a:rPr>
              <a:t>Control Systems</a:t>
            </a:r>
          </a:p>
        </p:txBody>
      </p:sp>
      <p:sp>
        <p:nvSpPr>
          <p:cNvPr id="2054" name="Rectangle 7"/>
          <p:cNvSpPr>
            <a:spLocks noChangeArrowheads="1"/>
          </p:cNvSpPr>
          <p:nvPr/>
        </p:nvSpPr>
        <p:spPr bwMode="auto">
          <a:xfrm>
            <a:off x="819150" y="2057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2800">
                <a:solidFill>
                  <a:schemeClr val="tx2"/>
                </a:solidFill>
              </a:rPr>
              <a:t>Stage 4: Electrical, Electronic and Communications Engineering</a:t>
            </a:r>
            <a:endParaRPr lang="en-US" altLang="en-US" sz="4400">
              <a:solidFill>
                <a:schemeClr val="tx2"/>
              </a:solidFill>
            </a:endParaRPr>
          </a:p>
        </p:txBody>
      </p:sp>
      <p:sp>
        <p:nvSpPr>
          <p:cNvPr id="2055" name="Text Box 8"/>
          <p:cNvSpPr txBox="1">
            <a:spLocks noChangeArrowheads="1"/>
          </p:cNvSpPr>
          <p:nvPr/>
        </p:nvSpPr>
        <p:spPr bwMode="auto">
          <a:xfrm>
            <a:off x="1797050" y="3733800"/>
            <a:ext cx="579755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lnSpc>
                <a:spcPct val="75000"/>
              </a:lnSpc>
              <a:spcBef>
                <a:spcPct val="50000"/>
              </a:spcBef>
              <a:buFontTx/>
              <a:buNone/>
            </a:pPr>
            <a:r>
              <a:rPr lang="en-US" altLang="en-US" sz="2800">
                <a:latin typeface="Times New Roman" pitchFamily="18" charset="0"/>
              </a:rPr>
              <a:t>Dr Paul Curran</a:t>
            </a:r>
          </a:p>
          <a:p>
            <a:pPr algn="ctr">
              <a:lnSpc>
                <a:spcPct val="75000"/>
              </a:lnSpc>
              <a:spcBef>
                <a:spcPct val="50000"/>
              </a:spcBef>
              <a:buFontTx/>
              <a:buNone/>
            </a:pPr>
            <a:r>
              <a:rPr lang="en-US" altLang="en-US" sz="2800">
                <a:latin typeface="Times New Roman" pitchFamily="18" charset="0"/>
              </a:rPr>
              <a:t>Room 145, Engineering.</a:t>
            </a:r>
          </a:p>
          <a:p>
            <a:pPr algn="ctr">
              <a:lnSpc>
                <a:spcPct val="75000"/>
              </a:lnSpc>
              <a:spcBef>
                <a:spcPct val="50000"/>
              </a:spcBef>
              <a:buFontTx/>
              <a:buNone/>
            </a:pPr>
            <a:r>
              <a:rPr lang="en-US" altLang="en-US" sz="2800">
                <a:latin typeface="Times New Roman" pitchFamily="18" charset="0"/>
              </a:rPr>
              <a:t>paul.curran@ucd.ie</a:t>
            </a:r>
          </a:p>
          <a:p>
            <a:pPr algn="ctr">
              <a:lnSpc>
                <a:spcPct val="75000"/>
              </a:lnSpc>
              <a:spcBef>
                <a:spcPct val="50000"/>
              </a:spcBef>
              <a:buFontTx/>
              <a:buNone/>
            </a:pPr>
            <a:r>
              <a:rPr lang="en-US" altLang="en-US" sz="2800">
                <a:latin typeface="Times New Roman" pitchFamily="18" charset="0"/>
              </a:rPr>
              <a:t>+353-1-7161846</a:t>
            </a:r>
            <a:endParaRPr lang="en-US" altLang="en-US" sz="2000" i="1">
              <a:latin typeface="Times New Roman" pitchFamily="18" charset="0"/>
            </a:endParaRPr>
          </a:p>
          <a:p>
            <a:pPr algn="ctr">
              <a:lnSpc>
                <a:spcPct val="75000"/>
              </a:lnSpc>
              <a:spcBef>
                <a:spcPct val="50000"/>
              </a:spcBef>
              <a:buFontTx/>
              <a:buNone/>
            </a:pPr>
            <a:endParaRPr lang="en-US" altLang="en-US" sz="2400">
              <a:latin typeface="Times New Roman" pitchFamily="18" charset="0"/>
            </a:endParaRPr>
          </a:p>
        </p:txBody>
      </p:sp>
    </p:spTree>
  </p:cSld>
  <p:clrMapOvr>
    <a:masterClrMapping/>
  </p:clrMapOvr>
  <p:transition advTm="2993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2162" name="Rectangle 2"/>
          <p:cNvSpPr>
            <a:spLocks noGrp="1" noChangeArrowheads="1"/>
          </p:cNvSpPr>
          <p:nvPr>
            <p:ph type="title"/>
          </p:nvPr>
        </p:nvSpPr>
        <p:spPr>
          <a:xfrm>
            <a:off x="501650" y="173038"/>
            <a:ext cx="7772400" cy="876300"/>
          </a:xfrm>
        </p:spPr>
        <p:txBody>
          <a:bodyPr/>
          <a:lstStyle/>
          <a:p>
            <a:pPr eaLnBrk="1" hangingPunct="1"/>
            <a:r>
              <a:rPr lang="en-IE" altLang="en-US" smtClean="0"/>
              <a:t>Note</a:t>
            </a:r>
            <a:endParaRPr lang="en-GB" altLang="en-US" smtClean="0"/>
          </a:p>
        </p:txBody>
      </p:sp>
      <p:sp>
        <p:nvSpPr>
          <p:cNvPr id="92163" name="Text Box 3"/>
          <p:cNvSpPr txBox="1">
            <a:spLocks noChangeArrowheads="1"/>
          </p:cNvSpPr>
          <p:nvPr/>
        </p:nvSpPr>
        <p:spPr bwMode="invGray">
          <a:xfrm>
            <a:off x="182562" y="1176338"/>
            <a:ext cx="87788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itchFamily="18" charset="0"/>
                <a:cs typeface="Times New Roman" pitchFamily="18" charset="0"/>
              </a:rPr>
              <a:t>This fundamental result from linear systems theory is the basis for the </a:t>
            </a:r>
            <a:r>
              <a:rPr kumimoji="1" lang="en-GB" altLang="en-US" sz="2800" i="1" dirty="0" smtClean="0">
                <a:latin typeface="Times New Roman" pitchFamily="18" charset="0"/>
                <a:cs typeface="Times New Roman" pitchFamily="18" charset="0"/>
              </a:rPr>
              <a:t>frequency-domain </a:t>
            </a:r>
            <a:r>
              <a:rPr kumimoji="1" lang="en-GB" altLang="en-US" sz="2800" i="1" dirty="0">
                <a:latin typeface="Times New Roman" pitchFamily="18" charset="0"/>
                <a:cs typeface="Times New Roman" pitchFamily="18" charset="0"/>
              </a:rPr>
              <a:t>methods </a:t>
            </a:r>
            <a:r>
              <a:rPr kumimoji="1" lang="en-GB" altLang="en-US" sz="2800" dirty="0">
                <a:latin typeface="Times New Roman" pitchFamily="18" charset="0"/>
                <a:cs typeface="Times New Roman" pitchFamily="18" charset="0"/>
              </a:rPr>
              <a:t>in control theory. The steady-state response of the system to sinusoidal inputs is called the </a:t>
            </a:r>
            <a:r>
              <a:rPr kumimoji="1" lang="en-GB" altLang="en-US" sz="2800" i="1" dirty="0">
                <a:latin typeface="Times New Roman" pitchFamily="18" charset="0"/>
                <a:cs typeface="Times New Roman" pitchFamily="18" charset="0"/>
              </a:rPr>
              <a:t>frequency response </a:t>
            </a:r>
            <a:r>
              <a:rPr kumimoji="1" lang="en-GB" altLang="en-US" sz="2800" dirty="0">
                <a:latin typeface="Times New Roman" pitchFamily="18" charset="0"/>
                <a:cs typeface="Times New Roman" pitchFamily="18" charset="0"/>
              </a:rPr>
              <a:t>of the system.  </a:t>
            </a:r>
            <a:r>
              <a:rPr kumimoji="1" lang="en-GB" altLang="en-US" sz="2800" dirty="0" smtClean="0">
                <a:latin typeface="Times New Roman" pitchFamily="18" charset="0"/>
                <a:cs typeface="Times New Roman" pitchFamily="18" charset="0"/>
              </a:rPr>
              <a:t>The result above establishes </a:t>
            </a:r>
            <a:r>
              <a:rPr kumimoji="1" lang="en-GB" altLang="en-US" sz="2800" dirty="0">
                <a:latin typeface="Times New Roman" pitchFamily="18" charset="0"/>
                <a:cs typeface="Times New Roman" pitchFamily="18" charset="0"/>
              </a:rPr>
              <a:t>that the frequency response is summarized </a:t>
            </a:r>
            <a:r>
              <a:rPr kumimoji="1" lang="en-GB" altLang="en-US" sz="2800" dirty="0" smtClean="0">
                <a:latin typeface="Times New Roman" pitchFamily="18" charset="0"/>
                <a:cs typeface="Times New Roman" pitchFamily="18" charset="0"/>
              </a:rPr>
              <a:t>by </a:t>
            </a:r>
            <a:r>
              <a:rPr kumimoji="1" lang="en-GB" altLang="en-US" sz="2800" dirty="0">
                <a:latin typeface="Times New Roman" pitchFamily="18" charset="0"/>
                <a:cs typeface="Times New Roman" pitchFamily="18" charset="0"/>
              </a:rPr>
              <a:t>the complex function </a:t>
            </a:r>
            <a:r>
              <a:rPr kumimoji="1" lang="en-GB" altLang="en-US" sz="2800" i="1" dirty="0">
                <a:latin typeface="Times New Roman" pitchFamily="18" charset="0"/>
                <a:cs typeface="Times New Roman" pitchFamily="18" charset="0"/>
              </a:rPr>
              <a:t>G</a:t>
            </a:r>
            <a:r>
              <a:rPr kumimoji="1" lang="en-GB" altLang="en-US" sz="2800" dirty="0">
                <a:latin typeface="Times New Roman" pitchFamily="18" charset="0"/>
                <a:cs typeface="Times New Roman" pitchFamily="18" charset="0"/>
              </a:rPr>
              <a:t>(</a:t>
            </a:r>
            <a:r>
              <a:rPr kumimoji="1" lang="en-GB" altLang="en-US" sz="2800" i="1" dirty="0" err="1">
                <a:latin typeface="Times New Roman" pitchFamily="18" charset="0"/>
                <a:cs typeface="Times New Roman" pitchFamily="18" charset="0"/>
              </a:rPr>
              <a:t>j</a:t>
            </a:r>
            <a:r>
              <a:rPr kumimoji="1" lang="en-GB" altLang="en-US" sz="2800" i="1" dirty="0" err="1">
                <a:latin typeface="Symbol" pitchFamily="18" charset="2"/>
                <a:cs typeface="Times New Roman" pitchFamily="18" charset="0"/>
              </a:rPr>
              <a:t>w</a:t>
            </a:r>
            <a:r>
              <a:rPr kumimoji="1" lang="en-GB" altLang="en-US" sz="2800" dirty="0" smtClean="0">
                <a:latin typeface="Times New Roman" pitchFamily="18" charset="0"/>
                <a:cs typeface="Times New Roman" pitchFamily="18" charset="0"/>
              </a:rPr>
              <a:t>) where </a:t>
            </a:r>
            <a:r>
              <a:rPr kumimoji="1" lang="en-GB" altLang="en-US" sz="2800" i="1" dirty="0" smtClean="0">
                <a:latin typeface="Times New Roman" pitchFamily="18" charset="0"/>
                <a:cs typeface="Times New Roman" pitchFamily="18" charset="0"/>
              </a:rPr>
              <a:t>G</a:t>
            </a:r>
            <a:r>
              <a:rPr kumimoji="1" lang="en-GB" altLang="en-US" sz="2800" dirty="0" smtClean="0">
                <a:latin typeface="Times New Roman" pitchFamily="18" charset="0"/>
                <a:cs typeface="Times New Roman" pitchFamily="18" charset="0"/>
              </a:rPr>
              <a:t>(</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 is the transfer function.  </a:t>
            </a:r>
            <a:r>
              <a:rPr kumimoji="1" lang="en-GB" altLang="en-US" sz="2800" dirty="0">
                <a:latin typeface="Times New Roman" pitchFamily="18" charset="0"/>
                <a:cs typeface="Times New Roman" pitchFamily="18" charset="0"/>
              </a:rPr>
              <a:t>In practice, since we cannot determine this complex function, we are content to calculate the complex numbers </a:t>
            </a:r>
            <a:r>
              <a:rPr kumimoji="1" lang="en-GB" altLang="en-US" sz="2800" i="1" dirty="0">
                <a:latin typeface="Times New Roman" pitchFamily="18" charset="0"/>
                <a:cs typeface="Times New Roman" pitchFamily="18" charset="0"/>
              </a:rPr>
              <a:t>G</a:t>
            </a:r>
            <a:r>
              <a:rPr kumimoji="1" lang="en-GB" altLang="en-US" sz="2800" dirty="0">
                <a:latin typeface="Times New Roman" pitchFamily="18" charset="0"/>
                <a:cs typeface="Times New Roman" pitchFamily="18" charset="0"/>
              </a:rPr>
              <a:t>(</a:t>
            </a:r>
            <a:r>
              <a:rPr kumimoji="1" lang="en-GB" altLang="en-US" sz="2800" i="1" dirty="0" err="1">
                <a:latin typeface="Times New Roman" pitchFamily="18" charset="0"/>
                <a:cs typeface="Times New Roman" pitchFamily="18" charset="0"/>
              </a:rPr>
              <a:t>j</a:t>
            </a:r>
            <a:r>
              <a:rPr kumimoji="1" lang="en-GB" altLang="en-US" sz="2800" i="1" dirty="0" err="1">
                <a:latin typeface="Symbol" pitchFamily="18" charset="2"/>
                <a:cs typeface="Times New Roman" pitchFamily="18" charset="0"/>
              </a:rPr>
              <a:t>w</a:t>
            </a:r>
            <a:r>
              <a:rPr kumimoji="1" lang="en-GB" altLang="en-US" sz="2800" i="1" baseline="-25000" dirty="0" err="1">
                <a:latin typeface="Times New Roman" pitchFamily="18" charset="0"/>
                <a:cs typeface="Times New Roman" pitchFamily="18" charset="0"/>
              </a:rPr>
              <a:t>i</a:t>
            </a:r>
            <a:r>
              <a:rPr kumimoji="1" lang="en-GB" altLang="en-US" sz="2800" dirty="0">
                <a:latin typeface="Times New Roman" pitchFamily="18" charset="0"/>
                <a:cs typeface="Times New Roman" pitchFamily="18" charset="0"/>
              </a:rPr>
              <a:t>) at the particular frequencies </a:t>
            </a:r>
            <a:r>
              <a:rPr kumimoji="1" lang="en-GB" altLang="en-US" sz="2800" i="1" dirty="0" err="1">
                <a:latin typeface="Symbol" pitchFamily="18" charset="2"/>
                <a:cs typeface="Times New Roman" pitchFamily="18" charset="0"/>
              </a:rPr>
              <a:t>w</a:t>
            </a:r>
            <a:r>
              <a:rPr kumimoji="1" lang="en-GB" altLang="en-US" sz="2800" i="1" baseline="-25000" dirty="0" err="1">
                <a:latin typeface="Times New Roman" pitchFamily="18" charset="0"/>
                <a:cs typeface="Times New Roman" pitchFamily="18" charset="0"/>
              </a:rPr>
              <a:t>i</a:t>
            </a:r>
            <a:r>
              <a:rPr kumimoji="1" lang="en-GB" altLang="en-US" sz="2800" dirty="0">
                <a:latin typeface="Times New Roman" pitchFamily="18" charset="0"/>
                <a:cs typeface="Times New Roman" pitchFamily="18" charset="0"/>
              </a:rPr>
              <a:t>.  If these frequencies are sufficiently numerous and well distributed they can give a fairly good sense of the complex function of which they are samples.</a:t>
            </a:r>
            <a:endParaRPr kumimoji="1" lang="en-US" altLang="en-US" sz="2800" dirty="0">
              <a:latin typeface="Times New Roman" pitchFamily="18" charset="0"/>
              <a:cs typeface="Times New Roman" pitchFamily="18" charset="0"/>
            </a:endParaRPr>
          </a:p>
        </p:txBody>
      </p:sp>
      <p:sp>
        <p:nvSpPr>
          <p:cNvPr id="4"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3538" name="Rectangle 2"/>
          <p:cNvSpPr>
            <a:spLocks noChangeArrowheads="1"/>
          </p:cNvSpPr>
          <p:nvPr/>
        </p:nvSpPr>
        <p:spPr bwMode="auto">
          <a:xfrm>
            <a:off x="609600" y="466725"/>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System Type</a:t>
            </a:r>
          </a:p>
        </p:txBody>
      </p:sp>
      <p:sp>
        <p:nvSpPr>
          <p:cNvPr id="19353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354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93541" name="Text Box 5"/>
          <p:cNvSpPr txBox="1">
            <a:spLocks noChangeArrowheads="1"/>
          </p:cNvSpPr>
          <p:nvPr/>
        </p:nvSpPr>
        <p:spPr bwMode="invGray">
          <a:xfrm>
            <a:off x="739775" y="1768475"/>
            <a:ext cx="7208838"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95300" indent="-4953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2800">
                <a:latin typeface="Times New Roman" pitchFamily="18" charset="0"/>
              </a:rPr>
              <a:t>Three most </a:t>
            </a:r>
            <a:r>
              <a:rPr kumimoji="1" lang="en-US" altLang="en-US" sz="2800">
                <a:latin typeface="Times New Roman" pitchFamily="18" charset="0"/>
              </a:rPr>
              <a:t>common kinds of reference input are </a:t>
            </a:r>
          </a:p>
          <a:p>
            <a:pPr>
              <a:spcBef>
                <a:spcPct val="50000"/>
              </a:spcBef>
              <a:buFontTx/>
              <a:buAutoNum type="romanLcParenBoth"/>
            </a:pPr>
            <a:r>
              <a:rPr kumimoji="1" lang="en-US" altLang="en-US" sz="2800">
                <a:latin typeface="Times New Roman" pitchFamily="18" charset="0"/>
              </a:rPr>
              <a:t>the step, (ii) the ramp and (iii) the parabola.</a:t>
            </a:r>
          </a:p>
          <a:p>
            <a:pPr>
              <a:spcBef>
                <a:spcPct val="50000"/>
              </a:spcBef>
              <a:buFontTx/>
              <a:buNone/>
            </a:pPr>
            <a:r>
              <a:rPr kumimoji="1" lang="en-US" altLang="en-US" sz="2800">
                <a:latin typeface="Times New Roman" pitchFamily="18" charset="0"/>
              </a:rPr>
              <a:t>The error for these three reference inputs is: </a:t>
            </a:r>
            <a:endParaRPr kumimoji="1" lang="en-GB" altLang="en-US" sz="2800">
              <a:latin typeface="Times New Roman" pitchFamily="18" charset="0"/>
            </a:endParaRPr>
          </a:p>
        </p:txBody>
      </p:sp>
      <p:graphicFrame>
        <p:nvGraphicFramePr>
          <p:cNvPr id="193542" name="Object 8"/>
          <p:cNvGraphicFramePr>
            <a:graphicFrameLocks noChangeAspect="1"/>
          </p:cNvGraphicFramePr>
          <p:nvPr/>
        </p:nvGraphicFramePr>
        <p:xfrm>
          <a:off x="717550" y="3940175"/>
          <a:ext cx="7278688" cy="1136650"/>
        </p:xfrm>
        <a:graphic>
          <a:graphicData uri="http://schemas.openxmlformats.org/presentationml/2006/ole">
            <mc:AlternateContent xmlns:mc="http://schemas.openxmlformats.org/markup-compatibility/2006">
              <mc:Choice xmlns:v="urn:schemas-microsoft-com:vml" Requires="v">
                <p:oleObj spid="_x0000_s193619" name="Equation" r:id="rId4" imgW="2781300" imgH="431800" progId="Equation.3">
                  <p:embed/>
                </p:oleObj>
              </mc:Choice>
              <mc:Fallback>
                <p:oleObj name="Equation" r:id="rId4" imgW="27813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3940175"/>
                        <a:ext cx="7278688"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543" name="Rectangle 11"/>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800">
              <a:latin typeface="Times New Roman" pitchFamily="18" charset="0"/>
            </a:endParaRPr>
          </a:p>
        </p:txBody>
      </p:sp>
      <p:graphicFrame>
        <p:nvGraphicFramePr>
          <p:cNvPr id="193544" name="Object 12"/>
          <p:cNvGraphicFramePr>
            <a:graphicFrameLocks noChangeAspect="1"/>
          </p:cNvGraphicFramePr>
          <p:nvPr/>
        </p:nvGraphicFramePr>
        <p:xfrm>
          <a:off x="358775" y="5507038"/>
          <a:ext cx="8058150" cy="1044575"/>
        </p:xfrm>
        <a:graphic>
          <a:graphicData uri="http://schemas.openxmlformats.org/presentationml/2006/ole">
            <mc:AlternateContent xmlns:mc="http://schemas.openxmlformats.org/markup-compatibility/2006">
              <mc:Choice xmlns:v="urn:schemas-microsoft-com:vml" Requires="v">
                <p:oleObj spid="_x0000_s193620" name="Equation" r:id="rId6" imgW="3352800" imgH="431800" progId="Equation.3">
                  <p:embed/>
                </p:oleObj>
              </mc:Choice>
              <mc:Fallback>
                <p:oleObj name="Equation" r:id="rId6" imgW="3352800" imgH="4318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775" y="5507038"/>
                        <a:ext cx="80581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5586" name="Rectangle 2"/>
          <p:cNvSpPr>
            <a:spLocks noChangeArrowheads="1"/>
          </p:cNvSpPr>
          <p:nvPr/>
        </p:nvSpPr>
        <p:spPr bwMode="auto">
          <a:xfrm>
            <a:off x="628650" y="385763"/>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System Type</a:t>
            </a:r>
          </a:p>
        </p:txBody>
      </p:sp>
      <p:sp>
        <p:nvSpPr>
          <p:cNvPr id="19558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558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195589" name="Text Box 5"/>
          <p:cNvSpPr txBox="1">
            <a:spLocks noChangeArrowheads="1"/>
          </p:cNvSpPr>
          <p:nvPr/>
        </p:nvSpPr>
        <p:spPr bwMode="invGray">
          <a:xfrm>
            <a:off x="566738" y="1811338"/>
            <a:ext cx="76263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95300" indent="-4953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2800">
                <a:latin typeface="Times New Roman" pitchFamily="18" charset="0"/>
              </a:rPr>
              <a:t>     A system is of </a:t>
            </a:r>
            <a:r>
              <a:rPr kumimoji="1" lang="en-GB" altLang="en-US" sz="2800" i="1">
                <a:latin typeface="Times New Roman" pitchFamily="18" charset="0"/>
              </a:rPr>
              <a:t>type 0</a:t>
            </a:r>
            <a:r>
              <a:rPr kumimoji="1" lang="en-GB" altLang="en-US" sz="2800">
                <a:latin typeface="Times New Roman" pitchFamily="18" charset="0"/>
              </a:rPr>
              <a:t> if </a:t>
            </a:r>
            <a:r>
              <a:rPr kumimoji="1" lang="en-GB" altLang="en-US" sz="2800" i="1">
                <a:latin typeface="Times New Roman" pitchFamily="18" charset="0"/>
              </a:rPr>
              <a:t>G</a:t>
            </a:r>
            <a:r>
              <a:rPr kumimoji="1" lang="en-GB" altLang="en-US" sz="2800" baseline="-25000">
                <a:latin typeface="Times New Roman" pitchFamily="18" charset="0"/>
              </a:rPr>
              <a:t>o</a:t>
            </a:r>
            <a:r>
              <a:rPr kumimoji="1" lang="en-GB" altLang="en-US" sz="2800">
                <a:latin typeface="Times New Roman" pitchFamily="18" charset="0"/>
              </a:rPr>
              <a:t>(</a:t>
            </a:r>
            <a:r>
              <a:rPr kumimoji="1" lang="en-GB" altLang="en-US" sz="2800" i="1">
                <a:latin typeface="Times New Roman" pitchFamily="18" charset="0"/>
              </a:rPr>
              <a:t>s</a:t>
            </a:r>
            <a:r>
              <a:rPr kumimoji="1" lang="en-GB" altLang="en-US" sz="2800">
                <a:latin typeface="Times New Roman" pitchFamily="18" charset="0"/>
              </a:rPr>
              <a:t>) has no poles at 0.  In this case the steady-state errors for the three standard reference inputs appear to be</a:t>
            </a:r>
            <a:r>
              <a:rPr kumimoji="1" lang="en-US" altLang="en-US" sz="2800">
                <a:latin typeface="Times New Roman" pitchFamily="18" charset="0"/>
              </a:rPr>
              <a:t>: </a:t>
            </a:r>
            <a:endParaRPr kumimoji="1" lang="en-GB" altLang="en-US" sz="2800">
              <a:latin typeface="Times New Roman" pitchFamily="18" charset="0"/>
            </a:endParaRPr>
          </a:p>
        </p:txBody>
      </p:sp>
      <p:sp>
        <p:nvSpPr>
          <p:cNvPr id="195590" name="Rectangle 9"/>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800">
              <a:latin typeface="Times New Roman" pitchFamily="18" charset="0"/>
            </a:endParaRPr>
          </a:p>
        </p:txBody>
      </p:sp>
      <p:graphicFrame>
        <p:nvGraphicFramePr>
          <p:cNvPr id="195591" name="Object 11"/>
          <p:cNvGraphicFramePr>
            <a:graphicFrameLocks noChangeAspect="1"/>
          </p:cNvGraphicFramePr>
          <p:nvPr/>
        </p:nvGraphicFramePr>
        <p:xfrm>
          <a:off x="2682875" y="3424238"/>
          <a:ext cx="3509963" cy="1044575"/>
        </p:xfrm>
        <a:graphic>
          <a:graphicData uri="http://schemas.openxmlformats.org/presentationml/2006/ole">
            <mc:AlternateContent xmlns:mc="http://schemas.openxmlformats.org/markup-compatibility/2006">
              <mc:Choice xmlns:v="urn:schemas-microsoft-com:vml" Requires="v">
                <p:oleObj spid="_x0000_s195706" name="Equation" r:id="rId4" imgW="1459866" imgH="431613" progId="Equation.3">
                  <p:embed/>
                </p:oleObj>
              </mc:Choice>
              <mc:Fallback>
                <p:oleObj name="Equation" r:id="rId4" imgW="1459866" imgH="431613"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875" y="3424238"/>
                        <a:ext cx="35099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592" name="Rectangle 12"/>
          <p:cNvSpPr>
            <a:spLocks noChangeArrowheads="1"/>
          </p:cNvSpPr>
          <p:nvPr/>
        </p:nvSpPr>
        <p:spPr bwMode="invGray">
          <a:xfrm>
            <a:off x="346075" y="4684713"/>
            <a:ext cx="86471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rPr>
              <a:t>A system of type 0 cannot track any of the three references </a:t>
            </a:r>
          </a:p>
          <a:p>
            <a:pPr>
              <a:spcBef>
                <a:spcPct val="0"/>
              </a:spcBef>
              <a:buFontTx/>
              <a:buNone/>
            </a:pPr>
            <a:r>
              <a:rPr lang="en-GB" altLang="en-US" sz="2800">
                <a:latin typeface="Times New Roman" pitchFamily="18" charset="0"/>
              </a:rPr>
              <a:t>with zero error, but it can at least track the step with </a:t>
            </a:r>
          </a:p>
          <a:p>
            <a:pPr>
              <a:spcBef>
                <a:spcPct val="0"/>
              </a:spcBef>
              <a:buFontTx/>
              <a:buNone/>
            </a:pPr>
            <a:r>
              <a:rPr lang="en-GB" altLang="en-US" sz="2800">
                <a:latin typeface="Times New Roman" pitchFamily="18" charset="0"/>
              </a:rPr>
              <a:t>finite error:  </a:t>
            </a:r>
            <a:r>
              <a:rPr lang="en-US" altLang="en-US" sz="2800">
                <a:latin typeface="Times New Roman" pitchFamily="18" charset="0"/>
              </a:rPr>
              <a:t> </a:t>
            </a:r>
          </a:p>
        </p:txBody>
      </p:sp>
      <p:graphicFrame>
        <p:nvGraphicFramePr>
          <p:cNvPr id="195593" name="Object 13"/>
          <p:cNvGraphicFramePr>
            <a:graphicFrameLocks noChangeAspect="1"/>
          </p:cNvGraphicFramePr>
          <p:nvPr/>
        </p:nvGraphicFramePr>
        <p:xfrm>
          <a:off x="2454275" y="5645150"/>
          <a:ext cx="2779713" cy="1074738"/>
        </p:xfrm>
        <a:graphic>
          <a:graphicData uri="http://schemas.openxmlformats.org/presentationml/2006/ole">
            <mc:AlternateContent xmlns:mc="http://schemas.openxmlformats.org/markup-compatibility/2006">
              <mc:Choice xmlns:v="urn:schemas-microsoft-com:vml" Requires="v">
                <p:oleObj spid="_x0000_s195707" name="Equation" r:id="rId6" imgW="1155199" imgH="444307" progId="Equation.3">
                  <p:embed/>
                </p:oleObj>
              </mc:Choice>
              <mc:Fallback>
                <p:oleObj name="Equation" r:id="rId6" imgW="1155199" imgH="444307"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4275" y="5645150"/>
                        <a:ext cx="2779713"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594" name="Object 14"/>
          <p:cNvGraphicFramePr>
            <a:graphicFrameLocks noChangeAspect="1"/>
          </p:cNvGraphicFramePr>
          <p:nvPr/>
        </p:nvGraphicFramePr>
        <p:xfrm>
          <a:off x="6297613" y="5848350"/>
          <a:ext cx="2657475" cy="584200"/>
        </p:xfrm>
        <a:graphic>
          <a:graphicData uri="http://schemas.openxmlformats.org/presentationml/2006/ole">
            <mc:AlternateContent xmlns:mc="http://schemas.openxmlformats.org/markup-compatibility/2006">
              <mc:Choice xmlns:v="urn:schemas-microsoft-com:vml" Requires="v">
                <p:oleObj spid="_x0000_s195708" name="Equation" r:id="rId8" imgW="1104900" imgH="241300" progId="Equation.3">
                  <p:embed/>
                </p:oleObj>
              </mc:Choice>
              <mc:Fallback>
                <p:oleObj name="Equation" r:id="rId8" imgW="1104900" imgH="2413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7613" y="5848350"/>
                        <a:ext cx="2657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6610" name="Rectangle 2"/>
          <p:cNvSpPr>
            <a:spLocks noGrp="1" noChangeArrowheads="1"/>
          </p:cNvSpPr>
          <p:nvPr>
            <p:ph type="title"/>
          </p:nvPr>
        </p:nvSpPr>
        <p:spPr>
          <a:xfrm>
            <a:off x="481013" y="369890"/>
            <a:ext cx="7772400" cy="876300"/>
          </a:xfrm>
        </p:spPr>
        <p:txBody>
          <a:bodyPr/>
          <a:lstStyle/>
          <a:p>
            <a:pPr eaLnBrk="1" hangingPunct="1"/>
            <a:r>
              <a:rPr lang="en-IE" altLang="en-US" dirty="0" smtClean="0"/>
              <a:t>Note</a:t>
            </a:r>
            <a:endParaRPr lang="en-GB" altLang="en-US" dirty="0" smtClean="0"/>
          </a:p>
        </p:txBody>
      </p:sp>
      <p:sp>
        <p:nvSpPr>
          <p:cNvPr id="196611" name="Text Box 3"/>
          <p:cNvSpPr txBox="1">
            <a:spLocks noChangeArrowheads="1"/>
          </p:cNvSpPr>
          <p:nvPr/>
        </p:nvSpPr>
        <p:spPr bwMode="invGray">
          <a:xfrm>
            <a:off x="385763" y="1406525"/>
            <a:ext cx="8280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Actually the latter two are not infinity, but the simple linear theory cannot calculate them.</a:t>
            </a:r>
            <a:r>
              <a:rPr kumimoji="1" lang="en-US" altLang="en-US" dirty="0">
                <a:latin typeface="Times New Roman" panose="02020603050405020304" pitchFamily="18" charset="0"/>
                <a:cs typeface="Times New Roman" panose="02020603050405020304" pitchFamily="18" charset="0"/>
              </a:rPr>
              <a:t> </a:t>
            </a:r>
            <a:r>
              <a:rPr kumimoji="1" lang="en-GB" altLang="en-US" dirty="0">
                <a:latin typeface="Times New Roman" panose="02020603050405020304" pitchFamily="18" charset="0"/>
                <a:cs typeface="Times New Roman" panose="02020603050405020304" pitchFamily="18" charset="0"/>
              </a:rPr>
              <a:t>All that can be said with some certainty is that they are not zero</a:t>
            </a:r>
            <a:r>
              <a:rPr kumimoji="1" lang="en-US" altLang="en-US" dirty="0">
                <a:latin typeface="Times New Roman" panose="02020603050405020304" pitchFamily="18" charset="0"/>
                <a:cs typeface="Times New Roman" panose="02020603050405020304" pitchFamily="18" charset="0"/>
              </a:rPr>
              <a:t>.</a:t>
            </a: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The finite error to a step input may be small if the DC gain of the open loop system is large.</a:t>
            </a:r>
          </a:p>
          <a:p>
            <a:pPr eaLnBrk="1" hangingPunct="1">
              <a:spcBef>
                <a:spcPct val="0"/>
              </a:spcBef>
              <a:buFontTx/>
              <a:buNone/>
            </a:pPr>
            <a:r>
              <a:rPr kumimoji="1" lang="en-GB" altLang="en-US" i="1" dirty="0" err="1">
                <a:latin typeface="Times New Roman" panose="02020603050405020304" pitchFamily="18" charset="0"/>
                <a:cs typeface="Times New Roman" panose="02020603050405020304" pitchFamily="18" charset="0"/>
              </a:rPr>
              <a:t>K</a:t>
            </a:r>
            <a:r>
              <a:rPr kumimoji="1" lang="en-GB" altLang="en-US" i="1" baseline="-25000" dirty="0" err="1">
                <a:latin typeface="Times New Roman" panose="02020603050405020304" pitchFamily="18" charset="0"/>
                <a:cs typeface="Times New Roman" panose="02020603050405020304" pitchFamily="18" charset="0"/>
              </a:rPr>
              <a:t>p</a:t>
            </a:r>
            <a:r>
              <a:rPr kumimoji="1" lang="en-GB" altLang="en-US" dirty="0">
                <a:latin typeface="Times New Roman" panose="02020603050405020304" pitchFamily="18" charset="0"/>
                <a:cs typeface="Times New Roman" panose="02020603050405020304" pitchFamily="18" charset="0"/>
              </a:rPr>
              <a:t> is the error constant for type 0 system.  I find this notation appalling as it can readily be confused with proportional gain,  but unfortunately it is standard.</a:t>
            </a: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7634" name="Rectangle 2"/>
          <p:cNvSpPr>
            <a:spLocks noChangeArrowheads="1"/>
          </p:cNvSpPr>
          <p:nvPr/>
        </p:nvSpPr>
        <p:spPr bwMode="auto">
          <a:xfrm>
            <a:off x="619125" y="365125"/>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System Type</a:t>
            </a:r>
          </a:p>
        </p:txBody>
      </p:sp>
      <p:sp>
        <p:nvSpPr>
          <p:cNvPr id="19763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763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97637" name="Text Box 5"/>
          <p:cNvSpPr txBox="1">
            <a:spLocks noChangeArrowheads="1"/>
          </p:cNvSpPr>
          <p:nvPr/>
        </p:nvSpPr>
        <p:spPr bwMode="invGray">
          <a:xfrm>
            <a:off x="0" y="1274763"/>
            <a:ext cx="76263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95300" indent="-4953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2800" dirty="0">
                <a:latin typeface="Times New Roman" pitchFamily="18" charset="0"/>
              </a:rPr>
              <a:t>     A system is of </a:t>
            </a:r>
            <a:r>
              <a:rPr kumimoji="1" lang="en-GB" altLang="en-US" sz="2800" i="1" dirty="0">
                <a:latin typeface="Times New Roman" pitchFamily="18" charset="0"/>
              </a:rPr>
              <a:t>type 1</a:t>
            </a:r>
            <a:r>
              <a:rPr kumimoji="1" lang="en-GB" altLang="en-US" sz="2800" dirty="0">
                <a:latin typeface="Times New Roman" pitchFamily="18" charset="0"/>
              </a:rPr>
              <a:t> if </a:t>
            </a:r>
            <a:r>
              <a:rPr kumimoji="1" lang="en-GB" altLang="en-US" sz="2800" i="1" dirty="0">
                <a:latin typeface="Times New Roman" pitchFamily="18" charset="0"/>
              </a:rPr>
              <a:t>G</a:t>
            </a:r>
            <a:r>
              <a:rPr kumimoji="1" lang="en-GB" altLang="en-US" sz="2800" baseline="-25000" dirty="0">
                <a:latin typeface="Times New Roman" pitchFamily="18" charset="0"/>
              </a:rPr>
              <a:t>o</a:t>
            </a:r>
            <a:r>
              <a:rPr kumimoji="1" lang="en-GB" altLang="en-US" sz="2800" dirty="0">
                <a:latin typeface="Times New Roman" pitchFamily="18" charset="0"/>
              </a:rPr>
              <a:t>(</a:t>
            </a:r>
            <a:r>
              <a:rPr kumimoji="1" lang="en-GB" altLang="en-US" sz="2800" i="1" dirty="0">
                <a:latin typeface="Times New Roman" pitchFamily="18" charset="0"/>
              </a:rPr>
              <a:t>s</a:t>
            </a:r>
            <a:r>
              <a:rPr kumimoji="1" lang="en-GB" altLang="en-US" sz="2800" dirty="0">
                <a:latin typeface="Times New Roman" pitchFamily="18" charset="0"/>
              </a:rPr>
              <a:t>) has a simple pole at 0.  In this case the steady-state errors for the three standard reference inputs appear to be</a:t>
            </a:r>
            <a:r>
              <a:rPr kumimoji="1" lang="en-US" altLang="en-US" sz="2800" dirty="0">
                <a:latin typeface="Times New Roman" pitchFamily="18" charset="0"/>
              </a:rPr>
              <a:t>: </a:t>
            </a:r>
            <a:endParaRPr kumimoji="1" lang="en-GB" altLang="en-US" sz="2800" dirty="0">
              <a:latin typeface="Times New Roman" pitchFamily="18" charset="0"/>
            </a:endParaRPr>
          </a:p>
        </p:txBody>
      </p:sp>
      <p:sp>
        <p:nvSpPr>
          <p:cNvPr id="197638" name="Rectangle 8"/>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800">
              <a:latin typeface="Times New Roman" pitchFamily="18" charset="0"/>
            </a:endParaRPr>
          </a:p>
        </p:txBody>
      </p:sp>
      <p:graphicFrame>
        <p:nvGraphicFramePr>
          <p:cNvPr id="197639" name="Object 10"/>
          <p:cNvGraphicFramePr>
            <a:graphicFrameLocks noChangeAspect="1"/>
          </p:cNvGraphicFramePr>
          <p:nvPr/>
        </p:nvGraphicFramePr>
        <p:xfrm>
          <a:off x="2363788" y="2876550"/>
          <a:ext cx="4181475" cy="922338"/>
        </p:xfrm>
        <a:graphic>
          <a:graphicData uri="http://schemas.openxmlformats.org/presentationml/2006/ole">
            <mc:AlternateContent xmlns:mc="http://schemas.openxmlformats.org/markup-compatibility/2006">
              <mc:Choice xmlns:v="urn:schemas-microsoft-com:vml" Requires="v">
                <p:oleObj spid="_x0000_s197754" name="Equation" r:id="rId4" imgW="1739900" imgH="381000" progId="Equation.3">
                  <p:embed/>
                </p:oleObj>
              </mc:Choice>
              <mc:Fallback>
                <p:oleObj name="Equation" r:id="rId4" imgW="1739900" imgH="3810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788" y="2876550"/>
                        <a:ext cx="41814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40" name="Rectangle 11"/>
          <p:cNvSpPr>
            <a:spLocks noChangeArrowheads="1"/>
          </p:cNvSpPr>
          <p:nvPr/>
        </p:nvSpPr>
        <p:spPr bwMode="invGray">
          <a:xfrm>
            <a:off x="260350" y="3925888"/>
            <a:ext cx="84693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rPr>
              <a:t>where </a:t>
            </a:r>
            <a:r>
              <a:rPr lang="en-GB" altLang="en-US" sz="2800" i="1">
                <a:latin typeface="Times New Roman" pitchFamily="18" charset="0"/>
              </a:rPr>
              <a:t>D</a:t>
            </a:r>
            <a:r>
              <a:rPr lang="en-GB" altLang="en-US" sz="2800" baseline="-25000">
                <a:latin typeface="Times New Roman" pitchFamily="18" charset="0"/>
              </a:rPr>
              <a:t>o</a:t>
            </a:r>
            <a:r>
              <a:rPr lang="en-GB" altLang="en-US" sz="2800">
                <a:latin typeface="Times New Roman" pitchFamily="18" charset="0"/>
              </a:rPr>
              <a:t>(</a:t>
            </a:r>
            <a:r>
              <a:rPr lang="en-GB" altLang="en-US" sz="2800" i="1">
                <a:latin typeface="Times New Roman" pitchFamily="18" charset="0"/>
              </a:rPr>
              <a:t>s</a:t>
            </a:r>
            <a:r>
              <a:rPr lang="en-GB" altLang="en-US" sz="2800">
                <a:latin typeface="Times New Roman" pitchFamily="18" charset="0"/>
              </a:rPr>
              <a:t>) = </a:t>
            </a:r>
            <a:r>
              <a:rPr lang="en-GB" altLang="en-US" sz="2800" i="1">
                <a:latin typeface="Times New Roman" pitchFamily="18" charset="0"/>
              </a:rPr>
              <a:t>sD</a:t>
            </a:r>
            <a:r>
              <a:rPr lang="en-GB" altLang="en-US" sz="2800" baseline="-25000">
                <a:latin typeface="Times New Roman" pitchFamily="18" charset="0"/>
              </a:rPr>
              <a:t>o</a:t>
            </a:r>
            <a:r>
              <a:rPr lang="en-GB" altLang="en-US" sz="2800">
                <a:latin typeface="Times New Roman" pitchFamily="18" charset="0"/>
              </a:rPr>
              <a:t>’(</a:t>
            </a:r>
            <a:r>
              <a:rPr lang="en-GB" altLang="en-US" sz="2800" i="1">
                <a:latin typeface="Times New Roman" pitchFamily="18" charset="0"/>
              </a:rPr>
              <a:t>s</a:t>
            </a:r>
            <a:r>
              <a:rPr lang="en-GB" altLang="en-US" sz="2800">
                <a:latin typeface="Times New Roman" pitchFamily="18" charset="0"/>
              </a:rPr>
              <a:t>).  A system of type 1 tracks a step </a:t>
            </a:r>
          </a:p>
          <a:p>
            <a:pPr>
              <a:spcBef>
                <a:spcPct val="0"/>
              </a:spcBef>
              <a:buFontTx/>
              <a:buNone/>
            </a:pPr>
            <a:r>
              <a:rPr lang="en-GB" altLang="en-US" sz="2800">
                <a:latin typeface="Times New Roman" pitchFamily="18" charset="0"/>
              </a:rPr>
              <a:t>input with zero error, cannot track a parabola and tracks a </a:t>
            </a:r>
          </a:p>
          <a:p>
            <a:pPr>
              <a:spcBef>
                <a:spcPct val="0"/>
              </a:spcBef>
              <a:buFontTx/>
              <a:buNone/>
            </a:pPr>
            <a:r>
              <a:rPr lang="en-GB" altLang="en-US" sz="2800">
                <a:latin typeface="Times New Roman" pitchFamily="18" charset="0"/>
              </a:rPr>
              <a:t>ramp with finite error :  </a:t>
            </a:r>
            <a:r>
              <a:rPr lang="en-US" altLang="en-US" sz="2800">
                <a:latin typeface="Times New Roman" pitchFamily="18" charset="0"/>
              </a:rPr>
              <a:t> </a:t>
            </a:r>
          </a:p>
        </p:txBody>
      </p:sp>
      <p:graphicFrame>
        <p:nvGraphicFramePr>
          <p:cNvPr id="197641" name="Object 13"/>
          <p:cNvGraphicFramePr>
            <a:graphicFrameLocks noChangeAspect="1"/>
          </p:cNvGraphicFramePr>
          <p:nvPr/>
        </p:nvGraphicFramePr>
        <p:xfrm>
          <a:off x="338138" y="5422900"/>
          <a:ext cx="4116387" cy="1089025"/>
        </p:xfrm>
        <a:graphic>
          <a:graphicData uri="http://schemas.openxmlformats.org/presentationml/2006/ole">
            <mc:AlternateContent xmlns:mc="http://schemas.openxmlformats.org/markup-compatibility/2006">
              <mc:Choice xmlns:v="urn:schemas-microsoft-com:vml" Requires="v">
                <p:oleObj spid="_x0000_s197755" name="Equation" r:id="rId6" imgW="1536033" imgH="406224" progId="Equation.3">
                  <p:embed/>
                </p:oleObj>
              </mc:Choice>
              <mc:Fallback>
                <p:oleObj name="Equation" r:id="rId6" imgW="1536033" imgH="406224"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138" y="5422900"/>
                        <a:ext cx="4116387"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42" name="Object 15"/>
          <p:cNvGraphicFramePr>
            <a:graphicFrameLocks noChangeAspect="1"/>
          </p:cNvGraphicFramePr>
          <p:nvPr/>
        </p:nvGraphicFramePr>
        <p:xfrm>
          <a:off x="5510213" y="5634038"/>
          <a:ext cx="3333750" cy="612775"/>
        </p:xfrm>
        <a:graphic>
          <a:graphicData uri="http://schemas.openxmlformats.org/presentationml/2006/ole">
            <mc:AlternateContent xmlns:mc="http://schemas.openxmlformats.org/markup-compatibility/2006">
              <mc:Choice xmlns:v="urn:schemas-microsoft-com:vml" Requires="v">
                <p:oleObj spid="_x0000_s197756" name="Equation" r:id="rId8" imgW="1244600" imgH="228600" progId="Equation.3">
                  <p:embed/>
                </p:oleObj>
              </mc:Choice>
              <mc:Fallback>
                <p:oleObj name="Equation" r:id="rId8" imgW="1244600" imgH="2286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0213" y="5634038"/>
                        <a:ext cx="33337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8658" name="Rectangle 2"/>
          <p:cNvSpPr>
            <a:spLocks noChangeArrowheads="1"/>
          </p:cNvSpPr>
          <p:nvPr/>
        </p:nvSpPr>
        <p:spPr bwMode="auto">
          <a:xfrm>
            <a:off x="628650" y="325438"/>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System Type</a:t>
            </a:r>
          </a:p>
        </p:txBody>
      </p:sp>
      <p:sp>
        <p:nvSpPr>
          <p:cNvPr id="19865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866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98661" name="Text Box 5"/>
          <p:cNvSpPr txBox="1">
            <a:spLocks noChangeArrowheads="1"/>
          </p:cNvSpPr>
          <p:nvPr/>
        </p:nvSpPr>
        <p:spPr bwMode="invGray">
          <a:xfrm>
            <a:off x="0" y="1379538"/>
            <a:ext cx="76263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95300" indent="-4953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2800" dirty="0">
                <a:latin typeface="Times New Roman" pitchFamily="18" charset="0"/>
              </a:rPr>
              <a:t>     A system is of </a:t>
            </a:r>
            <a:r>
              <a:rPr kumimoji="1" lang="en-GB" altLang="en-US" sz="2800" i="1" dirty="0">
                <a:latin typeface="Times New Roman" pitchFamily="18" charset="0"/>
              </a:rPr>
              <a:t>type 2</a:t>
            </a:r>
            <a:r>
              <a:rPr kumimoji="1" lang="en-GB" altLang="en-US" sz="2800" dirty="0">
                <a:latin typeface="Times New Roman" pitchFamily="18" charset="0"/>
              </a:rPr>
              <a:t> if </a:t>
            </a:r>
            <a:r>
              <a:rPr kumimoji="1" lang="en-GB" altLang="en-US" sz="2800" i="1" dirty="0">
                <a:latin typeface="Times New Roman" pitchFamily="18" charset="0"/>
              </a:rPr>
              <a:t>G</a:t>
            </a:r>
            <a:r>
              <a:rPr kumimoji="1" lang="en-GB" altLang="en-US" sz="2800" baseline="-25000" dirty="0">
                <a:latin typeface="Times New Roman" pitchFamily="18" charset="0"/>
              </a:rPr>
              <a:t>o</a:t>
            </a:r>
            <a:r>
              <a:rPr kumimoji="1" lang="en-GB" altLang="en-US" sz="2800" dirty="0">
                <a:latin typeface="Times New Roman" pitchFamily="18" charset="0"/>
              </a:rPr>
              <a:t>(</a:t>
            </a:r>
            <a:r>
              <a:rPr kumimoji="1" lang="en-GB" altLang="en-US" sz="2800" i="1" dirty="0">
                <a:latin typeface="Times New Roman" pitchFamily="18" charset="0"/>
              </a:rPr>
              <a:t>s</a:t>
            </a:r>
            <a:r>
              <a:rPr kumimoji="1" lang="en-GB" altLang="en-US" sz="2800" dirty="0">
                <a:latin typeface="Times New Roman" pitchFamily="18" charset="0"/>
              </a:rPr>
              <a:t>) has a pole of multiplicity 2 at 0.  In this case the steady-state errors for the three standard reference inputs are</a:t>
            </a:r>
            <a:r>
              <a:rPr kumimoji="1" lang="en-US" altLang="en-US" sz="2800" dirty="0">
                <a:latin typeface="Times New Roman" pitchFamily="18" charset="0"/>
              </a:rPr>
              <a:t>: </a:t>
            </a:r>
            <a:endParaRPr kumimoji="1" lang="en-GB" altLang="en-US" sz="2800" dirty="0">
              <a:latin typeface="Times New Roman" pitchFamily="18" charset="0"/>
            </a:endParaRPr>
          </a:p>
        </p:txBody>
      </p:sp>
      <p:sp>
        <p:nvSpPr>
          <p:cNvPr id="198662" name="Rectangle 8"/>
          <p:cNvSpPr>
            <a:spLocks noChangeArrowheads="1"/>
          </p:cNvSpPr>
          <p:nvPr/>
        </p:nvSpPr>
        <p:spPr bwMode="invGray">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en-US" sz="2800">
              <a:latin typeface="Times New Roman" pitchFamily="18" charset="0"/>
            </a:endParaRPr>
          </a:p>
        </p:txBody>
      </p:sp>
      <p:graphicFrame>
        <p:nvGraphicFramePr>
          <p:cNvPr id="198663" name="Object 10"/>
          <p:cNvGraphicFramePr>
            <a:graphicFrameLocks noChangeAspect="1"/>
          </p:cNvGraphicFramePr>
          <p:nvPr/>
        </p:nvGraphicFramePr>
        <p:xfrm>
          <a:off x="2392363" y="2938463"/>
          <a:ext cx="4121150" cy="922337"/>
        </p:xfrm>
        <a:graphic>
          <a:graphicData uri="http://schemas.openxmlformats.org/presentationml/2006/ole">
            <mc:AlternateContent xmlns:mc="http://schemas.openxmlformats.org/markup-compatibility/2006">
              <mc:Choice xmlns:v="urn:schemas-microsoft-com:vml" Requires="v">
                <p:oleObj spid="_x0000_s198778" name="Equation" r:id="rId4" imgW="1714500" imgH="381000" progId="Equation.3">
                  <p:embed/>
                </p:oleObj>
              </mc:Choice>
              <mc:Fallback>
                <p:oleObj name="Equation" r:id="rId4" imgW="1714500" imgH="3810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363" y="2938463"/>
                        <a:ext cx="4121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8664" name="Rectangle 11"/>
          <p:cNvSpPr>
            <a:spLocks noChangeArrowheads="1"/>
          </p:cNvSpPr>
          <p:nvPr/>
        </p:nvSpPr>
        <p:spPr bwMode="invGray">
          <a:xfrm>
            <a:off x="252413" y="3956050"/>
            <a:ext cx="87487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rPr>
              <a:t>where </a:t>
            </a:r>
            <a:r>
              <a:rPr lang="en-GB" altLang="en-US" sz="2800" i="1">
                <a:latin typeface="Times New Roman" pitchFamily="18" charset="0"/>
              </a:rPr>
              <a:t>D</a:t>
            </a:r>
            <a:r>
              <a:rPr lang="en-GB" altLang="en-US" sz="2800" baseline="-25000">
                <a:latin typeface="Times New Roman" pitchFamily="18" charset="0"/>
              </a:rPr>
              <a:t>o</a:t>
            </a:r>
            <a:r>
              <a:rPr lang="en-GB" altLang="en-US" sz="2800">
                <a:latin typeface="Times New Roman" pitchFamily="18" charset="0"/>
              </a:rPr>
              <a:t>(</a:t>
            </a:r>
            <a:r>
              <a:rPr lang="en-GB" altLang="en-US" sz="2800" i="1">
                <a:latin typeface="Times New Roman" pitchFamily="18" charset="0"/>
              </a:rPr>
              <a:t>s</a:t>
            </a:r>
            <a:r>
              <a:rPr lang="en-GB" altLang="en-US" sz="2800">
                <a:latin typeface="Times New Roman" pitchFamily="18" charset="0"/>
              </a:rPr>
              <a:t>) = </a:t>
            </a:r>
            <a:r>
              <a:rPr lang="en-GB" altLang="en-US" sz="2800" i="1">
                <a:latin typeface="Times New Roman" pitchFamily="18" charset="0"/>
              </a:rPr>
              <a:t>s</a:t>
            </a:r>
            <a:r>
              <a:rPr lang="en-GB" altLang="en-US" sz="2800" baseline="30000">
                <a:latin typeface="Times New Roman" pitchFamily="18" charset="0"/>
              </a:rPr>
              <a:t>2</a:t>
            </a:r>
            <a:r>
              <a:rPr lang="en-GB" altLang="en-US" sz="2800" i="1">
                <a:latin typeface="Times New Roman" pitchFamily="18" charset="0"/>
              </a:rPr>
              <a:t>D</a:t>
            </a:r>
            <a:r>
              <a:rPr lang="en-GB" altLang="en-US" sz="2800" baseline="-25000">
                <a:latin typeface="Times New Roman" pitchFamily="18" charset="0"/>
              </a:rPr>
              <a:t>o</a:t>
            </a:r>
            <a:r>
              <a:rPr lang="en-GB" altLang="en-US" sz="2800">
                <a:latin typeface="Times New Roman" pitchFamily="18" charset="0"/>
              </a:rPr>
              <a:t>’(</a:t>
            </a:r>
            <a:r>
              <a:rPr lang="en-GB" altLang="en-US" sz="2800" i="1">
                <a:latin typeface="Times New Roman" pitchFamily="18" charset="0"/>
              </a:rPr>
              <a:t>s</a:t>
            </a:r>
            <a:r>
              <a:rPr lang="en-GB" altLang="en-US" sz="2800">
                <a:latin typeface="Times New Roman" pitchFamily="18" charset="0"/>
              </a:rPr>
              <a:t>).  A system of type 2 tracks a step </a:t>
            </a:r>
          </a:p>
          <a:p>
            <a:pPr>
              <a:spcBef>
                <a:spcPct val="0"/>
              </a:spcBef>
              <a:buFontTx/>
              <a:buNone/>
            </a:pPr>
            <a:r>
              <a:rPr lang="en-GB" altLang="en-US" sz="2800">
                <a:latin typeface="Times New Roman" pitchFamily="18" charset="0"/>
              </a:rPr>
              <a:t>and ramp input with zero error, tracks a parabola input with </a:t>
            </a:r>
          </a:p>
          <a:p>
            <a:pPr>
              <a:spcBef>
                <a:spcPct val="0"/>
              </a:spcBef>
              <a:buFontTx/>
              <a:buNone/>
            </a:pPr>
            <a:r>
              <a:rPr lang="en-GB" altLang="en-US" sz="2800">
                <a:latin typeface="Times New Roman" pitchFamily="18" charset="0"/>
              </a:rPr>
              <a:t>finite error :  </a:t>
            </a:r>
            <a:r>
              <a:rPr lang="en-US" altLang="en-US" sz="2800">
                <a:latin typeface="Times New Roman" pitchFamily="18" charset="0"/>
              </a:rPr>
              <a:t> </a:t>
            </a:r>
          </a:p>
        </p:txBody>
      </p:sp>
      <p:graphicFrame>
        <p:nvGraphicFramePr>
          <p:cNvPr id="198665" name="Object 14"/>
          <p:cNvGraphicFramePr>
            <a:graphicFrameLocks noChangeAspect="1"/>
          </p:cNvGraphicFramePr>
          <p:nvPr/>
        </p:nvGraphicFramePr>
        <p:xfrm>
          <a:off x="641350" y="5475288"/>
          <a:ext cx="3597275" cy="1087437"/>
        </p:xfrm>
        <a:graphic>
          <a:graphicData uri="http://schemas.openxmlformats.org/presentationml/2006/ole">
            <mc:AlternateContent xmlns:mc="http://schemas.openxmlformats.org/markup-compatibility/2006">
              <mc:Choice xmlns:v="urn:schemas-microsoft-com:vml" Requires="v">
                <p:oleObj spid="_x0000_s198779" name="Equation" r:id="rId6" imgW="1422400" imgH="431800" progId="Equation.3">
                  <p:embed/>
                </p:oleObj>
              </mc:Choice>
              <mc:Fallback>
                <p:oleObj name="Equation" r:id="rId6" imgW="1422400" imgH="4318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350" y="5475288"/>
                        <a:ext cx="359727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666" name="Object 16"/>
          <p:cNvGraphicFramePr>
            <a:graphicFrameLocks noChangeAspect="1"/>
          </p:cNvGraphicFramePr>
          <p:nvPr/>
        </p:nvGraphicFramePr>
        <p:xfrm>
          <a:off x="5497513" y="5724525"/>
          <a:ext cx="3275012" cy="608013"/>
        </p:xfrm>
        <a:graphic>
          <a:graphicData uri="http://schemas.openxmlformats.org/presentationml/2006/ole">
            <mc:AlternateContent xmlns:mc="http://schemas.openxmlformats.org/markup-compatibility/2006">
              <mc:Choice xmlns:v="urn:schemas-microsoft-com:vml" Requires="v">
                <p:oleObj spid="_x0000_s198780" name="Equation" r:id="rId8" imgW="1295400" imgH="241300" progId="Equation.3">
                  <p:embed/>
                </p:oleObj>
              </mc:Choice>
              <mc:Fallback>
                <p:oleObj name="Equation" r:id="rId8" imgW="1295400" imgH="2413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7513" y="5724525"/>
                        <a:ext cx="3275012"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513557"/>
            <a:ext cx="99822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9682" name="Rectangle 5"/>
          <p:cNvSpPr>
            <a:spLocks noGrp="1" noChangeArrowheads="1"/>
          </p:cNvSpPr>
          <p:nvPr>
            <p:ph type="title"/>
          </p:nvPr>
        </p:nvSpPr>
        <p:spPr>
          <a:xfrm>
            <a:off x="422275" y="304800"/>
            <a:ext cx="8229600" cy="1143000"/>
          </a:xfrm>
        </p:spPr>
        <p:txBody>
          <a:bodyPr/>
          <a:lstStyle/>
          <a:p>
            <a:pPr eaLnBrk="1" hangingPunct="1"/>
            <a:r>
              <a:rPr lang="en-GB" altLang="en-US" dirty="0" smtClean="0"/>
              <a:t>System Type and Bode Plots</a:t>
            </a:r>
            <a:endParaRPr lang="en-US" altLang="en-US" dirty="0" smtClean="0"/>
          </a:p>
        </p:txBody>
      </p:sp>
      <p:sp>
        <p:nvSpPr>
          <p:cNvPr id="199683"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99684"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graphicFrame>
        <p:nvGraphicFramePr>
          <p:cNvPr id="199685" name="Object 10"/>
          <p:cNvGraphicFramePr>
            <a:graphicFrameLocks noGrp="1" noChangeAspect="1"/>
          </p:cNvGraphicFramePr>
          <p:nvPr>
            <p:ph sz="half" idx="2"/>
          </p:nvPr>
        </p:nvGraphicFramePr>
        <p:xfrm>
          <a:off x="2116138" y="1447800"/>
          <a:ext cx="3567112" cy="1101725"/>
        </p:xfrm>
        <a:graphic>
          <a:graphicData uri="http://schemas.openxmlformats.org/presentationml/2006/ole">
            <mc:AlternateContent xmlns:mc="http://schemas.openxmlformats.org/markup-compatibility/2006">
              <mc:Choice xmlns:v="urn:schemas-microsoft-com:vml" Requires="v">
                <p:oleObj spid="_x0000_s199762" name="Equation" r:id="rId4" imgW="1397000" imgH="431800" progId="Equation.3">
                  <p:embed/>
                </p:oleObj>
              </mc:Choice>
              <mc:Fallback>
                <p:oleObj name="Equation" r:id="rId4" imgW="1397000" imgH="431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138" y="1447800"/>
                        <a:ext cx="3567112"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6" name="Text Box 14"/>
          <p:cNvSpPr txBox="1">
            <a:spLocks noChangeArrowheads="1"/>
          </p:cNvSpPr>
          <p:nvPr/>
        </p:nvSpPr>
        <p:spPr bwMode="invGray">
          <a:xfrm>
            <a:off x="422275" y="2817813"/>
            <a:ext cx="83962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From above, the low frequency asymptote is a line with a slope of -20</a:t>
            </a:r>
            <a:r>
              <a:rPr lang="en-GB" altLang="en-US" i="1">
                <a:latin typeface="Times New Roman" pitchFamily="18" charset="0"/>
              </a:rPr>
              <a:t>q</a:t>
            </a:r>
            <a:r>
              <a:rPr lang="en-GB" altLang="en-US">
                <a:latin typeface="Times New Roman" pitchFamily="18" charset="0"/>
              </a:rPr>
              <a:t> dB per decade.  The slope of this line therefore tells us </a:t>
            </a:r>
            <a:r>
              <a:rPr lang="en-GB" altLang="en-US" i="1">
                <a:latin typeface="Times New Roman" pitchFamily="18" charset="0"/>
              </a:rPr>
              <a:t>q</a:t>
            </a:r>
            <a:r>
              <a:rPr lang="en-GB" altLang="en-US">
                <a:latin typeface="Times New Roman" pitchFamily="18" charset="0"/>
              </a:rPr>
              <a:t>, the order of the pole at zero.  But the system type is </a:t>
            </a:r>
            <a:r>
              <a:rPr lang="en-GB" altLang="en-US" i="1">
                <a:latin typeface="Times New Roman" pitchFamily="18" charset="0"/>
              </a:rPr>
              <a:t>q</a:t>
            </a:r>
            <a:r>
              <a:rPr lang="en-GB" altLang="en-US">
                <a:latin typeface="Times New Roman" pitchFamily="18" charset="0"/>
              </a:rPr>
              <a:t>.</a:t>
            </a:r>
            <a:endParaRPr lang="en-US" altLang="en-US">
              <a:latin typeface="Times New Roman" pitchFamily="18" charset="0"/>
            </a:endParaRPr>
          </a:p>
        </p:txBody>
      </p:sp>
      <p:graphicFrame>
        <p:nvGraphicFramePr>
          <p:cNvPr id="199687" name="Object 15"/>
          <p:cNvGraphicFramePr>
            <a:graphicFrameLocks noChangeAspect="1"/>
          </p:cNvGraphicFramePr>
          <p:nvPr/>
        </p:nvGraphicFramePr>
        <p:xfrm>
          <a:off x="527050" y="5175250"/>
          <a:ext cx="8088313" cy="1239838"/>
        </p:xfrm>
        <a:graphic>
          <a:graphicData uri="http://schemas.openxmlformats.org/presentationml/2006/ole">
            <mc:AlternateContent xmlns:mc="http://schemas.openxmlformats.org/markup-compatibility/2006">
              <mc:Choice xmlns:v="urn:schemas-microsoft-com:vml" Requires="v">
                <p:oleObj spid="_x0000_s199763" name="Equation" r:id="rId6" imgW="3111500" imgH="482600" progId="Equation.3">
                  <p:embed/>
                </p:oleObj>
              </mc:Choice>
              <mc:Fallback>
                <p:oleObj name="Equation" r:id="rId6" imgW="3111500" imgH="4826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050" y="5175250"/>
                        <a:ext cx="8088313"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0" y="295276"/>
            <a:ext cx="99822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00706" name="Rectangle 2"/>
          <p:cNvSpPr>
            <a:spLocks noGrp="1" noChangeArrowheads="1"/>
          </p:cNvSpPr>
          <p:nvPr>
            <p:ph type="title"/>
          </p:nvPr>
        </p:nvSpPr>
        <p:spPr>
          <a:xfrm>
            <a:off x="425450" y="0"/>
            <a:ext cx="8229600" cy="1143000"/>
          </a:xfrm>
        </p:spPr>
        <p:txBody>
          <a:bodyPr/>
          <a:lstStyle/>
          <a:p>
            <a:pPr eaLnBrk="1" hangingPunct="1"/>
            <a:r>
              <a:rPr lang="en-GB" altLang="en-US" smtClean="0"/>
              <a:t>System Type and Bode Plots</a:t>
            </a:r>
            <a:endParaRPr lang="en-US" altLang="en-US" smtClean="0"/>
          </a:p>
        </p:txBody>
      </p:sp>
      <p:sp>
        <p:nvSpPr>
          <p:cNvPr id="200707" name="Text Box 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200708"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graphicFrame>
        <p:nvGraphicFramePr>
          <p:cNvPr id="200709" name="Object 5"/>
          <p:cNvGraphicFramePr>
            <a:graphicFrameLocks noGrp="1" noChangeAspect="1"/>
          </p:cNvGraphicFramePr>
          <p:nvPr>
            <p:ph sz="half" idx="2"/>
          </p:nvPr>
        </p:nvGraphicFramePr>
        <p:xfrm>
          <a:off x="358775" y="1011238"/>
          <a:ext cx="3567113" cy="1101725"/>
        </p:xfrm>
        <a:graphic>
          <a:graphicData uri="http://schemas.openxmlformats.org/presentationml/2006/ole">
            <mc:AlternateContent xmlns:mc="http://schemas.openxmlformats.org/markup-compatibility/2006">
              <mc:Choice xmlns:v="urn:schemas-microsoft-com:vml" Requires="v">
                <p:oleObj spid="_x0000_s200903" name="Equation" r:id="rId4" imgW="1397000" imgH="431800" progId="Equation.3">
                  <p:embed/>
                </p:oleObj>
              </mc:Choice>
              <mc:Fallback>
                <p:oleObj name="Equation" r:id="rId4" imgW="13970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1011238"/>
                        <a:ext cx="3567113"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0" name="Text Box 6"/>
          <p:cNvSpPr txBox="1">
            <a:spLocks noChangeArrowheads="1"/>
          </p:cNvSpPr>
          <p:nvPr/>
        </p:nvSpPr>
        <p:spPr bwMode="invGray">
          <a:xfrm>
            <a:off x="127000" y="2089150"/>
            <a:ext cx="600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At </a:t>
            </a:r>
            <a:r>
              <a:rPr lang="en-GB" altLang="en-US" i="1">
                <a:latin typeface="Symbol" pitchFamily="18" charset="2"/>
              </a:rPr>
              <a:t>w</a:t>
            </a:r>
            <a:r>
              <a:rPr lang="en-GB" altLang="en-US">
                <a:latin typeface="Times New Roman" pitchFamily="18" charset="0"/>
              </a:rPr>
              <a:t> = 1, low freq. asymptote:</a:t>
            </a:r>
            <a:endParaRPr lang="en-US" altLang="en-US">
              <a:latin typeface="Times New Roman" pitchFamily="18" charset="0"/>
            </a:endParaRPr>
          </a:p>
        </p:txBody>
      </p:sp>
      <p:graphicFrame>
        <p:nvGraphicFramePr>
          <p:cNvPr id="200711" name="Object 7"/>
          <p:cNvGraphicFramePr>
            <a:graphicFrameLocks noChangeAspect="1"/>
          </p:cNvGraphicFramePr>
          <p:nvPr/>
        </p:nvGraphicFramePr>
        <p:xfrm>
          <a:off x="5845175" y="1608138"/>
          <a:ext cx="2740025" cy="1239837"/>
        </p:xfrm>
        <a:graphic>
          <a:graphicData uri="http://schemas.openxmlformats.org/presentationml/2006/ole">
            <mc:AlternateContent xmlns:mc="http://schemas.openxmlformats.org/markup-compatibility/2006">
              <mc:Choice xmlns:v="urn:schemas-microsoft-com:vml" Requires="v">
                <p:oleObj spid="_x0000_s200904" name="Equation" r:id="rId6" imgW="1054100" imgH="482600" progId="Equation.3">
                  <p:embed/>
                </p:oleObj>
              </mc:Choice>
              <mc:Fallback>
                <p:oleObj name="Equation" r:id="rId6" imgW="1054100" imgH="482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5175" y="1608138"/>
                        <a:ext cx="27400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2" name="Text Box 10"/>
          <p:cNvSpPr txBox="1">
            <a:spLocks noChangeArrowheads="1"/>
          </p:cNvSpPr>
          <p:nvPr/>
        </p:nvSpPr>
        <p:spPr bwMode="invGray">
          <a:xfrm>
            <a:off x="0" y="3154363"/>
            <a:ext cx="6962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If </a:t>
            </a:r>
            <a:r>
              <a:rPr lang="en-GB" altLang="en-US" i="1">
                <a:latin typeface="Times New Roman" pitchFamily="18" charset="0"/>
              </a:rPr>
              <a:t>q</a:t>
            </a:r>
            <a:r>
              <a:rPr lang="en-GB" altLang="en-US">
                <a:latin typeface="Times New Roman" pitchFamily="18" charset="0"/>
              </a:rPr>
              <a:t> = 0  this const. is </a:t>
            </a:r>
            <a:r>
              <a:rPr lang="en-GB" altLang="en-US" sz="2800">
                <a:latin typeface="Times New Roman" pitchFamily="18" charset="0"/>
              </a:rPr>
              <a:t>20log</a:t>
            </a:r>
            <a:r>
              <a:rPr lang="en-GB" altLang="en-US" sz="2800" baseline="-25000">
                <a:latin typeface="Times New Roman" pitchFamily="18" charset="0"/>
              </a:rPr>
              <a:t>10</a:t>
            </a:r>
            <a:r>
              <a:rPr lang="en-GB" altLang="en-US" sz="2800">
                <a:latin typeface="Times New Roman" pitchFamily="18" charset="0"/>
              </a:rPr>
              <a:t>(</a:t>
            </a:r>
            <a:r>
              <a:rPr lang="en-GB" altLang="en-US" sz="2800" i="1">
                <a:latin typeface="Times New Roman" pitchFamily="18" charset="0"/>
              </a:rPr>
              <a:t>G</a:t>
            </a:r>
            <a:r>
              <a:rPr lang="en-GB" altLang="en-US" sz="2800" baseline="-25000">
                <a:latin typeface="Times New Roman" pitchFamily="18" charset="0"/>
              </a:rPr>
              <a:t>o</a:t>
            </a:r>
            <a:r>
              <a:rPr lang="en-GB" altLang="en-US" sz="2800">
                <a:latin typeface="Times New Roman" pitchFamily="18" charset="0"/>
              </a:rPr>
              <a:t>(0))</a:t>
            </a:r>
            <a:endParaRPr lang="en-US" altLang="en-US" sz="2800">
              <a:latin typeface="Times New Roman" pitchFamily="18" charset="0"/>
            </a:endParaRPr>
          </a:p>
        </p:txBody>
      </p:sp>
      <p:graphicFrame>
        <p:nvGraphicFramePr>
          <p:cNvPr id="200713" name="Object 11"/>
          <p:cNvGraphicFramePr>
            <a:graphicFrameLocks noChangeAspect="1"/>
          </p:cNvGraphicFramePr>
          <p:nvPr>
            <p:extLst>
              <p:ext uri="{D42A27DB-BD31-4B8C-83A1-F6EECF244321}">
                <p14:modId xmlns:p14="http://schemas.microsoft.com/office/powerpoint/2010/main" val="3928349175"/>
              </p:ext>
            </p:extLst>
          </p:nvPr>
        </p:nvGraphicFramePr>
        <p:xfrm>
          <a:off x="6972300" y="3278188"/>
          <a:ext cx="1709737" cy="584200"/>
        </p:xfrm>
        <a:graphic>
          <a:graphicData uri="http://schemas.openxmlformats.org/presentationml/2006/ole">
            <mc:AlternateContent xmlns:mc="http://schemas.openxmlformats.org/markup-compatibility/2006">
              <mc:Choice xmlns:v="urn:schemas-microsoft-com:vml" Requires="v">
                <p:oleObj spid="_x0000_s200905" name="Equation" r:id="rId8" imgW="710891" imgH="241195" progId="Equation.3">
                  <p:embed/>
                </p:oleObj>
              </mc:Choice>
              <mc:Fallback>
                <p:oleObj name="Equation" r:id="rId8" imgW="710891" imgH="241195"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2300" y="3278188"/>
                        <a:ext cx="1709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4" name="Text Box 12"/>
          <p:cNvSpPr txBox="1">
            <a:spLocks noChangeArrowheads="1"/>
          </p:cNvSpPr>
          <p:nvPr/>
        </p:nvSpPr>
        <p:spPr bwMode="invGray">
          <a:xfrm>
            <a:off x="0" y="4491038"/>
            <a:ext cx="7177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a:latin typeface="Times New Roman" pitchFamily="18" charset="0"/>
              </a:rPr>
              <a:t>If </a:t>
            </a:r>
            <a:r>
              <a:rPr lang="en-GB" altLang="en-US" i="1" dirty="0">
                <a:latin typeface="Times New Roman" pitchFamily="18" charset="0"/>
              </a:rPr>
              <a:t>q</a:t>
            </a:r>
            <a:r>
              <a:rPr lang="en-GB" altLang="en-US" dirty="0">
                <a:latin typeface="Times New Roman" pitchFamily="18" charset="0"/>
              </a:rPr>
              <a:t> = 1  this const. is </a:t>
            </a:r>
            <a:r>
              <a:rPr lang="en-GB" altLang="en-US" sz="2800" dirty="0">
                <a:latin typeface="Times New Roman" pitchFamily="18" charset="0"/>
              </a:rPr>
              <a:t>20log</a:t>
            </a:r>
            <a:r>
              <a:rPr lang="en-GB" altLang="en-US" sz="2800" baseline="-25000" dirty="0">
                <a:latin typeface="Times New Roman" pitchFamily="18" charset="0"/>
              </a:rPr>
              <a:t>10</a:t>
            </a:r>
            <a:r>
              <a:rPr lang="en-GB" altLang="en-US" sz="2800" dirty="0">
                <a:latin typeface="Times New Roman" pitchFamily="18" charset="0"/>
              </a:rPr>
              <a:t>(</a:t>
            </a:r>
            <a:r>
              <a:rPr lang="en-GB" altLang="en-US" sz="2800" i="1" dirty="0">
                <a:latin typeface="Times New Roman" pitchFamily="18" charset="0"/>
              </a:rPr>
              <a:t>N</a:t>
            </a:r>
            <a:r>
              <a:rPr lang="en-GB" altLang="en-US" sz="2800" baseline="-25000" dirty="0">
                <a:latin typeface="Times New Roman" pitchFamily="18" charset="0"/>
              </a:rPr>
              <a:t>o</a:t>
            </a:r>
            <a:r>
              <a:rPr lang="en-GB" altLang="en-US" sz="2800" dirty="0">
                <a:latin typeface="Times New Roman" pitchFamily="18" charset="0"/>
              </a:rPr>
              <a:t>(0)/</a:t>
            </a:r>
            <a:r>
              <a:rPr lang="en-GB" altLang="en-US" sz="2800" i="1" dirty="0" smtClean="0">
                <a:latin typeface="Times New Roman" pitchFamily="18" charset="0"/>
              </a:rPr>
              <a:t>D</a:t>
            </a:r>
            <a:r>
              <a:rPr lang="en-GB" altLang="en-US" sz="2800" baseline="-25000" dirty="0" smtClean="0">
                <a:latin typeface="Times New Roman" pitchFamily="18" charset="0"/>
              </a:rPr>
              <a:t>o</a:t>
            </a:r>
            <a:r>
              <a:rPr lang="en-GB" altLang="en-US" sz="2800" dirty="0" smtClean="0">
                <a:latin typeface="Times New Roman" pitchFamily="18" charset="0"/>
              </a:rPr>
              <a:t>'(</a:t>
            </a:r>
            <a:r>
              <a:rPr lang="en-GB" altLang="en-US" sz="2800" dirty="0">
                <a:latin typeface="Times New Roman" pitchFamily="18" charset="0"/>
              </a:rPr>
              <a:t>0))</a:t>
            </a:r>
            <a:endParaRPr lang="en-US" altLang="en-US" sz="2800" dirty="0">
              <a:latin typeface="Times New Roman" pitchFamily="18" charset="0"/>
            </a:endParaRPr>
          </a:p>
        </p:txBody>
      </p:sp>
      <p:graphicFrame>
        <p:nvGraphicFramePr>
          <p:cNvPr id="200715" name="Object 13"/>
          <p:cNvGraphicFramePr>
            <a:graphicFrameLocks noChangeAspect="1"/>
          </p:cNvGraphicFramePr>
          <p:nvPr/>
        </p:nvGraphicFramePr>
        <p:xfrm>
          <a:off x="7132638" y="4327525"/>
          <a:ext cx="1895475" cy="985838"/>
        </p:xfrm>
        <a:graphic>
          <a:graphicData uri="http://schemas.openxmlformats.org/presentationml/2006/ole">
            <mc:AlternateContent xmlns:mc="http://schemas.openxmlformats.org/markup-compatibility/2006">
              <mc:Choice xmlns:v="urn:schemas-microsoft-com:vml" Requires="v">
                <p:oleObj spid="_x0000_s200906" name="Equation" r:id="rId10" imgW="927100" imgH="482600" progId="Equation.3">
                  <p:embed/>
                </p:oleObj>
              </mc:Choice>
              <mc:Fallback>
                <p:oleObj name="Equation" r:id="rId10" imgW="927100" imgH="482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32638" y="4327525"/>
                        <a:ext cx="189547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6" name="Text Box 14"/>
          <p:cNvSpPr txBox="1">
            <a:spLocks noChangeArrowheads="1"/>
          </p:cNvSpPr>
          <p:nvPr/>
        </p:nvSpPr>
        <p:spPr bwMode="invGray">
          <a:xfrm>
            <a:off x="0" y="5762625"/>
            <a:ext cx="7177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a:latin typeface="Times New Roman" pitchFamily="18" charset="0"/>
              </a:rPr>
              <a:t>If </a:t>
            </a:r>
            <a:r>
              <a:rPr lang="en-GB" altLang="en-US" i="1" dirty="0">
                <a:latin typeface="Times New Roman" pitchFamily="18" charset="0"/>
              </a:rPr>
              <a:t>q</a:t>
            </a:r>
            <a:r>
              <a:rPr lang="en-GB" altLang="en-US" dirty="0">
                <a:latin typeface="Times New Roman" pitchFamily="18" charset="0"/>
              </a:rPr>
              <a:t> = 2  this const. is </a:t>
            </a:r>
            <a:r>
              <a:rPr lang="en-GB" altLang="en-US" sz="2800" dirty="0">
                <a:latin typeface="Times New Roman" pitchFamily="18" charset="0"/>
              </a:rPr>
              <a:t>20log</a:t>
            </a:r>
            <a:r>
              <a:rPr lang="en-GB" altLang="en-US" sz="2800" baseline="-25000" dirty="0">
                <a:latin typeface="Times New Roman" pitchFamily="18" charset="0"/>
              </a:rPr>
              <a:t>10</a:t>
            </a:r>
            <a:r>
              <a:rPr lang="en-GB" altLang="en-US" sz="2800" dirty="0">
                <a:latin typeface="Times New Roman" pitchFamily="18" charset="0"/>
              </a:rPr>
              <a:t>(</a:t>
            </a:r>
            <a:r>
              <a:rPr lang="en-GB" altLang="en-US" sz="2800" i="1" dirty="0">
                <a:latin typeface="Times New Roman" pitchFamily="18" charset="0"/>
              </a:rPr>
              <a:t>N</a:t>
            </a:r>
            <a:r>
              <a:rPr lang="en-GB" altLang="en-US" sz="2800" baseline="-25000" dirty="0">
                <a:latin typeface="Times New Roman" pitchFamily="18" charset="0"/>
              </a:rPr>
              <a:t>o</a:t>
            </a:r>
            <a:r>
              <a:rPr lang="en-GB" altLang="en-US" sz="2800" dirty="0">
                <a:latin typeface="Times New Roman" pitchFamily="18" charset="0"/>
              </a:rPr>
              <a:t>(0)/</a:t>
            </a:r>
            <a:r>
              <a:rPr lang="en-GB" altLang="en-US" sz="2800" i="1" dirty="0" smtClean="0">
                <a:latin typeface="Times New Roman" pitchFamily="18" charset="0"/>
              </a:rPr>
              <a:t>D</a:t>
            </a:r>
            <a:r>
              <a:rPr lang="en-GB" altLang="en-US" sz="2800" baseline="-25000" dirty="0" smtClean="0">
                <a:latin typeface="Times New Roman" pitchFamily="18" charset="0"/>
              </a:rPr>
              <a:t>o</a:t>
            </a:r>
            <a:r>
              <a:rPr lang="en-GB" altLang="en-US" sz="2800" dirty="0">
                <a:latin typeface="Times New Roman" pitchFamily="18" charset="0"/>
              </a:rPr>
              <a:t>' (0))</a:t>
            </a:r>
            <a:endParaRPr lang="en-US" altLang="en-US" sz="2800" dirty="0">
              <a:latin typeface="Times New Roman" pitchFamily="18" charset="0"/>
            </a:endParaRPr>
          </a:p>
        </p:txBody>
      </p:sp>
      <p:graphicFrame>
        <p:nvGraphicFramePr>
          <p:cNvPr id="200717" name="Object 16"/>
          <p:cNvGraphicFramePr>
            <a:graphicFrameLocks noChangeAspect="1"/>
          </p:cNvGraphicFramePr>
          <p:nvPr/>
        </p:nvGraphicFramePr>
        <p:xfrm>
          <a:off x="7097713" y="5602288"/>
          <a:ext cx="1941512" cy="995362"/>
        </p:xfrm>
        <a:graphic>
          <a:graphicData uri="http://schemas.openxmlformats.org/presentationml/2006/ole">
            <mc:AlternateContent xmlns:mc="http://schemas.openxmlformats.org/markup-compatibility/2006">
              <mc:Choice xmlns:v="urn:schemas-microsoft-com:vml" Requires="v">
                <p:oleObj spid="_x0000_s200907" name="Equation" r:id="rId12" imgW="939392" imgH="482391" progId="Equation.3">
                  <p:embed/>
                </p:oleObj>
              </mc:Choice>
              <mc:Fallback>
                <p:oleObj name="Equation" r:id="rId12" imgW="939392" imgH="482391"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7713" y="5602288"/>
                        <a:ext cx="194151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6610" name="Rectangle 2"/>
          <p:cNvSpPr>
            <a:spLocks noGrp="1" noChangeArrowheads="1"/>
          </p:cNvSpPr>
          <p:nvPr>
            <p:ph type="title"/>
          </p:nvPr>
        </p:nvSpPr>
        <p:spPr>
          <a:xfrm>
            <a:off x="481013" y="369890"/>
            <a:ext cx="7772400" cy="876300"/>
          </a:xfrm>
        </p:spPr>
        <p:txBody>
          <a:bodyPr/>
          <a:lstStyle/>
          <a:p>
            <a:pPr eaLnBrk="1" hangingPunct="1"/>
            <a:r>
              <a:rPr lang="en-IE" altLang="en-US" dirty="0" smtClean="0"/>
              <a:t>Note</a:t>
            </a:r>
            <a:endParaRPr lang="en-GB" altLang="en-US" dirty="0" smtClean="0"/>
          </a:p>
        </p:txBody>
      </p:sp>
      <p:sp>
        <p:nvSpPr>
          <p:cNvPr id="196611" name="Text Box 3"/>
          <p:cNvSpPr txBox="1">
            <a:spLocks noChangeArrowheads="1"/>
          </p:cNvSpPr>
          <p:nvPr/>
        </p:nvSpPr>
        <p:spPr bwMode="invGray">
          <a:xfrm>
            <a:off x="258763" y="2841625"/>
            <a:ext cx="8280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30000"/>
              </a:spcBef>
              <a:buFontTx/>
              <a:buNone/>
            </a:pPr>
            <a:r>
              <a:rPr kumimoji="1" lang="en-GB" altLang="en-US" dirty="0">
                <a:latin typeface="Times New Roman" panose="02020603050405020304" pitchFamily="18" charset="0"/>
                <a:cs typeface="Times New Roman" panose="02020603050405020304" pitchFamily="18" charset="0"/>
              </a:rPr>
              <a:t>It follows that the value of the low freq. asymptote at </a:t>
            </a:r>
            <a:r>
              <a:rPr kumimoji="1" lang="en-GB" altLang="en-US" i="1" dirty="0">
                <a:latin typeface="Symbol" panose="05050102010706020507" pitchFamily="18" charset="2"/>
                <a:cs typeface="Times New Roman" panose="02020603050405020304" pitchFamily="18" charset="0"/>
              </a:rPr>
              <a:t>w </a:t>
            </a:r>
            <a:r>
              <a:rPr kumimoji="1" lang="en-GB" altLang="en-US" dirty="0">
                <a:latin typeface="Times New Roman" panose="02020603050405020304" pitchFamily="18" charset="0"/>
                <a:cs typeface="Times New Roman" panose="02020603050405020304" pitchFamily="18" charset="0"/>
              </a:rPr>
              <a:t>= 1 permits us to find the error constant.</a:t>
            </a: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extLst>
      <p:ext uri="{BB962C8B-B14F-4D97-AF65-F5344CB8AC3E}">
        <p14:creationId xmlns:p14="http://schemas.microsoft.com/office/powerpoint/2010/main" val="30999321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304800"/>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02754" name="Rectangle 4"/>
          <p:cNvSpPr>
            <a:spLocks noGrp="1" noChangeArrowheads="1"/>
          </p:cNvSpPr>
          <p:nvPr>
            <p:ph type="title"/>
          </p:nvPr>
        </p:nvSpPr>
        <p:spPr>
          <a:xfrm>
            <a:off x="457200" y="0"/>
            <a:ext cx="8229600" cy="1143000"/>
          </a:xfrm>
          <a:noFill/>
        </p:spPr>
        <p:txBody>
          <a:bodyPr/>
          <a:lstStyle/>
          <a:p>
            <a:pPr eaLnBrk="1" hangingPunct="1"/>
            <a:r>
              <a:rPr lang="en-GB" altLang="en-US" dirty="0" smtClean="0"/>
              <a:t>Example 4.6</a:t>
            </a:r>
            <a:endParaRPr lang="en-US" altLang="en-US" dirty="0" smtClean="0"/>
          </a:p>
        </p:txBody>
      </p:sp>
      <p:sp>
        <p:nvSpPr>
          <p:cNvPr id="202755"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202756"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graphicFrame>
        <p:nvGraphicFramePr>
          <p:cNvPr id="202757" name="Object 18"/>
          <p:cNvGraphicFramePr>
            <a:graphicFrameLocks noChangeAspect="1"/>
          </p:cNvGraphicFramePr>
          <p:nvPr/>
        </p:nvGraphicFramePr>
        <p:xfrm>
          <a:off x="496888" y="1143000"/>
          <a:ext cx="7940675" cy="1176338"/>
        </p:xfrm>
        <a:graphic>
          <a:graphicData uri="http://schemas.openxmlformats.org/presentationml/2006/ole">
            <mc:AlternateContent xmlns:mc="http://schemas.openxmlformats.org/markup-compatibility/2006">
              <mc:Choice xmlns:v="urn:schemas-microsoft-com:vml" Requires="v">
                <p:oleObj spid="_x0000_s202799" name="Equation" r:id="rId4" imgW="2832100" imgH="419100" progId="Equation.3">
                  <p:embed/>
                </p:oleObj>
              </mc:Choice>
              <mc:Fallback>
                <p:oleObj name="Equation" r:id="rId4" imgW="2832100" imgH="4191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88" y="1143000"/>
                        <a:ext cx="794067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2758"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36550" y="2543175"/>
            <a:ext cx="57531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9" name="Text Box 22"/>
          <p:cNvSpPr txBox="1">
            <a:spLocks noChangeArrowheads="1"/>
          </p:cNvSpPr>
          <p:nvPr/>
        </p:nvSpPr>
        <p:spPr bwMode="invGray">
          <a:xfrm>
            <a:off x="5775325" y="2974975"/>
            <a:ext cx="261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System type:  2</a:t>
            </a:r>
            <a:endParaRPr lang="en-US" altLang="en-US" sz="2800">
              <a:latin typeface="Times New Roman" pitchFamily="18" charset="0"/>
            </a:endParaRPr>
          </a:p>
        </p:txBody>
      </p:sp>
      <p:sp>
        <p:nvSpPr>
          <p:cNvPr id="202760" name="Text Box 23"/>
          <p:cNvSpPr txBox="1">
            <a:spLocks noChangeArrowheads="1"/>
          </p:cNvSpPr>
          <p:nvPr/>
        </p:nvSpPr>
        <p:spPr bwMode="invGray">
          <a:xfrm>
            <a:off x="5768975" y="4129088"/>
            <a:ext cx="287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Relative degree:  3</a:t>
            </a:r>
            <a:endParaRPr lang="en-US" altLang="en-US" sz="2800">
              <a:latin typeface="Times New Roman" pitchFamily="18" charset="0"/>
            </a:endParaRPr>
          </a:p>
        </p:txBody>
      </p:sp>
      <p:sp>
        <p:nvSpPr>
          <p:cNvPr id="202761" name="Text Box 24"/>
          <p:cNvSpPr txBox="1">
            <a:spLocks noChangeArrowheads="1"/>
          </p:cNvSpPr>
          <p:nvPr/>
        </p:nvSpPr>
        <p:spPr bwMode="invGray">
          <a:xfrm>
            <a:off x="5772150" y="5326063"/>
            <a:ext cx="3182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Error constant </a:t>
            </a:r>
            <a:r>
              <a:rPr lang="en-GB" altLang="en-US" sz="2800" i="1">
                <a:latin typeface="Times New Roman" pitchFamily="18" charset="0"/>
              </a:rPr>
              <a:t>K</a:t>
            </a:r>
            <a:r>
              <a:rPr lang="en-GB" altLang="en-US" sz="2800" i="1" baseline="-25000">
                <a:latin typeface="Times New Roman" pitchFamily="18" charset="0"/>
              </a:rPr>
              <a:t>a </a:t>
            </a:r>
            <a:r>
              <a:rPr lang="en-GB" altLang="en-US" sz="2800">
                <a:latin typeface="Times New Roman" pitchFamily="18" charset="0"/>
              </a:rPr>
              <a:t>:  2</a:t>
            </a:r>
            <a:endParaRPr lang="en-US" altLang="en-US" sz="2800">
              <a:latin typeface="Times New Roman"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6610" name="Rectangle 2"/>
          <p:cNvSpPr>
            <a:spLocks noGrp="1" noChangeArrowheads="1"/>
          </p:cNvSpPr>
          <p:nvPr>
            <p:ph type="title"/>
          </p:nvPr>
        </p:nvSpPr>
        <p:spPr>
          <a:xfrm>
            <a:off x="481013" y="369890"/>
            <a:ext cx="7772400" cy="876300"/>
          </a:xfrm>
        </p:spPr>
        <p:txBody>
          <a:bodyPr/>
          <a:lstStyle/>
          <a:p>
            <a:pPr eaLnBrk="1" hangingPunct="1"/>
            <a:r>
              <a:rPr lang="en-IE" altLang="en-US" dirty="0" smtClean="0"/>
              <a:t>Note</a:t>
            </a:r>
            <a:endParaRPr lang="en-GB" altLang="en-US" dirty="0" smtClean="0"/>
          </a:p>
        </p:txBody>
      </p:sp>
      <p:sp>
        <p:nvSpPr>
          <p:cNvPr id="196611" name="Text Box 3"/>
          <p:cNvSpPr txBox="1">
            <a:spLocks noChangeArrowheads="1"/>
          </p:cNvSpPr>
          <p:nvPr/>
        </p:nvSpPr>
        <p:spPr bwMode="invGray">
          <a:xfrm>
            <a:off x="431800" y="2117725"/>
            <a:ext cx="82804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Low-</a:t>
            </a:r>
            <a:r>
              <a:rPr kumimoji="1" lang="en-GB" altLang="en-US" dirty="0" err="1">
                <a:latin typeface="Times New Roman" panose="02020603050405020304" pitchFamily="18" charset="0"/>
                <a:cs typeface="Times New Roman" panose="02020603050405020304" pitchFamily="18" charset="0"/>
              </a:rPr>
              <a:t>freq</a:t>
            </a:r>
            <a:r>
              <a:rPr kumimoji="1" lang="en-GB" altLang="en-US" dirty="0">
                <a:latin typeface="Times New Roman" panose="02020603050405020304" pitchFamily="18" charset="0"/>
                <a:cs typeface="Times New Roman" panose="02020603050405020304" pitchFamily="18" charset="0"/>
              </a:rPr>
              <a:t> asymptote slope = -40 dB/decade:  system type = 2.</a:t>
            </a: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High-</a:t>
            </a:r>
            <a:r>
              <a:rPr kumimoji="1" lang="en-GB" altLang="en-US" dirty="0" err="1">
                <a:latin typeface="Times New Roman" panose="02020603050405020304" pitchFamily="18" charset="0"/>
                <a:cs typeface="Times New Roman" panose="02020603050405020304" pitchFamily="18" charset="0"/>
              </a:rPr>
              <a:t>freq</a:t>
            </a:r>
            <a:r>
              <a:rPr kumimoji="1" lang="en-GB" altLang="en-US" dirty="0">
                <a:latin typeface="Times New Roman" panose="02020603050405020304" pitchFamily="18" charset="0"/>
                <a:cs typeface="Times New Roman" panose="02020603050405020304" pitchFamily="18" charset="0"/>
              </a:rPr>
              <a:t> asymptote slope = -60 dB/decade:  relative degree = 3.</a:t>
            </a: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Low-freq. asymptote value at </a:t>
            </a:r>
            <a:r>
              <a:rPr kumimoji="1" lang="en-GB" altLang="en-US" i="1" dirty="0">
                <a:latin typeface="Symbol" panose="05050102010706020507" pitchFamily="18" charset="2"/>
                <a:cs typeface="Times New Roman" panose="02020603050405020304" pitchFamily="18" charset="0"/>
              </a:rPr>
              <a:t>w</a:t>
            </a:r>
            <a:r>
              <a:rPr kumimoji="1" lang="en-GB" altLang="en-US" dirty="0">
                <a:latin typeface="Times New Roman" panose="02020603050405020304" pitchFamily="18" charset="0"/>
                <a:cs typeface="Times New Roman" panose="02020603050405020304" pitchFamily="18" charset="0"/>
              </a:rPr>
              <a:t> = 1 is:  approx. 6 </a:t>
            </a:r>
            <a:r>
              <a:rPr kumimoji="1" lang="en-GB" altLang="en-US" dirty="0" err="1">
                <a:latin typeface="Times New Roman" panose="02020603050405020304" pitchFamily="18" charset="0"/>
                <a:cs typeface="Times New Roman" panose="02020603050405020304" pitchFamily="18" charset="0"/>
              </a:rPr>
              <a:t>dB.</a:t>
            </a:r>
            <a:r>
              <a:rPr kumimoji="1" lang="en-GB" altLang="en-US" dirty="0">
                <a:latin typeface="Times New Roman" panose="02020603050405020304" pitchFamily="18" charset="0"/>
                <a:cs typeface="Times New Roman" panose="02020603050405020304" pitchFamily="18" charset="0"/>
              </a:rPr>
              <a:t>  Hence </a:t>
            </a:r>
            <a:r>
              <a:rPr kumimoji="1" lang="en-GB" altLang="en-US" i="1" dirty="0">
                <a:latin typeface="Times New Roman" panose="02020603050405020304" pitchFamily="18" charset="0"/>
                <a:cs typeface="Times New Roman" panose="02020603050405020304" pitchFamily="18" charset="0"/>
              </a:rPr>
              <a:t>N</a:t>
            </a:r>
            <a:r>
              <a:rPr kumimoji="1" lang="en-GB" altLang="en-US" baseline="-25000" dirty="0">
                <a:latin typeface="Times New Roman" panose="02020603050405020304" pitchFamily="18" charset="0"/>
                <a:cs typeface="Times New Roman" panose="02020603050405020304" pitchFamily="18" charset="0"/>
              </a:rPr>
              <a:t>o</a:t>
            </a:r>
            <a:r>
              <a:rPr kumimoji="1" lang="en-GB" altLang="en-US" dirty="0">
                <a:latin typeface="Times New Roman" panose="02020603050405020304" pitchFamily="18" charset="0"/>
                <a:cs typeface="Times New Roman" panose="02020603050405020304" pitchFamily="18" charset="0"/>
              </a:rPr>
              <a:t>(0)/</a:t>
            </a:r>
            <a:r>
              <a:rPr kumimoji="1" lang="en-GB" altLang="en-US" i="1" dirty="0">
                <a:latin typeface="Times New Roman" panose="02020603050405020304" pitchFamily="18" charset="0"/>
                <a:cs typeface="Times New Roman" panose="02020603050405020304" pitchFamily="18" charset="0"/>
              </a:rPr>
              <a:t>D</a:t>
            </a:r>
            <a:r>
              <a:rPr kumimoji="1" lang="en-GB" altLang="en-US" baseline="-25000" dirty="0">
                <a:latin typeface="Times New Roman" panose="02020603050405020304" pitchFamily="18" charset="0"/>
                <a:cs typeface="Times New Roman" panose="02020603050405020304" pitchFamily="18" charset="0"/>
              </a:rPr>
              <a:t>o</a:t>
            </a:r>
            <a:r>
              <a:rPr kumimoji="1" lang="en-GB" altLang="en-US" dirty="0">
                <a:latin typeface="Times New Roman" panose="02020603050405020304" pitchFamily="18" charset="0"/>
                <a:cs typeface="Times New Roman" panose="02020603050405020304" pitchFamily="18" charset="0"/>
              </a:rPr>
              <a:t>'(0) approx. 2.  </a:t>
            </a: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Hence </a:t>
            </a:r>
            <a:r>
              <a:rPr kumimoji="1" lang="en-GB" altLang="en-US" i="1" dirty="0" err="1">
                <a:latin typeface="Times New Roman" panose="02020603050405020304" pitchFamily="18" charset="0"/>
                <a:cs typeface="Times New Roman" panose="02020603050405020304" pitchFamily="18" charset="0"/>
              </a:rPr>
              <a:t>K</a:t>
            </a:r>
            <a:r>
              <a:rPr kumimoji="1" lang="en-GB" altLang="en-US" i="1" baseline="-25000" dirty="0" err="1">
                <a:latin typeface="Times New Roman" panose="02020603050405020304" pitchFamily="18" charset="0"/>
                <a:cs typeface="Times New Roman" panose="02020603050405020304" pitchFamily="18" charset="0"/>
              </a:rPr>
              <a:t>a</a:t>
            </a:r>
            <a:r>
              <a:rPr kumimoji="1" lang="en-GB" altLang="en-US" dirty="0">
                <a:latin typeface="Times New Roman" panose="02020603050405020304" pitchFamily="18" charset="0"/>
                <a:cs typeface="Times New Roman" panose="02020603050405020304" pitchFamily="18" charset="0"/>
              </a:rPr>
              <a:t> = 2 (approx.)</a:t>
            </a:r>
            <a:endParaRPr kumimoji="1" lang="en-US" altLang="en-US" dirty="0">
              <a:latin typeface="Times New Roman" panose="02020603050405020304" pitchFamily="18" charset="0"/>
              <a:cs typeface="Times New Roman" panose="02020603050405020304" pitchFamily="18" charset="0"/>
            </a:endParaRP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extLst>
      <p:ext uri="{BB962C8B-B14F-4D97-AF65-F5344CB8AC3E}">
        <p14:creationId xmlns:p14="http://schemas.microsoft.com/office/powerpoint/2010/main" val="478396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3187" name="Text Box 8"/>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endParaRPr kumimoji="1" lang="en-GB" altLang="en-US" sz="800">
              <a:latin typeface="Times New Roman" pitchFamily="18" charset="0"/>
            </a:endParaRPr>
          </a:p>
        </p:txBody>
      </p:sp>
      <p:sp>
        <p:nvSpPr>
          <p:cNvPr id="93188" name="Rectangle 9"/>
          <p:cNvSpPr>
            <a:spLocks noChangeArrowheads="1"/>
          </p:cNvSpPr>
          <p:nvPr/>
        </p:nvSpPr>
        <p:spPr bwMode="invGray">
          <a:xfrm>
            <a:off x="242888" y="920542"/>
            <a:ext cx="890111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rPr>
              <a:t>The frequency response method has certain practical advantages when modelling transfer functions from physical data. The </a:t>
            </a:r>
            <a:r>
              <a:rPr lang="en-GB" altLang="en-US" sz="2800" i="1" dirty="0">
                <a:latin typeface="Times New Roman" pitchFamily="18" charset="0"/>
              </a:rPr>
              <a:t>physical data</a:t>
            </a:r>
            <a:r>
              <a:rPr lang="en-GB" altLang="en-US" sz="2800" dirty="0">
                <a:latin typeface="Times New Roman" pitchFamily="18" charset="0"/>
              </a:rPr>
              <a:t> referred to is “frequency response data” obtained by applying sinusoids of various frequencies as input to the system and measuring the amplitude and phase (or to be precise phase </a:t>
            </a:r>
            <a:r>
              <a:rPr lang="en-GB" altLang="en-US" sz="2800" i="1" dirty="0">
                <a:latin typeface="Times New Roman" pitchFamily="18" charset="0"/>
              </a:rPr>
              <a:t>shift</a:t>
            </a:r>
            <a:r>
              <a:rPr lang="en-GB" altLang="en-US" sz="2800" dirty="0">
                <a:latin typeface="Times New Roman" pitchFamily="18" charset="0"/>
              </a:rPr>
              <a:t>) of the resulting </a:t>
            </a:r>
            <a:r>
              <a:rPr lang="en-GB" altLang="en-US" sz="2800" dirty="0" smtClean="0">
                <a:latin typeface="Times New Roman" pitchFamily="18" charset="0"/>
              </a:rPr>
              <a:t>steady-state output</a:t>
            </a:r>
            <a:r>
              <a:rPr lang="en-GB" altLang="en-US" sz="2800" dirty="0">
                <a:latin typeface="Times New Roman" pitchFamily="18" charset="0"/>
              </a:rPr>
              <a:t>. </a:t>
            </a:r>
            <a:r>
              <a:rPr lang="en-GB" altLang="en-US" sz="2800" dirty="0" smtClean="0">
                <a:latin typeface="Times New Roman" pitchFamily="18" charset="0"/>
              </a:rPr>
              <a:t>The result above </a:t>
            </a:r>
            <a:r>
              <a:rPr lang="en-GB" altLang="en-US" sz="2800" dirty="0">
                <a:latin typeface="Times New Roman" pitchFamily="18" charset="0"/>
              </a:rPr>
              <a:t>asserts that the ratio of the output to the input amplitudes equals the magnitude of the transfer function and that the phase shift equals the argument (or phase) of the transfer function at the frequency in question. Accordingly, the frequency response of a system is amenable to experimental determination.</a:t>
            </a:r>
            <a:r>
              <a:rPr lang="en-US" altLang="en-US" sz="2800" dirty="0">
                <a:latin typeface="Times New Roman" pitchFamily="18" charset="0"/>
              </a:rPr>
              <a:t>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217090" name="Rectangle 2"/>
          <p:cNvSpPr>
            <a:spLocks noChangeArrowheads="1"/>
          </p:cNvSpPr>
          <p:nvPr/>
        </p:nvSpPr>
        <p:spPr bwMode="auto">
          <a:xfrm>
            <a:off x="609600" y="2317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Section </a:t>
            </a:r>
            <a:r>
              <a:rPr lang="en-GB" altLang="en-US" sz="4400" dirty="0" smtClean="0">
                <a:solidFill>
                  <a:schemeClr val="tx2"/>
                </a:solidFill>
              </a:rPr>
              <a:t>4 </a:t>
            </a:r>
            <a:r>
              <a:rPr lang="en-GB" altLang="en-US" sz="4400" dirty="0">
                <a:solidFill>
                  <a:schemeClr val="tx2"/>
                </a:solidFill>
              </a:rPr>
              <a:t>- Conclusion</a:t>
            </a:r>
          </a:p>
        </p:txBody>
      </p:sp>
      <p:sp>
        <p:nvSpPr>
          <p:cNvPr id="217091" name="Rectangle 3"/>
          <p:cNvSpPr>
            <a:spLocks noChangeArrowheads="1"/>
          </p:cNvSpPr>
          <p:nvPr/>
        </p:nvSpPr>
        <p:spPr bwMode="auto">
          <a:xfrm>
            <a:off x="304800" y="1157288"/>
            <a:ext cx="8389938" cy="570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GB" altLang="en-US" sz="2800">
              <a:latin typeface="Times New Roman" pitchFamily="18" charset="0"/>
            </a:endParaRPr>
          </a:p>
        </p:txBody>
      </p:sp>
      <p:sp>
        <p:nvSpPr>
          <p:cNvPr id="217092"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217093"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217094" name="Rectangle 1029"/>
          <p:cNvSpPr>
            <a:spLocks noChangeArrowheads="1"/>
          </p:cNvSpPr>
          <p:nvPr/>
        </p:nvSpPr>
        <p:spPr bwMode="auto">
          <a:xfrm>
            <a:off x="258763" y="1468438"/>
            <a:ext cx="8477250"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GB" altLang="en-US" dirty="0">
                <a:latin typeface="Times New Roman" pitchFamily="18" charset="0"/>
              </a:rPr>
              <a:t>The response of a closed loop system is partly determined by the frequency response and in particular by the phase margin and the closed-loop </a:t>
            </a:r>
            <a:r>
              <a:rPr lang="en-GB" altLang="en-US" dirty="0" smtClean="0">
                <a:latin typeface="Times New Roman" pitchFamily="18" charset="0"/>
              </a:rPr>
              <a:t>gain </a:t>
            </a:r>
            <a:r>
              <a:rPr lang="en-GB" altLang="en-US" dirty="0">
                <a:latin typeface="Times New Roman" pitchFamily="18" charset="0"/>
              </a:rPr>
              <a:t>crossover frequency.</a:t>
            </a:r>
          </a:p>
          <a:p>
            <a:pPr eaLnBrk="1" hangingPunct="1"/>
            <a:r>
              <a:rPr lang="en-GB" altLang="en-US" dirty="0">
                <a:latin typeface="Times New Roman" pitchFamily="18" charset="0"/>
              </a:rPr>
              <a:t>The </a:t>
            </a:r>
            <a:r>
              <a:rPr lang="en-GB" altLang="en-US" dirty="0" err="1">
                <a:latin typeface="Times New Roman" pitchFamily="18" charset="0"/>
              </a:rPr>
              <a:t>Nyquist</a:t>
            </a:r>
            <a:r>
              <a:rPr lang="en-GB" altLang="en-US" dirty="0">
                <a:latin typeface="Times New Roman" pitchFamily="18" charset="0"/>
              </a:rPr>
              <a:t> plot and the Bode plots are tools which can be employed in the design of controllers.  The objective of the design is to “shape” the frequency response, generally to </a:t>
            </a:r>
            <a:r>
              <a:rPr lang="en-GB" altLang="en-US" dirty="0" smtClean="0">
                <a:latin typeface="Times New Roman" pitchFamily="18" charset="0"/>
              </a:rPr>
              <a:t>achieve </a:t>
            </a:r>
            <a:r>
              <a:rPr lang="en-GB" altLang="en-US" dirty="0">
                <a:latin typeface="Times New Roman" pitchFamily="18" charset="0"/>
              </a:rPr>
              <a:t>a desired PM and commonly to achieve a desired gain crossover frequency.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421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
        <p:nvSpPr>
          <p:cNvPr id="94212" name="Rectangle 6"/>
          <p:cNvSpPr>
            <a:spLocks noChangeArrowheads="1"/>
          </p:cNvSpPr>
          <p:nvPr/>
        </p:nvSpPr>
        <p:spPr bwMode="invGray">
          <a:xfrm>
            <a:off x="242888" y="390714"/>
            <a:ext cx="890111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dirty="0">
                <a:latin typeface="Times New Roman" pitchFamily="18" charset="0"/>
              </a:rPr>
              <a:t>A second advantage of the frequency response method is that, whereas the time-domain methods considered above (i.e. pole placement) </a:t>
            </a:r>
            <a:r>
              <a:rPr lang="en-US" altLang="en-US" dirty="0" smtClean="0">
                <a:latin typeface="Times New Roman" pitchFamily="18" charset="0"/>
              </a:rPr>
              <a:t>essentially </a:t>
            </a:r>
            <a:r>
              <a:rPr lang="en-US" altLang="en-US" dirty="0">
                <a:latin typeface="Times New Roman" pitchFamily="18" charset="0"/>
              </a:rPr>
              <a:t>assume all transfer functions arising in the course of the design are rational polynomials, the frequency response methods make no such assumption.  Accordingly these methods can be applied to a system incorporating </a:t>
            </a:r>
            <a:r>
              <a:rPr lang="en-US" altLang="en-US" i="1" dirty="0">
                <a:latin typeface="Times New Roman" pitchFamily="18" charset="0"/>
              </a:rPr>
              <a:t>transport delay</a:t>
            </a:r>
            <a:r>
              <a:rPr lang="en-US" altLang="en-US" dirty="0">
                <a:latin typeface="Times New Roman" pitchFamily="18" charset="0"/>
              </a:rPr>
              <a:t>.</a:t>
            </a:r>
          </a:p>
        </p:txBody>
      </p:sp>
      <p:graphicFrame>
        <p:nvGraphicFramePr>
          <p:cNvPr id="94213" name="Object 7"/>
          <p:cNvGraphicFramePr>
            <a:graphicFrameLocks noChangeAspect="1"/>
          </p:cNvGraphicFramePr>
          <p:nvPr/>
        </p:nvGraphicFramePr>
        <p:xfrm>
          <a:off x="1519238" y="5480050"/>
          <a:ext cx="6086475" cy="1128713"/>
        </p:xfrm>
        <a:graphic>
          <a:graphicData uri="http://schemas.openxmlformats.org/presentationml/2006/ole">
            <mc:AlternateContent xmlns:mc="http://schemas.openxmlformats.org/markup-compatibility/2006">
              <mc:Choice xmlns:v="urn:schemas-microsoft-com:vml" Requires="v">
                <p:oleObj spid="_x0000_s94253" name="Equation" r:id="rId4" imgW="2476500" imgH="457200" progId="Equation.3">
                  <p:embed/>
                </p:oleObj>
              </mc:Choice>
              <mc:Fallback>
                <p:oleObj name="Equation" r:id="rId4" imgW="247650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238" y="5480050"/>
                        <a:ext cx="6086475" cy="1128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4" name="Text Box 8"/>
          <p:cNvSpPr txBox="1">
            <a:spLocks noChangeArrowheads="1"/>
          </p:cNvSpPr>
          <p:nvPr/>
        </p:nvSpPr>
        <p:spPr bwMode="invGray">
          <a:xfrm>
            <a:off x="182563" y="4632325"/>
            <a:ext cx="5683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Transfer function of pure delay:</a:t>
            </a:r>
            <a:endParaRPr lang="en-US" altLang="en-US">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9326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5234" name="Rectangle 2"/>
          <p:cNvSpPr>
            <a:spLocks noGrp="1" noChangeArrowheads="1"/>
          </p:cNvSpPr>
          <p:nvPr>
            <p:ph type="title"/>
          </p:nvPr>
        </p:nvSpPr>
        <p:spPr>
          <a:xfrm>
            <a:off x="482600" y="842963"/>
            <a:ext cx="7772400" cy="876300"/>
          </a:xfrm>
        </p:spPr>
        <p:txBody>
          <a:bodyPr/>
          <a:lstStyle/>
          <a:p>
            <a:pPr eaLnBrk="1" hangingPunct="1"/>
            <a:r>
              <a:rPr lang="en-IE" altLang="en-US" smtClean="0"/>
              <a:t>Note</a:t>
            </a:r>
            <a:endParaRPr lang="en-GB" altLang="en-US" smtClean="0"/>
          </a:p>
        </p:txBody>
      </p:sp>
      <p:sp>
        <p:nvSpPr>
          <p:cNvPr id="95235" name="Text Box 3"/>
          <p:cNvSpPr txBox="1">
            <a:spLocks noChangeArrowheads="1"/>
          </p:cNvSpPr>
          <p:nvPr/>
        </p:nvSpPr>
        <p:spPr bwMode="invGray">
          <a:xfrm>
            <a:off x="182563" y="3357563"/>
            <a:ext cx="87788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itchFamily="18" charset="0"/>
                <a:cs typeface="Times New Roman" pitchFamily="18" charset="0"/>
              </a:rPr>
              <a:t>L denotes “latency” an alternative name for delay.</a:t>
            </a:r>
          </a:p>
          <a:p>
            <a:pPr eaLnBrk="1" hangingPunct="1">
              <a:spcBef>
                <a:spcPct val="0"/>
              </a:spcBef>
              <a:buFontTx/>
              <a:buNone/>
            </a:pPr>
            <a:r>
              <a:rPr kumimoji="1" lang="en-GB" altLang="en-US" dirty="0">
                <a:latin typeface="Times New Roman" pitchFamily="18" charset="0"/>
                <a:cs typeface="Times New Roman" pitchFamily="18" charset="0"/>
              </a:rPr>
              <a:t>In reality delay is an ubiquitous feature of practical systems, so methods which cannot cope with delay must be viewed with </a:t>
            </a:r>
            <a:r>
              <a:rPr kumimoji="1" lang="en-GB" altLang="en-US" dirty="0" smtClean="0">
                <a:latin typeface="Times New Roman" pitchFamily="18" charset="0"/>
                <a:cs typeface="Times New Roman" pitchFamily="18" charset="0"/>
              </a:rPr>
              <a:t>some scepticism</a:t>
            </a:r>
            <a:r>
              <a:rPr kumimoji="1" lang="en-GB" altLang="en-US" dirty="0">
                <a:latin typeface="Times New Roman" pitchFamily="18" charset="0"/>
                <a:cs typeface="Times New Roman" pitchFamily="18" charset="0"/>
              </a:rPr>
              <a:t>.</a:t>
            </a:r>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dirty="0" smtClean="0"/>
              <a:t>Example 4: reprieve</a:t>
            </a:r>
            <a:endParaRPr lang="en-GB" altLang="en-US" dirty="0" smtClean="0"/>
          </a:p>
        </p:txBody>
      </p:sp>
      <p:sp>
        <p:nvSpPr>
          <p:cNvPr id="97283" name="Text Box 3"/>
          <p:cNvSpPr txBox="1">
            <a:spLocks noChangeArrowheads="1"/>
          </p:cNvSpPr>
          <p:nvPr/>
        </p:nvSpPr>
        <p:spPr bwMode="invGray">
          <a:xfrm>
            <a:off x="141288" y="1165225"/>
            <a:ext cx="87788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The simple suspension system of example 4 in the mathematical background material is an example, par excellence, of the frequency response and its utility.</a:t>
            </a:r>
            <a:endParaRPr kumimoji="1" lang="en-GB" altLang="en-US" sz="2800" dirty="0">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410563138"/>
              </p:ext>
            </p:extLst>
          </p:nvPr>
        </p:nvGraphicFramePr>
        <p:xfrm>
          <a:off x="25400" y="3598863"/>
          <a:ext cx="4505325" cy="3010014"/>
        </p:xfrm>
        <a:graphic>
          <a:graphicData uri="http://schemas.openxmlformats.org/presentationml/2006/ole">
            <mc:AlternateContent xmlns:mc="http://schemas.openxmlformats.org/markup-compatibility/2006">
              <mc:Choice xmlns:v="urn:schemas-microsoft-com:vml" Requires="v">
                <p:oleObj spid="_x0000_s431211" name="Visio" r:id="rId4" imgW="6124492" imgH="4092536" progId="Visio.Drawing.11">
                  <p:embed/>
                </p:oleObj>
              </mc:Choice>
              <mc:Fallback>
                <p:oleObj name="Visio" r:id="rId4" imgW="6124492" imgH="4092536"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 y="3598863"/>
                        <a:ext cx="4505325" cy="3010014"/>
                      </a:xfrm>
                      <a:prstGeom prst="rect">
                        <a:avLst/>
                      </a:prstGeom>
                      <a:no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110339920"/>
              </p:ext>
            </p:extLst>
          </p:nvPr>
        </p:nvGraphicFramePr>
        <p:xfrm>
          <a:off x="558800" y="2550220"/>
          <a:ext cx="7499350" cy="1446213"/>
        </p:xfrm>
        <a:graphic>
          <a:graphicData uri="http://schemas.openxmlformats.org/presentationml/2006/ole">
            <mc:AlternateContent xmlns:mc="http://schemas.openxmlformats.org/markup-compatibility/2006">
              <mc:Choice xmlns:v="urn:schemas-microsoft-com:vml" Requires="v">
                <p:oleObj spid="_x0000_s431212" name="Equation" r:id="rId6" imgW="2628900" imgH="508000" progId="Equation.3">
                  <p:embed/>
                </p:oleObj>
              </mc:Choice>
              <mc:Fallback>
                <p:oleObj name="Equation" r:id="rId6" imgW="2628900" imgH="508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00" y="2550220"/>
                        <a:ext cx="7499350"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
          <p:cNvSpPr txBox="1">
            <a:spLocks noChangeArrowheads="1"/>
          </p:cNvSpPr>
          <p:nvPr/>
        </p:nvSpPr>
        <p:spPr bwMode="invGray">
          <a:xfrm>
            <a:off x="3784599" y="4406108"/>
            <a:ext cx="5318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dirty="0">
                <a:latin typeface="Times New Roman" pitchFamily="18" charset="0"/>
              </a:rPr>
              <a:t>Assume </a:t>
            </a:r>
            <a:r>
              <a:rPr lang="en-GB" altLang="en-US" sz="2800" i="1" dirty="0">
                <a:latin typeface="Times New Roman" pitchFamily="18" charset="0"/>
              </a:rPr>
              <a:t>k </a:t>
            </a:r>
            <a:r>
              <a:rPr lang="en-GB" altLang="en-US" sz="2800" dirty="0">
                <a:latin typeface="Times New Roman" pitchFamily="18" charset="0"/>
              </a:rPr>
              <a:t>= 1, </a:t>
            </a:r>
            <a:r>
              <a:rPr lang="en-GB" altLang="en-US" sz="2800" i="1" dirty="0">
                <a:latin typeface="Times New Roman" pitchFamily="18" charset="0"/>
              </a:rPr>
              <a:t>m </a:t>
            </a:r>
            <a:r>
              <a:rPr lang="en-GB" altLang="en-US" sz="2800" dirty="0">
                <a:latin typeface="Times New Roman" pitchFamily="18" charset="0"/>
              </a:rPr>
              <a:t>= 1, </a:t>
            </a:r>
            <a:r>
              <a:rPr lang="en-GB" altLang="en-US" sz="2800" dirty="0">
                <a:latin typeface="Symbol" pitchFamily="18" charset="2"/>
              </a:rPr>
              <a:t>m </a:t>
            </a:r>
            <a:r>
              <a:rPr lang="en-GB" altLang="en-US" sz="2800" dirty="0">
                <a:latin typeface="Times New Roman" pitchFamily="18" charset="0"/>
              </a:rPr>
              <a:t>= 0.1 then</a:t>
            </a:r>
            <a:endParaRPr lang="en-US" altLang="en-US" sz="28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294704927"/>
              </p:ext>
            </p:extLst>
          </p:nvPr>
        </p:nvGraphicFramePr>
        <p:xfrm>
          <a:off x="4429124" y="5253038"/>
          <a:ext cx="4029075" cy="588962"/>
        </p:xfrm>
        <a:graphic>
          <a:graphicData uri="http://schemas.openxmlformats.org/presentationml/2006/ole">
            <mc:AlternateContent xmlns:mc="http://schemas.openxmlformats.org/markup-compatibility/2006">
              <mc:Choice xmlns:v="urn:schemas-microsoft-com:vml" Requires="v">
                <p:oleObj spid="_x0000_s431213" name="Equation" r:id="rId8" imgW="1562100" imgH="228600" progId="Equation.3">
                  <p:embed/>
                </p:oleObj>
              </mc:Choice>
              <mc:Fallback>
                <p:oleObj name="Equation" r:id="rId8" imgW="156210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9124" y="5253038"/>
                        <a:ext cx="402907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5055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17500" y="3816204"/>
            <a:ext cx="8216900" cy="2914796"/>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6" name="Rectangle 5"/>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dirty="0" smtClean="0"/>
              <a:t>Example 4: reprieve</a:t>
            </a:r>
            <a:endParaRPr lang="en-GB" altLang="en-US" dirty="0" smtClean="0"/>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527741021"/>
              </p:ext>
            </p:extLst>
          </p:nvPr>
        </p:nvGraphicFramePr>
        <p:xfrm>
          <a:off x="-633413" y="661195"/>
          <a:ext cx="4505325" cy="3010014"/>
        </p:xfrm>
        <a:graphic>
          <a:graphicData uri="http://schemas.openxmlformats.org/presentationml/2006/ole">
            <mc:AlternateContent xmlns:mc="http://schemas.openxmlformats.org/markup-compatibility/2006">
              <mc:Choice xmlns:v="urn:schemas-microsoft-com:vml" Requires="v">
                <p:oleObj spid="_x0000_s432200" name="Visio" r:id="rId4" imgW="6124492" imgH="4092536" progId="Visio.Drawing.11">
                  <p:embed/>
                </p:oleObj>
              </mc:Choice>
              <mc:Fallback>
                <p:oleObj name="Visio" r:id="rId4" imgW="6124492" imgH="409253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413" y="661195"/>
                        <a:ext cx="4505325" cy="3010014"/>
                      </a:xfrm>
                      <a:prstGeom prst="rect">
                        <a:avLst/>
                      </a:prstGeom>
                      <a:noFill/>
                      <a:ln>
                        <a:noFill/>
                      </a:ln>
                      <a:effec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7793668"/>
              </p:ext>
            </p:extLst>
          </p:nvPr>
        </p:nvGraphicFramePr>
        <p:xfrm>
          <a:off x="3562350" y="1346200"/>
          <a:ext cx="5326063" cy="1336675"/>
        </p:xfrm>
        <a:graphic>
          <a:graphicData uri="http://schemas.openxmlformats.org/presentationml/2006/ole">
            <mc:AlternateContent xmlns:mc="http://schemas.openxmlformats.org/markup-compatibility/2006">
              <mc:Choice xmlns:v="urn:schemas-microsoft-com:vml" Requires="v">
                <p:oleObj spid="_x0000_s432201" name="Equation" r:id="rId6" imgW="1866600" imgH="469800" progId="Equation.3">
                  <p:embed/>
                </p:oleObj>
              </mc:Choice>
              <mc:Fallback>
                <p:oleObj name="Equation" r:id="rId6" imgW="1866600" imgH="469800" progId="Equation.3">
                  <p:embed/>
                  <p:pic>
                    <p:nvPicPr>
                      <p:cNvPr id="0" name=""/>
                      <p:cNvPicPr>
                        <a:picLocks noChangeAspect="1" noChangeArrowheads="1"/>
                      </p:cNvPicPr>
                      <p:nvPr/>
                    </p:nvPicPr>
                    <p:blipFill>
                      <a:blip r:embed="rId7"/>
                      <a:srcRect/>
                      <a:stretch>
                        <a:fillRect/>
                      </a:stretch>
                    </p:blipFill>
                    <p:spPr bwMode="auto">
                      <a:xfrm>
                        <a:off x="3562350" y="1346200"/>
                        <a:ext cx="5326063"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
          <p:cNvSpPr txBox="1">
            <a:spLocks noChangeArrowheads="1"/>
          </p:cNvSpPr>
          <p:nvPr/>
        </p:nvSpPr>
        <p:spPr bwMode="auto">
          <a:xfrm>
            <a:off x="517525" y="3949993"/>
            <a:ext cx="8218025" cy="2677656"/>
          </a:xfrm>
          <a:prstGeom prst="rect">
            <a:avLst/>
          </a:prstGeom>
          <a:noFill/>
          <a:ln w="9525">
            <a:noFill/>
            <a:miter lim="800000"/>
            <a:headEnd/>
            <a:tailEnd/>
          </a:ln>
        </p:spPr>
        <p:txBody>
          <a:bodyPr wrap="square">
            <a:spAutoFit/>
          </a:bodyPr>
          <a:lstStyle/>
          <a:p>
            <a:pPr algn="l"/>
            <a:r>
              <a:rPr lang="en-GB" sz="2400" dirty="0" smtClean="0"/>
              <a:t>&gt;&gt;  </a:t>
            </a:r>
            <a:r>
              <a:rPr lang="en-GB" sz="2400" dirty="0" smtClean="0">
                <a:solidFill>
                  <a:srgbClr val="0000FF"/>
                </a:solidFill>
              </a:rPr>
              <a:t>w = [0:0.01:5];   </a:t>
            </a:r>
            <a:r>
              <a:rPr lang="en-GB" sz="2400" i="1" dirty="0" smtClean="0">
                <a:solidFill>
                  <a:srgbClr val="009900"/>
                </a:solidFill>
              </a:rPr>
              <a:t>create vector of uniformly spaced frequencies over range of interest</a:t>
            </a:r>
          </a:p>
          <a:p>
            <a:pPr algn="l"/>
            <a:r>
              <a:rPr lang="en-GB" sz="2400" dirty="0" smtClean="0"/>
              <a:t>&gt;&gt;</a:t>
            </a:r>
            <a:r>
              <a:rPr lang="en-GB" sz="2400" dirty="0" smtClean="0">
                <a:solidFill>
                  <a:srgbClr val="0000FF"/>
                </a:solidFill>
              </a:rPr>
              <a:t>  </a:t>
            </a:r>
            <a:r>
              <a:rPr lang="en-GB" sz="2400" dirty="0" err="1" smtClean="0">
                <a:solidFill>
                  <a:srgbClr val="0000FF"/>
                </a:solidFill>
              </a:rPr>
              <a:t>Np</a:t>
            </a:r>
            <a:r>
              <a:rPr lang="en-GB" sz="2400" dirty="0" smtClean="0">
                <a:solidFill>
                  <a:srgbClr val="0000FF"/>
                </a:solidFill>
              </a:rPr>
              <a:t> = [1], </a:t>
            </a:r>
            <a:r>
              <a:rPr lang="en-GB" sz="2400" dirty="0" err="1" smtClean="0">
                <a:solidFill>
                  <a:srgbClr val="0000FF"/>
                </a:solidFill>
              </a:rPr>
              <a:t>Dp</a:t>
            </a:r>
            <a:r>
              <a:rPr lang="en-GB" sz="2400" dirty="0" smtClean="0">
                <a:solidFill>
                  <a:srgbClr val="0000FF"/>
                </a:solidFill>
              </a:rPr>
              <a:t> = [1 0.1 1]</a:t>
            </a:r>
          </a:p>
          <a:p>
            <a:pPr algn="l"/>
            <a:r>
              <a:rPr lang="en-GB" sz="2400" dirty="0" smtClean="0"/>
              <a:t>&gt;&gt;</a:t>
            </a:r>
            <a:r>
              <a:rPr lang="en-GB" sz="2400" dirty="0" smtClean="0">
                <a:solidFill>
                  <a:srgbClr val="0000FF"/>
                </a:solidFill>
              </a:rPr>
              <a:t>  </a:t>
            </a:r>
            <a:r>
              <a:rPr lang="en-GB" sz="2400" dirty="0" err="1" smtClean="0">
                <a:solidFill>
                  <a:srgbClr val="0000FF"/>
                </a:solidFill>
              </a:rPr>
              <a:t>Gpsamp</a:t>
            </a:r>
            <a:r>
              <a:rPr lang="en-GB" sz="2400" dirty="0" smtClean="0">
                <a:solidFill>
                  <a:srgbClr val="0000FF"/>
                </a:solidFill>
              </a:rPr>
              <a:t> = </a:t>
            </a:r>
            <a:r>
              <a:rPr lang="en-GB" sz="2400" dirty="0" err="1" smtClean="0">
                <a:solidFill>
                  <a:srgbClr val="0000FF"/>
                </a:solidFill>
              </a:rPr>
              <a:t>polyval</a:t>
            </a:r>
            <a:r>
              <a:rPr lang="en-GB" sz="2400" dirty="0" smtClean="0">
                <a:solidFill>
                  <a:srgbClr val="0000FF"/>
                </a:solidFill>
              </a:rPr>
              <a:t>(</a:t>
            </a:r>
            <a:r>
              <a:rPr lang="en-GB" sz="2400" dirty="0" err="1" smtClean="0">
                <a:solidFill>
                  <a:srgbClr val="0000FF"/>
                </a:solidFill>
              </a:rPr>
              <a:t>Np,i</a:t>
            </a:r>
            <a:r>
              <a:rPr lang="en-GB" sz="2400" dirty="0" smtClean="0">
                <a:solidFill>
                  <a:srgbClr val="0000FF"/>
                </a:solidFill>
              </a:rPr>
              <a:t>*w)./</a:t>
            </a:r>
            <a:r>
              <a:rPr lang="en-GB" sz="2400" dirty="0" err="1" smtClean="0">
                <a:solidFill>
                  <a:srgbClr val="0000FF"/>
                </a:solidFill>
              </a:rPr>
              <a:t>polyval</a:t>
            </a:r>
            <a:r>
              <a:rPr lang="en-GB" sz="2400" dirty="0" smtClean="0">
                <a:solidFill>
                  <a:srgbClr val="0000FF"/>
                </a:solidFill>
              </a:rPr>
              <a:t>(</a:t>
            </a:r>
            <a:r>
              <a:rPr lang="en-GB" sz="2400" dirty="0" err="1" smtClean="0">
                <a:solidFill>
                  <a:srgbClr val="0000FF"/>
                </a:solidFill>
              </a:rPr>
              <a:t>Dp,i</a:t>
            </a:r>
            <a:r>
              <a:rPr lang="en-GB" sz="2400" dirty="0" smtClean="0">
                <a:solidFill>
                  <a:srgbClr val="0000FF"/>
                </a:solidFill>
              </a:rPr>
              <a:t>*w);</a:t>
            </a:r>
          </a:p>
          <a:p>
            <a:pPr algn="l"/>
            <a:r>
              <a:rPr lang="en-GB" sz="2400" dirty="0" smtClean="0"/>
              <a:t>&gt;&gt;</a:t>
            </a:r>
            <a:r>
              <a:rPr lang="en-GB" sz="2400" i="1" dirty="0" smtClean="0">
                <a:solidFill>
                  <a:srgbClr val="009900"/>
                </a:solidFill>
              </a:rPr>
              <a:t>  </a:t>
            </a:r>
            <a:r>
              <a:rPr lang="en-GB" sz="2400" dirty="0" smtClean="0">
                <a:solidFill>
                  <a:srgbClr val="0000FF"/>
                </a:solidFill>
              </a:rPr>
              <a:t>plot(</a:t>
            </a:r>
            <a:r>
              <a:rPr lang="en-GB" sz="2400" dirty="0" err="1" smtClean="0">
                <a:solidFill>
                  <a:srgbClr val="0000FF"/>
                </a:solidFill>
              </a:rPr>
              <a:t>w,abs</a:t>
            </a:r>
            <a:r>
              <a:rPr lang="en-GB" sz="2400" dirty="0" smtClean="0">
                <a:solidFill>
                  <a:srgbClr val="0000FF"/>
                </a:solidFill>
              </a:rPr>
              <a:t>(</a:t>
            </a:r>
            <a:r>
              <a:rPr lang="en-GB" sz="2400" dirty="0" err="1" smtClean="0">
                <a:solidFill>
                  <a:srgbClr val="0000FF"/>
                </a:solidFill>
              </a:rPr>
              <a:t>Gpsamp</a:t>
            </a:r>
            <a:r>
              <a:rPr lang="en-GB" sz="2400" dirty="0" smtClean="0">
                <a:solidFill>
                  <a:srgbClr val="0000FF"/>
                </a:solidFill>
              </a:rPr>
              <a:t>))</a:t>
            </a:r>
          </a:p>
          <a:p>
            <a:r>
              <a:rPr lang="en-GB" sz="2400" dirty="0" smtClean="0"/>
              <a:t>&gt;&gt;</a:t>
            </a:r>
            <a:r>
              <a:rPr lang="en-GB" sz="2400" dirty="0" smtClean="0">
                <a:solidFill>
                  <a:srgbClr val="0000FF"/>
                </a:solidFill>
              </a:rPr>
              <a:t>  </a:t>
            </a:r>
            <a:r>
              <a:rPr lang="en-GB" sz="2400" dirty="0" err="1" smtClean="0">
                <a:solidFill>
                  <a:srgbClr val="0000FF"/>
                </a:solidFill>
              </a:rPr>
              <a:t>xlabel</a:t>
            </a:r>
            <a:r>
              <a:rPr lang="en-GB" sz="2400" dirty="0" smtClean="0">
                <a:solidFill>
                  <a:srgbClr val="0000FF"/>
                </a:solidFill>
              </a:rPr>
              <a:t>('\omega (rad/sec) ')</a:t>
            </a:r>
          </a:p>
          <a:p>
            <a:r>
              <a:rPr lang="en-GB" sz="2400" dirty="0" smtClean="0"/>
              <a:t>&gt;&gt;</a:t>
            </a:r>
            <a:r>
              <a:rPr lang="en-GB" sz="2400" dirty="0" smtClean="0">
                <a:solidFill>
                  <a:srgbClr val="0000FF"/>
                </a:solidFill>
              </a:rPr>
              <a:t>  </a:t>
            </a:r>
            <a:r>
              <a:rPr lang="en-GB" sz="2400" dirty="0" err="1" smtClean="0">
                <a:solidFill>
                  <a:srgbClr val="0000FF"/>
                </a:solidFill>
              </a:rPr>
              <a:t>ylabel</a:t>
            </a:r>
            <a:r>
              <a:rPr lang="en-GB" sz="2400" dirty="0" smtClean="0">
                <a:solidFill>
                  <a:srgbClr val="0000FF"/>
                </a:solidFill>
              </a:rPr>
              <a:t>('|G(j \omega)|')</a:t>
            </a:r>
          </a:p>
        </p:txBody>
      </p:sp>
    </p:spTree>
    <p:extLst>
      <p:ext uri="{BB962C8B-B14F-4D97-AF65-F5344CB8AC3E}">
        <p14:creationId xmlns:p14="http://schemas.microsoft.com/office/powerpoint/2010/main" val="3916677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6258"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96259"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96260" name="Rectangle 2"/>
          <p:cNvSpPr>
            <a:spLocks noChangeArrowheads="1"/>
          </p:cNvSpPr>
          <p:nvPr/>
        </p:nvSpPr>
        <p:spPr bwMode="auto">
          <a:xfrm>
            <a:off x="2719388" y="25400"/>
            <a:ext cx="449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Resonance</a:t>
            </a:r>
          </a:p>
        </p:txBody>
      </p:sp>
      <p:sp>
        <p:nvSpPr>
          <p:cNvPr id="96263" name="Text Box 7"/>
          <p:cNvSpPr txBox="1">
            <a:spLocks noChangeArrowheads="1"/>
          </p:cNvSpPr>
          <p:nvPr/>
        </p:nvSpPr>
        <p:spPr bwMode="invGray">
          <a:xfrm>
            <a:off x="230188" y="1141413"/>
            <a:ext cx="84947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dirty="0" smtClean="0">
                <a:latin typeface="Times New Roman" pitchFamily="18" charset="0"/>
              </a:rPr>
              <a:t>The plot of the magnitude (modulus) of </a:t>
            </a:r>
            <a:r>
              <a:rPr lang="en-GB" altLang="en-US" sz="2800" i="1" dirty="0" smtClean="0">
                <a:latin typeface="Times New Roman" pitchFamily="18" charset="0"/>
              </a:rPr>
              <a:t>G</a:t>
            </a:r>
            <a:r>
              <a:rPr lang="en-GB" altLang="en-US" sz="2800" dirty="0" smtClean="0">
                <a:latin typeface="Times New Roman" pitchFamily="18" charset="0"/>
              </a:rPr>
              <a:t>(</a:t>
            </a:r>
            <a:r>
              <a:rPr lang="en-GB" altLang="en-US" sz="2800" i="1" dirty="0" err="1" smtClean="0">
                <a:latin typeface="Times New Roman" pitchFamily="18" charset="0"/>
              </a:rPr>
              <a:t>j</a:t>
            </a:r>
            <a:r>
              <a:rPr lang="en-GB" altLang="en-US" sz="2800" i="1" dirty="0" err="1" smtClean="0">
                <a:latin typeface="Symbol" panose="05050102010706020507" pitchFamily="18" charset="2"/>
              </a:rPr>
              <a:t>w</a:t>
            </a:r>
            <a:r>
              <a:rPr lang="en-GB" altLang="en-US" sz="2800" dirty="0" smtClean="0">
                <a:latin typeface="Times New Roman" pitchFamily="18" charset="0"/>
              </a:rPr>
              <a:t>) </a:t>
            </a:r>
            <a:r>
              <a:rPr lang="en-GB" altLang="en-US" sz="2800" dirty="0" err="1" smtClean="0">
                <a:latin typeface="Times New Roman" pitchFamily="18" charset="0"/>
              </a:rPr>
              <a:t>vs</a:t>
            </a:r>
            <a:r>
              <a:rPr lang="en-GB" altLang="en-US" sz="2800" dirty="0" smtClean="0">
                <a:latin typeface="Times New Roman" pitchFamily="18" charset="0"/>
              </a:rPr>
              <a:t> </a:t>
            </a:r>
            <a:r>
              <a:rPr lang="en-GB" altLang="en-US" sz="2800" i="1" dirty="0" smtClean="0">
                <a:latin typeface="Symbol" panose="05050102010706020507" pitchFamily="18" charset="2"/>
              </a:rPr>
              <a:t>w</a:t>
            </a:r>
            <a:r>
              <a:rPr lang="en-GB" altLang="en-US" sz="2800" dirty="0" smtClean="0">
                <a:latin typeface="Times New Roman" pitchFamily="18" charset="0"/>
              </a:rPr>
              <a:t> is called the magnitude plot. We interpret it as telling us which frequencies are amplified by the system and which are attenuated.</a:t>
            </a:r>
            <a:endParaRPr lang="en-US" altLang="en-US" sz="2800" dirty="0">
              <a:latin typeface="Times New Roman" pitchFamily="18" charset="0"/>
            </a:endParaRPr>
          </a:p>
        </p:txBody>
      </p:sp>
      <p:pic>
        <p:nvPicPr>
          <p:cNvPr id="9628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3962400" y="25717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7"/>
          <p:cNvSpPr txBox="1">
            <a:spLocks noChangeArrowheads="1"/>
          </p:cNvSpPr>
          <p:nvPr/>
        </p:nvSpPr>
        <p:spPr bwMode="invGray">
          <a:xfrm>
            <a:off x="230188" y="3288605"/>
            <a:ext cx="35798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dirty="0" smtClean="0">
                <a:latin typeface="Times New Roman" pitchFamily="18" charset="0"/>
              </a:rPr>
              <a:t>As previously noted the magnitude response indicates the presence of </a:t>
            </a:r>
            <a:r>
              <a:rPr lang="en-GB" altLang="en-US" sz="2800" i="1" dirty="0" smtClean="0">
                <a:latin typeface="Times New Roman" pitchFamily="18" charset="0"/>
              </a:rPr>
              <a:t>resonant frequencies</a:t>
            </a:r>
            <a:r>
              <a:rPr lang="en-GB" altLang="en-US" sz="2800" dirty="0" smtClean="0">
                <a:latin typeface="Times New Roman" pitchFamily="18" charset="0"/>
              </a:rPr>
              <a:t>.</a:t>
            </a:r>
            <a:endParaRPr lang="en-US"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smtClean="0"/>
              <a:t>Note</a:t>
            </a:r>
            <a:endParaRPr lang="en-GB" altLang="en-US" smtClean="0"/>
          </a:p>
        </p:txBody>
      </p:sp>
      <p:sp>
        <p:nvSpPr>
          <p:cNvPr id="97283" name="Text Box 3"/>
          <p:cNvSpPr txBox="1">
            <a:spLocks noChangeArrowheads="1"/>
          </p:cNvSpPr>
          <p:nvPr/>
        </p:nvSpPr>
        <p:spPr bwMode="invGray">
          <a:xfrm>
            <a:off x="-41275" y="1162548"/>
            <a:ext cx="910272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A low damping ratio will in general result in a significant peak in the frequency response.  Such a peak, as noted previously, corresponds to resonance, i.e. the potentially significant amplification of an input signal amplitude</a:t>
            </a:r>
            <a:r>
              <a:rPr kumimoji="1" lang="en-GB" altLang="en-US" sz="2800" dirty="0" smtClean="0">
                <a:latin typeface="Times New Roman" panose="02020603050405020304" pitchFamily="18" charset="0"/>
                <a:cs typeface="Times New Roman" panose="02020603050405020304" pitchFamily="18" charset="0"/>
              </a:rPr>
              <a:t>. In </a:t>
            </a:r>
            <a:r>
              <a:rPr kumimoji="1" lang="en-GB" altLang="en-US" sz="2800" dirty="0">
                <a:latin typeface="Times New Roman" panose="02020603050405020304" pitchFamily="18" charset="0"/>
                <a:cs typeface="Times New Roman" panose="02020603050405020304" pitchFamily="18" charset="0"/>
              </a:rPr>
              <a:t>practice any plant is subjected to disturbances (e.g. a car is subjected to buffeting by the wind).  These disturbances are usually noisy (i.e. random to some extent).  They are not sinusoids but, nevertheless they effectively have Fourier transforms (i.e. spectra) and these spectra may contain some spikes, i.e. some frequency components which are particularly strong.  If a disturbance </a:t>
            </a:r>
            <a:r>
              <a:rPr kumimoji="1" lang="en-GB" altLang="en-US" sz="2800" dirty="0" smtClean="0">
                <a:latin typeface="Times New Roman" panose="02020603050405020304" pitchFamily="18" charset="0"/>
                <a:cs typeface="Times New Roman" panose="02020603050405020304" pitchFamily="18" charset="0"/>
              </a:rPr>
              <a:t>spectrum contains </a:t>
            </a:r>
            <a:r>
              <a:rPr kumimoji="1" lang="en-GB" altLang="en-US" sz="2800" dirty="0">
                <a:latin typeface="Times New Roman" panose="02020603050405020304" pitchFamily="18" charset="0"/>
                <a:cs typeface="Times New Roman" panose="02020603050405020304" pitchFamily="18" charset="0"/>
              </a:rPr>
              <a:t>a spike </a:t>
            </a:r>
            <a:r>
              <a:rPr kumimoji="1" lang="en-GB" altLang="en-US" sz="2800" dirty="0" smtClean="0">
                <a:latin typeface="Times New Roman" panose="02020603050405020304" pitchFamily="18" charset="0"/>
                <a:cs typeface="Times New Roman" panose="02020603050405020304" pitchFamily="18" charset="0"/>
              </a:rPr>
              <a:t>close </a:t>
            </a:r>
            <a:r>
              <a:rPr kumimoji="1" lang="en-GB" altLang="en-US" sz="2800" dirty="0">
                <a:latin typeface="Times New Roman" panose="02020603050405020304" pitchFamily="18" charset="0"/>
                <a:cs typeface="Times New Roman" panose="02020603050405020304" pitchFamily="18" charset="0"/>
              </a:rPr>
              <a:t>to a</a:t>
            </a:r>
            <a:r>
              <a:rPr kumimoji="1" lang="en-GB" altLang="en-US" sz="2800" dirty="0" smtClean="0">
                <a:latin typeface="Times New Roman" panose="02020603050405020304" pitchFamily="18" charset="0"/>
                <a:cs typeface="Times New Roman" panose="02020603050405020304" pitchFamily="18" charset="0"/>
              </a:rPr>
              <a:t> resonant </a:t>
            </a:r>
            <a:r>
              <a:rPr kumimoji="1" lang="en-GB" altLang="en-US" sz="2800" dirty="0">
                <a:latin typeface="Times New Roman" panose="02020603050405020304" pitchFamily="18" charset="0"/>
                <a:cs typeface="Times New Roman" panose="02020603050405020304" pitchFamily="18" charset="0"/>
              </a:rPr>
              <a:t>frequency of </a:t>
            </a:r>
            <a:r>
              <a:rPr kumimoji="1" lang="en-GB" altLang="en-US" sz="2800" dirty="0" smtClean="0">
                <a:latin typeface="Times New Roman" panose="02020603050405020304" pitchFamily="18" charset="0"/>
                <a:cs typeface="Times New Roman" panose="02020603050405020304" pitchFamily="18" charset="0"/>
              </a:rPr>
              <a:t>the </a:t>
            </a:r>
            <a:r>
              <a:rPr kumimoji="1" lang="en-GB" altLang="en-US" sz="2800" dirty="0">
                <a:latin typeface="Times New Roman" panose="02020603050405020304" pitchFamily="18" charset="0"/>
                <a:cs typeface="Times New Roman" panose="02020603050405020304" pitchFamily="18" charset="0"/>
              </a:rPr>
              <a:t>system, then this frequency component may be </a:t>
            </a:r>
            <a:r>
              <a:rPr kumimoji="1" lang="en-GB" altLang="en-US" sz="2800" dirty="0" smtClean="0">
                <a:latin typeface="Times New Roman" panose="02020603050405020304" pitchFamily="18" charset="0"/>
                <a:cs typeface="Times New Roman" panose="02020603050405020304" pitchFamily="18" charset="0"/>
              </a:rPr>
              <a:t>amplified</a:t>
            </a:r>
            <a:r>
              <a:rPr kumimoji="1" lang="en-GB" altLang="en-US" sz="2800" dirty="0">
                <a:latin typeface="Times New Roman" panose="02020603050405020304" pitchFamily="18" charset="0"/>
                <a:cs typeface="Times New Roman" panose="02020603050405020304" pitchFamily="18" charset="0"/>
              </a:rPr>
              <a:t>, possibly to the detriment of the system.  </a:t>
            </a: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smtClean="0"/>
              <a:t>Note</a:t>
            </a:r>
            <a:endParaRPr lang="en-GB" altLang="en-US" smtClean="0"/>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7" name="Text Box 3"/>
          <p:cNvSpPr txBox="1">
            <a:spLocks noChangeArrowheads="1"/>
          </p:cNvSpPr>
          <p:nvPr/>
        </p:nvSpPr>
        <p:spPr bwMode="invGray">
          <a:xfrm>
            <a:off x="141287" y="1120775"/>
            <a:ext cx="877887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As a general rule therefore it would be better for a closed-loop system to possess no resonances, as these are built in weaknesses.  But to declare that the system is to have no resonance is to make a declaration concerning the frequency response of the system.  We find that we cannot live with </a:t>
            </a:r>
            <a:r>
              <a:rPr kumimoji="1" lang="en-GB" altLang="en-US" sz="2800" dirty="0" smtClean="0">
                <a:latin typeface="Times New Roman" panose="02020603050405020304" pitchFamily="18" charset="0"/>
                <a:cs typeface="Times New Roman" panose="02020603050405020304" pitchFamily="18" charset="0"/>
              </a:rPr>
              <a:t>specifications concerning step </a:t>
            </a:r>
            <a:r>
              <a:rPr kumimoji="1" lang="en-GB" altLang="en-US" sz="2800" dirty="0">
                <a:latin typeface="Times New Roman" panose="02020603050405020304" pitchFamily="18" charset="0"/>
                <a:cs typeface="Times New Roman" panose="02020603050405020304" pitchFamily="18" charset="0"/>
              </a:rPr>
              <a:t>response alone when specifying closed-loop system performance.  We sometimes need to specify features of the frequency response</a:t>
            </a:r>
            <a:r>
              <a:rPr kumimoji="1" lang="en-GB" altLang="en-US" sz="2800" dirty="0" smtClean="0">
                <a:latin typeface="Times New Roman" panose="02020603050405020304" pitchFamily="18" charset="0"/>
                <a:cs typeface="Times New Roman" panose="02020603050405020304" pitchFamily="18" charset="0"/>
              </a:rPr>
              <a:t>.</a:t>
            </a:r>
          </a:p>
          <a:p>
            <a:pPr eaLnBrk="1" hangingPunct="1">
              <a:spcBef>
                <a:spcPct val="0"/>
              </a:spcBef>
              <a:buNone/>
            </a:pPr>
            <a:r>
              <a:rPr kumimoji="1" lang="en-GB" altLang="en-US" sz="2800" dirty="0" smtClean="0">
                <a:latin typeface="Times New Roman" panose="02020603050405020304" pitchFamily="18" charset="0"/>
                <a:cs typeface="Times New Roman" panose="02020603050405020304" pitchFamily="18" charset="0"/>
              </a:rPr>
              <a:t>The frequency response of a system can be viewed in two different ways: the </a:t>
            </a:r>
            <a:r>
              <a:rPr kumimoji="1" lang="en-GB" altLang="en-US" sz="2800" i="1" dirty="0" smtClean="0">
                <a:latin typeface="Times New Roman" pitchFamily="18" charset="0"/>
                <a:cs typeface="Times New Roman" pitchFamily="18" charset="0"/>
              </a:rPr>
              <a:t>Bode plot </a:t>
            </a:r>
            <a:r>
              <a:rPr kumimoji="1" lang="en-GB" altLang="en-US" sz="2800" dirty="0" smtClean="0">
                <a:latin typeface="Times New Roman" pitchFamily="18" charset="0"/>
                <a:cs typeface="Times New Roman" pitchFamily="18" charset="0"/>
              </a:rPr>
              <a:t>and the </a:t>
            </a:r>
            <a:r>
              <a:rPr kumimoji="1" lang="en-GB" altLang="en-US" sz="2800" i="1" dirty="0" err="1" smtClean="0">
                <a:latin typeface="Times New Roman" pitchFamily="18" charset="0"/>
                <a:cs typeface="Times New Roman" pitchFamily="18" charset="0"/>
              </a:rPr>
              <a:t>Nyquist</a:t>
            </a:r>
            <a:r>
              <a:rPr kumimoji="1" lang="en-GB" altLang="en-US" sz="2800" i="1" dirty="0" smtClean="0">
                <a:latin typeface="Times New Roman" pitchFamily="18" charset="0"/>
                <a:cs typeface="Times New Roman" pitchFamily="18" charset="0"/>
              </a:rPr>
              <a:t> diagram</a:t>
            </a:r>
            <a:r>
              <a:rPr kumimoji="1" lang="en-GB" altLang="en-US" sz="2800" dirty="0" smtClean="0">
                <a:latin typeface="Times New Roman" pitchFamily="18" charset="0"/>
                <a:cs typeface="Times New Roman" pitchFamily="18" charset="0"/>
              </a:rPr>
              <a:t>.  Both methods display the same information; the difference lies in the way the information is presented.  We will study both methods.</a:t>
            </a:r>
          </a:p>
        </p:txBody>
      </p:sp>
    </p:spTree>
    <p:extLst>
      <p:ext uri="{BB962C8B-B14F-4D97-AF65-F5344CB8AC3E}">
        <p14:creationId xmlns:p14="http://schemas.microsoft.com/office/powerpoint/2010/main" val="113465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0354" name="Rectangle 2"/>
          <p:cNvSpPr>
            <a:spLocks noChangeArrowheads="1"/>
          </p:cNvSpPr>
          <p:nvPr/>
        </p:nvSpPr>
        <p:spPr bwMode="auto">
          <a:xfrm>
            <a:off x="6365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smtClean="0">
                <a:solidFill>
                  <a:schemeClr val="tx2"/>
                </a:solidFill>
              </a:rPr>
              <a:t>Example 4.1:</a:t>
            </a:r>
            <a:endParaRPr lang="en-GB" altLang="en-US" sz="4400" dirty="0">
              <a:solidFill>
                <a:schemeClr val="tx2"/>
              </a:solidFill>
            </a:endParaRPr>
          </a:p>
        </p:txBody>
      </p:sp>
      <p:sp>
        <p:nvSpPr>
          <p:cNvPr id="10035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0035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00357" name="Object 5"/>
          <p:cNvGraphicFramePr>
            <a:graphicFrameLocks noChangeAspect="1"/>
          </p:cNvGraphicFramePr>
          <p:nvPr>
            <p:extLst>
              <p:ext uri="{D42A27DB-BD31-4B8C-83A1-F6EECF244321}">
                <p14:modId xmlns:p14="http://schemas.microsoft.com/office/powerpoint/2010/main" val="3354280474"/>
              </p:ext>
            </p:extLst>
          </p:nvPr>
        </p:nvGraphicFramePr>
        <p:xfrm>
          <a:off x="2079625" y="1143000"/>
          <a:ext cx="3995738" cy="971550"/>
        </p:xfrm>
        <a:graphic>
          <a:graphicData uri="http://schemas.openxmlformats.org/presentationml/2006/ole">
            <mc:AlternateContent xmlns:mc="http://schemas.openxmlformats.org/markup-compatibility/2006">
              <mc:Choice xmlns:v="urn:schemas-microsoft-com:vml" Requires="v">
                <p:oleObj spid="_x0000_s100481" name="Equation" r:id="rId4" imgW="1625600" imgH="393700" progId="Equation.3">
                  <p:embed/>
                </p:oleObj>
              </mc:Choice>
              <mc:Fallback>
                <p:oleObj name="Equation" r:id="rId4" imgW="16256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25" y="1143000"/>
                        <a:ext cx="3995738"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8" name="Text Box 8"/>
          <p:cNvSpPr txBox="1">
            <a:spLocks noChangeArrowheads="1"/>
          </p:cNvSpPr>
          <p:nvPr/>
        </p:nvSpPr>
        <p:spPr bwMode="invGray">
          <a:xfrm>
            <a:off x="152400" y="2332038"/>
            <a:ext cx="3327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dirty="0" smtClean="0">
                <a:latin typeface="Times New Roman" pitchFamily="18" charset="0"/>
              </a:rPr>
              <a:t>Bode Magnitude </a:t>
            </a:r>
            <a:r>
              <a:rPr lang="en-GB" altLang="en-US" sz="2800" dirty="0">
                <a:latin typeface="Times New Roman" pitchFamily="18" charset="0"/>
              </a:rPr>
              <a:t>Plot</a:t>
            </a:r>
            <a:endParaRPr lang="en-US" altLang="en-US" sz="2800" dirty="0">
              <a:latin typeface="Times New Roman" pitchFamily="18" charset="0"/>
            </a:endParaRPr>
          </a:p>
        </p:txBody>
      </p:sp>
      <p:sp>
        <p:nvSpPr>
          <p:cNvPr id="100359" name="Text Box 9"/>
          <p:cNvSpPr txBox="1">
            <a:spLocks noChangeArrowheads="1"/>
          </p:cNvSpPr>
          <p:nvPr/>
        </p:nvSpPr>
        <p:spPr bwMode="invGray">
          <a:xfrm>
            <a:off x="225425" y="4437063"/>
            <a:ext cx="2752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dirty="0" smtClean="0">
                <a:latin typeface="Times New Roman" pitchFamily="18" charset="0"/>
              </a:rPr>
              <a:t>Bode Phase </a:t>
            </a:r>
            <a:r>
              <a:rPr lang="en-GB" altLang="en-US" sz="2800" dirty="0">
                <a:latin typeface="Times New Roman" pitchFamily="18" charset="0"/>
              </a:rPr>
              <a:t>Plot</a:t>
            </a:r>
            <a:endParaRPr lang="en-US" altLang="en-US" sz="2800" dirty="0">
              <a:latin typeface="Times New Roman" pitchFamily="18" charset="0"/>
            </a:endParaRPr>
          </a:p>
        </p:txBody>
      </p:sp>
      <p:graphicFrame>
        <p:nvGraphicFramePr>
          <p:cNvPr id="100360" name="Object 10"/>
          <p:cNvGraphicFramePr>
            <a:graphicFrameLocks noChangeAspect="1"/>
          </p:cNvGraphicFramePr>
          <p:nvPr>
            <p:extLst>
              <p:ext uri="{D42A27DB-BD31-4B8C-83A1-F6EECF244321}">
                <p14:modId xmlns:p14="http://schemas.microsoft.com/office/powerpoint/2010/main" val="3169836331"/>
              </p:ext>
            </p:extLst>
          </p:nvPr>
        </p:nvGraphicFramePr>
        <p:xfrm>
          <a:off x="417513" y="2935288"/>
          <a:ext cx="2716212" cy="1190625"/>
        </p:xfrm>
        <a:graphic>
          <a:graphicData uri="http://schemas.openxmlformats.org/presentationml/2006/ole">
            <mc:AlternateContent xmlns:mc="http://schemas.openxmlformats.org/markup-compatibility/2006">
              <mc:Choice xmlns:v="urn:schemas-microsoft-com:vml" Requires="v">
                <p:oleObj spid="_x0000_s100482" name="Equation" r:id="rId6" imgW="1104840" imgH="482400" progId="Equation.3">
                  <p:embed/>
                </p:oleObj>
              </mc:Choice>
              <mc:Fallback>
                <p:oleObj name="Equation" r:id="rId6" imgW="1104840" imgH="482400" progId="Equation.3">
                  <p:embed/>
                  <p:pic>
                    <p:nvPicPr>
                      <p:cNvPr id="0" name="Object 10"/>
                      <p:cNvPicPr>
                        <a:picLocks noChangeAspect="1" noChangeArrowheads="1"/>
                      </p:cNvPicPr>
                      <p:nvPr/>
                    </p:nvPicPr>
                    <p:blipFill>
                      <a:blip r:embed="rId7"/>
                      <a:srcRect/>
                      <a:stretch>
                        <a:fillRect/>
                      </a:stretch>
                    </p:blipFill>
                    <p:spPr bwMode="auto">
                      <a:xfrm>
                        <a:off x="417513" y="2935288"/>
                        <a:ext cx="2716212"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1" name="Object 11"/>
          <p:cNvGraphicFramePr>
            <a:graphicFrameLocks noChangeAspect="1"/>
          </p:cNvGraphicFramePr>
          <p:nvPr>
            <p:extLst>
              <p:ext uri="{D42A27DB-BD31-4B8C-83A1-F6EECF244321}">
                <p14:modId xmlns:p14="http://schemas.microsoft.com/office/powerpoint/2010/main" val="2923732327"/>
              </p:ext>
            </p:extLst>
          </p:nvPr>
        </p:nvGraphicFramePr>
        <p:xfrm>
          <a:off x="593725" y="5056188"/>
          <a:ext cx="2124075" cy="1127125"/>
        </p:xfrm>
        <a:graphic>
          <a:graphicData uri="http://schemas.openxmlformats.org/presentationml/2006/ole">
            <mc:AlternateContent xmlns:mc="http://schemas.openxmlformats.org/markup-compatibility/2006">
              <mc:Choice xmlns:v="urn:schemas-microsoft-com:vml" Requires="v">
                <p:oleObj spid="_x0000_s100483" name="Equation" r:id="rId8" imgW="863280" imgH="457200" progId="Equation.3">
                  <p:embed/>
                </p:oleObj>
              </mc:Choice>
              <mc:Fallback>
                <p:oleObj name="Equation" r:id="rId8" imgW="863280" imgH="457200" progId="Equation.3">
                  <p:embed/>
                  <p:pic>
                    <p:nvPicPr>
                      <p:cNvPr id="0" name="Object 11"/>
                      <p:cNvPicPr>
                        <a:picLocks noChangeAspect="1" noChangeArrowheads="1"/>
                      </p:cNvPicPr>
                      <p:nvPr/>
                    </p:nvPicPr>
                    <p:blipFill>
                      <a:blip r:embed="rId9"/>
                      <a:srcRect/>
                      <a:stretch>
                        <a:fillRect/>
                      </a:stretch>
                    </p:blipFill>
                    <p:spPr bwMode="auto">
                      <a:xfrm>
                        <a:off x="593725" y="5056188"/>
                        <a:ext cx="212407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0381"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3479800" y="2111772"/>
            <a:ext cx="5919788" cy="443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917962"/>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3077" name="Rectangle 2"/>
          <p:cNvSpPr>
            <a:spLocks noGrp="1" noChangeArrowheads="1"/>
          </p:cNvSpPr>
          <p:nvPr>
            <p:ph type="title"/>
          </p:nvPr>
        </p:nvSpPr>
        <p:spPr>
          <a:xfrm>
            <a:off x="762000" y="0"/>
            <a:ext cx="7772400" cy="800100"/>
          </a:xfrm>
        </p:spPr>
        <p:txBody>
          <a:bodyPr/>
          <a:lstStyle/>
          <a:p>
            <a:r>
              <a:rPr lang="en-US" altLang="en-US" smtClean="0"/>
              <a:t>Overview of Topics</a:t>
            </a:r>
          </a:p>
        </p:txBody>
      </p:sp>
      <p:sp>
        <p:nvSpPr>
          <p:cNvPr id="3078" name="Text Box 18"/>
          <p:cNvSpPr txBox="1">
            <a:spLocks noChangeArrowheads="1"/>
          </p:cNvSpPr>
          <p:nvPr/>
        </p:nvSpPr>
        <p:spPr bwMode="auto">
          <a:xfrm>
            <a:off x="1809750" y="1500188"/>
            <a:ext cx="57531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endParaRPr lang="en-GB" altLang="en-US" sz="2400"/>
          </a:p>
          <a:p>
            <a:pPr eaLnBrk="1" hangingPunct="1"/>
            <a:r>
              <a:rPr lang="en-GB" altLang="en-US" sz="2400" b="1" i="1"/>
              <a:t>Mathematical background and problem statement.</a:t>
            </a:r>
            <a:endParaRPr lang="en-GB" altLang="en-US" sz="2400"/>
          </a:p>
          <a:p>
            <a:pPr eaLnBrk="1" hangingPunct="1"/>
            <a:endParaRPr lang="en-GB" altLang="en-US" sz="2400" b="1" i="1"/>
          </a:p>
          <a:p>
            <a:pPr eaLnBrk="1" hangingPunct="1"/>
            <a:r>
              <a:rPr lang="en-GB" altLang="en-US" sz="2400" b="1" i="1"/>
              <a:t>Dominant pole placement via root locus.</a:t>
            </a:r>
            <a:r>
              <a:rPr lang="en-GB" altLang="en-US" sz="2400"/>
              <a:t> </a:t>
            </a:r>
          </a:p>
          <a:p>
            <a:pPr eaLnBrk="1" hangingPunct="1"/>
            <a:endParaRPr lang="en-GB" altLang="en-US" sz="2400"/>
          </a:p>
          <a:p>
            <a:pPr eaLnBrk="1" hangingPunct="1"/>
            <a:r>
              <a:rPr lang="en-GB" altLang="en-US" sz="2400" b="1" i="1"/>
              <a:t>Basic loop shaping.</a:t>
            </a:r>
            <a:endParaRPr lang="en-IE" altLang="en-US" sz="2400" b="1" i="1"/>
          </a:p>
          <a:p>
            <a:pPr eaLnBrk="1" hangingPunct="1"/>
            <a:endParaRPr lang="en-IE" altLang="en-US" sz="2400" b="1" i="1"/>
          </a:p>
          <a:p>
            <a:pPr eaLnBrk="1" hangingPunct="1"/>
            <a:r>
              <a:rPr lang="en-GB" altLang="en-US" sz="2400" b="1" i="1"/>
              <a:t>Linear state feedback and observers</a:t>
            </a:r>
            <a:r>
              <a:rPr lang="en-IE" altLang="en-US" sz="2400" b="1" i="1"/>
              <a:t>.</a:t>
            </a:r>
            <a:endParaRPr lang="en-GB" altLang="en-US" sz="2400" b="1" i="1"/>
          </a:p>
          <a:p>
            <a:pPr eaLnBrk="1" hangingPunct="1"/>
            <a:r>
              <a:rPr lang="en-GB" altLang="en-US" sz="2400"/>
              <a:t> </a:t>
            </a:r>
          </a:p>
          <a:p>
            <a:pPr eaLnBrk="1" hangingPunct="1"/>
            <a:r>
              <a:rPr lang="en-GB" altLang="en-US" sz="2400" b="1" i="1"/>
              <a:t>Digital control.</a:t>
            </a:r>
            <a:endParaRPr lang="en-GB" altLang="en-US" sz="2400"/>
          </a:p>
        </p:txBody>
      </p:sp>
      <p:sp>
        <p:nvSpPr>
          <p:cNvPr id="6" name="Oval 19"/>
          <p:cNvSpPr>
            <a:spLocks noChangeArrowheads="1"/>
          </p:cNvSpPr>
          <p:nvPr/>
        </p:nvSpPr>
        <p:spPr bwMode="invGray">
          <a:xfrm>
            <a:off x="6132512" y="3822296"/>
            <a:ext cx="244475" cy="274637"/>
          </a:xfrm>
          <a:prstGeom prst="ellipse">
            <a:avLst/>
          </a:prstGeom>
          <a:gradFill rotWithShape="0">
            <a:gsLst>
              <a:gs pos="0">
                <a:schemeClr val="accent1"/>
              </a:gs>
              <a:gs pos="50000">
                <a:schemeClr val="bg1"/>
              </a:gs>
              <a:gs pos="100000">
                <a:schemeClr val="accent1"/>
              </a:gs>
            </a:gsLst>
            <a:lin ang="0" scaled="1"/>
          </a:gradFill>
          <a:ln w="9525">
            <a:solidFill>
              <a:schemeClr val="tx1"/>
            </a:solidFill>
            <a:round/>
            <a:headEnd/>
            <a:tailEnd/>
          </a:ln>
          <a:effectLst>
            <a:innerShdw blurRad="114300">
              <a:prstClr val="black"/>
            </a:innerShdw>
          </a:effectLst>
        </p:spPr>
        <p:txBody>
          <a:bodyPr anchor="ctr">
            <a:spAutoFit/>
          </a:bodyPr>
          <a:lstStyle/>
          <a:p>
            <a:pPr>
              <a:defRPr/>
            </a:pPr>
            <a:endParaRPr lang="en-US" dirty="0"/>
          </a:p>
        </p:txBody>
      </p:sp>
    </p:spTree>
  </p:cSld>
  <p:clrMapOvr>
    <a:masterClrMapping/>
  </p:clrMapOvr>
  <p:transition advTm="15544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22275" y="1116175"/>
            <a:ext cx="8216900" cy="1457398"/>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6" name="Rectangle 5"/>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dirty="0" smtClean="0"/>
              <a:t>Code</a:t>
            </a:r>
            <a:endParaRPr lang="en-GB" altLang="en-US" dirty="0" smtClean="0"/>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
        <p:nvSpPr>
          <p:cNvPr id="11" name="TextBox 1"/>
          <p:cNvSpPr txBox="1">
            <a:spLocks noChangeArrowheads="1"/>
          </p:cNvSpPr>
          <p:nvPr/>
        </p:nvSpPr>
        <p:spPr bwMode="auto">
          <a:xfrm>
            <a:off x="517525" y="1342223"/>
            <a:ext cx="8218025" cy="1200329"/>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err="1" smtClean="0">
                <a:solidFill>
                  <a:srgbClr val="0000FF"/>
                </a:solidFill>
              </a:rPr>
              <a:t>Np</a:t>
            </a:r>
            <a:r>
              <a:rPr lang="en-GB" sz="2400" dirty="0" smtClean="0">
                <a:solidFill>
                  <a:srgbClr val="0000FF"/>
                </a:solidFill>
              </a:rPr>
              <a:t> = [50], </a:t>
            </a:r>
            <a:r>
              <a:rPr lang="en-GB" sz="2400" dirty="0" err="1" smtClean="0">
                <a:solidFill>
                  <a:srgbClr val="0000FF"/>
                </a:solidFill>
              </a:rPr>
              <a:t>Dp</a:t>
            </a:r>
            <a:r>
              <a:rPr lang="en-GB" sz="2400" dirty="0" smtClean="0">
                <a:solidFill>
                  <a:srgbClr val="0000FF"/>
                </a:solidFill>
              </a:rPr>
              <a:t> = [1 9 30 40]</a:t>
            </a:r>
          </a:p>
          <a:p>
            <a:pPr algn="l"/>
            <a:r>
              <a:rPr lang="en-GB" sz="2400" dirty="0" smtClean="0"/>
              <a:t>&gt;&gt;</a:t>
            </a:r>
            <a:r>
              <a:rPr lang="en-GB" sz="2400" dirty="0" smtClean="0">
                <a:solidFill>
                  <a:srgbClr val="0000FF"/>
                </a:solidFill>
              </a:rPr>
              <a:t>  </a:t>
            </a:r>
            <a:r>
              <a:rPr lang="en-GB" sz="2400" dirty="0" err="1" smtClean="0">
                <a:solidFill>
                  <a:srgbClr val="0000FF"/>
                </a:solidFill>
              </a:rPr>
              <a:t>Gp</a:t>
            </a:r>
            <a:r>
              <a:rPr lang="en-GB" sz="2400" dirty="0" smtClean="0">
                <a:solidFill>
                  <a:srgbClr val="0000FF"/>
                </a:solidFill>
              </a:rPr>
              <a:t> = </a:t>
            </a:r>
            <a:r>
              <a:rPr lang="en-GB" sz="2400" dirty="0" err="1" smtClean="0">
                <a:solidFill>
                  <a:srgbClr val="0000FF"/>
                </a:solidFill>
              </a:rPr>
              <a:t>tf</a:t>
            </a:r>
            <a:r>
              <a:rPr lang="en-GB" sz="2400" dirty="0" smtClean="0">
                <a:solidFill>
                  <a:srgbClr val="0000FF"/>
                </a:solidFill>
              </a:rPr>
              <a:t>(</a:t>
            </a:r>
            <a:r>
              <a:rPr lang="en-GB" sz="2400" dirty="0" err="1" smtClean="0">
                <a:solidFill>
                  <a:srgbClr val="0000FF"/>
                </a:solidFill>
              </a:rPr>
              <a:t>Np,Dp</a:t>
            </a:r>
            <a:r>
              <a:rPr lang="en-GB" sz="2400" dirty="0" smtClean="0">
                <a:solidFill>
                  <a:srgbClr val="0000FF"/>
                </a:solidFill>
              </a:rPr>
              <a:t>)</a:t>
            </a:r>
          </a:p>
          <a:p>
            <a:pPr algn="l"/>
            <a:r>
              <a:rPr lang="en-GB" sz="2400" dirty="0" smtClean="0"/>
              <a:t>&gt;&gt;</a:t>
            </a:r>
            <a:r>
              <a:rPr lang="en-GB" sz="2400" i="1" dirty="0" smtClean="0">
                <a:solidFill>
                  <a:srgbClr val="009900"/>
                </a:solidFill>
              </a:rPr>
              <a:t>  </a:t>
            </a:r>
            <a:r>
              <a:rPr lang="en-GB" sz="2400" dirty="0" smtClean="0">
                <a:solidFill>
                  <a:srgbClr val="0000FF"/>
                </a:solidFill>
              </a:rPr>
              <a:t>bode(</a:t>
            </a:r>
            <a:r>
              <a:rPr lang="en-GB" sz="2400" dirty="0" err="1" smtClean="0">
                <a:solidFill>
                  <a:srgbClr val="0000FF"/>
                </a:solidFill>
              </a:rPr>
              <a:t>Gp</a:t>
            </a:r>
            <a:r>
              <a:rPr lang="en-GB" sz="2400" dirty="0" smtClean="0">
                <a:solidFill>
                  <a:srgbClr val="0000FF"/>
                </a:solidFill>
              </a:rPr>
              <a:t>)</a:t>
            </a:r>
          </a:p>
        </p:txBody>
      </p:sp>
      <p:sp>
        <p:nvSpPr>
          <p:cNvPr id="10" name="Text Box 3"/>
          <p:cNvSpPr txBox="1">
            <a:spLocks noChangeArrowheads="1"/>
          </p:cNvSpPr>
          <p:nvPr/>
        </p:nvSpPr>
        <p:spPr bwMode="invGray">
          <a:xfrm>
            <a:off x="237099" y="2746375"/>
            <a:ext cx="87788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The </a:t>
            </a:r>
            <a:r>
              <a:rPr kumimoji="1" lang="en-GB" altLang="en-US" sz="2800" dirty="0">
                <a:latin typeface="Times New Roman" panose="02020603050405020304" pitchFamily="18" charset="0"/>
                <a:cs typeface="Times New Roman" panose="02020603050405020304" pitchFamily="18" charset="0"/>
              </a:rPr>
              <a:t>Bode plots are plots of the magnitude (in dB) and phase (in degrees) of the transfer function versus the frequency (in rad/sec) with the latter plotted on a logarithmic scale</a:t>
            </a:r>
            <a:r>
              <a:rPr kumimoji="1" lang="en-GB" altLang="en-US" sz="2800" dirty="0" smtClean="0">
                <a:latin typeface="Times New Roman" panose="02020603050405020304" pitchFamily="18" charset="0"/>
                <a:cs typeface="Times New Roman" panose="02020603050405020304" pitchFamily="18" charset="0"/>
              </a:rPr>
              <a:t>. Note </a:t>
            </a:r>
            <a:r>
              <a:rPr kumimoji="1" lang="en-GB" altLang="en-US" sz="2800" dirty="0">
                <a:latin typeface="Times New Roman" panose="02020603050405020304" pitchFamily="18" charset="0"/>
                <a:cs typeface="Times New Roman" panose="02020603050405020304" pitchFamily="18" charset="0"/>
              </a:rPr>
              <a:t>that unity gain in magnitude is equal to a gain of zero </a:t>
            </a:r>
            <a:r>
              <a:rPr kumimoji="1" lang="en-GB" altLang="en-US" sz="2800" dirty="0" err="1">
                <a:latin typeface="Times New Roman" panose="02020603050405020304" pitchFamily="18" charset="0"/>
                <a:cs typeface="Times New Roman" panose="02020603050405020304" pitchFamily="18" charset="0"/>
              </a:rPr>
              <a:t>dB.</a:t>
            </a:r>
            <a:r>
              <a:rPr kumimoji="1" lang="en-US" altLang="en-US" sz="2800" dirty="0">
                <a:latin typeface="Times New Roman" panose="02020603050405020304" pitchFamily="18" charset="0"/>
                <a:cs typeface="Times New Roman" panose="02020603050405020304" pitchFamily="18" charset="0"/>
              </a:rPr>
              <a:t> </a:t>
            </a:r>
            <a:r>
              <a:rPr kumimoji="1" lang="en-GB" altLang="en-US" sz="2800" dirty="0">
                <a:latin typeface="Times New Roman" panose="02020603050405020304" pitchFamily="18" charset="0"/>
                <a:cs typeface="Times New Roman" panose="02020603050405020304" pitchFamily="18" charset="0"/>
              </a:rPr>
              <a:t> </a:t>
            </a:r>
          </a:p>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This does not explain </a:t>
            </a:r>
            <a:r>
              <a:rPr kumimoji="1" lang="en-GB" altLang="en-US" sz="2800" i="1" dirty="0">
                <a:latin typeface="Times New Roman" panose="02020603050405020304" pitchFamily="18" charset="0"/>
                <a:cs typeface="Times New Roman" panose="02020603050405020304" pitchFamily="18" charset="0"/>
              </a:rPr>
              <a:t>why </a:t>
            </a:r>
            <a:r>
              <a:rPr kumimoji="1" lang="en-GB" altLang="en-US" sz="2800" dirty="0">
                <a:latin typeface="Times New Roman" panose="02020603050405020304" pitchFamily="18" charset="0"/>
                <a:cs typeface="Times New Roman" panose="02020603050405020304" pitchFamily="18" charset="0"/>
              </a:rPr>
              <a:t>Bode chose to represent the frequency response data in this particular (and hardly obvious) way.  In general a slightly strange solution to a problem usually indicates that the original author(s) were not thinking about that problem. </a:t>
            </a:r>
          </a:p>
        </p:txBody>
      </p:sp>
    </p:spTree>
    <p:extLst>
      <p:ext uri="{BB962C8B-B14F-4D97-AF65-F5344CB8AC3E}">
        <p14:creationId xmlns:p14="http://schemas.microsoft.com/office/powerpoint/2010/main" val="2520821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2402" name="Rectangle 2"/>
          <p:cNvSpPr>
            <a:spLocks noGrp="1" noChangeArrowheads="1"/>
          </p:cNvSpPr>
          <p:nvPr>
            <p:ph type="title"/>
          </p:nvPr>
        </p:nvSpPr>
        <p:spPr>
          <a:xfrm>
            <a:off x="523875" y="192088"/>
            <a:ext cx="7772400" cy="876300"/>
          </a:xfrm>
        </p:spPr>
        <p:txBody>
          <a:bodyPr/>
          <a:lstStyle/>
          <a:p>
            <a:pPr eaLnBrk="1" hangingPunct="1"/>
            <a:r>
              <a:rPr lang="en-IE" altLang="en-US" smtClean="0"/>
              <a:t>Note</a:t>
            </a:r>
            <a:endParaRPr lang="en-GB" altLang="en-US" smtClean="0"/>
          </a:p>
        </p:txBody>
      </p:sp>
      <p:sp>
        <p:nvSpPr>
          <p:cNvPr id="102403" name="Text Box 3"/>
          <p:cNvSpPr txBox="1">
            <a:spLocks noChangeArrowheads="1"/>
          </p:cNvSpPr>
          <p:nvPr/>
        </p:nvSpPr>
        <p:spPr bwMode="invGray">
          <a:xfrm>
            <a:off x="130175" y="2038350"/>
            <a:ext cx="8778875" cy="40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The problem which exercised Bode was not the graphical representation of frequency response data.  It was the problem of finding the transfer function of the system from the frequency response data (which as noted above could be found experimentally</a:t>
            </a:r>
            <a:r>
              <a:rPr kumimoji="1" lang="en-GB" altLang="en-US" sz="2800" dirty="0" smtClean="0">
                <a:latin typeface="Times New Roman" panose="02020603050405020304" pitchFamily="18" charset="0"/>
                <a:cs typeface="Times New Roman" panose="02020603050405020304" pitchFamily="18" charset="0"/>
              </a:rPr>
              <a:t>), i.e. it was the problem of </a:t>
            </a:r>
            <a:r>
              <a:rPr kumimoji="1" lang="en-GB" altLang="en-US" sz="2800" i="1" dirty="0" smtClean="0">
                <a:latin typeface="Times New Roman" panose="02020603050405020304" pitchFamily="18" charset="0"/>
                <a:cs typeface="Times New Roman" panose="02020603050405020304" pitchFamily="18" charset="0"/>
              </a:rPr>
              <a:t>system identification</a:t>
            </a:r>
            <a:r>
              <a:rPr kumimoji="1" lang="en-GB" altLang="en-US" sz="2800" dirty="0" smtClean="0">
                <a:latin typeface="Times New Roman" panose="02020603050405020304" pitchFamily="18" charset="0"/>
                <a:cs typeface="Times New Roman" panose="02020603050405020304" pitchFamily="18" charset="0"/>
              </a:rPr>
              <a:t>.  </a:t>
            </a:r>
            <a:r>
              <a:rPr kumimoji="1" lang="en-GB" altLang="en-US" sz="2800" dirty="0">
                <a:latin typeface="Times New Roman" panose="02020603050405020304" pitchFamily="18" charset="0"/>
                <a:cs typeface="Times New Roman" panose="02020603050405020304" pitchFamily="18" charset="0"/>
              </a:rPr>
              <a:t>To illustrate his main idea let us take an example and commence with a rearrangement of the transfer </a:t>
            </a:r>
            <a:r>
              <a:rPr kumimoji="1" lang="en-GB" altLang="en-US" sz="2800" dirty="0" smtClean="0">
                <a:latin typeface="Times New Roman" panose="02020603050405020304" pitchFamily="18" charset="0"/>
                <a:cs typeface="Times New Roman" panose="02020603050405020304" pitchFamily="18" charset="0"/>
              </a:rPr>
              <a:t>function.</a:t>
            </a:r>
            <a:endParaRPr kumimoji="1" lang="en-GB" altLang="en-US" sz="2800" dirty="0">
              <a:latin typeface="Times New Roman" panose="02020603050405020304" pitchFamily="18" charset="0"/>
              <a:cs typeface="Times New Roman" panose="02020603050405020304" pitchFamily="18" charset="0"/>
            </a:endParaRPr>
          </a:p>
          <a:p>
            <a:pPr>
              <a:spcBef>
                <a:spcPct val="30000"/>
              </a:spcBef>
              <a:buFontTx/>
              <a:buNone/>
            </a:pPr>
            <a:endParaRPr kumimoji="1" lang="en-GB" altLang="en-US" sz="2800" dirty="0">
              <a:latin typeface="Arial Unicode MS" pitchFamily="34" charset="-128"/>
            </a:endParaRPr>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 y="407194"/>
            <a:ext cx="9144001"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3426" name="Rectangle 2"/>
          <p:cNvSpPr>
            <a:spLocks noChangeArrowheads="1"/>
          </p:cNvSpPr>
          <p:nvPr/>
        </p:nvSpPr>
        <p:spPr bwMode="auto">
          <a:xfrm>
            <a:off x="1022350" y="188913"/>
            <a:ext cx="6569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System Identification</a:t>
            </a:r>
          </a:p>
        </p:txBody>
      </p:sp>
      <p:sp>
        <p:nvSpPr>
          <p:cNvPr id="10342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0342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103429" name="Object 14"/>
          <p:cNvGraphicFramePr>
            <a:graphicFrameLocks noChangeAspect="1"/>
          </p:cNvGraphicFramePr>
          <p:nvPr/>
        </p:nvGraphicFramePr>
        <p:xfrm>
          <a:off x="165100" y="3205163"/>
          <a:ext cx="8831263" cy="1254125"/>
        </p:xfrm>
        <a:graphic>
          <a:graphicData uri="http://schemas.openxmlformats.org/presentationml/2006/ole">
            <mc:AlternateContent xmlns:mc="http://schemas.openxmlformats.org/markup-compatibility/2006">
              <mc:Choice xmlns:v="urn:schemas-microsoft-com:vml" Requires="v">
                <p:oleObj spid="_x0000_s103546" name="Equation" r:id="rId4" imgW="3581400" imgH="508000" progId="Equation.3">
                  <p:embed/>
                </p:oleObj>
              </mc:Choice>
              <mc:Fallback>
                <p:oleObj name="Equation" r:id="rId4" imgW="3581400" imgH="5080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3205163"/>
                        <a:ext cx="8831263"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0" name="Object 17"/>
          <p:cNvGraphicFramePr>
            <a:graphicFrameLocks noChangeAspect="1"/>
          </p:cNvGraphicFramePr>
          <p:nvPr/>
        </p:nvGraphicFramePr>
        <p:xfrm>
          <a:off x="665163" y="1604963"/>
          <a:ext cx="7553325" cy="1119187"/>
        </p:xfrm>
        <a:graphic>
          <a:graphicData uri="http://schemas.openxmlformats.org/presentationml/2006/ole">
            <mc:AlternateContent xmlns:mc="http://schemas.openxmlformats.org/markup-compatibility/2006">
              <mc:Choice xmlns:v="urn:schemas-microsoft-com:vml" Requires="v">
                <p:oleObj spid="_x0000_s103547" name="Equation" r:id="rId6" imgW="2832100" imgH="419100" progId="Equation.3">
                  <p:embed/>
                </p:oleObj>
              </mc:Choice>
              <mc:Fallback>
                <p:oleObj name="Equation" r:id="rId6" imgW="2832100" imgH="4191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163" y="1604963"/>
                        <a:ext cx="7553325"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1" name="Object 19"/>
          <p:cNvGraphicFramePr>
            <a:graphicFrameLocks noChangeAspect="1"/>
          </p:cNvGraphicFramePr>
          <p:nvPr/>
        </p:nvGraphicFramePr>
        <p:xfrm>
          <a:off x="1001713" y="4976813"/>
          <a:ext cx="6956425" cy="1298575"/>
        </p:xfrm>
        <a:graphic>
          <a:graphicData uri="http://schemas.openxmlformats.org/presentationml/2006/ole">
            <mc:AlternateContent xmlns:mc="http://schemas.openxmlformats.org/markup-compatibility/2006">
              <mc:Choice xmlns:v="urn:schemas-microsoft-com:vml" Requires="v">
                <p:oleObj spid="_x0000_s103548" name="Equation" r:id="rId8" imgW="2590800" imgH="482600" progId="Equation.3">
                  <p:embed/>
                </p:oleObj>
              </mc:Choice>
              <mc:Fallback>
                <p:oleObj name="Equation" r:id="rId8" imgW="2590800" imgH="4826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1713" y="4976813"/>
                        <a:ext cx="695642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700" y="597694"/>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4450" name="Rectangle 2"/>
          <p:cNvSpPr>
            <a:spLocks noGrp="1" noChangeArrowheads="1"/>
          </p:cNvSpPr>
          <p:nvPr>
            <p:ph type="title"/>
          </p:nvPr>
        </p:nvSpPr>
        <p:spPr>
          <a:xfrm>
            <a:off x="581819" y="522288"/>
            <a:ext cx="7772400" cy="876300"/>
          </a:xfrm>
        </p:spPr>
        <p:txBody>
          <a:bodyPr/>
          <a:lstStyle/>
          <a:p>
            <a:pPr eaLnBrk="1" hangingPunct="1"/>
            <a:r>
              <a:rPr lang="en-IE" altLang="en-US" dirty="0" smtClean="0"/>
              <a:t>Note</a:t>
            </a:r>
            <a:endParaRPr lang="en-GB" altLang="en-US" dirty="0" smtClean="0"/>
          </a:p>
        </p:txBody>
      </p:sp>
      <p:sp>
        <p:nvSpPr>
          <p:cNvPr id="104451" name="Text Box 3"/>
          <p:cNvSpPr txBox="1">
            <a:spLocks noChangeArrowheads="1"/>
          </p:cNvSpPr>
          <p:nvPr/>
        </p:nvSpPr>
        <p:spPr bwMode="invGray">
          <a:xfrm>
            <a:off x="292100" y="2241550"/>
            <a:ext cx="835183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30000"/>
              </a:spcBef>
              <a:buFontTx/>
              <a:buNone/>
            </a:pPr>
            <a:r>
              <a:rPr kumimoji="1" lang="en-GB" altLang="en-US" dirty="0">
                <a:latin typeface="Times New Roman" panose="02020603050405020304" pitchFamily="18" charset="0"/>
                <a:cs typeface="Times New Roman" panose="02020603050405020304" pitchFamily="18" charset="0"/>
              </a:rPr>
              <a:t>One </a:t>
            </a:r>
            <a:r>
              <a:rPr kumimoji="1" lang="en-GB" altLang="en-US" dirty="0" smtClean="0">
                <a:latin typeface="Times New Roman" panose="02020603050405020304" pitchFamily="18" charset="0"/>
                <a:cs typeface="Times New Roman" panose="02020603050405020304" pitchFamily="18" charset="0"/>
              </a:rPr>
              <a:t>immediate consequence </a:t>
            </a:r>
            <a:r>
              <a:rPr kumimoji="1" lang="en-GB" altLang="en-US" dirty="0">
                <a:latin typeface="Times New Roman" panose="02020603050405020304" pitchFamily="18" charset="0"/>
                <a:cs typeface="Times New Roman" panose="02020603050405020304" pitchFamily="18" charset="0"/>
              </a:rPr>
              <a:t>of </a:t>
            </a:r>
            <a:r>
              <a:rPr kumimoji="1" lang="en-GB" altLang="en-US" dirty="0" err="1">
                <a:latin typeface="Times New Roman" panose="02020603050405020304" pitchFamily="18" charset="0"/>
                <a:cs typeface="Times New Roman" panose="02020603050405020304" pitchFamily="18" charset="0"/>
              </a:rPr>
              <a:t>Bode’s</a:t>
            </a:r>
            <a:r>
              <a:rPr kumimoji="1" lang="en-GB" altLang="en-US" dirty="0">
                <a:latin typeface="Times New Roman" panose="02020603050405020304" pitchFamily="18" charset="0"/>
                <a:cs typeface="Times New Roman" panose="02020603050405020304" pitchFamily="18" charset="0"/>
              </a:rPr>
              <a:t> decision to plot the magnitude in dB (i.e. logarithmically) is that the multiplicative interaction of the components of the transfer function is transformed </a:t>
            </a:r>
            <a:r>
              <a:rPr kumimoji="1" lang="en-GB" altLang="en-US" dirty="0" smtClean="0">
                <a:latin typeface="Times New Roman" panose="02020603050405020304" pitchFamily="18" charset="0"/>
                <a:cs typeface="Times New Roman" panose="02020603050405020304" pitchFamily="18" charset="0"/>
              </a:rPr>
              <a:t>into </a:t>
            </a:r>
            <a:r>
              <a:rPr kumimoji="1" lang="en-GB" altLang="en-US" dirty="0">
                <a:latin typeface="Times New Roman" panose="02020603050405020304" pitchFamily="18" charset="0"/>
                <a:cs typeface="Times New Roman" panose="02020603050405020304" pitchFamily="18" charset="0"/>
              </a:rPr>
              <a:t>an additive interaction </a:t>
            </a:r>
            <a:r>
              <a:rPr kumimoji="1" lang="en-GB" altLang="en-US" dirty="0" smtClean="0">
                <a:latin typeface="Times New Roman" panose="02020603050405020304" pitchFamily="18" charset="0"/>
                <a:cs typeface="Times New Roman" panose="02020603050405020304" pitchFamily="18" charset="0"/>
              </a:rPr>
              <a:t>or superposition of </a:t>
            </a:r>
            <a:r>
              <a:rPr kumimoji="1" lang="en-GB" altLang="en-US" dirty="0">
                <a:latin typeface="Times New Roman" panose="02020603050405020304" pitchFamily="18" charset="0"/>
                <a:cs typeface="Times New Roman" panose="02020603050405020304" pitchFamily="18" charset="0"/>
              </a:rPr>
              <a:t>the associated logarithmic components.</a:t>
            </a:r>
            <a:r>
              <a:rPr kumimoji="1" lang="en-US" altLang="en-US" dirty="0">
                <a:latin typeface="Times New Roman" panose="02020603050405020304" pitchFamily="18" charset="0"/>
                <a:cs typeface="Times New Roman" panose="02020603050405020304" pitchFamily="18" charset="0"/>
              </a:rPr>
              <a:t> </a:t>
            </a:r>
            <a:endParaRPr kumimoji="1" lang="en-GB" altLang="en-US" dirty="0">
              <a:latin typeface="Times New Roman" panose="02020603050405020304" pitchFamily="18" charset="0"/>
              <a:cs typeface="Times New Roman" panose="02020603050405020304" pitchFamily="18" charset="0"/>
            </a:endParaRP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2700" y="762000"/>
            <a:ext cx="9156700" cy="831851"/>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5474" name="Rectangle 4"/>
          <p:cNvSpPr>
            <a:spLocks noChangeArrowheads="1"/>
          </p:cNvSpPr>
          <p:nvPr/>
        </p:nvSpPr>
        <p:spPr bwMode="auto">
          <a:xfrm>
            <a:off x="1038225" y="584200"/>
            <a:ext cx="65690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System Identification</a:t>
            </a:r>
          </a:p>
        </p:txBody>
      </p:sp>
      <p:sp>
        <p:nvSpPr>
          <p:cNvPr id="10547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0547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05477" name="Object 8"/>
          <p:cNvGraphicFramePr>
            <a:graphicFrameLocks noChangeAspect="1"/>
          </p:cNvGraphicFramePr>
          <p:nvPr>
            <p:extLst>
              <p:ext uri="{D42A27DB-BD31-4B8C-83A1-F6EECF244321}">
                <p14:modId xmlns:p14="http://schemas.microsoft.com/office/powerpoint/2010/main" val="1690427447"/>
              </p:ext>
            </p:extLst>
          </p:nvPr>
        </p:nvGraphicFramePr>
        <p:xfrm>
          <a:off x="812006" y="4048125"/>
          <a:ext cx="7507287" cy="1360488"/>
        </p:xfrm>
        <a:graphic>
          <a:graphicData uri="http://schemas.openxmlformats.org/presentationml/2006/ole">
            <mc:AlternateContent xmlns:mc="http://schemas.openxmlformats.org/markup-compatibility/2006">
              <mc:Choice xmlns:v="urn:schemas-microsoft-com:vml" Requires="v">
                <p:oleObj spid="_x0000_s105555" name="Equation" r:id="rId4" imgW="2387600" imgH="431800" progId="Equation.3">
                  <p:embed/>
                </p:oleObj>
              </mc:Choice>
              <mc:Fallback>
                <p:oleObj name="Equation" r:id="rId4" imgW="23876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006" y="4048125"/>
                        <a:ext cx="7507287"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8" name="Object 10"/>
          <p:cNvGraphicFramePr>
            <a:graphicFrameLocks noChangeAspect="1"/>
          </p:cNvGraphicFramePr>
          <p:nvPr>
            <p:extLst>
              <p:ext uri="{D42A27DB-BD31-4B8C-83A1-F6EECF244321}">
                <p14:modId xmlns:p14="http://schemas.microsoft.com/office/powerpoint/2010/main" val="3958328645"/>
              </p:ext>
            </p:extLst>
          </p:nvPr>
        </p:nvGraphicFramePr>
        <p:xfrm>
          <a:off x="2201863" y="1935163"/>
          <a:ext cx="4538662" cy="1119187"/>
        </p:xfrm>
        <a:graphic>
          <a:graphicData uri="http://schemas.openxmlformats.org/presentationml/2006/ole">
            <mc:AlternateContent xmlns:mc="http://schemas.openxmlformats.org/markup-compatibility/2006">
              <mc:Choice xmlns:v="urn:schemas-microsoft-com:vml" Requires="v">
                <p:oleObj spid="_x0000_s105556" name="Equation" r:id="rId6" imgW="1701800" imgH="419100" progId="Equation.3">
                  <p:embed/>
                </p:oleObj>
              </mc:Choice>
              <mc:Fallback>
                <p:oleObj name="Equation" r:id="rId6" imgW="1701800" imgH="4191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1863" y="1935163"/>
                        <a:ext cx="4538662"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700" y="277813"/>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6498" name="Rectangle 4"/>
          <p:cNvSpPr>
            <a:spLocks noChangeArrowheads="1"/>
          </p:cNvSpPr>
          <p:nvPr/>
        </p:nvSpPr>
        <p:spPr bwMode="auto">
          <a:xfrm>
            <a:off x="735013" y="0"/>
            <a:ext cx="7285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Low Frequency Asymptote</a:t>
            </a:r>
          </a:p>
        </p:txBody>
      </p:sp>
      <p:sp>
        <p:nvSpPr>
          <p:cNvPr id="106499"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06500"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106501" name="Object 10"/>
          <p:cNvGraphicFramePr>
            <a:graphicFrameLocks noChangeAspect="1"/>
          </p:cNvGraphicFramePr>
          <p:nvPr/>
        </p:nvGraphicFramePr>
        <p:xfrm>
          <a:off x="333375" y="1023938"/>
          <a:ext cx="3689350" cy="909637"/>
        </p:xfrm>
        <a:graphic>
          <a:graphicData uri="http://schemas.openxmlformats.org/presentationml/2006/ole">
            <mc:AlternateContent xmlns:mc="http://schemas.openxmlformats.org/markup-compatibility/2006">
              <mc:Choice xmlns:v="urn:schemas-microsoft-com:vml" Requires="v">
                <p:oleObj spid="_x0000_s106620" name="Equation" r:id="rId4" imgW="1701800" imgH="419100" progId="Equation.3">
                  <p:embed/>
                </p:oleObj>
              </mc:Choice>
              <mc:Fallback>
                <p:oleObj name="Equation" r:id="rId4" imgW="1701800" imgH="4191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1023938"/>
                        <a:ext cx="3689350"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2" name="Object 11"/>
          <p:cNvGraphicFramePr>
            <a:graphicFrameLocks noChangeAspect="1"/>
          </p:cNvGraphicFramePr>
          <p:nvPr/>
        </p:nvGraphicFramePr>
        <p:xfrm>
          <a:off x="1052513" y="2160588"/>
          <a:ext cx="7118350" cy="842962"/>
        </p:xfrm>
        <a:graphic>
          <a:graphicData uri="http://schemas.openxmlformats.org/presentationml/2006/ole">
            <mc:AlternateContent xmlns:mc="http://schemas.openxmlformats.org/markup-compatibility/2006">
              <mc:Choice xmlns:v="urn:schemas-microsoft-com:vml" Requires="v">
                <p:oleObj spid="_x0000_s106621" name="Equation" r:id="rId6" imgW="2120900" imgH="254000" progId="Equation.3">
                  <p:embed/>
                </p:oleObj>
              </mc:Choice>
              <mc:Fallback>
                <p:oleObj name="Equation" r:id="rId6" imgW="2120900" imgH="2540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2513" y="2160588"/>
                        <a:ext cx="711835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3" name="Text Box 13"/>
          <p:cNvSpPr txBox="1">
            <a:spLocks noChangeArrowheads="1"/>
          </p:cNvSpPr>
          <p:nvPr/>
        </p:nvSpPr>
        <p:spPr bwMode="invGray">
          <a:xfrm>
            <a:off x="412750" y="3092450"/>
            <a:ext cx="83962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smtClean="0">
                <a:latin typeface="Times New Roman" pitchFamily="18" charset="0"/>
              </a:rPr>
              <a:t>The </a:t>
            </a:r>
            <a:r>
              <a:rPr lang="en-GB" altLang="en-US" i="1" dirty="0" smtClean="0">
                <a:latin typeface="Times New Roman" pitchFamily="18" charset="0"/>
              </a:rPr>
              <a:t>low </a:t>
            </a:r>
            <a:r>
              <a:rPr lang="en-GB" altLang="en-US" i="1" dirty="0">
                <a:latin typeface="Times New Roman" pitchFamily="18" charset="0"/>
              </a:rPr>
              <a:t>frequency asymptote </a:t>
            </a:r>
            <a:r>
              <a:rPr lang="en-GB" altLang="en-US" dirty="0">
                <a:latin typeface="Times New Roman" pitchFamily="18" charset="0"/>
              </a:rPr>
              <a:t>is a line with a slope of -20</a:t>
            </a:r>
            <a:r>
              <a:rPr lang="en-GB" altLang="en-US" i="1" dirty="0">
                <a:latin typeface="Times New Roman" pitchFamily="18" charset="0"/>
              </a:rPr>
              <a:t>q</a:t>
            </a:r>
            <a:r>
              <a:rPr lang="en-GB" altLang="en-US" dirty="0">
                <a:latin typeface="Times New Roman" pitchFamily="18" charset="0"/>
              </a:rPr>
              <a:t> dB per decade.  The slope of this line therefore tells us </a:t>
            </a:r>
            <a:r>
              <a:rPr lang="en-GB" altLang="en-US" i="1" dirty="0">
                <a:latin typeface="Times New Roman" pitchFamily="18" charset="0"/>
              </a:rPr>
              <a:t>q</a:t>
            </a:r>
            <a:r>
              <a:rPr lang="en-GB" altLang="en-US" dirty="0">
                <a:latin typeface="Times New Roman" pitchFamily="18" charset="0"/>
              </a:rPr>
              <a:t>, the order of the pole at zero.</a:t>
            </a:r>
            <a:endParaRPr lang="en-US" altLang="en-US" dirty="0">
              <a:latin typeface="Times New Roman" pitchFamily="18" charset="0"/>
            </a:endParaRPr>
          </a:p>
        </p:txBody>
      </p:sp>
      <p:graphicFrame>
        <p:nvGraphicFramePr>
          <p:cNvPr id="106504" name="Object 14"/>
          <p:cNvGraphicFramePr>
            <a:graphicFrameLocks noChangeAspect="1"/>
          </p:cNvGraphicFramePr>
          <p:nvPr/>
        </p:nvGraphicFramePr>
        <p:xfrm>
          <a:off x="1135063" y="4879975"/>
          <a:ext cx="4392612" cy="758825"/>
        </p:xfrm>
        <a:graphic>
          <a:graphicData uri="http://schemas.openxmlformats.org/presentationml/2006/ole">
            <mc:AlternateContent xmlns:mc="http://schemas.openxmlformats.org/markup-compatibility/2006">
              <mc:Choice xmlns:v="urn:schemas-microsoft-com:vml" Requires="v">
                <p:oleObj spid="_x0000_s106622" name="Equation" r:id="rId8" imgW="1397000" imgH="241300" progId="Equation.3">
                  <p:embed/>
                </p:oleObj>
              </mc:Choice>
              <mc:Fallback>
                <p:oleObj name="Equation" r:id="rId8" imgW="1397000" imgH="2413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5063" y="4879975"/>
                        <a:ext cx="43926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5" name="Text Box 15"/>
          <p:cNvSpPr txBox="1">
            <a:spLocks noChangeArrowheads="1"/>
          </p:cNvSpPr>
          <p:nvPr/>
        </p:nvSpPr>
        <p:spPr bwMode="invGray">
          <a:xfrm>
            <a:off x="368300" y="5975350"/>
            <a:ext cx="8396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Value of phase at low frequency also tells us </a:t>
            </a:r>
            <a:r>
              <a:rPr lang="en-GB" altLang="en-US" i="1">
                <a:latin typeface="Times New Roman" pitchFamily="18" charset="0"/>
              </a:rPr>
              <a:t>q</a:t>
            </a:r>
            <a:r>
              <a:rPr lang="en-GB" altLang="en-US">
                <a:latin typeface="Times New Roman" pitchFamily="18" charset="0"/>
              </a:rPr>
              <a:t>.</a:t>
            </a:r>
            <a:endParaRPr lang="en-US" altLang="en-US">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700" y="277813"/>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7522" name="Rectangle 2"/>
          <p:cNvSpPr>
            <a:spLocks noGrp="1" noChangeArrowheads="1"/>
          </p:cNvSpPr>
          <p:nvPr>
            <p:ph type="title"/>
          </p:nvPr>
        </p:nvSpPr>
        <p:spPr>
          <a:xfrm>
            <a:off x="523875" y="192088"/>
            <a:ext cx="7772400" cy="876300"/>
          </a:xfrm>
        </p:spPr>
        <p:txBody>
          <a:bodyPr/>
          <a:lstStyle/>
          <a:p>
            <a:pPr eaLnBrk="1" hangingPunct="1"/>
            <a:r>
              <a:rPr lang="en-IE" altLang="en-US" smtClean="0"/>
              <a:t>Note</a:t>
            </a:r>
            <a:endParaRPr lang="en-GB" altLang="en-US" smtClean="0"/>
          </a:p>
        </p:txBody>
      </p:sp>
      <p:sp>
        <p:nvSpPr>
          <p:cNvPr id="107523" name="Text Box 3"/>
          <p:cNvSpPr txBox="1">
            <a:spLocks noChangeArrowheads="1"/>
          </p:cNvSpPr>
          <p:nvPr/>
        </p:nvSpPr>
        <p:spPr bwMode="invGray">
          <a:xfrm>
            <a:off x="200025" y="1084263"/>
            <a:ext cx="875823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This is because the remaining terms all become approximately equal to 20log</a:t>
            </a:r>
            <a:r>
              <a:rPr kumimoji="1" lang="en-GB" altLang="en-US" sz="2400" baseline="-25000" dirty="0">
                <a:latin typeface="Times New Roman" panose="02020603050405020304" pitchFamily="18" charset="0"/>
                <a:cs typeface="Times New Roman" panose="02020603050405020304" pitchFamily="18" charset="0"/>
              </a:rPr>
              <a:t>10</a:t>
            </a:r>
            <a:r>
              <a:rPr kumimoji="1" lang="en-GB" altLang="en-US" sz="2400" dirty="0">
                <a:latin typeface="Times New Roman" panose="02020603050405020304" pitchFamily="18" charset="0"/>
                <a:cs typeface="Times New Roman" panose="02020603050405020304" pitchFamily="18" charset="0"/>
              </a:rPr>
              <a:t>(1) and this, of course, is zero.  It is for this reason that the vital rearrangement of the transfer function was made above. </a:t>
            </a: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The next point to observe is that since Bode is concerned with physical systems he can be assured that the impulse response is a real function, i.e. that the system is real.  Accordingly </a:t>
            </a:r>
            <a:r>
              <a:rPr kumimoji="1" lang="en-GB" altLang="en-US" sz="2400" i="1" dirty="0">
                <a:latin typeface="Times New Roman" panose="02020603050405020304" pitchFamily="18" charset="0"/>
                <a:cs typeface="Times New Roman" panose="02020603050405020304" pitchFamily="18" charset="0"/>
              </a:rPr>
              <a:t>G</a:t>
            </a:r>
            <a:r>
              <a:rPr kumimoji="1" lang="en-GB" altLang="en-US" sz="2400" dirty="0" smtClean="0">
                <a:latin typeface="Times New Roman" panose="02020603050405020304" pitchFamily="18" charset="0"/>
                <a:cs typeface="Times New Roman" panose="02020603050405020304" pitchFamily="18" charset="0"/>
              </a:rPr>
              <a:t>(</a:t>
            </a:r>
            <a:r>
              <a:rPr kumimoji="1" lang="en-GB" altLang="en-US" sz="2400" i="1" dirty="0" err="1" smtClean="0">
                <a:latin typeface="Times New Roman" panose="02020603050405020304" pitchFamily="18" charset="0"/>
                <a:cs typeface="Times New Roman" panose="02020603050405020304" pitchFamily="18" charset="0"/>
              </a:rPr>
              <a:t>j</a:t>
            </a:r>
            <a:r>
              <a:rPr kumimoji="1" lang="en-GB" altLang="en-US" sz="2400" i="1" dirty="0" err="1" smtClean="0">
                <a:latin typeface="Symbol" panose="05050102010706020507" pitchFamily="18" charset="2"/>
                <a:cs typeface="Times New Roman" panose="02020603050405020304" pitchFamily="18" charset="0"/>
              </a:rPr>
              <a:t>w</a:t>
            </a:r>
            <a:r>
              <a:rPr kumimoji="1" lang="en-GB" altLang="en-US" sz="2400" dirty="0" smtClean="0">
                <a:latin typeface="Times New Roman" panose="02020603050405020304" pitchFamily="18" charset="0"/>
                <a:cs typeface="Times New Roman" panose="02020603050405020304" pitchFamily="18" charset="0"/>
              </a:rPr>
              <a:t>)=</a:t>
            </a:r>
            <a:r>
              <a:rPr kumimoji="1" lang="en-GB" altLang="en-US" sz="2400" i="1" dirty="0" smtClean="0">
                <a:latin typeface="Times New Roman" panose="02020603050405020304" pitchFamily="18" charset="0"/>
                <a:cs typeface="Times New Roman" panose="02020603050405020304" pitchFamily="18" charset="0"/>
              </a:rPr>
              <a:t>G</a:t>
            </a:r>
            <a:r>
              <a:rPr kumimoji="1" lang="en-GB" altLang="en-US" sz="2400" dirty="0" smtClean="0">
                <a:latin typeface="Times New Roman" panose="02020603050405020304" pitchFamily="18" charset="0"/>
                <a:cs typeface="Times New Roman" panose="02020603050405020304" pitchFamily="18" charset="0"/>
              </a:rPr>
              <a:t>(-</a:t>
            </a:r>
            <a:r>
              <a:rPr kumimoji="1" lang="en-GB" altLang="en-US" sz="2400" i="1" dirty="0" err="1">
                <a:latin typeface="Times New Roman" panose="02020603050405020304" pitchFamily="18" charset="0"/>
                <a:cs typeface="Times New Roman" panose="02020603050405020304" pitchFamily="18" charset="0"/>
              </a:rPr>
              <a:t>jw</a:t>
            </a:r>
            <a:r>
              <a:rPr kumimoji="1" lang="en-GB" altLang="en-US" sz="2400" dirty="0">
                <a:latin typeface="Times New Roman" panose="02020603050405020304" pitchFamily="18" charset="0"/>
                <a:cs typeface="Times New Roman" panose="02020603050405020304" pitchFamily="18" charset="0"/>
              </a:rPr>
              <a:t>)* </a:t>
            </a:r>
            <a:r>
              <a:rPr kumimoji="1" lang="en-GB" altLang="en-US" sz="2400" dirty="0" smtClean="0">
                <a:latin typeface="Times New Roman" panose="02020603050405020304" pitchFamily="18" charset="0"/>
                <a:cs typeface="Times New Roman" panose="02020603050405020304" pitchFamily="18" charset="0"/>
              </a:rPr>
              <a:t>(i.e. the complex conjugate) for </a:t>
            </a:r>
            <a:r>
              <a:rPr kumimoji="1" lang="en-GB" altLang="en-US" sz="2400" dirty="0">
                <a:latin typeface="Times New Roman" panose="02020603050405020304" pitchFamily="18" charset="0"/>
                <a:cs typeface="Times New Roman" panose="02020603050405020304" pitchFamily="18" charset="0"/>
              </a:rPr>
              <a:t>all </a:t>
            </a:r>
            <a:r>
              <a:rPr kumimoji="1" lang="en-GB" altLang="en-US" sz="2400" i="1" dirty="0">
                <a:latin typeface="Symbol" panose="05050102010706020507" pitchFamily="18" charset="2"/>
                <a:cs typeface="Times New Roman" panose="02020603050405020304" pitchFamily="18" charset="0"/>
              </a:rPr>
              <a:t>w</a:t>
            </a:r>
            <a:r>
              <a:rPr kumimoji="1" lang="en-GB" altLang="en-US" sz="2400" dirty="0">
                <a:latin typeface="Times New Roman" panose="02020603050405020304" pitchFamily="18" charset="0"/>
                <a:cs typeface="Times New Roman" panose="02020603050405020304" pitchFamily="18" charset="0"/>
              </a:rPr>
              <a:t>.  It follows that one may entirely ignore negative frequency, since information concerning the response of the system to such frequencies is entirely subsumed by information concerning the response to non-negative frequencies and it is the latter which we are able to determine experimentally. </a:t>
            </a:r>
            <a:r>
              <a:rPr kumimoji="1" lang="en-GB" altLang="en-US" sz="2400" dirty="0" smtClean="0">
                <a:latin typeface="Times New Roman" panose="02020603050405020304" pitchFamily="18" charset="0"/>
                <a:cs typeface="Times New Roman" panose="02020603050405020304" pitchFamily="18" charset="0"/>
              </a:rPr>
              <a:t>Indeed it is this symmetry (</a:t>
            </a:r>
            <a:r>
              <a:rPr kumimoji="1" lang="en-GB" altLang="en-US" sz="2400" dirty="0" err="1" smtClean="0">
                <a:latin typeface="Times New Roman" panose="02020603050405020304" pitchFamily="18" charset="0"/>
                <a:cs typeface="Times New Roman" panose="02020603050405020304" pitchFamily="18" charset="0"/>
              </a:rPr>
              <a:t>Hermitian</a:t>
            </a:r>
            <a:r>
              <a:rPr kumimoji="1" lang="en-GB" altLang="en-US" sz="2400" dirty="0" smtClean="0">
                <a:latin typeface="Times New Roman" panose="02020603050405020304" pitchFamily="18" charset="0"/>
                <a:cs typeface="Times New Roman" panose="02020603050405020304" pitchFamily="18" charset="0"/>
              </a:rPr>
              <a:t> symmetry to be precise) which explains why as human beings we are unaware of negative frequency. Negative frequencies always appear as one of a matching pair, with their twins being positive frequencies.</a:t>
            </a:r>
            <a:endParaRPr kumimoji="1" lang="en-GB" altLang="en-US" sz="2400" dirty="0">
              <a:latin typeface="Times New Roman" panose="02020603050405020304" pitchFamily="18" charset="0"/>
              <a:cs typeface="Times New Roman" panose="02020603050405020304" pitchFamily="18" charset="0"/>
            </a:endParaRPr>
          </a:p>
        </p:txBody>
      </p:sp>
      <p:sp>
        <p:nvSpPr>
          <p:cNvPr id="4"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700" y="277813"/>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8546" name="Rectangle 2"/>
          <p:cNvSpPr>
            <a:spLocks noGrp="1" noChangeArrowheads="1"/>
          </p:cNvSpPr>
          <p:nvPr>
            <p:ph type="title"/>
          </p:nvPr>
        </p:nvSpPr>
        <p:spPr>
          <a:xfrm>
            <a:off x="523875" y="192088"/>
            <a:ext cx="7772400" cy="876300"/>
          </a:xfrm>
        </p:spPr>
        <p:txBody>
          <a:bodyPr/>
          <a:lstStyle/>
          <a:p>
            <a:pPr eaLnBrk="1" hangingPunct="1"/>
            <a:r>
              <a:rPr lang="en-IE" altLang="en-US" smtClean="0"/>
              <a:t>Note</a:t>
            </a:r>
            <a:endParaRPr lang="en-GB" altLang="en-US" smtClean="0"/>
          </a:p>
        </p:txBody>
      </p:sp>
      <p:sp>
        <p:nvSpPr>
          <p:cNvPr id="108547" name="Text Box 3"/>
          <p:cNvSpPr txBox="1">
            <a:spLocks noChangeArrowheads="1"/>
          </p:cNvSpPr>
          <p:nvPr/>
        </p:nvSpPr>
        <p:spPr bwMode="invGray">
          <a:xfrm>
            <a:off x="211138" y="1152525"/>
            <a:ext cx="875823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Moreover, if Bode ensures that his transfer function is a real mathematical function then by fitting the frequency response of the mathematical function to the experimental frequency response over the non-negative frequency range he automatically fits the response over the entire frequency range.  This is a very longwinded way of observing that the Bode plots can be, and therefore are, defined over the non-negative frequency range only.</a:t>
            </a:r>
            <a:r>
              <a:rPr kumimoji="1" lang="en-US" altLang="en-US" sz="2400" dirty="0">
                <a:latin typeface="Times New Roman" panose="02020603050405020304" pitchFamily="18" charset="0"/>
                <a:cs typeface="Times New Roman" panose="02020603050405020304" pitchFamily="18" charset="0"/>
              </a:rPr>
              <a:t> </a:t>
            </a: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Now because the horizontal axis of the Bode magnitude plot is log</a:t>
            </a:r>
            <a:r>
              <a:rPr kumimoji="1" lang="en-GB" altLang="en-US" sz="2400" baseline="-25000" dirty="0">
                <a:latin typeface="Times New Roman" panose="02020603050405020304" pitchFamily="18" charset="0"/>
                <a:cs typeface="Times New Roman" panose="02020603050405020304" pitchFamily="18" charset="0"/>
              </a:rPr>
              <a:t>10</a:t>
            </a:r>
            <a:r>
              <a:rPr kumimoji="1" lang="en-GB" altLang="en-US" sz="2400" dirty="0">
                <a:latin typeface="Times New Roman" panose="02020603050405020304" pitchFamily="18" charset="0"/>
                <a:cs typeface="Times New Roman" panose="02020603050405020304" pitchFamily="18" charset="0"/>
              </a:rPr>
              <a:t>(</a:t>
            </a:r>
            <a:r>
              <a:rPr kumimoji="1" lang="en-GB" altLang="en-US" sz="2400" i="1" dirty="0">
                <a:latin typeface="Symbol" panose="05050102010706020507" pitchFamily="18" charset="2"/>
                <a:cs typeface="Times New Roman" panose="02020603050405020304" pitchFamily="18" charset="0"/>
              </a:rPr>
              <a:t>w</a:t>
            </a:r>
            <a:r>
              <a:rPr kumimoji="1" lang="en-GB" altLang="en-US" sz="2400" dirty="0">
                <a:latin typeface="Times New Roman" panose="02020603050405020304" pitchFamily="18" charset="0"/>
                <a:cs typeface="Times New Roman" panose="02020603050405020304" pitchFamily="18" charset="0"/>
              </a:rPr>
              <a:t>) the above approximation describes a </a:t>
            </a:r>
            <a:r>
              <a:rPr kumimoji="1" lang="en-GB" altLang="en-US" sz="2400" i="1" dirty="0">
                <a:latin typeface="Times New Roman" panose="02020603050405020304" pitchFamily="18" charset="0"/>
                <a:cs typeface="Times New Roman" panose="02020603050405020304" pitchFamily="18" charset="0"/>
              </a:rPr>
              <a:t>line</a:t>
            </a:r>
            <a:r>
              <a:rPr kumimoji="1" lang="en-GB" altLang="en-US" sz="2400" dirty="0">
                <a:latin typeface="Times New Roman" panose="02020603050405020304" pitchFamily="18" charset="0"/>
                <a:cs typeface="Times New Roman" panose="02020603050405020304" pitchFamily="18" charset="0"/>
              </a:rPr>
              <a:t> with slope -20</a:t>
            </a:r>
            <a:r>
              <a:rPr kumimoji="1" lang="en-GB" altLang="en-US" sz="2400" i="1" dirty="0">
                <a:latin typeface="Times New Roman" panose="02020603050405020304" pitchFamily="18" charset="0"/>
                <a:cs typeface="Times New Roman" panose="02020603050405020304" pitchFamily="18" charset="0"/>
              </a:rPr>
              <a:t>q</a:t>
            </a:r>
            <a:r>
              <a:rPr kumimoji="1" lang="en-GB" altLang="en-US" sz="2400" dirty="0">
                <a:latin typeface="Times New Roman" panose="02020603050405020304" pitchFamily="18" charset="0"/>
                <a:cs typeface="Times New Roman" panose="02020603050405020304" pitchFamily="18" charset="0"/>
              </a:rPr>
              <a:t>.  Because of the units on the axes of the Bode magnitude plot the units of this slope will be </a:t>
            </a:r>
            <a:r>
              <a:rPr kumimoji="1" lang="en-GB" altLang="en-US" sz="2400" i="1" dirty="0">
                <a:latin typeface="Times New Roman" panose="02020603050405020304" pitchFamily="18" charset="0"/>
                <a:cs typeface="Times New Roman" panose="02020603050405020304" pitchFamily="18" charset="0"/>
              </a:rPr>
              <a:t>dB per decade</a:t>
            </a:r>
            <a:r>
              <a:rPr kumimoji="1" lang="en-GB" altLang="en-US" sz="2400" dirty="0">
                <a:latin typeface="Times New Roman" panose="02020603050405020304" pitchFamily="18" charset="0"/>
                <a:cs typeface="Times New Roman" panose="02020603050405020304" pitchFamily="18" charset="0"/>
              </a:rPr>
              <a:t> because the magnitude will fall by 20</a:t>
            </a:r>
            <a:r>
              <a:rPr kumimoji="1" lang="en-GB" altLang="en-US" sz="2400" i="1" dirty="0">
                <a:latin typeface="Times New Roman" panose="02020603050405020304" pitchFamily="18" charset="0"/>
                <a:cs typeface="Times New Roman" panose="02020603050405020304" pitchFamily="18" charset="0"/>
              </a:rPr>
              <a:t>q </a:t>
            </a:r>
            <a:r>
              <a:rPr kumimoji="1" lang="en-GB" altLang="en-US" sz="2400" dirty="0">
                <a:latin typeface="Times New Roman" panose="02020603050405020304" pitchFamily="18" charset="0"/>
                <a:cs typeface="Times New Roman" panose="02020603050405020304" pitchFamily="18" charset="0"/>
              </a:rPr>
              <a:t>dB for every decade increase in frequency, where a decade increase means a multiplication by 10. </a:t>
            </a:r>
          </a:p>
        </p:txBody>
      </p:sp>
      <p:sp>
        <p:nvSpPr>
          <p:cNvPr id="4"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700" y="550864"/>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09570" name="Rectangle 2"/>
          <p:cNvSpPr>
            <a:spLocks noGrp="1" noChangeArrowheads="1"/>
          </p:cNvSpPr>
          <p:nvPr>
            <p:ph type="title"/>
          </p:nvPr>
        </p:nvSpPr>
        <p:spPr>
          <a:xfrm>
            <a:off x="523875" y="465933"/>
            <a:ext cx="7772400" cy="876300"/>
          </a:xfrm>
        </p:spPr>
        <p:txBody>
          <a:bodyPr/>
          <a:lstStyle/>
          <a:p>
            <a:pPr eaLnBrk="1" hangingPunct="1"/>
            <a:r>
              <a:rPr lang="en-IE" altLang="en-US" dirty="0" smtClean="0"/>
              <a:t>Note</a:t>
            </a:r>
            <a:endParaRPr lang="en-GB" altLang="en-US" dirty="0" smtClean="0"/>
          </a:p>
        </p:txBody>
      </p:sp>
      <p:sp>
        <p:nvSpPr>
          <p:cNvPr id="109571" name="Text Box 3"/>
          <p:cNvSpPr txBox="1">
            <a:spLocks noChangeArrowheads="1"/>
          </p:cNvSpPr>
          <p:nvPr/>
        </p:nvSpPr>
        <p:spPr bwMode="invGray">
          <a:xfrm>
            <a:off x="209550" y="1547813"/>
            <a:ext cx="86931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The important point is that by examining the magnitude plot we can actually see that it is approximately equal to a line at low frequencies and we can determine the slope (in dB/decade) of this line.  The information in this case that this slope is -20</a:t>
            </a:r>
            <a:r>
              <a:rPr kumimoji="1" lang="en-GB" altLang="en-US" sz="2800" i="1" dirty="0">
                <a:latin typeface="Times New Roman" panose="02020603050405020304" pitchFamily="18" charset="0"/>
                <a:cs typeface="Times New Roman" panose="02020603050405020304" pitchFamily="18" charset="0"/>
              </a:rPr>
              <a:t>q</a:t>
            </a:r>
            <a:r>
              <a:rPr kumimoji="1" lang="en-GB" altLang="en-US" sz="2800" dirty="0">
                <a:latin typeface="Times New Roman" panose="02020603050405020304" pitchFamily="18" charset="0"/>
                <a:cs typeface="Times New Roman" panose="02020603050405020304" pitchFamily="18" charset="0"/>
              </a:rPr>
              <a:t> dB/decade informs us </a:t>
            </a:r>
            <a:r>
              <a:rPr kumimoji="1" lang="en-GB" altLang="en-US" sz="2800" i="1" dirty="0">
                <a:latin typeface="Times New Roman" panose="02020603050405020304" pitchFamily="18" charset="0"/>
                <a:cs typeface="Times New Roman" panose="02020603050405020304" pitchFamily="18" charset="0"/>
              </a:rPr>
              <a:t>from the frequency response</a:t>
            </a:r>
            <a:r>
              <a:rPr kumimoji="1" lang="en-GB" altLang="en-US" sz="2800" dirty="0">
                <a:latin typeface="Times New Roman" panose="02020603050405020304" pitchFamily="18" charset="0"/>
                <a:cs typeface="Times New Roman" panose="02020603050405020304" pitchFamily="18" charset="0"/>
              </a:rPr>
              <a:t> that the transfer function must have a pole of order </a:t>
            </a:r>
            <a:r>
              <a:rPr kumimoji="1" lang="en-GB" altLang="en-US" sz="2800" i="1" dirty="0">
                <a:latin typeface="Times New Roman" panose="02020603050405020304" pitchFamily="18" charset="0"/>
                <a:cs typeface="Times New Roman" panose="02020603050405020304" pitchFamily="18" charset="0"/>
              </a:rPr>
              <a:t>q</a:t>
            </a:r>
            <a:r>
              <a:rPr kumimoji="1" lang="en-GB" altLang="en-US" sz="2800" dirty="0">
                <a:latin typeface="Times New Roman" panose="02020603050405020304" pitchFamily="18" charset="0"/>
                <a:cs typeface="Times New Roman" panose="02020603050405020304" pitchFamily="18" charset="0"/>
              </a:rPr>
              <a:t> at the origin</a:t>
            </a:r>
            <a:r>
              <a:rPr kumimoji="1" lang="en-GB" altLang="en-US" sz="2800" dirty="0" smtClean="0">
                <a:latin typeface="Times New Roman" panose="02020603050405020304" pitchFamily="18" charset="0"/>
                <a:cs typeface="Times New Roman" panose="02020603050405020304" pitchFamily="18" charset="0"/>
              </a:rPr>
              <a:t>. In short if I assume the system can be modelled by a rational polynomial transfer function, then I can begin to acquire some information concerning which particular rational polynomial offers the best model, or at least a good model.</a:t>
            </a:r>
            <a:endParaRPr kumimoji="1" lang="en-GB" altLang="en-US" sz="2800" dirty="0">
              <a:latin typeface="Times New Roman" panose="02020603050405020304" pitchFamily="18" charset="0"/>
              <a:cs typeface="Times New Roman" panose="02020603050405020304" pitchFamily="18" charset="0"/>
            </a:endParaRPr>
          </a:p>
        </p:txBody>
      </p:sp>
      <p:sp>
        <p:nvSpPr>
          <p:cNvPr id="4"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5"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700" y="3048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059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a:latin typeface="Times New Roman" pitchFamily="18" charset="0"/>
              </a:rPr>
              <a:t>Section: 5</a:t>
            </a:r>
            <a:endParaRPr kumimoji="1" lang="en-GB" altLang="en-US" sz="800">
              <a:latin typeface="Times New Roman" pitchFamily="18" charset="0"/>
            </a:endParaRPr>
          </a:p>
        </p:txBody>
      </p:sp>
      <p:sp>
        <p:nvSpPr>
          <p:cNvPr id="11059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10597" name="Object 5"/>
          <p:cNvGraphicFramePr>
            <a:graphicFrameLocks noChangeAspect="1"/>
          </p:cNvGraphicFramePr>
          <p:nvPr/>
        </p:nvGraphicFramePr>
        <p:xfrm>
          <a:off x="339725" y="1163638"/>
          <a:ext cx="3644900" cy="885825"/>
        </p:xfrm>
        <a:graphic>
          <a:graphicData uri="http://schemas.openxmlformats.org/presentationml/2006/ole">
            <mc:AlternateContent xmlns:mc="http://schemas.openxmlformats.org/markup-compatibility/2006">
              <mc:Choice xmlns:v="urn:schemas-microsoft-com:vml" Requires="v">
                <p:oleObj spid="_x0000_s110640" name="Equation" r:id="rId4" imgW="1625600" imgH="393700" progId="Equation.3">
                  <p:embed/>
                </p:oleObj>
              </mc:Choice>
              <mc:Fallback>
                <p:oleObj name="Equation" r:id="rId4" imgW="16256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1163638"/>
                        <a:ext cx="36449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8" name="Text Box 11"/>
          <p:cNvSpPr txBox="1">
            <a:spLocks noChangeArrowheads="1"/>
          </p:cNvSpPr>
          <p:nvPr/>
        </p:nvSpPr>
        <p:spPr bwMode="invGray">
          <a:xfrm>
            <a:off x="198438" y="2849563"/>
            <a:ext cx="3962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Low frequency asymptote: zero slope.  Low frequency phase: zero degrees.</a:t>
            </a:r>
            <a:endParaRPr lang="en-US" altLang="en-US">
              <a:latin typeface="Times New Roman" pitchFamily="18" charset="0"/>
            </a:endParaRPr>
          </a:p>
        </p:txBody>
      </p:sp>
      <p:sp>
        <p:nvSpPr>
          <p:cNvPr id="110599" name="Text Box 12"/>
          <p:cNvSpPr txBox="1">
            <a:spLocks noChangeArrowheads="1"/>
          </p:cNvSpPr>
          <p:nvPr/>
        </p:nvSpPr>
        <p:spPr bwMode="invGray">
          <a:xfrm>
            <a:off x="198438" y="5292725"/>
            <a:ext cx="86788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a:latin typeface="Times New Roman" pitchFamily="18" charset="0"/>
              </a:rPr>
              <a:t>Conclude that the system has no pole at the origin</a:t>
            </a:r>
            <a:r>
              <a:rPr lang="en-GB" altLang="en-US" dirty="0" smtClean="0">
                <a:latin typeface="Times New Roman" pitchFamily="18" charset="0"/>
              </a:rPr>
              <a:t>. Yes I already knew this in the present case, but the point is that I can </a:t>
            </a:r>
            <a:r>
              <a:rPr lang="en-GB" altLang="en-US" i="1" dirty="0" smtClean="0">
                <a:latin typeface="Times New Roman" pitchFamily="18" charset="0"/>
              </a:rPr>
              <a:t>see</a:t>
            </a:r>
            <a:r>
              <a:rPr lang="en-GB" altLang="en-US" dirty="0" smtClean="0">
                <a:latin typeface="Times New Roman" pitchFamily="18" charset="0"/>
              </a:rPr>
              <a:t> it from the Bode plots.</a:t>
            </a:r>
            <a:endParaRPr lang="en-US" altLang="en-US" dirty="0">
              <a:latin typeface="Times New Roman" pitchFamily="18" charset="0"/>
            </a:endParaRPr>
          </a:p>
        </p:txBody>
      </p:sp>
      <p:pic>
        <p:nvPicPr>
          <p:cNvPr id="11060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810000" y="11430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
          <p:cNvSpPr>
            <a:spLocks noChangeArrowheads="1"/>
          </p:cNvSpPr>
          <p:nvPr/>
        </p:nvSpPr>
        <p:spPr bwMode="auto">
          <a:xfrm>
            <a:off x="6365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smtClean="0">
                <a:solidFill>
                  <a:schemeClr val="tx2"/>
                </a:solidFill>
              </a:rPr>
              <a:t>Example 4.1:</a:t>
            </a:r>
            <a:endParaRPr lang="en-GB" altLang="en-US" sz="44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4000" cy="8382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0114" name="Rectangle 4"/>
          <p:cNvSpPr>
            <a:spLocks noChangeArrowheads="1"/>
          </p:cNvSpPr>
          <p:nvPr/>
        </p:nvSpPr>
        <p:spPr bwMode="auto">
          <a:xfrm>
            <a:off x="676275"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Section </a:t>
            </a:r>
            <a:r>
              <a:rPr lang="en-GB" altLang="en-US" sz="4400" dirty="0" smtClean="0">
                <a:solidFill>
                  <a:schemeClr val="tx2"/>
                </a:solidFill>
              </a:rPr>
              <a:t>4 </a:t>
            </a:r>
            <a:r>
              <a:rPr lang="en-GB" altLang="en-US" sz="4400" dirty="0">
                <a:solidFill>
                  <a:schemeClr val="tx2"/>
                </a:solidFill>
              </a:rPr>
              <a:t>- Outline</a:t>
            </a:r>
          </a:p>
        </p:txBody>
      </p:sp>
      <p:sp>
        <p:nvSpPr>
          <p:cNvPr id="90115" name="Rectangle 5"/>
          <p:cNvSpPr>
            <a:spLocks noChangeArrowheads="1"/>
          </p:cNvSpPr>
          <p:nvPr/>
        </p:nvSpPr>
        <p:spPr bwMode="auto">
          <a:xfrm>
            <a:off x="1296988" y="1184275"/>
            <a:ext cx="6559550"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GB" altLang="en-US">
                <a:latin typeface="Times New Roman" pitchFamily="18" charset="0"/>
              </a:rPr>
              <a:t>Frequency response</a:t>
            </a:r>
          </a:p>
          <a:p>
            <a:pPr eaLnBrk="1" hangingPunct="1"/>
            <a:endParaRPr lang="en-GB" altLang="en-US">
              <a:latin typeface="Times New Roman" pitchFamily="18" charset="0"/>
            </a:endParaRPr>
          </a:p>
          <a:p>
            <a:pPr eaLnBrk="1" hangingPunct="1"/>
            <a:r>
              <a:rPr lang="en-GB" altLang="en-US">
                <a:latin typeface="Times New Roman" pitchFamily="18" charset="0"/>
              </a:rPr>
              <a:t>Bode plots and system identification</a:t>
            </a:r>
          </a:p>
          <a:p>
            <a:pPr eaLnBrk="1" hangingPunct="1"/>
            <a:endParaRPr lang="en-GB" altLang="en-US">
              <a:latin typeface="Times New Roman" pitchFamily="18" charset="0"/>
            </a:endParaRPr>
          </a:p>
          <a:p>
            <a:pPr eaLnBrk="1" hangingPunct="1"/>
            <a:r>
              <a:rPr lang="en-GB" altLang="en-US">
                <a:latin typeface="Times New Roman" pitchFamily="18" charset="0"/>
              </a:rPr>
              <a:t>Nyquist stability criterion</a:t>
            </a:r>
          </a:p>
          <a:p>
            <a:pPr eaLnBrk="1" hangingPunct="1"/>
            <a:endParaRPr lang="en-GB" altLang="en-US">
              <a:latin typeface="Times New Roman" pitchFamily="18" charset="0"/>
            </a:endParaRPr>
          </a:p>
          <a:p>
            <a:pPr eaLnBrk="1" hangingPunct="1"/>
            <a:r>
              <a:rPr lang="en-GB" altLang="en-US">
                <a:latin typeface="Times New Roman" pitchFamily="18" charset="0"/>
              </a:rPr>
              <a:t>Stability margins, gain and phase crossover frequencies and performance, system type</a:t>
            </a:r>
          </a:p>
        </p:txBody>
      </p:sp>
      <p:sp>
        <p:nvSpPr>
          <p:cNvPr id="90116"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90117"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2700" y="3048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1618" name="Rectangle 2"/>
          <p:cNvSpPr>
            <a:spLocks noChangeArrowheads="1"/>
          </p:cNvSpPr>
          <p:nvPr/>
        </p:nvSpPr>
        <p:spPr bwMode="auto">
          <a:xfrm>
            <a:off x="735013" y="0"/>
            <a:ext cx="7285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High Frequency Asymptote</a:t>
            </a:r>
          </a:p>
        </p:txBody>
      </p:sp>
      <p:sp>
        <p:nvSpPr>
          <p:cNvPr id="11161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1162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111621" name="Object 7"/>
          <p:cNvGraphicFramePr>
            <a:graphicFrameLocks noChangeAspect="1"/>
          </p:cNvGraphicFramePr>
          <p:nvPr>
            <p:extLst>
              <p:ext uri="{D42A27DB-BD31-4B8C-83A1-F6EECF244321}">
                <p14:modId xmlns:p14="http://schemas.microsoft.com/office/powerpoint/2010/main" val="3792159683"/>
              </p:ext>
            </p:extLst>
          </p:nvPr>
        </p:nvGraphicFramePr>
        <p:xfrm>
          <a:off x="169863" y="1143000"/>
          <a:ext cx="3689350" cy="909638"/>
        </p:xfrm>
        <a:graphic>
          <a:graphicData uri="http://schemas.openxmlformats.org/presentationml/2006/ole">
            <mc:AlternateContent xmlns:mc="http://schemas.openxmlformats.org/markup-compatibility/2006">
              <mc:Choice xmlns:v="urn:schemas-microsoft-com:vml" Requires="v">
                <p:oleObj spid="_x0000_s111700" name="Equation" r:id="rId4" imgW="1701800" imgH="419100" progId="Equation.3">
                  <p:embed/>
                </p:oleObj>
              </mc:Choice>
              <mc:Fallback>
                <p:oleObj name="Equation" r:id="rId4" imgW="1701800" imgH="4191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63" y="1143000"/>
                        <a:ext cx="368935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2" name="Object 13"/>
          <p:cNvGraphicFramePr>
            <a:graphicFrameLocks noChangeAspect="1"/>
          </p:cNvGraphicFramePr>
          <p:nvPr/>
        </p:nvGraphicFramePr>
        <p:xfrm>
          <a:off x="1239838" y="1797050"/>
          <a:ext cx="7651750" cy="3279775"/>
        </p:xfrm>
        <a:graphic>
          <a:graphicData uri="http://schemas.openxmlformats.org/presentationml/2006/ole">
            <mc:AlternateContent xmlns:mc="http://schemas.openxmlformats.org/markup-compatibility/2006">
              <mc:Choice xmlns:v="urn:schemas-microsoft-com:vml" Requires="v">
                <p:oleObj spid="_x0000_s111701" name="Equation" r:id="rId6" imgW="2730500" imgH="1168400" progId="Equation.3">
                  <p:embed/>
                </p:oleObj>
              </mc:Choice>
              <mc:Fallback>
                <p:oleObj name="Equation" r:id="rId6" imgW="2730500" imgH="11684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838" y="1797050"/>
                        <a:ext cx="7651750"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3" name="Text Box 14"/>
          <p:cNvSpPr txBox="1">
            <a:spLocks noChangeArrowheads="1"/>
          </p:cNvSpPr>
          <p:nvPr/>
        </p:nvSpPr>
        <p:spPr bwMode="invGray">
          <a:xfrm>
            <a:off x="396875" y="5105400"/>
            <a:ext cx="83962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smtClean="0">
                <a:latin typeface="Times New Roman" pitchFamily="18" charset="0"/>
              </a:rPr>
              <a:t>The </a:t>
            </a:r>
            <a:r>
              <a:rPr lang="en-GB" altLang="en-US" i="1" dirty="0" smtClean="0">
                <a:latin typeface="Times New Roman" pitchFamily="18" charset="0"/>
              </a:rPr>
              <a:t>high </a:t>
            </a:r>
            <a:r>
              <a:rPr lang="en-GB" altLang="en-US" i="1" dirty="0">
                <a:latin typeface="Times New Roman" pitchFamily="18" charset="0"/>
              </a:rPr>
              <a:t>frequency asymptote</a:t>
            </a:r>
            <a:r>
              <a:rPr lang="en-GB" altLang="en-US" dirty="0">
                <a:latin typeface="Times New Roman" pitchFamily="18" charset="0"/>
              </a:rPr>
              <a:t> is a line with a slope of -20(</a:t>
            </a:r>
            <a:r>
              <a:rPr lang="en-GB" altLang="en-US" i="1" dirty="0">
                <a:latin typeface="Times New Roman" pitchFamily="18" charset="0"/>
              </a:rPr>
              <a:t>n-m</a:t>
            </a:r>
            <a:r>
              <a:rPr lang="en-GB" altLang="en-US" dirty="0">
                <a:latin typeface="Times New Roman" pitchFamily="18" charset="0"/>
              </a:rPr>
              <a:t>) dB per decade.  The slope of this line therefore tells us </a:t>
            </a:r>
            <a:r>
              <a:rPr lang="en-GB" altLang="en-US" i="1" dirty="0">
                <a:latin typeface="Times New Roman" pitchFamily="18" charset="0"/>
              </a:rPr>
              <a:t>n-m</a:t>
            </a:r>
            <a:r>
              <a:rPr lang="en-GB" altLang="en-US" dirty="0">
                <a:latin typeface="Times New Roman" pitchFamily="18" charset="0"/>
              </a:rPr>
              <a:t>, the </a:t>
            </a:r>
            <a:r>
              <a:rPr lang="en-GB" altLang="en-US" i="1" dirty="0">
                <a:latin typeface="Times New Roman" pitchFamily="18" charset="0"/>
              </a:rPr>
              <a:t>relative degree</a:t>
            </a:r>
            <a:r>
              <a:rPr lang="en-GB" altLang="en-US" dirty="0">
                <a:latin typeface="Times New Roman" pitchFamily="18" charset="0"/>
              </a:rPr>
              <a:t>.</a:t>
            </a:r>
            <a:endParaRPr lang="en-US" altLang="en-US" dirty="0">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2700" y="3048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2642" name="Rectangle 2"/>
          <p:cNvSpPr>
            <a:spLocks noGrp="1" noChangeArrowheads="1"/>
          </p:cNvSpPr>
          <p:nvPr>
            <p:ph type="title"/>
          </p:nvPr>
        </p:nvSpPr>
        <p:spPr>
          <a:xfrm>
            <a:off x="523875" y="212725"/>
            <a:ext cx="7772400" cy="876300"/>
          </a:xfrm>
        </p:spPr>
        <p:txBody>
          <a:bodyPr/>
          <a:lstStyle/>
          <a:p>
            <a:pPr eaLnBrk="1" hangingPunct="1"/>
            <a:r>
              <a:rPr lang="en-IE" altLang="en-US" smtClean="0"/>
              <a:t>Note</a:t>
            </a:r>
            <a:endParaRPr lang="en-GB" altLang="en-US" smtClean="0"/>
          </a:p>
        </p:txBody>
      </p:sp>
      <p:sp>
        <p:nvSpPr>
          <p:cNvPr id="112643" name="Text Box 3"/>
          <p:cNvSpPr txBox="1">
            <a:spLocks noChangeArrowheads="1"/>
          </p:cNvSpPr>
          <p:nvPr/>
        </p:nvSpPr>
        <p:spPr bwMode="invGray">
          <a:xfrm>
            <a:off x="263525" y="1276350"/>
            <a:ext cx="853598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i="1" dirty="0">
                <a:latin typeface="Times New Roman" panose="02020603050405020304" pitchFamily="18" charset="0"/>
                <a:cs typeface="Times New Roman" panose="02020603050405020304" pitchFamily="18" charset="0"/>
              </a:rPr>
              <a:t>n </a:t>
            </a:r>
            <a:r>
              <a:rPr kumimoji="1" lang="en-GB" altLang="en-US" sz="2800" dirty="0">
                <a:latin typeface="Times New Roman" panose="02020603050405020304" pitchFamily="18" charset="0"/>
                <a:cs typeface="Times New Roman" panose="02020603050405020304" pitchFamily="18" charset="0"/>
              </a:rPr>
              <a:t>is the degree of the denominator polynomial (</a:t>
            </a:r>
            <a:r>
              <a:rPr kumimoji="1" lang="en-GB" altLang="en-US" sz="2800" i="1" dirty="0">
                <a:latin typeface="Times New Roman" panose="02020603050405020304" pitchFamily="18" charset="0"/>
                <a:cs typeface="Times New Roman" panose="02020603050405020304" pitchFamily="18" charset="0"/>
              </a:rPr>
              <a:t>q </a:t>
            </a:r>
            <a:r>
              <a:rPr kumimoji="1" lang="en-GB" altLang="en-US" sz="2800" dirty="0">
                <a:latin typeface="Times New Roman" panose="02020603050405020304" pitchFamily="18" charset="0"/>
                <a:cs typeface="Times New Roman" panose="02020603050405020304" pitchFamily="18" charset="0"/>
              </a:rPr>
              <a:t>+2 in this case) and </a:t>
            </a:r>
            <a:r>
              <a:rPr kumimoji="1" lang="en-GB" altLang="en-US" sz="2800" i="1" dirty="0">
                <a:latin typeface="Times New Roman" panose="02020603050405020304" pitchFamily="18" charset="0"/>
                <a:cs typeface="Times New Roman" panose="02020603050405020304" pitchFamily="18" charset="0"/>
              </a:rPr>
              <a:t>m </a:t>
            </a:r>
            <a:r>
              <a:rPr kumimoji="1" lang="en-GB" altLang="en-US" sz="2800" dirty="0">
                <a:latin typeface="Times New Roman" panose="02020603050405020304" pitchFamily="18" charset="0"/>
                <a:cs typeface="Times New Roman" panose="02020603050405020304" pitchFamily="18" charset="0"/>
              </a:rPr>
              <a:t>is the degree of the numerator polynomial.  Again the decision to plot frequency on a logarithmic (base 10) scale ensures that the above expression describes a line (just as in the case of the low frequency approximation).  This line, which approximates the high frequency response is called the </a:t>
            </a:r>
            <a:r>
              <a:rPr kumimoji="1" lang="en-GB" altLang="en-US" sz="2800" i="1" dirty="0">
                <a:latin typeface="Times New Roman" panose="02020603050405020304" pitchFamily="18" charset="0"/>
                <a:cs typeface="Times New Roman" panose="02020603050405020304" pitchFamily="18" charset="0"/>
              </a:rPr>
              <a:t>high-frequency asymptote</a:t>
            </a:r>
            <a:r>
              <a:rPr kumimoji="1" lang="en-GB" altLang="en-US" sz="2800" dirty="0">
                <a:latin typeface="Times New Roman" panose="02020603050405020304" pitchFamily="18" charset="0"/>
                <a:cs typeface="Times New Roman" panose="02020603050405020304" pitchFamily="18" charset="0"/>
              </a:rPr>
              <a:t>.  The slope of this line is  -20(n-m) dB/decade.  It follows that this asymptote, in the form of its slope, contains very important information concerning the transfer function, namely the </a:t>
            </a:r>
            <a:r>
              <a:rPr kumimoji="1" lang="en-GB" altLang="en-US" sz="2800" i="1" dirty="0">
                <a:latin typeface="Times New Roman" panose="02020603050405020304" pitchFamily="18" charset="0"/>
                <a:cs typeface="Times New Roman" panose="02020603050405020304" pitchFamily="18" charset="0"/>
              </a:rPr>
              <a:t>relative degree</a:t>
            </a:r>
            <a:r>
              <a:rPr kumimoji="1" lang="en-GB" altLang="en-US" sz="2800" dirty="0">
                <a:latin typeface="Times New Roman" panose="02020603050405020304" pitchFamily="18" charset="0"/>
                <a:cs typeface="Times New Roman" panose="02020603050405020304" pitchFamily="18" charset="0"/>
              </a:rPr>
              <a:t>, </a:t>
            </a:r>
            <a:r>
              <a:rPr kumimoji="1" lang="en-GB" altLang="en-US" sz="2800" i="1" dirty="0">
                <a:latin typeface="Times New Roman" panose="02020603050405020304" pitchFamily="18" charset="0"/>
                <a:cs typeface="Times New Roman" panose="02020603050405020304" pitchFamily="18" charset="0"/>
              </a:rPr>
              <a:t>n-m</a:t>
            </a:r>
            <a:r>
              <a:rPr kumimoji="1" lang="en-GB" altLang="en-US" sz="2800" dirty="0">
                <a:latin typeface="Times New Roman" panose="02020603050405020304" pitchFamily="18" charset="0"/>
                <a:cs typeface="Times New Roman" panose="02020603050405020304" pitchFamily="18" charset="0"/>
              </a:rPr>
              <a:t>.</a:t>
            </a: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2700" y="3048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3666" name="Rectangle 2"/>
          <p:cNvSpPr>
            <a:spLocks noChangeArrowheads="1"/>
          </p:cNvSpPr>
          <p:nvPr/>
        </p:nvSpPr>
        <p:spPr bwMode="auto">
          <a:xfrm>
            <a:off x="735013" y="0"/>
            <a:ext cx="7285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High Frequency Asymptote</a:t>
            </a:r>
          </a:p>
        </p:txBody>
      </p:sp>
      <p:sp>
        <p:nvSpPr>
          <p:cNvPr id="11366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1366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13669" name="Object 7"/>
          <p:cNvGraphicFramePr>
            <a:graphicFrameLocks noChangeAspect="1"/>
          </p:cNvGraphicFramePr>
          <p:nvPr>
            <p:extLst>
              <p:ext uri="{D42A27DB-BD31-4B8C-83A1-F6EECF244321}">
                <p14:modId xmlns:p14="http://schemas.microsoft.com/office/powerpoint/2010/main" val="2715178277"/>
              </p:ext>
            </p:extLst>
          </p:nvPr>
        </p:nvGraphicFramePr>
        <p:xfrm>
          <a:off x="182563" y="1143000"/>
          <a:ext cx="3689350" cy="909638"/>
        </p:xfrm>
        <a:graphic>
          <a:graphicData uri="http://schemas.openxmlformats.org/presentationml/2006/ole">
            <mc:AlternateContent xmlns:mc="http://schemas.openxmlformats.org/markup-compatibility/2006">
              <mc:Choice xmlns:v="urn:schemas-microsoft-com:vml" Requires="v">
                <p:oleObj spid="_x0000_s113750" name="Equation" r:id="rId4" imgW="1701800" imgH="419100" progId="Equation.3">
                  <p:embed/>
                </p:oleObj>
              </mc:Choice>
              <mc:Fallback>
                <p:oleObj name="Equation" r:id="rId4" imgW="1701800" imgH="4191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3" y="1143000"/>
                        <a:ext cx="368935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70" name="Text Box 10"/>
          <p:cNvSpPr txBox="1">
            <a:spLocks noChangeArrowheads="1"/>
          </p:cNvSpPr>
          <p:nvPr/>
        </p:nvSpPr>
        <p:spPr bwMode="invGray">
          <a:xfrm>
            <a:off x="396875" y="5516563"/>
            <a:ext cx="8396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Value of high frequency phase also tells us </a:t>
            </a:r>
            <a:r>
              <a:rPr lang="en-GB" altLang="en-US" i="1">
                <a:latin typeface="Times New Roman" pitchFamily="18" charset="0"/>
              </a:rPr>
              <a:t>n-m</a:t>
            </a:r>
            <a:r>
              <a:rPr lang="en-GB" altLang="en-US">
                <a:latin typeface="Times New Roman" pitchFamily="18" charset="0"/>
              </a:rPr>
              <a:t>, the </a:t>
            </a:r>
            <a:r>
              <a:rPr lang="en-GB" altLang="en-US" i="1">
                <a:latin typeface="Times New Roman" pitchFamily="18" charset="0"/>
              </a:rPr>
              <a:t>relative degree</a:t>
            </a:r>
            <a:r>
              <a:rPr lang="en-GB" altLang="en-US">
                <a:latin typeface="Times New Roman" pitchFamily="18" charset="0"/>
              </a:rPr>
              <a:t>.</a:t>
            </a:r>
            <a:endParaRPr lang="en-US" altLang="en-US">
              <a:latin typeface="Times New Roman" pitchFamily="18" charset="0"/>
            </a:endParaRPr>
          </a:p>
        </p:txBody>
      </p:sp>
      <p:graphicFrame>
        <p:nvGraphicFramePr>
          <p:cNvPr id="113671" name="Object 11"/>
          <p:cNvGraphicFramePr>
            <a:graphicFrameLocks noChangeAspect="1"/>
          </p:cNvGraphicFramePr>
          <p:nvPr/>
        </p:nvGraphicFramePr>
        <p:xfrm>
          <a:off x="1219200" y="2320925"/>
          <a:ext cx="6907213" cy="3040063"/>
        </p:xfrm>
        <a:graphic>
          <a:graphicData uri="http://schemas.openxmlformats.org/presentationml/2006/ole">
            <mc:AlternateContent xmlns:mc="http://schemas.openxmlformats.org/markup-compatibility/2006">
              <mc:Choice xmlns:v="urn:schemas-microsoft-com:vml" Requires="v">
                <p:oleObj spid="_x0000_s113751" name="Equation" r:id="rId6" imgW="2197100" imgH="965200" progId="Equation.3">
                  <p:embed/>
                </p:oleObj>
              </mc:Choice>
              <mc:Fallback>
                <p:oleObj name="Equation" r:id="rId6" imgW="2197100" imgH="9652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320925"/>
                        <a:ext cx="6907213"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700" y="3048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4690" name="Rectangle 2"/>
          <p:cNvSpPr>
            <a:spLocks noChangeArrowheads="1"/>
          </p:cNvSpPr>
          <p:nvPr/>
        </p:nvSpPr>
        <p:spPr bwMode="auto">
          <a:xfrm>
            <a:off x="636588"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Example </a:t>
            </a:r>
            <a:r>
              <a:rPr lang="en-GB" altLang="en-US" sz="4400" dirty="0" smtClean="0">
                <a:solidFill>
                  <a:schemeClr val="tx2"/>
                </a:solidFill>
              </a:rPr>
              <a:t>4.1</a:t>
            </a:r>
            <a:endParaRPr lang="en-GB" altLang="en-US" sz="4400" dirty="0">
              <a:solidFill>
                <a:schemeClr val="tx2"/>
              </a:solidFill>
            </a:endParaRPr>
          </a:p>
        </p:txBody>
      </p:sp>
      <p:sp>
        <p:nvSpPr>
          <p:cNvPr id="1146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146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114693" name="Object 5"/>
          <p:cNvGraphicFramePr>
            <a:graphicFrameLocks noChangeAspect="1"/>
          </p:cNvGraphicFramePr>
          <p:nvPr/>
        </p:nvGraphicFramePr>
        <p:xfrm>
          <a:off x="339725" y="1163638"/>
          <a:ext cx="3644900" cy="885825"/>
        </p:xfrm>
        <a:graphic>
          <a:graphicData uri="http://schemas.openxmlformats.org/presentationml/2006/ole">
            <mc:AlternateContent xmlns:mc="http://schemas.openxmlformats.org/markup-compatibility/2006">
              <mc:Choice xmlns:v="urn:schemas-microsoft-com:vml" Requires="v">
                <p:oleObj spid="_x0000_s114737" name="Equation" r:id="rId4" imgW="1625600" imgH="393700" progId="Equation.3">
                  <p:embed/>
                </p:oleObj>
              </mc:Choice>
              <mc:Fallback>
                <p:oleObj name="Equation" r:id="rId4" imgW="16256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1163638"/>
                        <a:ext cx="36449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4" name="Text Box 7"/>
          <p:cNvSpPr txBox="1">
            <a:spLocks noChangeArrowheads="1"/>
          </p:cNvSpPr>
          <p:nvPr/>
        </p:nvSpPr>
        <p:spPr bwMode="invGray">
          <a:xfrm>
            <a:off x="198438" y="2370138"/>
            <a:ext cx="3992562"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a:latin typeface="Times New Roman" pitchFamily="18" charset="0"/>
              </a:rPr>
              <a:t>High frequency asymptote: slope = -60 dB/</a:t>
            </a:r>
            <a:r>
              <a:rPr lang="en-GB" altLang="en-US" dirty="0" err="1">
                <a:latin typeface="Times New Roman" pitchFamily="18" charset="0"/>
              </a:rPr>
              <a:t>dec.</a:t>
            </a:r>
            <a:r>
              <a:rPr lang="en-GB" altLang="en-US" dirty="0">
                <a:latin typeface="Times New Roman" pitchFamily="18" charset="0"/>
              </a:rPr>
              <a:t>  </a:t>
            </a:r>
          </a:p>
          <a:p>
            <a:pPr eaLnBrk="1" hangingPunct="1">
              <a:spcBef>
                <a:spcPct val="50000"/>
              </a:spcBef>
              <a:buFontTx/>
              <a:buNone/>
            </a:pPr>
            <a:r>
              <a:rPr lang="en-GB" altLang="en-US" dirty="0">
                <a:latin typeface="Times New Roman" pitchFamily="18" charset="0"/>
              </a:rPr>
              <a:t>High frequency phase: - 270 degrees.</a:t>
            </a:r>
            <a:endParaRPr lang="en-US" altLang="en-US" dirty="0">
              <a:latin typeface="Times New Roman" pitchFamily="18" charset="0"/>
            </a:endParaRPr>
          </a:p>
        </p:txBody>
      </p:sp>
      <p:sp>
        <p:nvSpPr>
          <p:cNvPr id="114695" name="Text Box 8"/>
          <p:cNvSpPr txBox="1">
            <a:spLocks noChangeArrowheads="1"/>
          </p:cNvSpPr>
          <p:nvPr/>
        </p:nvSpPr>
        <p:spPr bwMode="invGray">
          <a:xfrm>
            <a:off x="198438" y="5310188"/>
            <a:ext cx="87550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a:latin typeface="Times New Roman" pitchFamily="18" charset="0"/>
              </a:rPr>
              <a:t>Conclude that the system has relative degree of 3</a:t>
            </a:r>
            <a:r>
              <a:rPr lang="en-GB" altLang="en-US" dirty="0" smtClean="0">
                <a:latin typeface="Times New Roman" pitchFamily="18" charset="0"/>
              </a:rPr>
              <a:t>. Again I already knew this but the point is that I can see it from the Bode plots.</a:t>
            </a:r>
            <a:endParaRPr lang="en-US" altLang="en-US" dirty="0">
              <a:latin typeface="Times New Roman" pitchFamily="18" charset="0"/>
            </a:endParaRPr>
          </a:p>
        </p:txBody>
      </p:sp>
      <p:pic>
        <p:nvPicPr>
          <p:cNvPr id="11470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819525" y="11430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5334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5714" name="Rectangle 2"/>
          <p:cNvSpPr>
            <a:spLocks noGrp="1" noChangeArrowheads="1"/>
          </p:cNvSpPr>
          <p:nvPr>
            <p:ph type="title"/>
          </p:nvPr>
        </p:nvSpPr>
        <p:spPr>
          <a:xfrm>
            <a:off x="512763" y="434975"/>
            <a:ext cx="7772400" cy="876300"/>
          </a:xfrm>
        </p:spPr>
        <p:txBody>
          <a:bodyPr/>
          <a:lstStyle/>
          <a:p>
            <a:pPr eaLnBrk="1" hangingPunct="1"/>
            <a:r>
              <a:rPr lang="en-IE" altLang="en-US" smtClean="0"/>
              <a:t>Note</a:t>
            </a:r>
            <a:endParaRPr lang="en-GB" altLang="en-US" smtClean="0"/>
          </a:p>
        </p:txBody>
      </p:sp>
      <p:sp>
        <p:nvSpPr>
          <p:cNvPr id="115715" name="Text Box 3"/>
          <p:cNvSpPr txBox="1">
            <a:spLocks noChangeArrowheads="1"/>
          </p:cNvSpPr>
          <p:nvPr/>
        </p:nvSpPr>
        <p:spPr bwMode="invGray">
          <a:xfrm>
            <a:off x="201612" y="1239838"/>
            <a:ext cx="8535987"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The order of the system </a:t>
            </a:r>
            <a:r>
              <a:rPr kumimoji="1" lang="en-GB" altLang="en-US" dirty="0" smtClean="0">
                <a:latin typeface="Times New Roman" panose="02020603050405020304" pitchFamily="18" charset="0"/>
                <a:cs typeface="Times New Roman" panose="02020603050405020304" pitchFamily="18" charset="0"/>
              </a:rPr>
              <a:t>(i.e. the degree of </a:t>
            </a:r>
            <a:r>
              <a:rPr kumimoji="1" lang="en-GB" altLang="en-US" i="1" dirty="0" smtClean="0">
                <a:latin typeface="Times New Roman" panose="02020603050405020304" pitchFamily="18" charset="0"/>
                <a:cs typeface="Times New Roman" panose="02020603050405020304" pitchFamily="18" charset="0"/>
              </a:rPr>
              <a:t>D</a:t>
            </a:r>
            <a:r>
              <a:rPr kumimoji="1" lang="en-GB" altLang="en-US" dirty="0" smtClean="0">
                <a:latin typeface="Times New Roman" panose="02020603050405020304" pitchFamily="18" charset="0"/>
                <a:cs typeface="Times New Roman" panose="02020603050405020304" pitchFamily="18" charset="0"/>
              </a:rPr>
              <a:t>(</a:t>
            </a:r>
            <a:r>
              <a:rPr kumimoji="1" lang="en-GB" altLang="en-US" i="1" dirty="0" smtClean="0">
                <a:latin typeface="Times New Roman" panose="02020603050405020304" pitchFamily="18" charset="0"/>
                <a:cs typeface="Times New Roman" panose="02020603050405020304" pitchFamily="18" charset="0"/>
              </a:rPr>
              <a:t>s</a:t>
            </a:r>
            <a:r>
              <a:rPr kumimoji="1" lang="en-GB" altLang="en-US" dirty="0" smtClean="0">
                <a:latin typeface="Times New Roman" panose="02020603050405020304" pitchFamily="18" charset="0"/>
                <a:cs typeface="Times New Roman" panose="02020603050405020304" pitchFamily="18" charset="0"/>
              </a:rPr>
              <a:t>)) is </a:t>
            </a:r>
            <a:r>
              <a:rPr kumimoji="1" lang="en-GB" altLang="en-US" dirty="0">
                <a:latin typeface="Times New Roman" panose="02020603050405020304" pitchFamily="18" charset="0"/>
                <a:cs typeface="Times New Roman" panose="02020603050405020304" pitchFamily="18" charset="0"/>
              </a:rPr>
              <a:t>very significant.  The relative degree does not tell us the order, but it certainly gives us useful information in this direction.</a:t>
            </a: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Bode went on to show how a great deal more information concerning the rearranged transfer function could be extracted from his plots of the frequency response data.</a:t>
            </a:r>
            <a:r>
              <a:rPr kumimoji="1" lang="en-US" altLang="en-US" dirty="0">
                <a:latin typeface="Times New Roman" panose="02020603050405020304" pitchFamily="18" charset="0"/>
                <a:cs typeface="Times New Roman" panose="02020603050405020304" pitchFamily="18" charset="0"/>
              </a:rPr>
              <a:t>  It is fair to say that much of this detailed analysis has been overtaken by the advance in numerical tools</a:t>
            </a:r>
            <a:r>
              <a:rPr kumimoji="1" lang="en-US" altLang="en-US" dirty="0" smtClean="0">
                <a:latin typeface="Times New Roman" panose="02020603050405020304" pitchFamily="18" charset="0"/>
                <a:cs typeface="Times New Roman" panose="02020603050405020304" pitchFamily="18" charset="0"/>
              </a:rPr>
              <a:t>. But some remains useful for design.</a:t>
            </a:r>
            <a:endParaRPr kumimoji="1" lang="en-GB" altLang="en-US"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964406" y="180181"/>
            <a:ext cx="64516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6738" name="Rectangle 2"/>
          <p:cNvSpPr>
            <a:spLocks noChangeArrowheads="1"/>
          </p:cNvSpPr>
          <p:nvPr/>
        </p:nvSpPr>
        <p:spPr bwMode="auto">
          <a:xfrm>
            <a:off x="735013" y="0"/>
            <a:ext cx="7285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Approximations</a:t>
            </a:r>
          </a:p>
        </p:txBody>
      </p:sp>
      <p:sp>
        <p:nvSpPr>
          <p:cNvPr id="11673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1674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16741" name="Object 5"/>
          <p:cNvGraphicFramePr>
            <a:graphicFrameLocks noChangeAspect="1"/>
          </p:cNvGraphicFramePr>
          <p:nvPr>
            <p:extLst>
              <p:ext uri="{D42A27DB-BD31-4B8C-83A1-F6EECF244321}">
                <p14:modId xmlns:p14="http://schemas.microsoft.com/office/powerpoint/2010/main" val="838850302"/>
              </p:ext>
            </p:extLst>
          </p:nvPr>
        </p:nvGraphicFramePr>
        <p:xfrm>
          <a:off x="5632449" y="999331"/>
          <a:ext cx="3262313" cy="804863"/>
        </p:xfrm>
        <a:graphic>
          <a:graphicData uri="http://schemas.openxmlformats.org/presentationml/2006/ole">
            <mc:AlternateContent xmlns:mc="http://schemas.openxmlformats.org/markup-compatibility/2006">
              <mc:Choice xmlns:v="urn:schemas-microsoft-com:vml" Requires="v">
                <p:oleObj spid="_x0000_s116861" name="Equation" r:id="rId4" imgW="1701800" imgH="419100" progId="Equation.3">
                  <p:embed/>
                </p:oleObj>
              </mc:Choice>
              <mc:Fallback>
                <p:oleObj name="Equation" r:id="rId4" imgW="17018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2449" y="999331"/>
                        <a:ext cx="32623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2" name="Text Box 7"/>
          <p:cNvSpPr txBox="1">
            <a:spLocks noChangeArrowheads="1"/>
          </p:cNvSpPr>
          <p:nvPr/>
        </p:nvSpPr>
        <p:spPr bwMode="invGray">
          <a:xfrm>
            <a:off x="198438" y="1401763"/>
            <a:ext cx="5307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Consider term (</a:t>
            </a:r>
            <a:r>
              <a:rPr lang="en-GB" altLang="en-US" sz="2800" i="1">
                <a:latin typeface="Times New Roman" pitchFamily="18" charset="0"/>
              </a:rPr>
              <a:t>s</a:t>
            </a:r>
            <a:r>
              <a:rPr lang="en-GB" altLang="en-US" sz="2800">
                <a:latin typeface="Times New Roman" pitchFamily="18" charset="0"/>
              </a:rPr>
              <a:t>+1) :</a:t>
            </a:r>
            <a:endParaRPr lang="en-US" altLang="en-US" sz="2800">
              <a:latin typeface="Times New Roman" pitchFamily="18" charset="0"/>
            </a:endParaRPr>
          </a:p>
        </p:txBody>
      </p:sp>
      <p:sp>
        <p:nvSpPr>
          <p:cNvPr id="116743" name="Text Box 9"/>
          <p:cNvSpPr txBox="1">
            <a:spLocks noChangeArrowheads="1"/>
          </p:cNvSpPr>
          <p:nvPr/>
        </p:nvSpPr>
        <p:spPr bwMode="invGray">
          <a:xfrm>
            <a:off x="227013" y="6097588"/>
            <a:ext cx="8916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Note good accuracy of piecewise linear approximation.</a:t>
            </a:r>
            <a:endParaRPr lang="en-US" altLang="en-US" sz="2800">
              <a:latin typeface="Times New Roman" pitchFamily="18" charset="0"/>
            </a:endParaRPr>
          </a:p>
        </p:txBody>
      </p:sp>
      <p:pic>
        <p:nvPicPr>
          <p:cNvPr id="11674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4945063" y="2970213"/>
            <a:ext cx="4637087"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6745" name="Object 11"/>
          <p:cNvGraphicFramePr>
            <a:graphicFrameLocks noChangeAspect="1"/>
          </p:cNvGraphicFramePr>
          <p:nvPr/>
        </p:nvGraphicFramePr>
        <p:xfrm>
          <a:off x="263525" y="2155825"/>
          <a:ext cx="5891213" cy="1047750"/>
        </p:xfrm>
        <a:graphic>
          <a:graphicData uri="http://schemas.openxmlformats.org/presentationml/2006/ole">
            <mc:AlternateContent xmlns:mc="http://schemas.openxmlformats.org/markup-compatibility/2006">
              <mc:Choice xmlns:v="urn:schemas-microsoft-com:vml" Requires="v">
                <p:oleObj spid="_x0000_s116862" name="Equation" r:id="rId7" imgW="2717800" imgH="482600" progId="Equation.3">
                  <p:embed/>
                </p:oleObj>
              </mc:Choice>
              <mc:Fallback>
                <p:oleObj name="Equation" r:id="rId7" imgW="2717800" imgH="482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525" y="2155825"/>
                        <a:ext cx="5891213"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6" name="Object 12"/>
          <p:cNvGraphicFramePr>
            <a:graphicFrameLocks noChangeAspect="1"/>
          </p:cNvGraphicFramePr>
          <p:nvPr/>
        </p:nvGraphicFramePr>
        <p:xfrm>
          <a:off x="265113" y="3844925"/>
          <a:ext cx="4019550" cy="1598613"/>
        </p:xfrm>
        <a:graphic>
          <a:graphicData uri="http://schemas.openxmlformats.org/presentationml/2006/ole">
            <mc:AlternateContent xmlns:mc="http://schemas.openxmlformats.org/markup-compatibility/2006">
              <mc:Choice xmlns:v="urn:schemas-microsoft-com:vml" Requires="v">
                <p:oleObj spid="_x0000_s116863" name="Equation" r:id="rId9" imgW="1854200" imgH="736600" progId="Equation.3">
                  <p:embed/>
                </p:oleObj>
              </mc:Choice>
              <mc:Fallback>
                <p:oleObj name="Equation" r:id="rId9" imgW="1854200" imgH="736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113" y="3844925"/>
                        <a:ext cx="401955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041400" y="180181"/>
            <a:ext cx="64516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7762" name="Rectangle 2"/>
          <p:cNvSpPr>
            <a:spLocks noChangeArrowheads="1"/>
          </p:cNvSpPr>
          <p:nvPr/>
        </p:nvSpPr>
        <p:spPr bwMode="auto">
          <a:xfrm>
            <a:off x="735013" y="0"/>
            <a:ext cx="7285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Approximations</a:t>
            </a:r>
          </a:p>
        </p:txBody>
      </p:sp>
      <p:sp>
        <p:nvSpPr>
          <p:cNvPr id="117763"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17764"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17765" name="Object 5"/>
          <p:cNvGraphicFramePr>
            <a:graphicFrameLocks noChangeAspect="1"/>
          </p:cNvGraphicFramePr>
          <p:nvPr>
            <p:extLst>
              <p:ext uri="{D42A27DB-BD31-4B8C-83A1-F6EECF244321}">
                <p14:modId xmlns:p14="http://schemas.microsoft.com/office/powerpoint/2010/main" val="4108187817"/>
              </p:ext>
            </p:extLst>
          </p:nvPr>
        </p:nvGraphicFramePr>
        <p:xfrm>
          <a:off x="5713412" y="1116012"/>
          <a:ext cx="3262313" cy="804863"/>
        </p:xfrm>
        <a:graphic>
          <a:graphicData uri="http://schemas.openxmlformats.org/presentationml/2006/ole">
            <mc:AlternateContent xmlns:mc="http://schemas.openxmlformats.org/markup-compatibility/2006">
              <mc:Choice xmlns:v="urn:schemas-microsoft-com:vml" Requires="v">
                <p:oleObj spid="_x0000_s117885" name="Equation" r:id="rId4" imgW="1701800" imgH="419100" progId="Equation.3">
                  <p:embed/>
                </p:oleObj>
              </mc:Choice>
              <mc:Fallback>
                <p:oleObj name="Equation" r:id="rId4" imgW="17018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412" y="1116012"/>
                        <a:ext cx="32623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6" name="Text Box 6"/>
          <p:cNvSpPr txBox="1">
            <a:spLocks noChangeArrowheads="1"/>
          </p:cNvSpPr>
          <p:nvPr/>
        </p:nvSpPr>
        <p:spPr bwMode="invGray">
          <a:xfrm>
            <a:off x="198438" y="1401763"/>
            <a:ext cx="5307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Consider term 1/(0.5</a:t>
            </a:r>
            <a:r>
              <a:rPr lang="en-GB" altLang="en-US" sz="2800" i="1">
                <a:latin typeface="Times New Roman" pitchFamily="18" charset="0"/>
              </a:rPr>
              <a:t>s</a:t>
            </a:r>
            <a:r>
              <a:rPr lang="en-GB" altLang="en-US" sz="2800">
                <a:latin typeface="Times New Roman" pitchFamily="18" charset="0"/>
              </a:rPr>
              <a:t>+1) :</a:t>
            </a:r>
            <a:endParaRPr lang="en-US" altLang="en-US" sz="2800">
              <a:latin typeface="Times New Roman" pitchFamily="18" charset="0"/>
            </a:endParaRPr>
          </a:p>
        </p:txBody>
      </p:sp>
      <p:sp>
        <p:nvSpPr>
          <p:cNvPr id="117767" name="Text Box 7"/>
          <p:cNvSpPr txBox="1">
            <a:spLocks noChangeArrowheads="1"/>
          </p:cNvSpPr>
          <p:nvPr/>
        </p:nvSpPr>
        <p:spPr bwMode="invGray">
          <a:xfrm>
            <a:off x="227013" y="6097588"/>
            <a:ext cx="8916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Note good accuracy of piecewise linear approximation.</a:t>
            </a:r>
            <a:endParaRPr lang="en-US" altLang="en-US" sz="2800">
              <a:latin typeface="Times New Roman" pitchFamily="18" charset="0"/>
            </a:endParaRPr>
          </a:p>
        </p:txBody>
      </p:sp>
      <p:graphicFrame>
        <p:nvGraphicFramePr>
          <p:cNvPr id="117768" name="Object 9"/>
          <p:cNvGraphicFramePr>
            <a:graphicFrameLocks noChangeAspect="1"/>
          </p:cNvGraphicFramePr>
          <p:nvPr/>
        </p:nvGraphicFramePr>
        <p:xfrm>
          <a:off x="246063" y="2108200"/>
          <a:ext cx="6799262" cy="1103313"/>
        </p:xfrm>
        <a:graphic>
          <a:graphicData uri="http://schemas.openxmlformats.org/presentationml/2006/ole">
            <mc:AlternateContent xmlns:mc="http://schemas.openxmlformats.org/markup-compatibility/2006">
              <mc:Choice xmlns:v="urn:schemas-microsoft-com:vml" Requires="v">
                <p:oleObj spid="_x0000_s117886" name="Equation" r:id="rId6" imgW="3136900" imgH="508000" progId="Equation.3">
                  <p:embed/>
                </p:oleObj>
              </mc:Choice>
              <mc:Fallback>
                <p:oleObj name="Equation" r:id="rId6" imgW="3136900" imgH="508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63" y="2108200"/>
                        <a:ext cx="6799262"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769" name="Object 10"/>
          <p:cNvGraphicFramePr>
            <a:graphicFrameLocks noChangeAspect="1"/>
          </p:cNvGraphicFramePr>
          <p:nvPr/>
        </p:nvGraphicFramePr>
        <p:xfrm>
          <a:off x="166688" y="3884613"/>
          <a:ext cx="4681537" cy="1598612"/>
        </p:xfrm>
        <a:graphic>
          <a:graphicData uri="http://schemas.openxmlformats.org/presentationml/2006/ole">
            <mc:AlternateContent xmlns:mc="http://schemas.openxmlformats.org/markup-compatibility/2006">
              <mc:Choice xmlns:v="urn:schemas-microsoft-com:vml" Requires="v">
                <p:oleObj spid="_x0000_s117887" name="Equation" r:id="rId8" imgW="2159000" imgH="736600" progId="Equation.3">
                  <p:embed/>
                </p:oleObj>
              </mc:Choice>
              <mc:Fallback>
                <p:oleObj name="Equation" r:id="rId8" imgW="2159000" imgH="7366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3884613"/>
                        <a:ext cx="4681537"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777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5026025" y="2927350"/>
            <a:ext cx="4637088"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041400" y="180181"/>
            <a:ext cx="64516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8786" name="Rectangle 2"/>
          <p:cNvSpPr>
            <a:spLocks noChangeArrowheads="1"/>
          </p:cNvSpPr>
          <p:nvPr/>
        </p:nvSpPr>
        <p:spPr bwMode="auto">
          <a:xfrm>
            <a:off x="735013" y="0"/>
            <a:ext cx="7285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Approximations</a:t>
            </a:r>
          </a:p>
        </p:txBody>
      </p:sp>
      <p:sp>
        <p:nvSpPr>
          <p:cNvPr id="11878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1878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18789" name="Object 5"/>
          <p:cNvGraphicFramePr>
            <a:graphicFrameLocks noChangeAspect="1"/>
          </p:cNvGraphicFramePr>
          <p:nvPr>
            <p:extLst>
              <p:ext uri="{D42A27DB-BD31-4B8C-83A1-F6EECF244321}">
                <p14:modId xmlns:p14="http://schemas.microsoft.com/office/powerpoint/2010/main" val="3330771040"/>
              </p:ext>
            </p:extLst>
          </p:nvPr>
        </p:nvGraphicFramePr>
        <p:xfrm>
          <a:off x="5648325" y="886619"/>
          <a:ext cx="3262313" cy="804863"/>
        </p:xfrm>
        <a:graphic>
          <a:graphicData uri="http://schemas.openxmlformats.org/presentationml/2006/ole">
            <mc:AlternateContent xmlns:mc="http://schemas.openxmlformats.org/markup-compatibility/2006">
              <mc:Choice xmlns:v="urn:schemas-microsoft-com:vml" Requires="v">
                <p:oleObj spid="_x0000_s118909" name="Equation" r:id="rId4" imgW="1701800" imgH="419100" progId="Equation.3">
                  <p:embed/>
                </p:oleObj>
              </mc:Choice>
              <mc:Fallback>
                <p:oleObj name="Equation" r:id="rId4" imgW="17018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8325" y="886619"/>
                        <a:ext cx="32623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90" name="Text Box 6"/>
          <p:cNvSpPr txBox="1">
            <a:spLocks noChangeArrowheads="1"/>
          </p:cNvSpPr>
          <p:nvPr/>
        </p:nvSpPr>
        <p:spPr bwMode="invGray">
          <a:xfrm>
            <a:off x="198438" y="1401763"/>
            <a:ext cx="5307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Consider term 1/(0.1</a:t>
            </a:r>
            <a:r>
              <a:rPr lang="en-GB" altLang="en-US" sz="2800" i="1">
                <a:latin typeface="Times New Roman" pitchFamily="18" charset="0"/>
              </a:rPr>
              <a:t>s</a:t>
            </a:r>
            <a:r>
              <a:rPr lang="en-GB" altLang="en-US" sz="2800">
                <a:latin typeface="Times New Roman" pitchFamily="18" charset="0"/>
              </a:rPr>
              <a:t>+1) :</a:t>
            </a:r>
            <a:endParaRPr lang="en-US" altLang="en-US" sz="2800">
              <a:latin typeface="Times New Roman" pitchFamily="18" charset="0"/>
            </a:endParaRPr>
          </a:p>
        </p:txBody>
      </p:sp>
      <p:sp>
        <p:nvSpPr>
          <p:cNvPr id="118791" name="Text Box 7"/>
          <p:cNvSpPr txBox="1">
            <a:spLocks noChangeArrowheads="1"/>
          </p:cNvSpPr>
          <p:nvPr/>
        </p:nvSpPr>
        <p:spPr bwMode="invGray">
          <a:xfrm>
            <a:off x="227013" y="6097588"/>
            <a:ext cx="8916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General result for term (</a:t>
            </a:r>
            <a:r>
              <a:rPr lang="en-GB" altLang="en-US" sz="2800" i="1">
                <a:latin typeface="Symbol" pitchFamily="18" charset="2"/>
              </a:rPr>
              <a:t>t</a:t>
            </a:r>
            <a:r>
              <a:rPr lang="en-GB" altLang="en-US" sz="2800" i="1">
                <a:latin typeface="Times New Roman" pitchFamily="18" charset="0"/>
              </a:rPr>
              <a:t>s</a:t>
            </a:r>
            <a:r>
              <a:rPr lang="en-GB" altLang="en-US" sz="2800">
                <a:latin typeface="Times New Roman" pitchFamily="18" charset="0"/>
              </a:rPr>
              <a:t>+1)</a:t>
            </a:r>
            <a:r>
              <a:rPr lang="en-US" altLang="en-US" sz="2800" baseline="30000">
                <a:latin typeface="Times New Roman" pitchFamily="18" charset="0"/>
                <a:cs typeface="Times New Roman" pitchFamily="18" charset="0"/>
              </a:rPr>
              <a:t>±</a:t>
            </a:r>
            <a:r>
              <a:rPr lang="en-GB" altLang="en-US" sz="2800" baseline="30000">
                <a:latin typeface="Times New Roman" pitchFamily="18" charset="0"/>
              </a:rPr>
              <a:t>1 </a:t>
            </a:r>
            <a:r>
              <a:rPr lang="en-GB" altLang="en-US" sz="2800">
                <a:latin typeface="Times New Roman" pitchFamily="18" charset="0"/>
              </a:rPr>
              <a:t>should now be clear.</a:t>
            </a:r>
            <a:endParaRPr lang="en-US" altLang="en-US" sz="2800">
              <a:latin typeface="Times New Roman" pitchFamily="18" charset="0"/>
            </a:endParaRPr>
          </a:p>
        </p:txBody>
      </p:sp>
      <p:graphicFrame>
        <p:nvGraphicFramePr>
          <p:cNvPr id="118792" name="Object 8"/>
          <p:cNvGraphicFramePr>
            <a:graphicFrameLocks noChangeAspect="1"/>
          </p:cNvGraphicFramePr>
          <p:nvPr/>
        </p:nvGraphicFramePr>
        <p:xfrm>
          <a:off x="261938" y="2108200"/>
          <a:ext cx="6908800" cy="1103313"/>
        </p:xfrm>
        <a:graphic>
          <a:graphicData uri="http://schemas.openxmlformats.org/presentationml/2006/ole">
            <mc:AlternateContent xmlns:mc="http://schemas.openxmlformats.org/markup-compatibility/2006">
              <mc:Choice xmlns:v="urn:schemas-microsoft-com:vml" Requires="v">
                <p:oleObj spid="_x0000_s118910" name="Equation" r:id="rId6" imgW="3187700" imgH="508000" progId="Equation.3">
                  <p:embed/>
                </p:oleObj>
              </mc:Choice>
              <mc:Fallback>
                <p:oleObj name="Equation" r:id="rId6" imgW="3187700" imgH="508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938" y="2108200"/>
                        <a:ext cx="69088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793" name="Object 9"/>
          <p:cNvGraphicFramePr>
            <a:graphicFrameLocks noChangeAspect="1"/>
          </p:cNvGraphicFramePr>
          <p:nvPr/>
        </p:nvGraphicFramePr>
        <p:xfrm>
          <a:off x="28575" y="3875088"/>
          <a:ext cx="4819650" cy="1598612"/>
        </p:xfrm>
        <a:graphic>
          <a:graphicData uri="http://schemas.openxmlformats.org/presentationml/2006/ole">
            <mc:AlternateContent xmlns:mc="http://schemas.openxmlformats.org/markup-compatibility/2006">
              <mc:Choice xmlns:v="urn:schemas-microsoft-com:vml" Requires="v">
                <p:oleObj spid="_x0000_s118911" name="Equation" r:id="rId8" imgW="2222500" imgH="736600" progId="Equation.3">
                  <p:embed/>
                </p:oleObj>
              </mc:Choice>
              <mc:Fallback>
                <p:oleObj name="Equation" r:id="rId8" imgW="2222500" imgH="736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5" y="3875088"/>
                        <a:ext cx="4819650" cy="159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8794"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4792663" y="2938463"/>
            <a:ext cx="4637087"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041400" y="180181"/>
            <a:ext cx="64516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19810" name="Rectangle 2"/>
          <p:cNvSpPr>
            <a:spLocks noChangeArrowheads="1"/>
          </p:cNvSpPr>
          <p:nvPr/>
        </p:nvSpPr>
        <p:spPr bwMode="auto">
          <a:xfrm>
            <a:off x="735013" y="0"/>
            <a:ext cx="7285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Approximations</a:t>
            </a:r>
          </a:p>
        </p:txBody>
      </p:sp>
      <p:sp>
        <p:nvSpPr>
          <p:cNvPr id="11981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1981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19813" name="Object 5"/>
          <p:cNvGraphicFramePr>
            <a:graphicFrameLocks noChangeAspect="1"/>
          </p:cNvGraphicFramePr>
          <p:nvPr>
            <p:extLst>
              <p:ext uri="{D42A27DB-BD31-4B8C-83A1-F6EECF244321}">
                <p14:modId xmlns:p14="http://schemas.microsoft.com/office/powerpoint/2010/main" val="109204547"/>
              </p:ext>
            </p:extLst>
          </p:nvPr>
        </p:nvGraphicFramePr>
        <p:xfrm>
          <a:off x="5686425" y="999331"/>
          <a:ext cx="3262313" cy="804863"/>
        </p:xfrm>
        <a:graphic>
          <a:graphicData uri="http://schemas.openxmlformats.org/presentationml/2006/ole">
            <mc:AlternateContent xmlns:mc="http://schemas.openxmlformats.org/markup-compatibility/2006">
              <mc:Choice xmlns:v="urn:schemas-microsoft-com:vml" Requires="v">
                <p:oleObj spid="_x0000_s119932" name="Equation" r:id="rId4" imgW="1701800" imgH="419100" progId="Equation.3">
                  <p:embed/>
                </p:oleObj>
              </mc:Choice>
              <mc:Fallback>
                <p:oleObj name="Equation" r:id="rId4" imgW="17018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6425" y="999331"/>
                        <a:ext cx="32623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4" name="Text Box 6"/>
          <p:cNvSpPr txBox="1">
            <a:spLocks noChangeArrowheads="1"/>
          </p:cNvSpPr>
          <p:nvPr/>
        </p:nvSpPr>
        <p:spPr bwMode="invGray">
          <a:xfrm>
            <a:off x="198438" y="1401763"/>
            <a:ext cx="5307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Consider term 1/</a:t>
            </a:r>
            <a:r>
              <a:rPr lang="en-GB" altLang="en-US" sz="2800" i="1">
                <a:latin typeface="Times New Roman" pitchFamily="18" charset="0"/>
              </a:rPr>
              <a:t>s</a:t>
            </a:r>
            <a:r>
              <a:rPr lang="en-GB" altLang="en-US" sz="2800">
                <a:latin typeface="Times New Roman" pitchFamily="18" charset="0"/>
              </a:rPr>
              <a:t> :</a:t>
            </a:r>
            <a:endParaRPr lang="en-US" altLang="en-US" sz="2800">
              <a:latin typeface="Times New Roman" pitchFamily="18" charset="0"/>
            </a:endParaRPr>
          </a:p>
        </p:txBody>
      </p:sp>
      <p:graphicFrame>
        <p:nvGraphicFramePr>
          <p:cNvPr id="119815" name="Object 8"/>
          <p:cNvGraphicFramePr>
            <a:graphicFrameLocks noChangeAspect="1"/>
          </p:cNvGraphicFramePr>
          <p:nvPr/>
        </p:nvGraphicFramePr>
        <p:xfrm>
          <a:off x="346075" y="2119313"/>
          <a:ext cx="4487863" cy="1103312"/>
        </p:xfrm>
        <a:graphic>
          <a:graphicData uri="http://schemas.openxmlformats.org/presentationml/2006/ole">
            <mc:AlternateContent xmlns:mc="http://schemas.openxmlformats.org/markup-compatibility/2006">
              <mc:Choice xmlns:v="urn:schemas-microsoft-com:vml" Requires="v">
                <p:oleObj spid="_x0000_s119933" name="Equation" r:id="rId6" imgW="2070100" imgH="508000" progId="Equation.3">
                  <p:embed/>
                </p:oleObj>
              </mc:Choice>
              <mc:Fallback>
                <p:oleObj name="Equation" r:id="rId6" imgW="2070100" imgH="508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 y="2119313"/>
                        <a:ext cx="4487863"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16" name="Object 9"/>
          <p:cNvGraphicFramePr>
            <a:graphicFrameLocks noChangeAspect="1"/>
          </p:cNvGraphicFramePr>
          <p:nvPr/>
        </p:nvGraphicFramePr>
        <p:xfrm>
          <a:off x="428625" y="4056063"/>
          <a:ext cx="2366963" cy="992187"/>
        </p:xfrm>
        <a:graphic>
          <a:graphicData uri="http://schemas.openxmlformats.org/presentationml/2006/ole">
            <mc:AlternateContent xmlns:mc="http://schemas.openxmlformats.org/markup-compatibility/2006">
              <mc:Choice xmlns:v="urn:schemas-microsoft-com:vml" Requires="v">
                <p:oleObj spid="_x0000_s119934" name="Equation" r:id="rId8" imgW="1092200" imgH="457200" progId="Equation.3">
                  <p:embed/>
                </p:oleObj>
              </mc:Choice>
              <mc:Fallback>
                <p:oleObj name="Equation" r:id="rId8" imgW="1092200" imgH="457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 y="4056063"/>
                        <a:ext cx="236696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9817"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4171950" y="3079750"/>
            <a:ext cx="4637088"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041400" y="180181"/>
            <a:ext cx="64516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0834" name="Rectangle 2"/>
          <p:cNvSpPr>
            <a:spLocks noChangeArrowheads="1"/>
          </p:cNvSpPr>
          <p:nvPr/>
        </p:nvSpPr>
        <p:spPr bwMode="auto">
          <a:xfrm>
            <a:off x="735013" y="0"/>
            <a:ext cx="7285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Approximations</a:t>
            </a:r>
          </a:p>
        </p:txBody>
      </p:sp>
      <p:sp>
        <p:nvSpPr>
          <p:cNvPr id="12083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smtClean="0">
                <a:latin typeface="Times New Roman" pitchFamily="18" charset="0"/>
              </a:rPr>
              <a:t>Section: 4</a:t>
            </a:r>
            <a:endParaRPr kumimoji="1" lang="en-GB" altLang="en-US" sz="800" dirty="0">
              <a:latin typeface="Times New Roman" pitchFamily="18" charset="0"/>
            </a:endParaRPr>
          </a:p>
        </p:txBody>
      </p:sp>
      <p:sp>
        <p:nvSpPr>
          <p:cNvPr id="12083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120837" name="Object 5"/>
          <p:cNvGraphicFramePr>
            <a:graphicFrameLocks noChangeAspect="1"/>
          </p:cNvGraphicFramePr>
          <p:nvPr/>
        </p:nvGraphicFramePr>
        <p:xfrm>
          <a:off x="5576888" y="915988"/>
          <a:ext cx="3262312" cy="804862"/>
        </p:xfrm>
        <a:graphic>
          <a:graphicData uri="http://schemas.openxmlformats.org/presentationml/2006/ole">
            <mc:AlternateContent xmlns:mc="http://schemas.openxmlformats.org/markup-compatibility/2006">
              <mc:Choice xmlns:v="urn:schemas-microsoft-com:vml" Requires="v">
                <p:oleObj spid="_x0000_s120880" name="Equation" r:id="rId4" imgW="1701800" imgH="419100" progId="Equation.3">
                  <p:embed/>
                </p:oleObj>
              </mc:Choice>
              <mc:Fallback>
                <p:oleObj name="Equation" r:id="rId4" imgW="17018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888" y="915988"/>
                        <a:ext cx="3262312"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0838"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152400" y="1423988"/>
            <a:ext cx="54102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9" name="Text Box 13"/>
          <p:cNvSpPr txBox="1">
            <a:spLocks noChangeArrowheads="1"/>
          </p:cNvSpPr>
          <p:nvPr/>
        </p:nvSpPr>
        <p:spPr bwMode="invGray">
          <a:xfrm>
            <a:off x="246063" y="5487988"/>
            <a:ext cx="4132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400">
                <a:latin typeface="Times New Roman" pitchFamily="18" charset="0"/>
              </a:rPr>
              <a:t>Individual approximations.</a:t>
            </a:r>
            <a:endParaRPr lang="en-US" altLang="en-US" sz="2400">
              <a:latin typeface="Times New Roman" pitchFamily="18" charset="0"/>
            </a:endParaRPr>
          </a:p>
        </p:txBody>
      </p:sp>
      <p:sp>
        <p:nvSpPr>
          <p:cNvPr id="120840" name="Text Box 14"/>
          <p:cNvSpPr txBox="1">
            <a:spLocks noChangeArrowheads="1"/>
          </p:cNvSpPr>
          <p:nvPr/>
        </p:nvSpPr>
        <p:spPr bwMode="invGray">
          <a:xfrm>
            <a:off x="4645025" y="5673725"/>
            <a:ext cx="4498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400">
                <a:latin typeface="Times New Roman" pitchFamily="18" charset="0"/>
              </a:rPr>
              <a:t>Sum of approximations (blue) and actual magnitude plot (red).</a:t>
            </a:r>
            <a:endParaRPr lang="en-US" altLang="en-US" sz="2400">
              <a:latin typeface="Times New Roman" pitchFamily="18" charset="0"/>
            </a:endParaRPr>
          </a:p>
        </p:txBody>
      </p:sp>
      <p:pic>
        <p:nvPicPr>
          <p:cNvPr id="120841"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4621213" y="2074863"/>
            <a:ext cx="490855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8382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1138" name="Rectangle 9"/>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GB" altLang="en-US" sz="4400">
              <a:solidFill>
                <a:schemeClr val="tx2"/>
              </a:solidFill>
            </a:endParaRPr>
          </a:p>
        </p:txBody>
      </p:sp>
      <p:sp>
        <p:nvSpPr>
          <p:cNvPr id="91139"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1140"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endParaRPr kumimoji="1" lang="en-GB" altLang="en-US" sz="800">
              <a:latin typeface="Times New Roman" pitchFamily="18" charset="0"/>
            </a:endParaRPr>
          </a:p>
        </p:txBody>
      </p:sp>
      <p:sp>
        <p:nvSpPr>
          <p:cNvPr id="91141" name="Text Box 12"/>
          <p:cNvSpPr txBox="1">
            <a:spLocks noChangeArrowheads="1"/>
          </p:cNvSpPr>
          <p:nvPr/>
        </p:nvSpPr>
        <p:spPr bwMode="invGray">
          <a:xfrm>
            <a:off x="560388" y="368300"/>
            <a:ext cx="774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kumimoji="1" lang="en-GB" altLang="en-US" sz="4400">
                <a:latin typeface="Times New Roman" pitchFamily="18" charset="0"/>
              </a:rPr>
              <a:t>Sinusoidal Steady State Response</a:t>
            </a:r>
            <a:endParaRPr kumimoji="1" lang="en-GB" altLang="en-US" sz="2800">
              <a:latin typeface="Times New Roman" pitchFamily="18" charset="0"/>
            </a:endParaRPr>
          </a:p>
        </p:txBody>
      </p:sp>
      <p:graphicFrame>
        <p:nvGraphicFramePr>
          <p:cNvPr id="91143" name="Object 14"/>
          <p:cNvGraphicFramePr>
            <a:graphicFrameLocks noChangeAspect="1"/>
          </p:cNvGraphicFramePr>
          <p:nvPr>
            <p:extLst>
              <p:ext uri="{D42A27DB-BD31-4B8C-83A1-F6EECF244321}">
                <p14:modId xmlns:p14="http://schemas.microsoft.com/office/powerpoint/2010/main" val="2195387132"/>
              </p:ext>
            </p:extLst>
          </p:nvPr>
        </p:nvGraphicFramePr>
        <p:xfrm>
          <a:off x="2386012" y="3232150"/>
          <a:ext cx="4092575" cy="1184275"/>
        </p:xfrm>
        <a:graphic>
          <a:graphicData uri="http://schemas.openxmlformats.org/presentationml/2006/ole">
            <mc:AlternateContent xmlns:mc="http://schemas.openxmlformats.org/markup-compatibility/2006">
              <mc:Choice xmlns:v="urn:schemas-microsoft-com:vml" Requires="v">
                <p:oleObj spid="_x0000_s91183" name="Equation" r:id="rId4" imgW="1473120" imgH="419040" progId="Equation.3">
                  <p:embed/>
                </p:oleObj>
              </mc:Choice>
              <mc:Fallback>
                <p:oleObj name="Equation" r:id="rId4" imgW="1473120" imgH="419040" progId="Equation.3">
                  <p:embed/>
                  <p:pic>
                    <p:nvPicPr>
                      <p:cNvPr id="0" name="Object 14"/>
                      <p:cNvPicPr>
                        <a:picLocks noChangeAspect="1" noChangeArrowheads="1"/>
                      </p:cNvPicPr>
                      <p:nvPr/>
                    </p:nvPicPr>
                    <p:blipFill>
                      <a:blip r:embed="rId5"/>
                      <a:srcRect/>
                      <a:stretch>
                        <a:fillRect/>
                      </a:stretch>
                    </p:blipFill>
                    <p:spPr bwMode="auto">
                      <a:xfrm>
                        <a:off x="2386012" y="3232150"/>
                        <a:ext cx="4092575"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3"/>
          <p:cNvSpPr txBox="1">
            <a:spLocks noChangeArrowheads="1"/>
          </p:cNvSpPr>
          <p:nvPr/>
        </p:nvSpPr>
        <p:spPr bwMode="invGray">
          <a:xfrm>
            <a:off x="182562" y="1282781"/>
            <a:ext cx="87788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Referring to the end of the mathematical background notes I have that if a linear, constant-coefficient ODE has forcing term </a:t>
            </a:r>
            <a:r>
              <a:rPr kumimoji="1" lang="en-GB" altLang="en-US" sz="2800" dirty="0" err="1" smtClean="0">
                <a:latin typeface="Times New Roman" pitchFamily="18" charset="0"/>
                <a:cs typeface="Times New Roman" pitchFamily="18" charset="0"/>
              </a:rPr>
              <a:t>cos</a:t>
            </a:r>
            <a:r>
              <a:rPr kumimoji="1" lang="en-GB" altLang="en-US" sz="2800" dirty="0" smtClean="0">
                <a:latin typeface="Times New Roman" pitchFamily="18" charset="0"/>
                <a:cs typeface="Times New Roman" pitchFamily="18" charset="0"/>
              </a:rPr>
              <a:t>(</a:t>
            </a:r>
            <a:r>
              <a:rPr kumimoji="1" lang="en-GB" altLang="en-US" sz="2800" i="1" dirty="0" err="1" smtClean="0">
                <a:latin typeface="Symbol" panose="05050102010706020507" pitchFamily="18" charset="2"/>
                <a:cs typeface="Times New Roman" pitchFamily="18" charset="0"/>
              </a:rPr>
              <a:t>w</a:t>
            </a:r>
            <a:r>
              <a:rPr kumimoji="1" lang="en-GB" altLang="en-US" sz="2800" i="1" dirty="0" err="1" smtClean="0">
                <a:latin typeface="Times New Roman" pitchFamily="18" charset="0"/>
                <a:cs typeface="Times New Roman" pitchFamily="18" charset="0"/>
              </a:rPr>
              <a:t>t</a:t>
            </a:r>
            <a:r>
              <a:rPr kumimoji="1" lang="en-GB" altLang="en-US" sz="2800" dirty="0" smtClean="0">
                <a:latin typeface="Times New Roman" pitchFamily="18" charset="0"/>
                <a:cs typeface="Times New Roman" pitchFamily="18" charset="0"/>
              </a:rPr>
              <a:t>) then the forced response (i.e. the particular solution satisfying zero initial conditions) is </a:t>
            </a:r>
            <a:r>
              <a:rPr kumimoji="1" lang="en-GB" altLang="en-US" sz="2800" i="1" dirty="0" err="1" smtClean="0">
                <a:latin typeface="Times New Roman" pitchFamily="18" charset="0"/>
                <a:cs typeface="Times New Roman" pitchFamily="18" charset="0"/>
              </a:rPr>
              <a:t>A</a:t>
            </a:r>
            <a:r>
              <a:rPr kumimoji="1" lang="en-GB" altLang="en-US" sz="2800" dirty="0" err="1" smtClean="0">
                <a:latin typeface="Times New Roman" pitchFamily="18" charset="0"/>
                <a:cs typeface="Times New Roman" pitchFamily="18" charset="0"/>
              </a:rPr>
              <a:t>cos</a:t>
            </a:r>
            <a:r>
              <a:rPr kumimoji="1" lang="en-GB" altLang="en-US" sz="2800" dirty="0" smtClean="0">
                <a:latin typeface="Times New Roman" pitchFamily="18" charset="0"/>
                <a:cs typeface="Times New Roman" pitchFamily="18" charset="0"/>
              </a:rPr>
              <a:t>(</a:t>
            </a:r>
            <a:r>
              <a:rPr kumimoji="1" lang="en-GB" altLang="en-US" sz="2800" i="1" dirty="0" err="1" smtClean="0">
                <a:latin typeface="Symbol" panose="05050102010706020507" pitchFamily="18" charset="2"/>
                <a:cs typeface="Times New Roman" pitchFamily="18" charset="0"/>
              </a:rPr>
              <a:t>w</a:t>
            </a:r>
            <a:r>
              <a:rPr kumimoji="1" lang="en-GB" altLang="en-US" sz="2800" i="1" dirty="0" err="1" smtClean="0">
                <a:latin typeface="Times New Roman" pitchFamily="18" charset="0"/>
                <a:cs typeface="Times New Roman" pitchFamily="18" charset="0"/>
              </a:rPr>
              <a:t>t</a:t>
            </a:r>
            <a:r>
              <a:rPr kumimoji="1" lang="en-GB" altLang="en-US" sz="2800" dirty="0" err="1" smtClean="0">
                <a:latin typeface="Times New Roman" pitchFamily="18" charset="0"/>
                <a:cs typeface="Times New Roman" pitchFamily="18" charset="0"/>
              </a:rPr>
              <a:t>+</a:t>
            </a:r>
            <a:r>
              <a:rPr kumimoji="1" lang="en-GB" altLang="en-US" sz="2800" i="1" dirty="0" err="1" smtClean="0">
                <a:latin typeface="Symbol" panose="05050102010706020507" pitchFamily="18" charset="2"/>
                <a:cs typeface="Times New Roman" pitchFamily="18" charset="0"/>
              </a:rPr>
              <a:t>f</a:t>
            </a:r>
            <a:r>
              <a:rPr kumimoji="1" lang="en-GB" altLang="en-US" sz="2800" dirty="0" smtClean="0">
                <a:latin typeface="Times New Roman" pitchFamily="18" charset="0"/>
                <a:cs typeface="Times New Roman" pitchFamily="18" charset="0"/>
              </a:rPr>
              <a:t>) where</a:t>
            </a:r>
            <a:endParaRPr kumimoji="1" lang="en-US" altLang="en-US" sz="2800" dirty="0">
              <a:latin typeface="Times New Roman" pitchFamily="18" charset="0"/>
              <a:cs typeface="Times New Roman" pitchFamily="18" charset="0"/>
            </a:endParaRPr>
          </a:p>
        </p:txBody>
      </p:sp>
      <p:sp>
        <p:nvSpPr>
          <p:cNvPr id="10" name="Text Box 3"/>
          <p:cNvSpPr txBox="1">
            <a:spLocks noChangeArrowheads="1"/>
          </p:cNvSpPr>
          <p:nvPr/>
        </p:nvSpPr>
        <p:spPr bwMode="invGray">
          <a:xfrm>
            <a:off x="182559" y="4465391"/>
            <a:ext cx="87788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where </a:t>
            </a:r>
            <a:r>
              <a:rPr kumimoji="1" lang="en-GB" altLang="en-US" sz="2800" i="1" dirty="0" smtClean="0">
                <a:latin typeface="Times New Roman" pitchFamily="18" charset="0"/>
                <a:cs typeface="Times New Roman" pitchFamily="18" charset="0"/>
              </a:rPr>
              <a:t>G</a:t>
            </a:r>
            <a:r>
              <a:rPr kumimoji="1" lang="en-GB" altLang="en-US" sz="2800" dirty="0" smtClean="0">
                <a:latin typeface="Times New Roman" pitchFamily="18" charset="0"/>
                <a:cs typeface="Times New Roman" pitchFamily="18" charset="0"/>
              </a:rPr>
              <a:t>(</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 is the transfer function of the associated linear, time-invariant system. This result holds in fact for almost arbitrary LTI systems, not just those described by linear, constant-coefficient ODEs. Moreover, this result does not hold at all, there is are assumptions being made.</a:t>
            </a:r>
            <a:endParaRPr kumimoji="1" lang="en-US"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700" y="886619"/>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1858" name="Rectangle 2"/>
          <p:cNvSpPr>
            <a:spLocks noGrp="1" noChangeArrowheads="1"/>
          </p:cNvSpPr>
          <p:nvPr>
            <p:ph type="title"/>
          </p:nvPr>
        </p:nvSpPr>
        <p:spPr>
          <a:xfrm>
            <a:off x="512763" y="850900"/>
            <a:ext cx="7772400" cy="876300"/>
          </a:xfrm>
        </p:spPr>
        <p:txBody>
          <a:bodyPr/>
          <a:lstStyle/>
          <a:p>
            <a:pPr eaLnBrk="1" hangingPunct="1"/>
            <a:r>
              <a:rPr lang="en-IE" altLang="en-US" smtClean="0"/>
              <a:t>Note</a:t>
            </a:r>
            <a:endParaRPr lang="en-GB" altLang="en-US" smtClean="0"/>
          </a:p>
        </p:txBody>
      </p:sp>
      <p:sp>
        <p:nvSpPr>
          <p:cNvPr id="121859" name="Text Box 3"/>
          <p:cNvSpPr txBox="1">
            <a:spLocks noChangeArrowheads="1"/>
          </p:cNvSpPr>
          <p:nvPr/>
        </p:nvSpPr>
        <p:spPr bwMode="invGray">
          <a:xfrm>
            <a:off x="201613" y="3175000"/>
            <a:ext cx="85359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30000"/>
              </a:spcBef>
              <a:buFontTx/>
              <a:buNone/>
            </a:pPr>
            <a:r>
              <a:rPr kumimoji="1" lang="en-GB" altLang="en-US" dirty="0">
                <a:latin typeface="Times New Roman" panose="02020603050405020304" pitchFamily="18" charset="0"/>
                <a:cs typeface="Times New Roman" panose="02020603050405020304" pitchFamily="18" charset="0"/>
              </a:rPr>
              <a:t>In a similar manner the approximations for the individual components of the phase may be added to give an approximation to the phase plot.</a:t>
            </a:r>
          </a:p>
        </p:txBody>
      </p:sp>
      <p:sp>
        <p:nvSpPr>
          <p:cNvPr id="4"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smtClean="0">
                <a:latin typeface="Times New Roman" pitchFamily="18" charset="0"/>
              </a:rPr>
              <a:t>Section: 4</a:t>
            </a:r>
            <a:endParaRPr kumimoji="1" lang="en-GB" altLang="en-US" sz="800" dirty="0">
              <a:latin typeface="Times New Roman" pitchFamily="18" charset="0"/>
            </a:endParaRPr>
          </a:p>
        </p:txBody>
      </p:sp>
      <p:sp>
        <p:nvSpPr>
          <p:cNvPr id="5"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2882" name="Rectangle 5"/>
          <p:cNvSpPr>
            <a:spLocks noChangeArrowheads="1"/>
          </p:cNvSpPr>
          <p:nvPr/>
        </p:nvSpPr>
        <p:spPr bwMode="auto">
          <a:xfrm>
            <a:off x="2239963" y="0"/>
            <a:ext cx="449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Nyquist Criterion</a:t>
            </a:r>
          </a:p>
        </p:txBody>
      </p:sp>
      <p:sp>
        <p:nvSpPr>
          <p:cNvPr id="122883"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22884"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22885" name="Object 8"/>
          <p:cNvGraphicFramePr>
            <a:graphicFrameLocks noChangeAspect="1"/>
          </p:cNvGraphicFramePr>
          <p:nvPr>
            <p:extLst>
              <p:ext uri="{D42A27DB-BD31-4B8C-83A1-F6EECF244321}">
                <p14:modId xmlns:p14="http://schemas.microsoft.com/office/powerpoint/2010/main" val="2662544885"/>
              </p:ext>
            </p:extLst>
          </p:nvPr>
        </p:nvGraphicFramePr>
        <p:xfrm>
          <a:off x="1619250" y="1358900"/>
          <a:ext cx="6738937" cy="1952625"/>
        </p:xfrm>
        <a:graphic>
          <a:graphicData uri="http://schemas.openxmlformats.org/presentationml/2006/ole">
            <mc:AlternateContent xmlns:mc="http://schemas.openxmlformats.org/markup-compatibility/2006">
              <mc:Choice xmlns:v="urn:schemas-microsoft-com:vml" Requires="v">
                <p:oleObj spid="_x0000_s122963" name="Equation" r:id="rId4" imgW="2362200" imgH="685800" progId="Equation.3">
                  <p:embed/>
                </p:oleObj>
              </mc:Choice>
              <mc:Fallback>
                <p:oleObj name="Equation" r:id="rId4" imgW="2362200" imgH="685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358900"/>
                        <a:ext cx="6738937" cy="195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6" name="Object 16"/>
          <p:cNvGraphicFramePr>
            <a:graphicFrameLocks noChangeAspect="1"/>
          </p:cNvGraphicFramePr>
          <p:nvPr>
            <p:extLst>
              <p:ext uri="{D42A27DB-BD31-4B8C-83A1-F6EECF244321}">
                <p14:modId xmlns:p14="http://schemas.microsoft.com/office/powerpoint/2010/main" val="3456675609"/>
              </p:ext>
            </p:extLst>
          </p:nvPr>
        </p:nvGraphicFramePr>
        <p:xfrm>
          <a:off x="104775" y="3886200"/>
          <a:ext cx="4270375" cy="2638425"/>
        </p:xfrm>
        <a:graphic>
          <a:graphicData uri="http://schemas.openxmlformats.org/presentationml/2006/ole">
            <mc:AlternateContent xmlns:mc="http://schemas.openxmlformats.org/markup-compatibility/2006">
              <mc:Choice xmlns:v="urn:schemas-microsoft-com:vml" Requires="v">
                <p:oleObj spid="_x0000_s122964" name="Visio" r:id="rId6" imgW="4269850" imgH="2639038" progId="Visio.Drawing.11">
                  <p:embed/>
                </p:oleObj>
              </mc:Choice>
              <mc:Fallback>
                <p:oleObj name="Visio" r:id="rId6" imgW="4269850" imgH="2639038" progId="Visio.Drawing.11">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104775" y="3886200"/>
                        <a:ext cx="42703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
          <p:cNvSpPr txBox="1">
            <a:spLocks noChangeArrowheads="1"/>
          </p:cNvSpPr>
          <p:nvPr/>
        </p:nvSpPr>
        <p:spPr bwMode="invGray">
          <a:xfrm>
            <a:off x="4864100" y="4064000"/>
            <a:ext cx="4292600" cy="19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30000"/>
              </a:spcBef>
              <a:buFontTx/>
              <a:buNone/>
            </a:pPr>
            <a:r>
              <a:rPr kumimoji="1" lang="en-GB" altLang="en-US" sz="2800" dirty="0">
                <a:latin typeface="Times New Roman" panose="02020603050405020304" pitchFamily="18" charset="0"/>
                <a:cs typeface="Times New Roman" panose="02020603050405020304" pitchFamily="18" charset="0"/>
              </a:rPr>
              <a:t>The zeros of </a:t>
            </a:r>
            <a:r>
              <a:rPr kumimoji="1" lang="en-GB" altLang="en-US" sz="2800" i="1" dirty="0">
                <a:latin typeface="Times New Roman" panose="02020603050405020304" pitchFamily="18" charset="0"/>
                <a:cs typeface="Times New Roman" panose="02020603050405020304" pitchFamily="18" charset="0"/>
              </a:rPr>
              <a:t>F</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are the closed-loop poles.  </a:t>
            </a:r>
          </a:p>
          <a:p>
            <a:pPr>
              <a:spcBef>
                <a:spcPct val="30000"/>
              </a:spcBef>
              <a:buFontTx/>
              <a:buNone/>
            </a:pPr>
            <a:r>
              <a:rPr kumimoji="1" lang="en-GB" altLang="en-US" sz="2800" dirty="0">
                <a:latin typeface="Times New Roman" panose="02020603050405020304" pitchFamily="18" charset="0"/>
                <a:cs typeface="Times New Roman" panose="02020603050405020304" pitchFamily="18" charset="0"/>
              </a:rPr>
              <a:t>The poles of </a:t>
            </a:r>
            <a:r>
              <a:rPr kumimoji="1" lang="en-GB" altLang="en-US" sz="2800" i="1" dirty="0">
                <a:latin typeface="Times New Roman" panose="02020603050405020304" pitchFamily="18" charset="0"/>
                <a:cs typeface="Times New Roman" panose="02020603050405020304" pitchFamily="18" charset="0"/>
              </a:rPr>
              <a:t>F</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are the open-loop poles.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56700" cy="12827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4930" name="Rectangle 4"/>
          <p:cNvSpPr>
            <a:spLocks noChangeArrowheads="1"/>
          </p:cNvSpPr>
          <p:nvPr/>
        </p:nvSpPr>
        <p:spPr bwMode="auto">
          <a:xfrm>
            <a:off x="230188" y="304800"/>
            <a:ext cx="8032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Cauchy’s Principle of the Argument</a:t>
            </a:r>
          </a:p>
        </p:txBody>
      </p:sp>
      <p:sp>
        <p:nvSpPr>
          <p:cNvPr id="124931"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24932"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24933" name="Object 7"/>
          <p:cNvGraphicFramePr>
            <a:graphicFrameLocks noChangeAspect="1"/>
          </p:cNvGraphicFramePr>
          <p:nvPr/>
        </p:nvGraphicFramePr>
        <p:xfrm>
          <a:off x="163513" y="1633538"/>
          <a:ext cx="4140200" cy="1865312"/>
        </p:xfrm>
        <a:graphic>
          <a:graphicData uri="http://schemas.openxmlformats.org/presentationml/2006/ole">
            <mc:AlternateContent xmlns:mc="http://schemas.openxmlformats.org/markup-compatibility/2006">
              <mc:Choice xmlns:v="urn:schemas-microsoft-com:vml" Requires="v">
                <p:oleObj spid="_x0000_s125050" name="Equation" r:id="rId4" imgW="1459866" imgH="660113" progId="Equation.3">
                  <p:embed/>
                </p:oleObj>
              </mc:Choice>
              <mc:Fallback>
                <p:oleObj name="Equation" r:id="rId4" imgW="1459866" imgH="6601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13" y="1633538"/>
                        <a:ext cx="4140200" cy="186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13"/>
          <p:cNvGraphicFramePr>
            <a:graphicFrameLocks noGrp="1" noChangeAspect="1"/>
          </p:cNvGraphicFramePr>
          <p:nvPr>
            <p:ph sz="half" idx="2"/>
          </p:nvPr>
        </p:nvGraphicFramePr>
        <p:xfrm>
          <a:off x="998538" y="5251450"/>
          <a:ext cx="6656387" cy="1317625"/>
        </p:xfrm>
        <a:graphic>
          <a:graphicData uri="http://schemas.openxmlformats.org/presentationml/2006/ole">
            <mc:AlternateContent xmlns:mc="http://schemas.openxmlformats.org/markup-compatibility/2006">
              <mc:Choice xmlns:v="urn:schemas-microsoft-com:vml" Requires="v">
                <p:oleObj spid="_x0000_s125051" name="Equation" r:id="rId6" imgW="2311400" imgH="457200" progId="Equation.3">
                  <p:embed/>
                </p:oleObj>
              </mc:Choice>
              <mc:Fallback>
                <p:oleObj name="Equation" r:id="rId6" imgW="2311400" imgH="4572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8538" y="5251450"/>
                        <a:ext cx="6656387"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5" name="Object 19"/>
          <p:cNvGraphicFramePr>
            <a:graphicFrameLocks noChangeAspect="1"/>
          </p:cNvGraphicFramePr>
          <p:nvPr/>
        </p:nvGraphicFramePr>
        <p:xfrm>
          <a:off x="3462338" y="1325563"/>
          <a:ext cx="5681662" cy="3795712"/>
        </p:xfrm>
        <a:graphic>
          <a:graphicData uri="http://schemas.openxmlformats.org/presentationml/2006/ole">
            <mc:AlternateContent xmlns:mc="http://schemas.openxmlformats.org/markup-compatibility/2006">
              <mc:Choice xmlns:v="urn:schemas-microsoft-com:vml" Requires="v">
                <p:oleObj spid="_x0000_s125052" name="Visio" r:id="rId8" imgW="6124492" imgH="4092536" progId="Visio.Drawing.11">
                  <p:embed/>
                </p:oleObj>
              </mc:Choice>
              <mc:Fallback>
                <p:oleObj name="Visio" r:id="rId8" imgW="6124492" imgH="4092536" progId="Visio.Drawing.11">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2338" y="1325563"/>
                        <a:ext cx="5681662" cy="379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56700" cy="13208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5954" name="Rectangle 4"/>
          <p:cNvSpPr>
            <a:spLocks noChangeArrowheads="1"/>
          </p:cNvSpPr>
          <p:nvPr/>
        </p:nvSpPr>
        <p:spPr bwMode="auto">
          <a:xfrm>
            <a:off x="230188" y="304800"/>
            <a:ext cx="8032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Cauchy’s Principle of the Argument</a:t>
            </a:r>
          </a:p>
        </p:txBody>
      </p:sp>
      <p:sp>
        <p:nvSpPr>
          <p:cNvPr id="12595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2595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125957" name="Object 7"/>
          <p:cNvGraphicFramePr>
            <a:graphicFrameLocks noChangeAspect="1"/>
          </p:cNvGraphicFramePr>
          <p:nvPr/>
        </p:nvGraphicFramePr>
        <p:xfrm>
          <a:off x="139700" y="1960563"/>
          <a:ext cx="4667250" cy="2873375"/>
        </p:xfrm>
        <a:graphic>
          <a:graphicData uri="http://schemas.openxmlformats.org/presentationml/2006/ole">
            <mc:AlternateContent xmlns:mc="http://schemas.openxmlformats.org/markup-compatibility/2006">
              <mc:Choice xmlns:v="urn:schemas-microsoft-com:vml" Requires="v">
                <p:oleObj spid="_x0000_s126113" name="Equation" r:id="rId4" imgW="1828800" imgH="1130300" progId="Equation.3">
                  <p:embed/>
                </p:oleObj>
              </mc:Choice>
              <mc:Fallback>
                <p:oleObj name="Equation" r:id="rId4" imgW="1828800" imgH="1130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 y="1960563"/>
                        <a:ext cx="4667250" cy="287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8" name="Object 11"/>
          <p:cNvGraphicFramePr>
            <a:graphicFrameLocks noChangeAspect="1"/>
          </p:cNvGraphicFramePr>
          <p:nvPr/>
        </p:nvGraphicFramePr>
        <p:xfrm>
          <a:off x="560388" y="5792788"/>
          <a:ext cx="7534275" cy="622300"/>
        </p:xfrm>
        <a:graphic>
          <a:graphicData uri="http://schemas.openxmlformats.org/presentationml/2006/ole">
            <mc:AlternateContent xmlns:mc="http://schemas.openxmlformats.org/markup-compatibility/2006">
              <mc:Choice xmlns:v="urn:schemas-microsoft-com:vml" Requires="v">
                <p:oleObj spid="_x0000_s126114" name="Equation" r:id="rId6" imgW="2616200" imgH="215900" progId="Equation.3">
                  <p:embed/>
                </p:oleObj>
              </mc:Choice>
              <mc:Fallback>
                <p:oleObj name="Equation" r:id="rId6" imgW="2616200" imgH="2159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88" y="5792788"/>
                        <a:ext cx="75342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9" name="Object 13"/>
          <p:cNvGraphicFramePr>
            <a:graphicFrameLocks noChangeAspect="1"/>
          </p:cNvGraphicFramePr>
          <p:nvPr/>
        </p:nvGraphicFramePr>
        <p:xfrm>
          <a:off x="1524000" y="1393825"/>
          <a:ext cx="6124575" cy="4092575"/>
        </p:xfrm>
        <a:graphic>
          <a:graphicData uri="http://schemas.openxmlformats.org/presentationml/2006/ole">
            <mc:AlternateContent xmlns:mc="http://schemas.openxmlformats.org/markup-compatibility/2006">
              <mc:Choice xmlns:v="urn:schemas-microsoft-com:vml" Requires="v">
                <p:oleObj spid="_x0000_s126115" name="Visio" r:id="rId8" imgW="6124492" imgH="4092536" progId="Visio.Drawing.11">
                  <p:embed/>
                </p:oleObj>
              </mc:Choice>
              <mc:Fallback>
                <p:oleObj name="Visio" r:id="rId8" imgW="6124492" imgH="4092536" progId="Visio.Drawing.11">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393825"/>
                        <a:ext cx="6124575"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60" name="Object 15"/>
          <p:cNvGraphicFramePr>
            <a:graphicFrameLocks noChangeAspect="1"/>
          </p:cNvGraphicFramePr>
          <p:nvPr/>
        </p:nvGraphicFramePr>
        <p:xfrm>
          <a:off x="3260725" y="1371600"/>
          <a:ext cx="6124575" cy="4092575"/>
        </p:xfrm>
        <a:graphic>
          <a:graphicData uri="http://schemas.openxmlformats.org/presentationml/2006/ole">
            <mc:AlternateContent xmlns:mc="http://schemas.openxmlformats.org/markup-compatibility/2006">
              <mc:Choice xmlns:v="urn:schemas-microsoft-com:vml" Requires="v">
                <p:oleObj spid="_x0000_s126116" name="Visio" r:id="rId10" imgW="6124492" imgH="4092536" progId="Visio.Drawing.11">
                  <p:embed/>
                </p:oleObj>
              </mc:Choice>
              <mc:Fallback>
                <p:oleObj name="Visio" r:id="rId10" imgW="6124492" imgH="4092536" progId="Visio.Drawing.11">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0725" y="1371600"/>
                        <a:ext cx="6124575"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2700" y="1011238"/>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6978" name="Rectangle 2"/>
          <p:cNvSpPr>
            <a:spLocks noGrp="1" noChangeArrowheads="1"/>
          </p:cNvSpPr>
          <p:nvPr>
            <p:ph type="title"/>
          </p:nvPr>
        </p:nvSpPr>
        <p:spPr>
          <a:xfrm>
            <a:off x="512763" y="850900"/>
            <a:ext cx="7772400" cy="876300"/>
          </a:xfrm>
        </p:spPr>
        <p:txBody>
          <a:bodyPr/>
          <a:lstStyle/>
          <a:p>
            <a:pPr eaLnBrk="1" hangingPunct="1"/>
            <a:r>
              <a:rPr lang="en-IE" altLang="en-US" smtClean="0"/>
              <a:t>Note</a:t>
            </a:r>
            <a:endParaRPr lang="en-GB" altLang="en-US" smtClean="0"/>
          </a:p>
        </p:txBody>
      </p:sp>
      <p:sp>
        <p:nvSpPr>
          <p:cNvPr id="126979" name="Text Box 3"/>
          <p:cNvSpPr txBox="1">
            <a:spLocks noChangeArrowheads="1"/>
          </p:cNvSpPr>
          <p:nvPr/>
        </p:nvSpPr>
        <p:spPr bwMode="invGray">
          <a:xfrm>
            <a:off x="354013" y="2870200"/>
            <a:ext cx="81803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So, no net change if pole/zero is outside curve.  Decrease by 2</a:t>
            </a:r>
            <a:r>
              <a:rPr kumimoji="1" lang="en-GB" altLang="en-US" i="1" dirty="0">
                <a:latin typeface="Symbol" panose="05050102010706020507" pitchFamily="18" charset="2"/>
                <a:cs typeface="Times New Roman" panose="02020603050405020304" pitchFamily="18" charset="0"/>
              </a:rPr>
              <a:t>p</a:t>
            </a:r>
            <a:r>
              <a:rPr kumimoji="1" lang="en-GB" altLang="en-US" dirty="0">
                <a:latin typeface="Times New Roman" panose="02020603050405020304" pitchFamily="18" charset="0"/>
                <a:cs typeface="Times New Roman" panose="02020603050405020304" pitchFamily="18" charset="0"/>
              </a:rPr>
              <a:t> if pole/zero is inside curve.</a:t>
            </a: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Argument of </a:t>
            </a:r>
            <a:r>
              <a:rPr kumimoji="1" lang="en-GB" altLang="en-US" i="1" dirty="0">
                <a:latin typeface="Times New Roman" panose="02020603050405020304" pitchFamily="18" charset="0"/>
                <a:cs typeface="Times New Roman" panose="02020603050405020304" pitchFamily="18" charset="0"/>
              </a:rPr>
              <a:t>F</a:t>
            </a:r>
            <a:r>
              <a:rPr kumimoji="1" lang="en-GB" altLang="en-US" dirty="0">
                <a:latin typeface="Times New Roman" panose="02020603050405020304" pitchFamily="18" charset="0"/>
                <a:cs typeface="Times New Roman" panose="02020603050405020304" pitchFamily="18" charset="0"/>
              </a:rPr>
              <a:t>(</a:t>
            </a:r>
            <a:r>
              <a:rPr kumimoji="1" lang="en-GB" altLang="en-US" i="1" dirty="0">
                <a:latin typeface="Times New Roman" panose="02020603050405020304" pitchFamily="18" charset="0"/>
                <a:cs typeface="Times New Roman" panose="02020603050405020304" pitchFamily="18" charset="0"/>
              </a:rPr>
              <a:t>s</a:t>
            </a:r>
            <a:r>
              <a:rPr kumimoji="1" lang="en-GB" altLang="en-US" dirty="0">
                <a:latin typeface="Times New Roman" panose="02020603050405020304" pitchFamily="18" charset="0"/>
                <a:cs typeface="Times New Roman" panose="02020603050405020304" pitchFamily="18" charset="0"/>
              </a:rPr>
              <a:t>) decreases by (</a:t>
            </a:r>
            <a:r>
              <a:rPr kumimoji="1" lang="en-GB" altLang="en-US" i="1" dirty="0">
                <a:latin typeface="Times New Roman" panose="02020603050405020304" pitchFamily="18" charset="0"/>
                <a:cs typeface="Times New Roman" panose="02020603050405020304" pitchFamily="18" charset="0"/>
              </a:rPr>
              <a:t>Z-P</a:t>
            </a:r>
            <a:r>
              <a:rPr kumimoji="1" lang="en-GB" altLang="en-US" dirty="0">
                <a:latin typeface="Times New Roman" panose="02020603050405020304" pitchFamily="18" charset="0"/>
                <a:cs typeface="Times New Roman" panose="02020603050405020304" pitchFamily="18" charset="0"/>
              </a:rPr>
              <a:t>)2</a:t>
            </a:r>
            <a:r>
              <a:rPr kumimoji="1" lang="en-GB" altLang="en-US" i="1" dirty="0">
                <a:latin typeface="Symbol" panose="05050102010706020507" pitchFamily="18" charset="2"/>
                <a:cs typeface="Times New Roman" panose="02020603050405020304" pitchFamily="18" charset="0"/>
              </a:rPr>
              <a:t>p</a:t>
            </a:r>
            <a:r>
              <a:rPr kumimoji="1" lang="en-GB" altLang="en-US" dirty="0">
                <a:latin typeface="Times New Roman" panose="02020603050405020304" pitchFamily="18" charset="0"/>
                <a:cs typeface="Times New Roman" panose="02020603050405020304" pitchFamily="18" charset="0"/>
              </a:rPr>
              <a:t>, </a:t>
            </a:r>
            <a:r>
              <a:rPr kumimoji="1" lang="en-GB" altLang="en-US" dirty="0" smtClean="0">
                <a:latin typeface="Times New Roman" panose="02020603050405020304" pitchFamily="18" charset="0"/>
                <a:cs typeface="Times New Roman" panose="02020603050405020304" pitchFamily="18" charset="0"/>
              </a:rPr>
              <a:t>where </a:t>
            </a:r>
            <a:r>
              <a:rPr kumimoji="1" lang="en-GB" altLang="en-US" i="1" dirty="0" smtClean="0">
                <a:latin typeface="Times New Roman" panose="02020603050405020304" pitchFamily="18" charset="0"/>
                <a:cs typeface="Times New Roman" panose="02020603050405020304" pitchFamily="18" charset="0"/>
              </a:rPr>
              <a:t>Z</a:t>
            </a:r>
            <a:r>
              <a:rPr kumimoji="1" lang="en-GB" altLang="en-US" dirty="0" smtClean="0">
                <a:latin typeface="Times New Roman" panose="02020603050405020304" pitchFamily="18" charset="0"/>
                <a:cs typeface="Times New Roman" panose="02020603050405020304" pitchFamily="18" charset="0"/>
              </a:rPr>
              <a:t> </a:t>
            </a:r>
            <a:r>
              <a:rPr kumimoji="1" lang="en-GB" altLang="en-US" dirty="0">
                <a:latin typeface="Times New Roman" panose="02020603050405020304" pitchFamily="18" charset="0"/>
                <a:cs typeface="Times New Roman" panose="02020603050405020304" pitchFamily="18" charset="0"/>
              </a:rPr>
              <a:t>= number of zeros of </a:t>
            </a:r>
            <a:r>
              <a:rPr kumimoji="1" lang="en-GB" altLang="en-US" i="1" dirty="0">
                <a:latin typeface="Times New Roman" panose="02020603050405020304" pitchFamily="18" charset="0"/>
                <a:cs typeface="Times New Roman" panose="02020603050405020304" pitchFamily="18" charset="0"/>
              </a:rPr>
              <a:t>F</a:t>
            </a:r>
            <a:r>
              <a:rPr kumimoji="1" lang="en-GB" altLang="en-US" dirty="0">
                <a:latin typeface="Times New Roman" panose="02020603050405020304" pitchFamily="18" charset="0"/>
                <a:cs typeface="Times New Roman" panose="02020603050405020304" pitchFamily="18" charset="0"/>
              </a:rPr>
              <a:t> inside curve, </a:t>
            </a:r>
            <a:r>
              <a:rPr kumimoji="1" lang="en-GB" altLang="en-US" i="1" dirty="0">
                <a:latin typeface="Times New Roman" panose="02020603050405020304" pitchFamily="18" charset="0"/>
                <a:cs typeface="Times New Roman" panose="02020603050405020304" pitchFamily="18" charset="0"/>
              </a:rPr>
              <a:t>P</a:t>
            </a:r>
            <a:r>
              <a:rPr kumimoji="1" lang="en-GB" altLang="en-US" dirty="0">
                <a:latin typeface="Times New Roman" panose="02020603050405020304" pitchFamily="18" charset="0"/>
                <a:cs typeface="Times New Roman" panose="02020603050405020304" pitchFamily="18" charset="0"/>
              </a:rPr>
              <a:t> = number of poles of </a:t>
            </a:r>
            <a:r>
              <a:rPr kumimoji="1" lang="en-GB" altLang="en-US" i="1" dirty="0">
                <a:latin typeface="Times New Roman" panose="02020603050405020304" pitchFamily="18" charset="0"/>
                <a:cs typeface="Times New Roman" panose="02020603050405020304" pitchFamily="18" charset="0"/>
              </a:rPr>
              <a:t>F</a:t>
            </a:r>
            <a:r>
              <a:rPr kumimoji="1" lang="en-GB" altLang="en-US" dirty="0">
                <a:latin typeface="Times New Roman" panose="02020603050405020304" pitchFamily="18" charset="0"/>
                <a:cs typeface="Times New Roman" panose="02020603050405020304" pitchFamily="18" charset="0"/>
              </a:rPr>
              <a:t> inside curve, number being counted with multiplicity.</a:t>
            </a:r>
            <a:endParaRPr kumimoji="1" lang="en-US" altLang="en-US" dirty="0">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12700" y="457200"/>
            <a:ext cx="9156700" cy="14859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8002" name="Rectangle 10"/>
          <p:cNvSpPr>
            <a:spLocks noChangeArrowheads="1"/>
          </p:cNvSpPr>
          <p:nvPr/>
        </p:nvSpPr>
        <p:spPr bwMode="auto">
          <a:xfrm>
            <a:off x="352425" y="649288"/>
            <a:ext cx="8032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a:solidFill>
                  <a:schemeClr val="tx2"/>
                </a:solidFill>
              </a:rPr>
              <a:t>Cauchy’s Principle of the Argument</a:t>
            </a:r>
          </a:p>
        </p:txBody>
      </p:sp>
      <p:sp>
        <p:nvSpPr>
          <p:cNvPr id="128003" name="Text Box 11"/>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a:latin typeface="Times New Roman" pitchFamily="18" charset="0"/>
              </a:rPr>
              <a:t>Section: 5</a:t>
            </a:r>
            <a:endParaRPr kumimoji="1" lang="en-GB" altLang="en-US" sz="800">
              <a:latin typeface="Times New Roman" pitchFamily="18" charset="0"/>
            </a:endParaRPr>
          </a:p>
        </p:txBody>
      </p:sp>
      <p:sp>
        <p:nvSpPr>
          <p:cNvPr id="128004" name="Text Box 12"/>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28005" name="Object 15"/>
          <p:cNvGraphicFramePr>
            <a:graphicFrameLocks noChangeAspect="1"/>
          </p:cNvGraphicFramePr>
          <p:nvPr>
            <p:extLst>
              <p:ext uri="{D42A27DB-BD31-4B8C-83A1-F6EECF244321}">
                <p14:modId xmlns:p14="http://schemas.microsoft.com/office/powerpoint/2010/main" val="2198474252"/>
              </p:ext>
            </p:extLst>
          </p:nvPr>
        </p:nvGraphicFramePr>
        <p:xfrm>
          <a:off x="347663" y="2598738"/>
          <a:ext cx="8456612" cy="3676650"/>
        </p:xfrm>
        <a:graphic>
          <a:graphicData uri="http://schemas.openxmlformats.org/presentationml/2006/ole">
            <mc:AlternateContent xmlns:mc="http://schemas.openxmlformats.org/markup-compatibility/2006">
              <mc:Choice xmlns:v="urn:schemas-microsoft-com:vml" Requires="v">
                <p:oleObj spid="_x0000_s128044" name="Equation" r:id="rId4" imgW="3098520" imgH="1346040" progId="Equation.3">
                  <p:embed/>
                </p:oleObj>
              </mc:Choice>
              <mc:Fallback>
                <p:oleObj name="Equation" r:id="rId4" imgW="3098520" imgH="1346040" progId="Equation.3">
                  <p:embed/>
                  <p:pic>
                    <p:nvPicPr>
                      <p:cNvPr id="0" name="Object 15"/>
                      <p:cNvPicPr>
                        <a:picLocks noChangeAspect="1" noChangeArrowheads="1"/>
                      </p:cNvPicPr>
                      <p:nvPr/>
                    </p:nvPicPr>
                    <p:blipFill>
                      <a:blip r:embed="rId5"/>
                      <a:srcRect/>
                      <a:stretch>
                        <a:fillRect/>
                      </a:stretch>
                    </p:blipFill>
                    <p:spPr bwMode="auto">
                      <a:xfrm>
                        <a:off x="347663" y="2598738"/>
                        <a:ext cx="8456612" cy="367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2700" y="1011238"/>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26978" name="Rectangle 2"/>
          <p:cNvSpPr>
            <a:spLocks noGrp="1" noChangeArrowheads="1"/>
          </p:cNvSpPr>
          <p:nvPr>
            <p:ph type="title"/>
          </p:nvPr>
        </p:nvSpPr>
        <p:spPr>
          <a:xfrm>
            <a:off x="512763" y="850900"/>
            <a:ext cx="7772400" cy="876300"/>
          </a:xfrm>
        </p:spPr>
        <p:txBody>
          <a:bodyPr/>
          <a:lstStyle/>
          <a:p>
            <a:pPr eaLnBrk="1" hangingPunct="1"/>
            <a:r>
              <a:rPr lang="en-IE" altLang="en-US" smtClean="0"/>
              <a:t>Note</a:t>
            </a:r>
            <a:endParaRPr lang="en-GB" altLang="en-US" smtClean="0"/>
          </a:p>
        </p:txBody>
      </p:sp>
      <p:sp>
        <p:nvSpPr>
          <p:cNvPr id="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7" name="Text Box 3"/>
          <p:cNvSpPr txBox="1">
            <a:spLocks noChangeArrowheads="1"/>
          </p:cNvSpPr>
          <p:nvPr/>
        </p:nvSpPr>
        <p:spPr bwMode="invGray">
          <a:xfrm>
            <a:off x="354013" y="2552700"/>
            <a:ext cx="818038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Although the example makes the principle seem plausible for all rational polynomials </a:t>
            </a:r>
            <a:r>
              <a:rPr kumimoji="1" lang="en-GB" altLang="en-US" i="1" dirty="0">
                <a:latin typeface="Times New Roman" panose="02020603050405020304" pitchFamily="18" charset="0"/>
                <a:cs typeface="Times New Roman" panose="02020603050405020304" pitchFamily="18" charset="0"/>
              </a:rPr>
              <a:t>F</a:t>
            </a:r>
            <a:r>
              <a:rPr kumimoji="1" lang="en-GB" altLang="en-US" dirty="0">
                <a:latin typeface="Times New Roman" panose="02020603050405020304" pitchFamily="18" charset="0"/>
                <a:cs typeface="Times New Roman" panose="02020603050405020304" pitchFamily="18" charset="0"/>
              </a:rPr>
              <a:t>(</a:t>
            </a:r>
            <a:r>
              <a:rPr kumimoji="1" lang="en-GB" altLang="en-US" i="1" dirty="0">
                <a:latin typeface="Times New Roman" panose="02020603050405020304" pitchFamily="18" charset="0"/>
                <a:cs typeface="Times New Roman" panose="02020603050405020304" pitchFamily="18" charset="0"/>
              </a:rPr>
              <a:t>s</a:t>
            </a:r>
            <a:r>
              <a:rPr kumimoji="1" lang="en-GB" altLang="en-US" dirty="0">
                <a:latin typeface="Times New Roman" panose="02020603050405020304" pitchFamily="18" charset="0"/>
                <a:cs typeface="Times New Roman" panose="02020603050405020304" pitchFamily="18" charset="0"/>
              </a:rPr>
              <a:t>), the principle actually holds for a much larger class of functions.</a:t>
            </a: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The principle of the argument can give us important information about the location of the poles and zeros of general functions.</a:t>
            </a:r>
            <a:endParaRPr kumimoji="1"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529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2700" y="304800"/>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0050" name="Rectangle 4"/>
          <p:cNvSpPr>
            <a:spLocks noChangeArrowheads="1"/>
          </p:cNvSpPr>
          <p:nvPr/>
        </p:nvSpPr>
        <p:spPr bwMode="auto">
          <a:xfrm>
            <a:off x="1868488" y="0"/>
            <a:ext cx="449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err="1">
                <a:solidFill>
                  <a:schemeClr val="tx2"/>
                </a:solidFill>
              </a:rPr>
              <a:t>Nyquist</a:t>
            </a:r>
            <a:r>
              <a:rPr lang="en-GB" altLang="en-US" sz="4400" dirty="0">
                <a:solidFill>
                  <a:schemeClr val="tx2"/>
                </a:solidFill>
              </a:rPr>
              <a:t> Contour</a:t>
            </a:r>
          </a:p>
        </p:txBody>
      </p:sp>
      <p:sp>
        <p:nvSpPr>
          <p:cNvPr id="130051"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30052"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30053" name="Text Box 12"/>
          <p:cNvSpPr txBox="1">
            <a:spLocks noChangeArrowheads="1"/>
          </p:cNvSpPr>
          <p:nvPr/>
        </p:nvSpPr>
        <p:spPr bwMode="invGray">
          <a:xfrm>
            <a:off x="196850" y="1081088"/>
            <a:ext cx="8243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a:latin typeface="Times New Roman" pitchFamily="18" charset="0"/>
              </a:rPr>
              <a:t>We employ the principle of the argument with a special choice of curve:  the Nyquist contour.</a:t>
            </a:r>
            <a:endParaRPr lang="en-US" altLang="en-US">
              <a:latin typeface="Times New Roman" pitchFamily="18" charset="0"/>
            </a:endParaRPr>
          </a:p>
        </p:txBody>
      </p:sp>
      <p:graphicFrame>
        <p:nvGraphicFramePr>
          <p:cNvPr id="130054" name="Object 13"/>
          <p:cNvGraphicFramePr>
            <a:graphicFrameLocks noChangeAspect="1"/>
          </p:cNvGraphicFramePr>
          <p:nvPr/>
        </p:nvGraphicFramePr>
        <p:xfrm>
          <a:off x="3019425" y="2384425"/>
          <a:ext cx="6124575" cy="4092575"/>
        </p:xfrm>
        <a:graphic>
          <a:graphicData uri="http://schemas.openxmlformats.org/presentationml/2006/ole">
            <mc:AlternateContent xmlns:mc="http://schemas.openxmlformats.org/markup-compatibility/2006">
              <mc:Choice xmlns:v="urn:schemas-microsoft-com:vml" Requires="v">
                <p:oleObj spid="_x0000_s130094" name="Visio" r:id="rId4" imgW="6124492" imgH="4092536" progId="Visio.Drawing.11">
                  <p:embed/>
                </p:oleObj>
              </mc:Choice>
              <mc:Fallback>
                <p:oleObj name="Visio" r:id="rId4" imgW="6124492" imgH="4092536" progId="Visio.Drawing.11">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9425" y="2384425"/>
                        <a:ext cx="6124575"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5" name="Text Box 14"/>
          <p:cNvSpPr txBox="1">
            <a:spLocks noChangeArrowheads="1"/>
          </p:cNvSpPr>
          <p:nvPr/>
        </p:nvSpPr>
        <p:spPr bwMode="invGray">
          <a:xfrm>
            <a:off x="300038" y="2403475"/>
            <a:ext cx="4311650" cy="42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a:latin typeface="Times New Roman" pitchFamily="18" charset="0"/>
              </a:rPr>
              <a:t>If no open-loop poles are in RHP, then </a:t>
            </a:r>
            <a:r>
              <a:rPr lang="en-GB" altLang="en-US" i="1" dirty="0">
                <a:latin typeface="Times New Roman" pitchFamily="18" charset="0"/>
              </a:rPr>
              <a:t>P</a:t>
            </a:r>
            <a:r>
              <a:rPr lang="en-GB" altLang="en-US" dirty="0">
                <a:latin typeface="Times New Roman" pitchFamily="18" charset="0"/>
              </a:rPr>
              <a:t> = 0.</a:t>
            </a:r>
          </a:p>
          <a:p>
            <a:pPr eaLnBrk="1" hangingPunct="1">
              <a:spcBef>
                <a:spcPct val="50000"/>
              </a:spcBef>
              <a:buFontTx/>
              <a:buNone/>
            </a:pPr>
            <a:r>
              <a:rPr lang="en-GB" altLang="en-US" dirty="0">
                <a:latin typeface="Times New Roman" pitchFamily="18" charset="0"/>
              </a:rPr>
              <a:t>Stability requires that </a:t>
            </a:r>
          </a:p>
          <a:p>
            <a:pPr eaLnBrk="1" hangingPunct="1">
              <a:spcBef>
                <a:spcPct val="50000"/>
              </a:spcBef>
              <a:buFontTx/>
              <a:buNone/>
            </a:pPr>
            <a:r>
              <a:rPr lang="en-GB" altLang="en-US" dirty="0">
                <a:latin typeface="Times New Roman" pitchFamily="18" charset="0"/>
              </a:rPr>
              <a:t>              </a:t>
            </a:r>
            <a:r>
              <a:rPr lang="en-GB" altLang="en-US" i="1" dirty="0">
                <a:latin typeface="Times New Roman" pitchFamily="18" charset="0"/>
              </a:rPr>
              <a:t>Z</a:t>
            </a:r>
            <a:r>
              <a:rPr lang="en-GB" altLang="en-US" dirty="0">
                <a:latin typeface="Times New Roman" pitchFamily="18" charset="0"/>
              </a:rPr>
              <a:t> = 0 </a:t>
            </a:r>
          </a:p>
          <a:p>
            <a:pPr eaLnBrk="1" hangingPunct="1">
              <a:spcBef>
                <a:spcPct val="50000"/>
              </a:spcBef>
              <a:buFontTx/>
              <a:buNone/>
            </a:pPr>
            <a:r>
              <a:rPr lang="en-GB" altLang="en-US" dirty="0">
                <a:latin typeface="Times New Roman" pitchFamily="18" charset="0"/>
              </a:rPr>
              <a:t>i.e. that no zeros of </a:t>
            </a:r>
            <a:r>
              <a:rPr lang="en-GB" altLang="en-US" i="1" dirty="0">
                <a:latin typeface="Times New Roman" pitchFamily="18" charset="0"/>
              </a:rPr>
              <a:t>F</a:t>
            </a:r>
            <a:r>
              <a:rPr lang="en-GB" altLang="en-US" dirty="0">
                <a:latin typeface="Times New Roman" pitchFamily="18" charset="0"/>
              </a:rPr>
              <a:t>(</a:t>
            </a:r>
            <a:r>
              <a:rPr lang="en-GB" altLang="en-US" i="1" dirty="0">
                <a:latin typeface="Times New Roman" pitchFamily="18" charset="0"/>
              </a:rPr>
              <a:t>s</a:t>
            </a:r>
            <a:r>
              <a:rPr lang="en-GB" altLang="en-US" dirty="0">
                <a:latin typeface="Times New Roman" pitchFamily="18" charset="0"/>
              </a:rPr>
              <a:t>) lie inside </a:t>
            </a:r>
            <a:r>
              <a:rPr lang="en-GB" altLang="en-US" dirty="0" err="1">
                <a:latin typeface="Times New Roman" pitchFamily="18" charset="0"/>
              </a:rPr>
              <a:t>Nyquist</a:t>
            </a:r>
            <a:r>
              <a:rPr lang="en-GB" altLang="en-US" dirty="0">
                <a:latin typeface="Times New Roman" pitchFamily="18" charset="0"/>
              </a:rPr>
              <a:t> contour.</a:t>
            </a:r>
            <a:endParaRPr lang="en-US" altLang="en-US" dirty="0">
              <a:latin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700" y="528638"/>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1074" name="Rectangle 4"/>
          <p:cNvSpPr>
            <a:spLocks noGrp="1" noChangeArrowheads="1"/>
          </p:cNvSpPr>
          <p:nvPr>
            <p:ph type="title"/>
          </p:nvPr>
        </p:nvSpPr>
        <p:spPr>
          <a:xfrm>
            <a:off x="723900" y="285750"/>
            <a:ext cx="7772400" cy="1143000"/>
          </a:xfrm>
          <a:noFill/>
        </p:spPr>
        <p:txBody>
          <a:bodyPr/>
          <a:lstStyle/>
          <a:p>
            <a:pPr eaLnBrk="1" hangingPunct="1"/>
            <a:r>
              <a:rPr lang="en-IE" altLang="en-US" smtClean="0"/>
              <a:t>Nyquist Stability Criterion</a:t>
            </a:r>
            <a:endParaRPr lang="en-GB" altLang="en-US" smtClean="0"/>
          </a:p>
        </p:txBody>
      </p:sp>
      <p:sp>
        <p:nvSpPr>
          <p:cNvPr id="131075"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IE" altLang="en-US" sz="1400" dirty="0" smtClean="0">
                <a:latin typeface="Times New Roman" pitchFamily="18" charset="0"/>
              </a:rPr>
              <a:t>4</a:t>
            </a:r>
            <a:endParaRPr kumimoji="1" lang="en-GB" altLang="en-US" sz="800" dirty="0">
              <a:latin typeface="Times New Roman" pitchFamily="18" charset="0"/>
            </a:endParaRPr>
          </a:p>
        </p:txBody>
      </p:sp>
      <p:sp>
        <p:nvSpPr>
          <p:cNvPr id="131076"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31077" name="Text Box 9"/>
          <p:cNvSpPr txBox="1">
            <a:spLocks noChangeArrowheads="1"/>
          </p:cNvSpPr>
          <p:nvPr/>
        </p:nvSpPr>
        <p:spPr bwMode="invGray">
          <a:xfrm>
            <a:off x="388938" y="1863725"/>
            <a:ext cx="8243887"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dirty="0">
                <a:latin typeface="Times New Roman" pitchFamily="18" charset="0"/>
              </a:rPr>
              <a:t>Plot </a:t>
            </a:r>
            <a:r>
              <a:rPr lang="en-GB" altLang="en-US" i="1" dirty="0">
                <a:latin typeface="Times New Roman" pitchFamily="18" charset="0"/>
              </a:rPr>
              <a:t>G</a:t>
            </a:r>
            <a:r>
              <a:rPr lang="en-GB" altLang="en-US" baseline="-25000" dirty="0">
                <a:latin typeface="Times New Roman" pitchFamily="18" charset="0"/>
              </a:rPr>
              <a:t>o</a:t>
            </a:r>
            <a:r>
              <a:rPr lang="en-GB" altLang="en-US" dirty="0">
                <a:latin typeface="Times New Roman" pitchFamily="18" charset="0"/>
              </a:rPr>
              <a:t>(</a:t>
            </a:r>
            <a:r>
              <a:rPr lang="en-GB" altLang="en-US" i="1" dirty="0">
                <a:latin typeface="Times New Roman" pitchFamily="18" charset="0"/>
              </a:rPr>
              <a:t>s</a:t>
            </a:r>
            <a:r>
              <a:rPr lang="en-GB" altLang="en-US" dirty="0">
                <a:latin typeface="Times New Roman" pitchFamily="18" charset="0"/>
              </a:rPr>
              <a:t>) for each </a:t>
            </a:r>
            <a:r>
              <a:rPr lang="en-GB" altLang="en-US" i="1" dirty="0">
                <a:latin typeface="Times New Roman" pitchFamily="18" charset="0"/>
              </a:rPr>
              <a:t>s</a:t>
            </a:r>
            <a:r>
              <a:rPr lang="en-GB" altLang="en-US" dirty="0">
                <a:latin typeface="Times New Roman" pitchFamily="18" charset="0"/>
              </a:rPr>
              <a:t> on the </a:t>
            </a:r>
            <a:r>
              <a:rPr lang="en-GB" altLang="en-US" dirty="0" err="1">
                <a:latin typeface="Times New Roman" pitchFamily="18" charset="0"/>
              </a:rPr>
              <a:t>Nyquist</a:t>
            </a:r>
            <a:r>
              <a:rPr lang="en-GB" altLang="en-US" dirty="0">
                <a:latin typeface="Times New Roman" pitchFamily="18" charset="0"/>
              </a:rPr>
              <a:t> contour, </a:t>
            </a:r>
            <a:r>
              <a:rPr lang="en-GB" altLang="en-US" dirty="0" err="1">
                <a:latin typeface="Symbol" pitchFamily="18" charset="2"/>
              </a:rPr>
              <a:t>G</a:t>
            </a:r>
            <a:r>
              <a:rPr lang="en-GB" altLang="en-US" i="1" baseline="-25000" dirty="0" err="1">
                <a:latin typeface="Times New Roman" pitchFamily="18" charset="0"/>
              </a:rPr>
              <a:t>c</a:t>
            </a:r>
            <a:r>
              <a:rPr lang="en-GB" altLang="en-US" dirty="0">
                <a:latin typeface="Times New Roman" pitchFamily="18" charset="0"/>
              </a:rPr>
              <a:t>.</a:t>
            </a:r>
          </a:p>
          <a:p>
            <a:pPr eaLnBrk="1" hangingPunct="1">
              <a:spcBef>
                <a:spcPct val="50000"/>
              </a:spcBef>
              <a:buFontTx/>
              <a:buNone/>
            </a:pPr>
            <a:r>
              <a:rPr lang="en-GB" altLang="en-US" dirty="0">
                <a:latin typeface="Times New Roman" pitchFamily="18" charset="0"/>
              </a:rPr>
              <a:t>This plot is called the </a:t>
            </a:r>
            <a:r>
              <a:rPr lang="en-GB" altLang="en-US" i="1" dirty="0" err="1">
                <a:latin typeface="Times New Roman" pitchFamily="18" charset="0"/>
              </a:rPr>
              <a:t>Nyquist</a:t>
            </a:r>
            <a:r>
              <a:rPr lang="en-GB" altLang="en-US" i="1" dirty="0">
                <a:latin typeface="Times New Roman" pitchFamily="18" charset="0"/>
              </a:rPr>
              <a:t> plot </a:t>
            </a:r>
            <a:r>
              <a:rPr lang="en-GB" altLang="en-US" dirty="0">
                <a:latin typeface="Times New Roman" pitchFamily="18" charset="0"/>
              </a:rPr>
              <a:t>of </a:t>
            </a:r>
            <a:r>
              <a:rPr lang="en-GB" altLang="en-US" sz="2800" i="1" dirty="0">
                <a:latin typeface="Times New Roman" pitchFamily="18" charset="0"/>
              </a:rPr>
              <a:t>G</a:t>
            </a:r>
            <a:r>
              <a:rPr lang="en-GB" altLang="en-US" sz="2800" baseline="-25000" dirty="0">
                <a:latin typeface="Times New Roman" pitchFamily="18" charset="0"/>
              </a:rPr>
              <a:t>o</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a:t>
            </a:r>
          </a:p>
          <a:p>
            <a:pPr eaLnBrk="1" hangingPunct="1">
              <a:spcBef>
                <a:spcPct val="50000"/>
              </a:spcBef>
              <a:buFontTx/>
              <a:buNone/>
            </a:pPr>
            <a:r>
              <a:rPr lang="en-GB" altLang="en-US" dirty="0">
                <a:latin typeface="Times New Roman" pitchFamily="18" charset="0"/>
              </a:rPr>
              <a:t>Being the image of a closed curve, the </a:t>
            </a:r>
            <a:r>
              <a:rPr lang="en-GB" altLang="en-US" dirty="0" err="1">
                <a:latin typeface="Times New Roman" pitchFamily="18" charset="0"/>
              </a:rPr>
              <a:t>Nyquist</a:t>
            </a:r>
            <a:r>
              <a:rPr lang="en-GB" altLang="en-US" dirty="0">
                <a:latin typeface="Times New Roman" pitchFamily="18" charset="0"/>
              </a:rPr>
              <a:t> plot is also a closed curve.</a:t>
            </a:r>
          </a:p>
          <a:p>
            <a:pPr eaLnBrk="1" hangingPunct="1">
              <a:spcBef>
                <a:spcPct val="50000"/>
              </a:spcBef>
              <a:buFontTx/>
              <a:buNone/>
            </a:pPr>
            <a:r>
              <a:rPr lang="en-GB" altLang="en-US" i="1" dirty="0">
                <a:latin typeface="Times New Roman" pitchFamily="18" charset="0"/>
              </a:rPr>
              <a:t>Z</a:t>
            </a:r>
            <a:r>
              <a:rPr lang="en-GB" altLang="en-US" dirty="0">
                <a:latin typeface="Times New Roman" pitchFamily="18" charset="0"/>
              </a:rPr>
              <a:t>, the number of zeros of </a:t>
            </a:r>
            <a:r>
              <a:rPr lang="en-GB" altLang="en-US" i="1" dirty="0">
                <a:latin typeface="Times New Roman" pitchFamily="18" charset="0"/>
              </a:rPr>
              <a:t>F</a:t>
            </a:r>
            <a:r>
              <a:rPr lang="en-GB" altLang="en-US" dirty="0">
                <a:latin typeface="Times New Roman" pitchFamily="18" charset="0"/>
              </a:rPr>
              <a:t>(</a:t>
            </a:r>
            <a:r>
              <a:rPr lang="en-GB" altLang="en-US" i="1" dirty="0">
                <a:latin typeface="Times New Roman" pitchFamily="18" charset="0"/>
              </a:rPr>
              <a:t>s</a:t>
            </a:r>
            <a:r>
              <a:rPr lang="en-GB" altLang="en-US" dirty="0">
                <a:latin typeface="Times New Roman" pitchFamily="18" charset="0"/>
              </a:rPr>
              <a:t>) inside </a:t>
            </a:r>
            <a:r>
              <a:rPr lang="en-GB" altLang="en-US" dirty="0" err="1">
                <a:latin typeface="Symbol" pitchFamily="18" charset="2"/>
              </a:rPr>
              <a:t>G</a:t>
            </a:r>
            <a:r>
              <a:rPr lang="en-GB" altLang="en-US" i="1" baseline="-25000" dirty="0" err="1">
                <a:latin typeface="Times New Roman" pitchFamily="18" charset="0"/>
              </a:rPr>
              <a:t>c</a:t>
            </a:r>
            <a:r>
              <a:rPr lang="en-GB" altLang="en-US" i="1" baseline="-25000" dirty="0">
                <a:latin typeface="Times New Roman" pitchFamily="18" charset="0"/>
              </a:rPr>
              <a:t> </a:t>
            </a:r>
            <a:r>
              <a:rPr lang="en-GB" altLang="en-US" dirty="0">
                <a:latin typeface="Times New Roman" pitchFamily="18" charset="0"/>
              </a:rPr>
              <a:t>is equal to (decrease in </a:t>
            </a:r>
            <a:r>
              <a:rPr lang="en-GB" altLang="en-US" i="1" dirty="0" err="1">
                <a:latin typeface="Times New Roman" pitchFamily="18" charset="0"/>
              </a:rPr>
              <a:t>Arg</a:t>
            </a:r>
            <a:r>
              <a:rPr lang="en-GB" altLang="en-US" dirty="0">
                <a:latin typeface="Times New Roman" pitchFamily="18" charset="0"/>
              </a:rPr>
              <a:t>(</a:t>
            </a:r>
            <a:r>
              <a:rPr lang="en-GB" altLang="en-US" i="1" dirty="0">
                <a:latin typeface="Times New Roman" pitchFamily="18" charset="0"/>
              </a:rPr>
              <a:t>F</a:t>
            </a:r>
            <a:r>
              <a:rPr lang="en-GB" altLang="en-US" dirty="0">
                <a:latin typeface="Times New Roman" pitchFamily="18" charset="0"/>
              </a:rPr>
              <a:t>(</a:t>
            </a:r>
            <a:r>
              <a:rPr lang="en-GB" altLang="en-US" i="1" dirty="0">
                <a:latin typeface="Times New Roman" pitchFamily="18" charset="0"/>
              </a:rPr>
              <a:t>s</a:t>
            </a:r>
            <a:r>
              <a:rPr lang="en-GB" altLang="en-US" dirty="0">
                <a:latin typeface="Times New Roman" pitchFamily="18" charset="0"/>
              </a:rPr>
              <a:t>)))/2</a:t>
            </a:r>
            <a:r>
              <a:rPr lang="en-GB" altLang="en-US" dirty="0">
                <a:latin typeface="Symbol" pitchFamily="18" charset="2"/>
              </a:rPr>
              <a:t>p</a:t>
            </a:r>
            <a:r>
              <a:rPr lang="en-GB" altLang="en-US" dirty="0">
                <a:latin typeface="Times New Roman" pitchFamily="18" charset="0"/>
              </a:rPr>
              <a:t>.</a:t>
            </a:r>
          </a:p>
          <a:p>
            <a:pPr eaLnBrk="1" hangingPunct="1">
              <a:spcBef>
                <a:spcPct val="50000"/>
              </a:spcBef>
              <a:buFontTx/>
              <a:buNone/>
            </a:pPr>
            <a:endParaRPr lang="en-US" altLang="en-US" i="1" baseline="-25000" dirty="0">
              <a:latin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2700" y="528638"/>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2098" name="Rectangle 2"/>
          <p:cNvSpPr>
            <a:spLocks noGrp="1" noChangeArrowheads="1"/>
          </p:cNvSpPr>
          <p:nvPr>
            <p:ph type="title"/>
          </p:nvPr>
        </p:nvSpPr>
        <p:spPr>
          <a:xfrm>
            <a:off x="723900" y="285750"/>
            <a:ext cx="7772400" cy="1143000"/>
          </a:xfrm>
          <a:noFill/>
        </p:spPr>
        <p:txBody>
          <a:bodyPr/>
          <a:lstStyle/>
          <a:p>
            <a:pPr eaLnBrk="1" hangingPunct="1"/>
            <a:r>
              <a:rPr lang="en-IE" altLang="en-US" smtClean="0"/>
              <a:t>Nyquist Stability Criterion</a:t>
            </a:r>
            <a:endParaRPr lang="en-GB" altLang="en-US" smtClean="0"/>
          </a:p>
        </p:txBody>
      </p:sp>
      <p:sp>
        <p:nvSpPr>
          <p:cNvPr id="13209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3210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132101" name="Text Box 5"/>
          <p:cNvSpPr txBox="1">
            <a:spLocks noChangeArrowheads="1"/>
          </p:cNvSpPr>
          <p:nvPr/>
        </p:nvSpPr>
        <p:spPr bwMode="invGray">
          <a:xfrm>
            <a:off x="379413" y="1476375"/>
            <a:ext cx="8497887"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i="1" dirty="0">
                <a:latin typeface="Times New Roman" pitchFamily="18" charset="0"/>
              </a:rPr>
              <a:t>Z</a:t>
            </a:r>
            <a:r>
              <a:rPr lang="en-GB" altLang="en-US" sz="2800" dirty="0">
                <a:latin typeface="Times New Roman" pitchFamily="18" charset="0"/>
              </a:rPr>
              <a:t>, the number of zeros of </a:t>
            </a:r>
            <a:r>
              <a:rPr lang="en-GB" altLang="en-US" sz="2800" i="1" dirty="0">
                <a:latin typeface="Times New Roman" pitchFamily="18" charset="0"/>
              </a:rPr>
              <a:t>F</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 inside </a:t>
            </a:r>
            <a:r>
              <a:rPr lang="en-GB" altLang="en-US" sz="2800" dirty="0" err="1">
                <a:latin typeface="Symbol" pitchFamily="18" charset="2"/>
              </a:rPr>
              <a:t>G</a:t>
            </a:r>
            <a:r>
              <a:rPr lang="en-GB" altLang="en-US" sz="2800" i="1" baseline="-25000" dirty="0" err="1">
                <a:latin typeface="Times New Roman" pitchFamily="18" charset="0"/>
              </a:rPr>
              <a:t>c</a:t>
            </a:r>
            <a:r>
              <a:rPr lang="en-GB" altLang="en-US" sz="2800" i="1" baseline="-25000" dirty="0">
                <a:latin typeface="Times New Roman" pitchFamily="18" charset="0"/>
              </a:rPr>
              <a:t> </a:t>
            </a:r>
            <a:r>
              <a:rPr lang="en-GB" altLang="en-US" sz="2800" dirty="0">
                <a:latin typeface="Times New Roman" pitchFamily="18" charset="0"/>
              </a:rPr>
              <a:t>is equal to (decrease in </a:t>
            </a:r>
            <a:r>
              <a:rPr lang="en-GB" altLang="en-US" sz="2800" i="1" dirty="0" err="1">
                <a:latin typeface="Times New Roman" pitchFamily="18" charset="0"/>
              </a:rPr>
              <a:t>Arg</a:t>
            </a:r>
            <a:r>
              <a:rPr lang="en-GB" altLang="en-US" sz="2800" dirty="0">
                <a:latin typeface="Times New Roman" pitchFamily="18" charset="0"/>
              </a:rPr>
              <a:t>(</a:t>
            </a:r>
            <a:r>
              <a:rPr lang="en-GB" altLang="en-US" sz="2800" i="1" dirty="0">
                <a:latin typeface="Times New Roman" pitchFamily="18" charset="0"/>
              </a:rPr>
              <a:t>F</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)))/2</a:t>
            </a:r>
            <a:r>
              <a:rPr lang="en-GB" altLang="en-US" sz="2800" dirty="0">
                <a:latin typeface="Symbol" pitchFamily="18" charset="2"/>
              </a:rPr>
              <a:t>p</a:t>
            </a:r>
            <a:r>
              <a:rPr lang="en-GB" altLang="en-US" sz="2800" dirty="0">
                <a:latin typeface="Times New Roman" pitchFamily="18" charset="0"/>
              </a:rPr>
              <a:t>.</a:t>
            </a:r>
          </a:p>
          <a:p>
            <a:pPr eaLnBrk="1" hangingPunct="1">
              <a:spcBef>
                <a:spcPct val="50000"/>
              </a:spcBef>
              <a:buFontTx/>
              <a:buNone/>
            </a:pPr>
            <a:r>
              <a:rPr lang="en-GB" altLang="en-US" sz="2800" dirty="0">
                <a:latin typeface="Times New Roman" pitchFamily="18" charset="0"/>
              </a:rPr>
              <a:t>This equals the net number of clockwise encirclements of the origin by the image of </a:t>
            </a:r>
            <a:r>
              <a:rPr lang="en-GB" altLang="en-US" sz="2800" dirty="0" err="1">
                <a:latin typeface="Symbol" pitchFamily="18" charset="2"/>
              </a:rPr>
              <a:t>G</a:t>
            </a:r>
            <a:r>
              <a:rPr lang="en-GB" altLang="en-US" sz="2800" i="1" baseline="-25000" dirty="0" err="1">
                <a:latin typeface="Times New Roman" pitchFamily="18" charset="0"/>
              </a:rPr>
              <a:t>c</a:t>
            </a:r>
            <a:r>
              <a:rPr lang="en-GB" altLang="en-US" sz="2800" i="1" baseline="-25000" dirty="0">
                <a:latin typeface="Times New Roman" pitchFamily="18" charset="0"/>
              </a:rPr>
              <a:t> </a:t>
            </a:r>
            <a:r>
              <a:rPr lang="en-GB" altLang="en-US" sz="2800" dirty="0">
                <a:latin typeface="Times New Roman" pitchFamily="18" charset="0"/>
              </a:rPr>
              <a:t>under the mapping </a:t>
            </a:r>
            <a:r>
              <a:rPr lang="en-GB" altLang="en-US" sz="2800" i="1" dirty="0">
                <a:latin typeface="Times New Roman" pitchFamily="18" charset="0"/>
              </a:rPr>
              <a:t>F</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  </a:t>
            </a:r>
          </a:p>
          <a:p>
            <a:pPr eaLnBrk="1" hangingPunct="1">
              <a:spcBef>
                <a:spcPct val="50000"/>
              </a:spcBef>
              <a:buFontTx/>
              <a:buNone/>
            </a:pPr>
            <a:r>
              <a:rPr lang="en-GB" altLang="en-US" sz="2800" dirty="0">
                <a:latin typeface="Times New Roman" pitchFamily="18" charset="0"/>
              </a:rPr>
              <a:t>As </a:t>
            </a:r>
            <a:r>
              <a:rPr lang="en-GB" altLang="en-US" sz="2800" i="1" dirty="0">
                <a:latin typeface="Times New Roman" pitchFamily="18" charset="0"/>
              </a:rPr>
              <a:t>F</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 = 1+</a:t>
            </a:r>
            <a:r>
              <a:rPr lang="en-GB" altLang="en-US" sz="2800" i="1" dirty="0">
                <a:latin typeface="Times New Roman" pitchFamily="18" charset="0"/>
              </a:rPr>
              <a:t>G</a:t>
            </a:r>
            <a:r>
              <a:rPr lang="en-GB" altLang="en-US" sz="2800" baseline="-25000" dirty="0">
                <a:latin typeface="Times New Roman" pitchFamily="18" charset="0"/>
              </a:rPr>
              <a:t>o</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 the image of </a:t>
            </a:r>
            <a:r>
              <a:rPr lang="en-GB" altLang="en-US" sz="2800" dirty="0" err="1">
                <a:latin typeface="Symbol" pitchFamily="18" charset="2"/>
              </a:rPr>
              <a:t>G</a:t>
            </a:r>
            <a:r>
              <a:rPr lang="en-GB" altLang="en-US" sz="2800" i="1" baseline="-25000" dirty="0" err="1">
                <a:latin typeface="Times New Roman" pitchFamily="18" charset="0"/>
              </a:rPr>
              <a:t>c</a:t>
            </a:r>
            <a:r>
              <a:rPr lang="en-GB" altLang="en-US" sz="2800" i="1" baseline="-25000" dirty="0">
                <a:latin typeface="Times New Roman" pitchFamily="18" charset="0"/>
              </a:rPr>
              <a:t> </a:t>
            </a:r>
            <a:r>
              <a:rPr lang="en-GB" altLang="en-US" sz="2800" dirty="0">
                <a:latin typeface="Times New Roman" pitchFamily="18" charset="0"/>
              </a:rPr>
              <a:t>under </a:t>
            </a:r>
            <a:r>
              <a:rPr lang="en-GB" altLang="en-US" sz="2800" i="1" dirty="0">
                <a:latin typeface="Times New Roman" pitchFamily="18" charset="0"/>
              </a:rPr>
              <a:t>F</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 is equal to the image of </a:t>
            </a:r>
            <a:r>
              <a:rPr lang="en-GB" altLang="en-US" sz="2800" dirty="0" err="1">
                <a:latin typeface="Symbol" pitchFamily="18" charset="2"/>
              </a:rPr>
              <a:t>G</a:t>
            </a:r>
            <a:r>
              <a:rPr lang="en-GB" altLang="en-US" sz="2800" i="1" baseline="-25000" dirty="0" err="1">
                <a:latin typeface="Times New Roman" pitchFamily="18" charset="0"/>
              </a:rPr>
              <a:t>c</a:t>
            </a:r>
            <a:r>
              <a:rPr lang="en-GB" altLang="en-US" sz="2800" i="1" baseline="-25000" dirty="0">
                <a:latin typeface="Times New Roman" pitchFamily="18" charset="0"/>
              </a:rPr>
              <a:t> </a:t>
            </a:r>
            <a:r>
              <a:rPr lang="en-GB" altLang="en-US" sz="2800" dirty="0">
                <a:latin typeface="Times New Roman" pitchFamily="18" charset="0"/>
              </a:rPr>
              <a:t>under </a:t>
            </a:r>
            <a:r>
              <a:rPr lang="en-GB" altLang="en-US" sz="2800" i="1" dirty="0">
                <a:latin typeface="Times New Roman" pitchFamily="18" charset="0"/>
              </a:rPr>
              <a:t>G</a:t>
            </a:r>
            <a:r>
              <a:rPr lang="en-GB" altLang="en-US" sz="2800" baseline="-25000" dirty="0">
                <a:latin typeface="Times New Roman" pitchFamily="18" charset="0"/>
              </a:rPr>
              <a:t>o</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 shifted to the right by one unit.</a:t>
            </a:r>
          </a:p>
          <a:p>
            <a:pPr eaLnBrk="1" hangingPunct="1">
              <a:spcBef>
                <a:spcPct val="50000"/>
              </a:spcBef>
              <a:buFontTx/>
              <a:buNone/>
            </a:pPr>
            <a:r>
              <a:rPr lang="en-GB" altLang="en-US" sz="2800" dirty="0">
                <a:latin typeface="Times New Roman" pitchFamily="18" charset="0"/>
              </a:rPr>
              <a:t>Hence </a:t>
            </a:r>
            <a:r>
              <a:rPr lang="en-GB" altLang="en-US" sz="2800" i="1" dirty="0">
                <a:latin typeface="Times New Roman" pitchFamily="18" charset="0"/>
              </a:rPr>
              <a:t>Z</a:t>
            </a:r>
            <a:r>
              <a:rPr lang="en-GB" altLang="en-US" sz="2800" dirty="0">
                <a:latin typeface="Times New Roman" pitchFamily="18" charset="0"/>
              </a:rPr>
              <a:t> equals the net number of clockwise encirclements of the point -1 by the image of </a:t>
            </a:r>
            <a:r>
              <a:rPr lang="en-GB" altLang="en-US" sz="2800" dirty="0" err="1">
                <a:latin typeface="Symbol" pitchFamily="18" charset="2"/>
              </a:rPr>
              <a:t>G</a:t>
            </a:r>
            <a:r>
              <a:rPr lang="en-GB" altLang="en-US" sz="2800" i="1" baseline="-25000" dirty="0" err="1">
                <a:latin typeface="Times New Roman" pitchFamily="18" charset="0"/>
              </a:rPr>
              <a:t>c</a:t>
            </a:r>
            <a:r>
              <a:rPr lang="en-GB" altLang="en-US" sz="2800" i="1" baseline="-25000" dirty="0">
                <a:latin typeface="Times New Roman" pitchFamily="18" charset="0"/>
              </a:rPr>
              <a:t> </a:t>
            </a:r>
            <a:r>
              <a:rPr lang="en-GB" altLang="en-US" sz="2800" dirty="0">
                <a:latin typeface="Times New Roman" pitchFamily="18" charset="0"/>
              </a:rPr>
              <a:t>under the mapping </a:t>
            </a:r>
            <a:r>
              <a:rPr lang="en-GB" altLang="en-US" sz="2800" i="1" dirty="0">
                <a:latin typeface="Times New Roman" pitchFamily="18" charset="0"/>
              </a:rPr>
              <a:t>G</a:t>
            </a:r>
            <a:r>
              <a:rPr lang="en-GB" altLang="en-US" sz="2800" baseline="-25000" dirty="0">
                <a:latin typeface="Times New Roman" pitchFamily="18" charset="0"/>
              </a:rPr>
              <a:t>o</a:t>
            </a:r>
            <a:r>
              <a:rPr lang="en-GB" altLang="en-US" sz="2800" dirty="0">
                <a:latin typeface="Times New Roman" pitchFamily="18" charset="0"/>
              </a:rPr>
              <a:t>(</a:t>
            </a:r>
            <a:r>
              <a:rPr lang="en-GB" altLang="en-US" sz="2800" i="1" dirty="0">
                <a:latin typeface="Times New Roman" pitchFamily="18" charset="0"/>
              </a:rPr>
              <a:t>s</a:t>
            </a:r>
            <a:r>
              <a:rPr lang="en-GB" altLang="en-US" sz="2800" dirty="0">
                <a:latin typeface="Times New Roman" pitchFamily="18" charset="0"/>
              </a:rPr>
              <a:t>).  Of course this image is the </a:t>
            </a:r>
            <a:r>
              <a:rPr lang="en-GB" altLang="en-US" sz="2800" dirty="0" err="1">
                <a:latin typeface="Times New Roman" pitchFamily="18" charset="0"/>
              </a:rPr>
              <a:t>Nyquist</a:t>
            </a:r>
            <a:r>
              <a:rPr lang="en-GB" altLang="en-US" sz="2800" dirty="0">
                <a:latin typeface="Times New Roman" pitchFamily="18" charset="0"/>
              </a:rPr>
              <a:t> plot.</a:t>
            </a:r>
            <a:endParaRPr lang="en-US"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8382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1138" name="Rectangle 9"/>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GB" altLang="en-US" sz="4400">
              <a:solidFill>
                <a:schemeClr val="tx2"/>
              </a:solidFill>
            </a:endParaRPr>
          </a:p>
        </p:txBody>
      </p:sp>
      <p:sp>
        <p:nvSpPr>
          <p:cNvPr id="91139"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1140"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endParaRPr kumimoji="1" lang="en-GB" altLang="en-US" sz="800">
              <a:latin typeface="Times New Roman" pitchFamily="18" charset="0"/>
            </a:endParaRPr>
          </a:p>
        </p:txBody>
      </p:sp>
      <p:sp>
        <p:nvSpPr>
          <p:cNvPr id="91141" name="Text Box 12"/>
          <p:cNvSpPr txBox="1">
            <a:spLocks noChangeArrowheads="1"/>
          </p:cNvSpPr>
          <p:nvPr/>
        </p:nvSpPr>
        <p:spPr bwMode="invGray">
          <a:xfrm>
            <a:off x="560388" y="368300"/>
            <a:ext cx="774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kumimoji="1" lang="en-GB" altLang="en-US" sz="4400">
                <a:latin typeface="Times New Roman" pitchFamily="18" charset="0"/>
              </a:rPr>
              <a:t>Sinusoidal Steady State Response</a:t>
            </a:r>
            <a:endParaRPr kumimoji="1" lang="en-GB" altLang="en-US" sz="2800">
              <a:latin typeface="Times New Roman" pitchFamily="18" charset="0"/>
            </a:endParaRPr>
          </a:p>
        </p:txBody>
      </p:sp>
      <p:graphicFrame>
        <p:nvGraphicFramePr>
          <p:cNvPr id="91143" name="Object 14"/>
          <p:cNvGraphicFramePr>
            <a:graphicFrameLocks noChangeAspect="1"/>
          </p:cNvGraphicFramePr>
          <p:nvPr>
            <p:extLst>
              <p:ext uri="{D42A27DB-BD31-4B8C-83A1-F6EECF244321}">
                <p14:modId xmlns:p14="http://schemas.microsoft.com/office/powerpoint/2010/main" val="4015918450"/>
              </p:ext>
            </p:extLst>
          </p:nvPr>
        </p:nvGraphicFramePr>
        <p:xfrm>
          <a:off x="182564" y="2331854"/>
          <a:ext cx="8778873" cy="1905183"/>
        </p:xfrm>
        <a:graphic>
          <a:graphicData uri="http://schemas.openxmlformats.org/presentationml/2006/ole">
            <mc:AlternateContent xmlns:mc="http://schemas.openxmlformats.org/markup-compatibility/2006">
              <mc:Choice xmlns:v="urn:schemas-microsoft-com:vml" Requires="v">
                <p:oleObj spid="_x0000_s426060" name="Equation" r:id="rId4" imgW="4406760" imgH="939600" progId="Equation.3">
                  <p:embed/>
                </p:oleObj>
              </mc:Choice>
              <mc:Fallback>
                <p:oleObj name="Equation" r:id="rId4" imgW="4406760" imgH="939600" progId="Equation.3">
                  <p:embed/>
                  <p:pic>
                    <p:nvPicPr>
                      <p:cNvPr id="0" name=""/>
                      <p:cNvPicPr>
                        <a:picLocks noChangeAspect="1" noChangeArrowheads="1"/>
                      </p:cNvPicPr>
                      <p:nvPr/>
                    </p:nvPicPr>
                    <p:blipFill>
                      <a:blip r:embed="rId5"/>
                      <a:srcRect/>
                      <a:stretch>
                        <a:fillRect/>
                      </a:stretch>
                    </p:blipFill>
                    <p:spPr bwMode="auto">
                      <a:xfrm>
                        <a:off x="182564" y="2331854"/>
                        <a:ext cx="8778873" cy="1905183"/>
                      </a:xfrm>
                      <a:prstGeom prst="rect">
                        <a:avLst/>
                      </a:prstGeom>
                      <a:noFill/>
                      <a:ln>
                        <a:noFill/>
                      </a:ln>
                      <a:effectLst/>
                    </p:spPr>
                  </p:pic>
                </p:oleObj>
              </mc:Fallback>
            </mc:AlternateContent>
          </a:graphicData>
        </a:graphic>
      </p:graphicFrame>
      <p:sp>
        <p:nvSpPr>
          <p:cNvPr id="9" name="Text Box 3"/>
          <p:cNvSpPr txBox="1">
            <a:spLocks noChangeArrowheads="1"/>
          </p:cNvSpPr>
          <p:nvPr/>
        </p:nvSpPr>
        <p:spPr bwMode="invGray">
          <a:xfrm>
            <a:off x="182562" y="1282781"/>
            <a:ext cx="87788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Let us engage by means of the Laplace transform. Since I can I will also generalise the result.</a:t>
            </a:r>
            <a:endParaRPr kumimoji="1" lang="en-US" altLang="en-US" sz="2800" dirty="0">
              <a:latin typeface="Times New Roman" pitchFamily="18" charset="0"/>
              <a:cs typeface="Times New Roman" pitchFamily="18" charset="0"/>
            </a:endParaRPr>
          </a:p>
        </p:txBody>
      </p:sp>
      <p:sp>
        <p:nvSpPr>
          <p:cNvPr id="10" name="Text Box 3"/>
          <p:cNvSpPr txBox="1">
            <a:spLocks noChangeArrowheads="1"/>
          </p:cNvSpPr>
          <p:nvPr/>
        </p:nvSpPr>
        <p:spPr bwMode="invGray">
          <a:xfrm>
            <a:off x="182559" y="4452691"/>
            <a:ext cx="87788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Hence if the transfer function is a rational polynomial </a:t>
            </a:r>
            <a:r>
              <a:rPr kumimoji="1" lang="en-GB" altLang="en-US" sz="2800" i="1" dirty="0" smtClean="0">
                <a:latin typeface="Times New Roman" pitchFamily="18" charset="0"/>
                <a:cs typeface="Times New Roman" pitchFamily="18" charset="0"/>
              </a:rPr>
              <a:t>G</a:t>
            </a:r>
            <a:r>
              <a:rPr kumimoji="1" lang="en-GB" altLang="en-US" sz="2800" dirty="0" smtClean="0">
                <a:latin typeface="Times New Roman" pitchFamily="18" charset="0"/>
                <a:cs typeface="Times New Roman" pitchFamily="18" charset="0"/>
              </a:rPr>
              <a:t>(</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 then the forced response in the </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-domain is</a:t>
            </a:r>
            <a:endParaRPr kumimoji="1" lang="en-US" altLang="en-US" sz="28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82832118"/>
              </p:ext>
            </p:extLst>
          </p:nvPr>
        </p:nvGraphicFramePr>
        <p:xfrm>
          <a:off x="2409027" y="5670550"/>
          <a:ext cx="4325937" cy="927100"/>
        </p:xfrm>
        <a:graphic>
          <a:graphicData uri="http://schemas.openxmlformats.org/presentationml/2006/ole">
            <mc:AlternateContent xmlns:mc="http://schemas.openxmlformats.org/markup-compatibility/2006">
              <mc:Choice xmlns:v="urn:schemas-microsoft-com:vml" Requires="v">
                <p:oleObj spid="_x0000_s426061" name="Equation" r:id="rId6" imgW="2171520" imgH="457200" progId="Equation.3">
                  <p:embed/>
                </p:oleObj>
              </mc:Choice>
              <mc:Fallback>
                <p:oleObj name="Equation" r:id="rId6" imgW="2171520" imgH="457200" progId="Equation.3">
                  <p:embed/>
                  <p:pic>
                    <p:nvPicPr>
                      <p:cNvPr id="0" name="Object 14"/>
                      <p:cNvPicPr>
                        <a:picLocks noChangeAspect="1" noChangeArrowheads="1"/>
                      </p:cNvPicPr>
                      <p:nvPr/>
                    </p:nvPicPr>
                    <p:blipFill>
                      <a:blip r:embed="rId7"/>
                      <a:srcRect/>
                      <a:stretch>
                        <a:fillRect/>
                      </a:stretch>
                    </p:blipFill>
                    <p:spPr bwMode="auto">
                      <a:xfrm>
                        <a:off x="2409027" y="5670550"/>
                        <a:ext cx="432593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887751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2700" y="881857"/>
            <a:ext cx="91567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3122" name="Rectangle 2"/>
          <p:cNvSpPr>
            <a:spLocks noGrp="1" noChangeArrowheads="1"/>
          </p:cNvSpPr>
          <p:nvPr>
            <p:ph type="title"/>
          </p:nvPr>
        </p:nvSpPr>
        <p:spPr>
          <a:xfrm>
            <a:off x="512763" y="850900"/>
            <a:ext cx="7772400" cy="876300"/>
          </a:xfrm>
        </p:spPr>
        <p:txBody>
          <a:bodyPr/>
          <a:lstStyle/>
          <a:p>
            <a:pPr eaLnBrk="1" hangingPunct="1"/>
            <a:r>
              <a:rPr lang="en-IE" altLang="en-US" smtClean="0"/>
              <a:t>Note</a:t>
            </a:r>
            <a:endParaRPr lang="en-GB" altLang="en-US" smtClean="0"/>
          </a:p>
        </p:txBody>
      </p:sp>
      <p:sp>
        <p:nvSpPr>
          <p:cNvPr id="133123" name="Text Box 3"/>
          <p:cNvSpPr txBox="1">
            <a:spLocks noChangeArrowheads="1"/>
          </p:cNvSpPr>
          <p:nvPr/>
        </p:nvSpPr>
        <p:spPr bwMode="invGray">
          <a:xfrm>
            <a:off x="354013" y="2705100"/>
            <a:ext cx="818038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Note that the shift by one unit to the right brings the point -1 to the origin.</a:t>
            </a:r>
          </a:p>
          <a:p>
            <a:pPr eaLnBrk="1" hangingPunct="1">
              <a:spcBef>
                <a:spcPct val="0"/>
              </a:spcBef>
              <a:buFontTx/>
              <a:buNone/>
            </a:pPr>
            <a:endParaRPr kumimoji="1" lang="en-GB" altLang="en-US" dirty="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For stability, assuming no open-loop poles in RHP, the net number of </a:t>
            </a:r>
            <a:r>
              <a:rPr kumimoji="1" lang="en-GB" altLang="en-US" dirty="0" smtClean="0">
                <a:latin typeface="Times New Roman" panose="02020603050405020304" pitchFamily="18" charset="0"/>
                <a:cs typeface="Times New Roman" panose="02020603050405020304" pitchFamily="18" charset="0"/>
              </a:rPr>
              <a:t>clockwise encirclements </a:t>
            </a:r>
            <a:r>
              <a:rPr kumimoji="1" lang="en-GB" altLang="en-US" dirty="0">
                <a:latin typeface="Times New Roman" panose="02020603050405020304" pitchFamily="18" charset="0"/>
                <a:cs typeface="Times New Roman" panose="02020603050405020304" pitchFamily="18" charset="0"/>
              </a:rPr>
              <a:t>of the point -1 by the </a:t>
            </a:r>
            <a:r>
              <a:rPr kumimoji="1" lang="en-GB" altLang="en-US" dirty="0" err="1">
                <a:latin typeface="Times New Roman" panose="02020603050405020304" pitchFamily="18" charset="0"/>
                <a:cs typeface="Times New Roman" panose="02020603050405020304" pitchFamily="18" charset="0"/>
              </a:rPr>
              <a:t>Nyquist</a:t>
            </a:r>
            <a:r>
              <a:rPr kumimoji="1" lang="en-GB" altLang="en-US" dirty="0">
                <a:latin typeface="Times New Roman" panose="02020603050405020304" pitchFamily="18" charset="0"/>
                <a:cs typeface="Times New Roman" panose="02020603050405020304" pitchFamily="18" charset="0"/>
              </a:rPr>
              <a:t> plot should be zero.</a:t>
            </a:r>
            <a:endParaRPr kumimoji="1" lang="en-US" altLang="en-US"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901700" y="242094"/>
            <a:ext cx="63373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4146" name="Rectangle 2"/>
          <p:cNvSpPr>
            <a:spLocks noGrp="1" noChangeArrowheads="1"/>
          </p:cNvSpPr>
          <p:nvPr>
            <p:ph type="title"/>
          </p:nvPr>
        </p:nvSpPr>
        <p:spPr>
          <a:xfrm>
            <a:off x="0" y="0"/>
            <a:ext cx="6675438" cy="1143000"/>
          </a:xfrm>
          <a:noFill/>
        </p:spPr>
        <p:txBody>
          <a:bodyPr/>
          <a:lstStyle/>
          <a:p>
            <a:pPr eaLnBrk="1" hangingPunct="1"/>
            <a:r>
              <a:rPr lang="en-IE" altLang="en-US" dirty="0" smtClean="0"/>
              <a:t>Example 4.2</a:t>
            </a:r>
            <a:endParaRPr lang="en-GB" altLang="en-US" dirty="0" smtClean="0"/>
          </a:p>
        </p:txBody>
      </p:sp>
      <p:sp>
        <p:nvSpPr>
          <p:cNvPr id="13414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IE" altLang="en-US" sz="1400" dirty="0" smtClean="0">
                <a:latin typeface="Times New Roman" pitchFamily="18" charset="0"/>
              </a:rPr>
              <a:t>4</a:t>
            </a:r>
            <a:endParaRPr kumimoji="1" lang="en-GB" altLang="en-US" sz="800" dirty="0">
              <a:latin typeface="Times New Roman" pitchFamily="18" charset="0"/>
            </a:endParaRPr>
          </a:p>
        </p:txBody>
      </p:sp>
      <p:sp>
        <p:nvSpPr>
          <p:cNvPr id="13414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34150" name="Object 7"/>
          <p:cNvGraphicFramePr>
            <a:graphicFrameLocks noChangeAspect="1"/>
          </p:cNvGraphicFramePr>
          <p:nvPr>
            <p:extLst>
              <p:ext uri="{D42A27DB-BD31-4B8C-83A1-F6EECF244321}">
                <p14:modId xmlns:p14="http://schemas.microsoft.com/office/powerpoint/2010/main" val="2070515681"/>
              </p:ext>
            </p:extLst>
          </p:nvPr>
        </p:nvGraphicFramePr>
        <p:xfrm>
          <a:off x="458788" y="1382713"/>
          <a:ext cx="2816225" cy="1135062"/>
        </p:xfrm>
        <a:graphic>
          <a:graphicData uri="http://schemas.openxmlformats.org/presentationml/2006/ole">
            <mc:AlternateContent xmlns:mc="http://schemas.openxmlformats.org/markup-compatibility/2006">
              <mc:Choice xmlns:v="urn:schemas-microsoft-com:vml" Requires="v">
                <p:oleObj spid="_x0000_s134311" name="Equation" r:id="rId4" imgW="977760" imgH="393480" progId="Equation.3">
                  <p:embed/>
                </p:oleObj>
              </mc:Choice>
              <mc:Fallback>
                <p:oleObj name="Equation" r:id="rId4" imgW="977760" imgH="393480" progId="Equation.3">
                  <p:embed/>
                  <p:pic>
                    <p:nvPicPr>
                      <p:cNvPr id="0" name="Object 7"/>
                      <p:cNvPicPr>
                        <a:picLocks noChangeAspect="1" noChangeArrowheads="1"/>
                      </p:cNvPicPr>
                      <p:nvPr/>
                    </p:nvPicPr>
                    <p:blipFill>
                      <a:blip r:embed="rId5"/>
                      <a:srcRect/>
                      <a:stretch>
                        <a:fillRect/>
                      </a:stretch>
                    </p:blipFill>
                    <p:spPr bwMode="auto">
                      <a:xfrm>
                        <a:off x="458788" y="1382713"/>
                        <a:ext cx="2816225"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1" name="Object 8"/>
          <p:cNvGraphicFramePr>
            <a:graphicFrameLocks noChangeAspect="1"/>
          </p:cNvGraphicFramePr>
          <p:nvPr/>
        </p:nvGraphicFramePr>
        <p:xfrm>
          <a:off x="190500" y="4410075"/>
          <a:ext cx="3944938" cy="2200275"/>
        </p:xfrm>
        <a:graphic>
          <a:graphicData uri="http://schemas.openxmlformats.org/presentationml/2006/ole">
            <mc:AlternateContent xmlns:mc="http://schemas.openxmlformats.org/markup-compatibility/2006">
              <mc:Choice xmlns:v="urn:schemas-microsoft-com:vml" Requires="v">
                <p:oleObj spid="_x0000_s134312" name="Equation" r:id="rId6" imgW="1548728" imgH="863225" progId="Equation.3">
                  <p:embed/>
                </p:oleObj>
              </mc:Choice>
              <mc:Fallback>
                <p:oleObj name="Equation" r:id="rId6" imgW="1548728" imgH="86322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 y="4410075"/>
                        <a:ext cx="3944938" cy="220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2" name="Object 9"/>
          <p:cNvGraphicFramePr>
            <a:graphicFrameLocks noChangeAspect="1"/>
          </p:cNvGraphicFramePr>
          <p:nvPr/>
        </p:nvGraphicFramePr>
        <p:xfrm>
          <a:off x="4692650" y="4402138"/>
          <a:ext cx="3944938" cy="2201862"/>
        </p:xfrm>
        <a:graphic>
          <a:graphicData uri="http://schemas.openxmlformats.org/presentationml/2006/ole">
            <mc:AlternateContent xmlns:mc="http://schemas.openxmlformats.org/markup-compatibility/2006">
              <mc:Choice xmlns:v="urn:schemas-microsoft-com:vml" Requires="v">
                <p:oleObj spid="_x0000_s134313" name="Equation" r:id="rId8" imgW="1548728" imgH="863225" progId="Equation.3">
                  <p:embed/>
                </p:oleObj>
              </mc:Choice>
              <mc:Fallback>
                <p:oleObj name="Equation" r:id="rId8" imgW="1548728" imgH="86322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650" y="4402138"/>
                        <a:ext cx="3944938" cy="220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3" name="Object 10"/>
          <p:cNvGraphicFramePr>
            <a:graphicFrameLocks noChangeAspect="1"/>
          </p:cNvGraphicFramePr>
          <p:nvPr/>
        </p:nvGraphicFramePr>
        <p:xfrm>
          <a:off x="404813" y="3021013"/>
          <a:ext cx="2486025" cy="1135062"/>
        </p:xfrm>
        <a:graphic>
          <a:graphicData uri="http://schemas.openxmlformats.org/presentationml/2006/ole">
            <mc:AlternateContent xmlns:mc="http://schemas.openxmlformats.org/markup-compatibility/2006">
              <mc:Choice xmlns:v="urn:schemas-microsoft-com:vml" Requires="v">
                <p:oleObj spid="_x0000_s134314" name="Equation" r:id="rId10" imgW="863225" imgH="393529" progId="Equation.3">
                  <p:embed/>
                </p:oleObj>
              </mc:Choice>
              <mc:Fallback>
                <p:oleObj name="Equation" r:id="rId10" imgW="863225" imgH="393529"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813" y="3021013"/>
                        <a:ext cx="2486025"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4214" name="Picture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invGray">
          <a:xfrm>
            <a:off x="3797300" y="730250"/>
            <a:ext cx="5181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22275" y="1116175"/>
            <a:ext cx="8216900" cy="1457398"/>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6" name="Rectangle 5"/>
          <p:cNvSpPr>
            <a:spLocks noChangeArrowheads="1"/>
          </p:cNvSpPr>
          <p:nvPr/>
        </p:nvSpPr>
        <p:spPr bwMode="auto">
          <a:xfrm>
            <a:off x="-41275" y="307976"/>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dirty="0" smtClean="0"/>
              <a:t>Code</a:t>
            </a:r>
            <a:endParaRPr lang="en-GB" altLang="en-US" dirty="0" smtClean="0"/>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
        <p:nvSpPr>
          <p:cNvPr id="11" name="TextBox 1"/>
          <p:cNvSpPr txBox="1">
            <a:spLocks noChangeArrowheads="1"/>
          </p:cNvSpPr>
          <p:nvPr/>
        </p:nvSpPr>
        <p:spPr bwMode="auto">
          <a:xfrm>
            <a:off x="517525" y="1342223"/>
            <a:ext cx="8218025" cy="1200329"/>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err="1" smtClean="0">
                <a:solidFill>
                  <a:srgbClr val="0000FF"/>
                </a:solidFill>
              </a:rPr>
              <a:t>Np</a:t>
            </a:r>
            <a:r>
              <a:rPr lang="en-GB" sz="2400" dirty="0" smtClean="0">
                <a:solidFill>
                  <a:srgbClr val="0000FF"/>
                </a:solidFill>
              </a:rPr>
              <a:t> = [1], </a:t>
            </a:r>
            <a:r>
              <a:rPr lang="en-GB" sz="2400" dirty="0" err="1" smtClean="0">
                <a:solidFill>
                  <a:srgbClr val="0000FF"/>
                </a:solidFill>
              </a:rPr>
              <a:t>Dp</a:t>
            </a:r>
            <a:r>
              <a:rPr lang="en-GB" sz="2400" dirty="0" smtClean="0">
                <a:solidFill>
                  <a:srgbClr val="0000FF"/>
                </a:solidFill>
              </a:rPr>
              <a:t> = [0.1 1]</a:t>
            </a:r>
          </a:p>
          <a:p>
            <a:pPr algn="l"/>
            <a:r>
              <a:rPr lang="en-GB" sz="2400" dirty="0" smtClean="0"/>
              <a:t>&gt;&gt;</a:t>
            </a:r>
            <a:r>
              <a:rPr lang="en-GB" sz="2400" dirty="0" smtClean="0">
                <a:solidFill>
                  <a:srgbClr val="0000FF"/>
                </a:solidFill>
              </a:rPr>
              <a:t>  Go = </a:t>
            </a:r>
            <a:r>
              <a:rPr lang="en-GB" sz="2400" dirty="0" err="1" smtClean="0">
                <a:solidFill>
                  <a:srgbClr val="0000FF"/>
                </a:solidFill>
              </a:rPr>
              <a:t>tf</a:t>
            </a:r>
            <a:r>
              <a:rPr lang="en-GB" sz="2400" dirty="0" smtClean="0">
                <a:solidFill>
                  <a:srgbClr val="0000FF"/>
                </a:solidFill>
              </a:rPr>
              <a:t>(</a:t>
            </a:r>
            <a:r>
              <a:rPr lang="en-GB" sz="2400" dirty="0" err="1" smtClean="0">
                <a:solidFill>
                  <a:srgbClr val="0000FF"/>
                </a:solidFill>
              </a:rPr>
              <a:t>Np,Dp</a:t>
            </a:r>
            <a:r>
              <a:rPr lang="en-GB" sz="2400" dirty="0" smtClean="0">
                <a:solidFill>
                  <a:srgbClr val="0000FF"/>
                </a:solidFill>
              </a:rPr>
              <a:t>)</a:t>
            </a:r>
          </a:p>
          <a:p>
            <a:pPr algn="l"/>
            <a:r>
              <a:rPr lang="en-GB" sz="2400" dirty="0" smtClean="0"/>
              <a:t>&gt;&gt;</a:t>
            </a:r>
            <a:r>
              <a:rPr lang="en-GB" sz="2400" i="1" dirty="0" smtClean="0">
                <a:solidFill>
                  <a:srgbClr val="009900"/>
                </a:solidFill>
              </a:rPr>
              <a:t>  </a:t>
            </a:r>
            <a:r>
              <a:rPr lang="en-GB" sz="2400" dirty="0" err="1" smtClean="0">
                <a:solidFill>
                  <a:srgbClr val="0000FF"/>
                </a:solidFill>
              </a:rPr>
              <a:t>nyquist</a:t>
            </a:r>
            <a:r>
              <a:rPr lang="en-GB" sz="2400" dirty="0" smtClean="0">
                <a:solidFill>
                  <a:srgbClr val="0000FF"/>
                </a:solidFill>
              </a:rPr>
              <a:t>(Go)</a:t>
            </a:r>
          </a:p>
        </p:txBody>
      </p:sp>
      <p:sp>
        <p:nvSpPr>
          <p:cNvPr id="10" name="Text Box 3"/>
          <p:cNvSpPr txBox="1">
            <a:spLocks noChangeArrowheads="1"/>
          </p:cNvSpPr>
          <p:nvPr/>
        </p:nvSpPr>
        <p:spPr bwMode="invGray">
          <a:xfrm>
            <a:off x="141287" y="3051175"/>
            <a:ext cx="87788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The image of the semi-circular arc at infinity is zero.  The image of the positive imaginary axis involves </a:t>
            </a:r>
            <a:r>
              <a:rPr kumimoji="1" lang="en-GB" altLang="en-US" sz="2800" i="1" dirty="0" smtClean="0">
                <a:latin typeface="Times New Roman" panose="02020603050405020304" pitchFamily="18" charset="0"/>
                <a:cs typeface="Times New Roman" panose="02020603050405020304" pitchFamily="18" charset="0"/>
              </a:rPr>
              <a:t>G</a:t>
            </a:r>
            <a:r>
              <a:rPr kumimoji="1" lang="en-GB" altLang="en-US" sz="2800" baseline="-25000" dirty="0" smtClean="0">
                <a:latin typeface="Times New Roman" panose="02020603050405020304" pitchFamily="18" charset="0"/>
                <a:cs typeface="Times New Roman" panose="02020603050405020304" pitchFamily="18" charset="0"/>
              </a:rPr>
              <a:t>o</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i="1" dirty="0" err="1" smtClean="0">
                <a:latin typeface="Times New Roman" panose="02020603050405020304" pitchFamily="18" charset="0"/>
                <a:cs typeface="Times New Roman" panose="02020603050405020304" pitchFamily="18" charset="0"/>
              </a:rPr>
              <a:t>j</a:t>
            </a:r>
            <a:r>
              <a:rPr kumimoji="1" lang="en-GB" altLang="en-US" sz="2800" i="1" dirty="0" err="1" smtClean="0">
                <a:latin typeface="Symbol" panose="05050102010706020507" pitchFamily="18" charset="2"/>
                <a:cs typeface="Times New Roman" panose="02020603050405020304" pitchFamily="18" charset="0"/>
              </a:rPr>
              <a:t>w</a:t>
            </a:r>
            <a:r>
              <a:rPr kumimoji="1" lang="en-GB" altLang="en-US" sz="2800" dirty="0" smtClean="0">
                <a:latin typeface="Times New Roman" panose="02020603050405020304" pitchFamily="18" charset="0"/>
                <a:cs typeface="Times New Roman" panose="02020603050405020304" pitchFamily="18" charset="0"/>
              </a:rPr>
              <a:t>) for </a:t>
            </a:r>
            <a:r>
              <a:rPr kumimoji="1" lang="en-GB" altLang="en-US" sz="2800" i="1" dirty="0" smtClean="0">
                <a:latin typeface="Symbol" panose="05050102010706020507" pitchFamily="18" charset="2"/>
                <a:cs typeface="Times New Roman" panose="02020603050405020304" pitchFamily="18" charset="0"/>
              </a:rPr>
              <a:t>w</a:t>
            </a:r>
            <a:r>
              <a:rPr kumimoji="1" lang="en-GB" altLang="en-US" sz="2800" dirty="0" smtClean="0">
                <a:latin typeface="Times New Roman" panose="02020603050405020304" pitchFamily="18" charset="0"/>
                <a:cs typeface="Times New Roman" panose="02020603050405020304" pitchFamily="18" charset="0"/>
              </a:rPr>
              <a:t> non-negative.  The image of the negative imaginary axis is the conjugate, i.e. the reflection of the former image through the real axis.</a:t>
            </a:r>
          </a:p>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Open-loop poles are -10 only in LHP.  Clearly no CW encirclements of -1, hence stable.  Evidently true as zeros of </a:t>
            </a:r>
            <a:r>
              <a:rPr kumimoji="1" lang="en-GB" altLang="en-US" sz="2800" i="1" dirty="0" smtClean="0">
                <a:latin typeface="Times New Roman" panose="02020603050405020304" pitchFamily="18" charset="0"/>
                <a:cs typeface="Times New Roman" panose="02020603050405020304" pitchFamily="18" charset="0"/>
              </a:rPr>
              <a:t>F</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i="1" dirty="0" smtClean="0">
                <a:latin typeface="Times New Roman" panose="02020603050405020304" pitchFamily="18" charset="0"/>
                <a:cs typeface="Times New Roman" panose="02020603050405020304" pitchFamily="18" charset="0"/>
              </a:rPr>
              <a:t>s</a:t>
            </a:r>
            <a:r>
              <a:rPr kumimoji="1" lang="en-GB" altLang="en-US" sz="2800" dirty="0" smtClean="0">
                <a:latin typeface="Times New Roman" panose="02020603050405020304" pitchFamily="18" charset="0"/>
                <a:cs typeface="Times New Roman" panose="02020603050405020304" pitchFamily="18" charset="0"/>
              </a:rPr>
              <a:t>) are -20 only.</a:t>
            </a:r>
            <a:endParaRPr kumimoji="1" lang="en-US" alt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232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4"/>
          <p:cNvSpPr>
            <a:spLocks noGrp="1" noChangeArrowheads="1"/>
          </p:cNvSpPr>
          <p:nvPr>
            <p:ph type="body" idx="1"/>
          </p:nvPr>
        </p:nvSpPr>
        <p:spPr>
          <a:xfrm>
            <a:off x="665163" y="1611313"/>
            <a:ext cx="7772400" cy="4283075"/>
          </a:xfrm>
          <a:noFill/>
        </p:spPr>
        <p:txBody>
          <a:bodyPr/>
          <a:lstStyle/>
          <a:p>
            <a:pPr eaLnBrk="1" hangingPunct="1"/>
            <a:r>
              <a:rPr lang="en-IE" altLang="en-US" smtClean="0">
                <a:latin typeface="Times New Roman" pitchFamily="18" charset="0"/>
              </a:rPr>
              <a:t>A difficulty arises if open-loop transfer function </a:t>
            </a:r>
            <a:r>
              <a:rPr lang="en-IE" altLang="en-US" i="1" smtClean="0">
                <a:latin typeface="Times New Roman" pitchFamily="18" charset="0"/>
              </a:rPr>
              <a:t>G</a:t>
            </a:r>
            <a:r>
              <a:rPr lang="en-IE" altLang="en-US" baseline="-25000" smtClean="0">
                <a:latin typeface="Times New Roman" pitchFamily="18" charset="0"/>
              </a:rPr>
              <a:t>o</a:t>
            </a:r>
            <a:r>
              <a:rPr lang="en-IE" altLang="en-US" smtClean="0">
                <a:latin typeface="Times New Roman" pitchFamily="18" charset="0"/>
              </a:rPr>
              <a:t>(</a:t>
            </a:r>
            <a:r>
              <a:rPr lang="en-IE" altLang="en-US" i="1" smtClean="0">
                <a:latin typeface="Times New Roman" pitchFamily="18" charset="0"/>
              </a:rPr>
              <a:t>s</a:t>
            </a:r>
            <a:r>
              <a:rPr lang="en-IE" altLang="en-US" smtClean="0">
                <a:latin typeface="Times New Roman" pitchFamily="18" charset="0"/>
              </a:rPr>
              <a:t>) has poles on the Nyquist contour.  This most commonly arises when </a:t>
            </a:r>
            <a:r>
              <a:rPr lang="en-IE" altLang="en-US" i="1" smtClean="0">
                <a:latin typeface="Times New Roman" pitchFamily="18" charset="0"/>
              </a:rPr>
              <a:t>G</a:t>
            </a:r>
            <a:r>
              <a:rPr lang="en-IE" altLang="en-US" baseline="-25000" smtClean="0">
                <a:latin typeface="Times New Roman" pitchFamily="18" charset="0"/>
              </a:rPr>
              <a:t>o</a:t>
            </a:r>
            <a:r>
              <a:rPr lang="en-IE" altLang="en-US" smtClean="0">
                <a:latin typeface="Times New Roman" pitchFamily="18" charset="0"/>
              </a:rPr>
              <a:t>(</a:t>
            </a:r>
            <a:r>
              <a:rPr lang="en-IE" altLang="en-US" i="1" smtClean="0">
                <a:latin typeface="Times New Roman" pitchFamily="18" charset="0"/>
              </a:rPr>
              <a:t>s</a:t>
            </a:r>
            <a:r>
              <a:rPr lang="en-IE" altLang="en-US" smtClean="0">
                <a:latin typeface="Times New Roman" pitchFamily="18" charset="0"/>
              </a:rPr>
              <a:t>) has a pole at 0, required for perfect tracking.  The principle of the argument does not apply in this case.</a:t>
            </a:r>
          </a:p>
          <a:p>
            <a:pPr eaLnBrk="1" hangingPunct="1"/>
            <a:r>
              <a:rPr lang="en-IE" altLang="en-US" smtClean="0">
                <a:latin typeface="Times New Roman" pitchFamily="18" charset="0"/>
              </a:rPr>
              <a:t>The resolution is to amend the Nyquist contour.</a:t>
            </a:r>
            <a:endParaRPr lang="en-GB" altLang="en-US" smtClean="0">
              <a:latin typeface="Times New Roman" pitchFamily="18" charset="0"/>
            </a:endParaRPr>
          </a:p>
        </p:txBody>
      </p:sp>
      <p:sp>
        <p:nvSpPr>
          <p:cNvPr id="136195" name="Text Box 5"/>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36196"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152400" y="304800"/>
            <a:ext cx="39751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37218" name="Rectangle 2"/>
          <p:cNvSpPr>
            <a:spLocks noGrp="1" noChangeArrowheads="1"/>
          </p:cNvSpPr>
          <p:nvPr>
            <p:ph type="title"/>
          </p:nvPr>
        </p:nvSpPr>
        <p:spPr>
          <a:xfrm>
            <a:off x="-643732" y="104775"/>
            <a:ext cx="5262563" cy="1143000"/>
          </a:xfrm>
          <a:noFill/>
        </p:spPr>
        <p:txBody>
          <a:bodyPr/>
          <a:lstStyle/>
          <a:p>
            <a:pPr eaLnBrk="1" hangingPunct="1"/>
            <a:r>
              <a:rPr lang="en-IE" altLang="en-US" dirty="0" smtClean="0"/>
              <a:t>Example 4.3</a:t>
            </a:r>
            <a:endParaRPr lang="en-GB" altLang="en-US" dirty="0" smtClean="0"/>
          </a:p>
        </p:txBody>
      </p:sp>
      <p:sp>
        <p:nvSpPr>
          <p:cNvPr id="13721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3722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37221" name="Object 6"/>
          <p:cNvGraphicFramePr>
            <a:graphicFrameLocks noChangeAspect="1"/>
          </p:cNvGraphicFramePr>
          <p:nvPr/>
        </p:nvGraphicFramePr>
        <p:xfrm>
          <a:off x="131763" y="1328738"/>
          <a:ext cx="3473450" cy="1244600"/>
        </p:xfrm>
        <a:graphic>
          <a:graphicData uri="http://schemas.openxmlformats.org/presentationml/2006/ole">
            <mc:AlternateContent xmlns:mc="http://schemas.openxmlformats.org/markup-compatibility/2006">
              <mc:Choice xmlns:v="urn:schemas-microsoft-com:vml" Requires="v">
                <p:oleObj spid="_x0000_s137342" name="Equation" r:id="rId4" imgW="1206500" imgH="431800" progId="Equation.3">
                  <p:embed/>
                </p:oleObj>
              </mc:Choice>
              <mc:Fallback>
                <p:oleObj name="Equation" r:id="rId4" imgW="12065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3" y="1328738"/>
                        <a:ext cx="347345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2" name="Object 8"/>
          <p:cNvGraphicFramePr>
            <a:graphicFrameLocks noChangeAspect="1"/>
          </p:cNvGraphicFramePr>
          <p:nvPr>
            <p:extLst>
              <p:ext uri="{D42A27DB-BD31-4B8C-83A1-F6EECF244321}">
                <p14:modId xmlns:p14="http://schemas.microsoft.com/office/powerpoint/2010/main" val="3574943512"/>
              </p:ext>
            </p:extLst>
          </p:nvPr>
        </p:nvGraphicFramePr>
        <p:xfrm>
          <a:off x="4511675" y="4418013"/>
          <a:ext cx="4170363" cy="1619250"/>
        </p:xfrm>
        <a:graphic>
          <a:graphicData uri="http://schemas.openxmlformats.org/presentationml/2006/ole">
            <mc:AlternateContent xmlns:mc="http://schemas.openxmlformats.org/markup-compatibility/2006">
              <mc:Choice xmlns:v="urn:schemas-microsoft-com:vml" Requires="v">
                <p:oleObj spid="_x0000_s137343" name="Equation" r:id="rId6" imgW="1637589" imgH="634725" progId="Equation.3">
                  <p:embed/>
                </p:oleObj>
              </mc:Choice>
              <mc:Fallback>
                <p:oleObj name="Equation" r:id="rId6" imgW="1637589" imgH="63472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1675" y="4418013"/>
                        <a:ext cx="4170363" cy="161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4" name="Object 12"/>
          <p:cNvGraphicFramePr>
            <a:graphicFrameLocks noChangeAspect="1"/>
          </p:cNvGraphicFramePr>
          <p:nvPr/>
        </p:nvGraphicFramePr>
        <p:xfrm>
          <a:off x="-1311275" y="2566988"/>
          <a:ext cx="6124575" cy="4092575"/>
        </p:xfrm>
        <a:graphic>
          <a:graphicData uri="http://schemas.openxmlformats.org/presentationml/2006/ole">
            <mc:AlternateContent xmlns:mc="http://schemas.openxmlformats.org/markup-compatibility/2006">
              <mc:Choice xmlns:v="urn:schemas-microsoft-com:vml" Requires="v">
                <p:oleObj spid="_x0000_s137344" name="Visio" r:id="rId8" imgW="6124492" imgH="4092536" progId="Visio.Drawing.11">
                  <p:embed/>
                </p:oleObj>
              </mc:Choice>
              <mc:Fallback>
                <p:oleObj name="Visio" r:id="rId8" imgW="6124492" imgH="4092536" progId="Visio.Drawing.11">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1275" y="2566988"/>
                        <a:ext cx="6124575" cy="409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5" name="Text Box 13"/>
          <p:cNvSpPr txBox="1">
            <a:spLocks noChangeArrowheads="1"/>
          </p:cNvSpPr>
          <p:nvPr/>
        </p:nvSpPr>
        <p:spPr bwMode="invGray">
          <a:xfrm>
            <a:off x="4024312" y="3798094"/>
            <a:ext cx="476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Image of semicircular arc at 0</a:t>
            </a:r>
            <a:endParaRPr lang="en-US" altLang="en-US" sz="2800">
              <a:latin typeface="Times New Roman" pitchFamily="18" charset="0"/>
            </a:endParaRPr>
          </a:p>
        </p:txBody>
      </p:sp>
      <p:sp>
        <p:nvSpPr>
          <p:cNvPr id="137226" name="Text Box 14"/>
          <p:cNvSpPr txBox="1">
            <a:spLocks noChangeArrowheads="1"/>
          </p:cNvSpPr>
          <p:nvPr/>
        </p:nvSpPr>
        <p:spPr bwMode="invGray">
          <a:xfrm>
            <a:off x="3600450" y="6037263"/>
            <a:ext cx="5354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 semicircular CW arc at infinity.</a:t>
            </a:r>
            <a:endParaRPr lang="en-US" altLang="en-US" sz="2800">
              <a:latin typeface="Times New Roman" pitchFamily="18" charset="0"/>
            </a:endParaRPr>
          </a:p>
        </p:txBody>
      </p:sp>
      <p:pic>
        <p:nvPicPr>
          <p:cNvPr id="137272"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invGray">
          <a:xfrm>
            <a:off x="4087813" y="-154781"/>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22275" y="987589"/>
            <a:ext cx="8216900" cy="1457398"/>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6" name="Rectangle 5"/>
          <p:cNvSpPr>
            <a:spLocks noChangeArrowheads="1"/>
          </p:cNvSpPr>
          <p:nvPr/>
        </p:nvSpPr>
        <p:spPr bwMode="auto">
          <a:xfrm>
            <a:off x="-41276"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dirty="0" smtClean="0"/>
              <a:t>Code</a:t>
            </a:r>
            <a:endParaRPr lang="en-GB" altLang="en-US" dirty="0" smtClean="0"/>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
        <p:nvSpPr>
          <p:cNvPr id="11" name="TextBox 1"/>
          <p:cNvSpPr txBox="1">
            <a:spLocks noChangeArrowheads="1"/>
          </p:cNvSpPr>
          <p:nvPr/>
        </p:nvSpPr>
        <p:spPr bwMode="auto">
          <a:xfrm>
            <a:off x="517525" y="1116123"/>
            <a:ext cx="8218025" cy="1200329"/>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a:t>
            </a:r>
            <a:r>
              <a:rPr lang="en-GB" sz="2400" dirty="0" err="1" smtClean="0">
                <a:solidFill>
                  <a:srgbClr val="0000FF"/>
                </a:solidFill>
              </a:rPr>
              <a:t>Np</a:t>
            </a:r>
            <a:r>
              <a:rPr lang="en-GB" sz="2400" dirty="0" smtClean="0">
                <a:solidFill>
                  <a:srgbClr val="0000FF"/>
                </a:solidFill>
              </a:rPr>
              <a:t> = [1], </a:t>
            </a:r>
            <a:r>
              <a:rPr lang="en-GB" sz="2400" dirty="0" err="1" smtClean="0">
                <a:solidFill>
                  <a:srgbClr val="0000FF"/>
                </a:solidFill>
              </a:rPr>
              <a:t>Dp</a:t>
            </a:r>
            <a:r>
              <a:rPr lang="en-GB" sz="2400" dirty="0" smtClean="0">
                <a:solidFill>
                  <a:srgbClr val="0000FF"/>
                </a:solidFill>
              </a:rPr>
              <a:t> = [0.1 1 0]</a:t>
            </a:r>
          </a:p>
          <a:p>
            <a:pPr algn="l"/>
            <a:r>
              <a:rPr lang="en-GB" sz="2400" dirty="0" smtClean="0"/>
              <a:t>&gt;&gt;</a:t>
            </a:r>
            <a:r>
              <a:rPr lang="en-GB" sz="2400" dirty="0" smtClean="0">
                <a:solidFill>
                  <a:srgbClr val="0000FF"/>
                </a:solidFill>
              </a:rPr>
              <a:t>  Go = </a:t>
            </a:r>
            <a:r>
              <a:rPr lang="en-GB" sz="2400" dirty="0" err="1" smtClean="0">
                <a:solidFill>
                  <a:srgbClr val="0000FF"/>
                </a:solidFill>
              </a:rPr>
              <a:t>tf</a:t>
            </a:r>
            <a:r>
              <a:rPr lang="en-GB" sz="2400" dirty="0" smtClean="0">
                <a:solidFill>
                  <a:srgbClr val="0000FF"/>
                </a:solidFill>
              </a:rPr>
              <a:t>(</a:t>
            </a:r>
            <a:r>
              <a:rPr lang="en-GB" sz="2400" dirty="0" err="1" smtClean="0">
                <a:solidFill>
                  <a:srgbClr val="0000FF"/>
                </a:solidFill>
              </a:rPr>
              <a:t>Np,Dp</a:t>
            </a:r>
            <a:r>
              <a:rPr lang="en-GB" sz="2400" dirty="0" smtClean="0">
                <a:solidFill>
                  <a:srgbClr val="0000FF"/>
                </a:solidFill>
              </a:rPr>
              <a:t>)</a:t>
            </a:r>
          </a:p>
          <a:p>
            <a:pPr algn="l"/>
            <a:r>
              <a:rPr lang="en-GB" sz="2400" dirty="0" smtClean="0"/>
              <a:t>&gt;&gt;</a:t>
            </a:r>
            <a:r>
              <a:rPr lang="en-GB" sz="2400" i="1" dirty="0" smtClean="0">
                <a:solidFill>
                  <a:srgbClr val="009900"/>
                </a:solidFill>
              </a:rPr>
              <a:t>  </a:t>
            </a:r>
            <a:r>
              <a:rPr lang="en-GB" sz="2400" dirty="0" err="1" smtClean="0">
                <a:solidFill>
                  <a:srgbClr val="0000FF"/>
                </a:solidFill>
              </a:rPr>
              <a:t>nyquist</a:t>
            </a:r>
            <a:r>
              <a:rPr lang="en-GB" sz="2400" dirty="0" smtClean="0">
                <a:solidFill>
                  <a:srgbClr val="0000FF"/>
                </a:solidFill>
              </a:rPr>
              <a:t>(Go)</a:t>
            </a:r>
          </a:p>
        </p:txBody>
      </p:sp>
      <p:sp>
        <p:nvSpPr>
          <p:cNvPr id="10" name="Text Box 3"/>
          <p:cNvSpPr txBox="1">
            <a:spLocks noChangeArrowheads="1"/>
          </p:cNvSpPr>
          <p:nvPr/>
        </p:nvSpPr>
        <p:spPr bwMode="invGray">
          <a:xfrm>
            <a:off x="141286" y="2485370"/>
            <a:ext cx="87788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The image of the semi-circular arc at infinity is zero.  The image of the semi-circular arc at 0 is (1/</a:t>
            </a:r>
            <a:r>
              <a:rPr kumimoji="1" lang="en-GB" altLang="en-US" sz="2800" i="1" dirty="0" smtClean="0">
                <a:latin typeface="Symbol" panose="05050102010706020507" pitchFamily="18" charset="2"/>
                <a:cs typeface="Times New Roman" panose="02020603050405020304" pitchFamily="18" charset="0"/>
              </a:rPr>
              <a:t>e</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dirty="0" err="1" smtClean="0">
                <a:latin typeface="Times New Roman" panose="02020603050405020304" pitchFamily="18" charset="0"/>
                <a:cs typeface="Times New Roman" panose="02020603050405020304" pitchFamily="18" charset="0"/>
              </a:rPr>
              <a:t>exp</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i="1" dirty="0" err="1" smtClean="0">
                <a:latin typeface="Times New Roman" panose="02020603050405020304" pitchFamily="18" charset="0"/>
                <a:cs typeface="Times New Roman" panose="02020603050405020304" pitchFamily="18" charset="0"/>
              </a:rPr>
              <a:t>j</a:t>
            </a:r>
            <a:r>
              <a:rPr kumimoji="1" lang="en-GB" altLang="en-US" sz="2800" i="1" dirty="0" err="1" smtClean="0">
                <a:latin typeface="Symbol" panose="05050102010706020507" pitchFamily="18" charset="2"/>
                <a:cs typeface="Times New Roman" panose="02020603050405020304" pitchFamily="18" charset="0"/>
              </a:rPr>
              <a:t>q</a:t>
            </a:r>
            <a:r>
              <a:rPr kumimoji="1" lang="en-GB" altLang="en-US" sz="2800" dirty="0" smtClean="0">
                <a:latin typeface="Times New Roman" panose="02020603050405020304" pitchFamily="18" charset="0"/>
                <a:cs typeface="Times New Roman" panose="02020603050405020304" pitchFamily="18" charset="0"/>
              </a:rPr>
              <a:t>); </a:t>
            </a:r>
            <a:r>
              <a:rPr kumimoji="1" lang="en-GB" altLang="en-US" sz="2800" i="1" dirty="0" smtClean="0">
                <a:latin typeface="Symbol" panose="05050102010706020507" pitchFamily="18" charset="2"/>
                <a:cs typeface="Times New Roman" panose="02020603050405020304" pitchFamily="18" charset="0"/>
              </a:rPr>
              <a:t>q</a:t>
            </a:r>
            <a:r>
              <a:rPr kumimoji="1" lang="en-GB" altLang="en-US" sz="2800" dirty="0" smtClean="0">
                <a:latin typeface="Times New Roman" panose="02020603050405020304" pitchFamily="18" charset="0"/>
                <a:cs typeface="Times New Roman" panose="02020603050405020304" pitchFamily="18" charset="0"/>
              </a:rPr>
              <a:t> varying from –</a:t>
            </a:r>
            <a:r>
              <a:rPr kumimoji="1" lang="en-GB" altLang="en-US" sz="2800" i="1" dirty="0" smtClean="0">
                <a:latin typeface="Symbol" panose="05050102010706020507" pitchFamily="18" charset="2"/>
                <a:cs typeface="Times New Roman" panose="02020603050405020304" pitchFamily="18" charset="0"/>
              </a:rPr>
              <a:t>p</a:t>
            </a:r>
            <a:r>
              <a:rPr kumimoji="1" lang="en-GB" altLang="en-US" sz="2800" dirty="0" smtClean="0">
                <a:latin typeface="Times New Roman" panose="02020603050405020304" pitchFamily="18" charset="0"/>
                <a:cs typeface="Times New Roman" panose="02020603050405020304" pitchFamily="18" charset="0"/>
              </a:rPr>
              <a:t>/2 through 0 to +</a:t>
            </a:r>
            <a:r>
              <a:rPr kumimoji="1" lang="en-GB" altLang="en-US" sz="2800" i="1" dirty="0" smtClean="0">
                <a:latin typeface="Symbol" panose="05050102010706020507" pitchFamily="18" charset="2"/>
                <a:cs typeface="Times New Roman" panose="02020603050405020304" pitchFamily="18" charset="0"/>
              </a:rPr>
              <a:t>p</a:t>
            </a:r>
            <a:r>
              <a:rPr kumimoji="1" lang="en-GB" altLang="en-US" sz="2800" dirty="0" smtClean="0">
                <a:latin typeface="Times New Roman" panose="02020603050405020304" pitchFamily="18" charset="0"/>
                <a:cs typeface="Times New Roman" panose="02020603050405020304" pitchFamily="18" charset="0"/>
              </a:rPr>
              <a:t>/2.  The image of the positive imaginary axis involves </a:t>
            </a:r>
            <a:r>
              <a:rPr kumimoji="1" lang="en-GB" altLang="en-US" sz="2800" i="1" dirty="0" smtClean="0">
                <a:latin typeface="Times New Roman" panose="02020603050405020304" pitchFamily="18" charset="0"/>
                <a:cs typeface="Times New Roman" panose="02020603050405020304" pitchFamily="18" charset="0"/>
              </a:rPr>
              <a:t>G</a:t>
            </a:r>
            <a:r>
              <a:rPr kumimoji="1" lang="en-GB" altLang="en-US" sz="2800" baseline="-25000" dirty="0" smtClean="0">
                <a:latin typeface="Times New Roman" panose="02020603050405020304" pitchFamily="18" charset="0"/>
                <a:cs typeface="Times New Roman" panose="02020603050405020304" pitchFamily="18" charset="0"/>
              </a:rPr>
              <a:t>o</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i="1" dirty="0" err="1" smtClean="0">
                <a:latin typeface="Times New Roman" panose="02020603050405020304" pitchFamily="18" charset="0"/>
                <a:cs typeface="Times New Roman" panose="02020603050405020304" pitchFamily="18" charset="0"/>
              </a:rPr>
              <a:t>j</a:t>
            </a:r>
            <a:r>
              <a:rPr kumimoji="1" lang="en-GB" altLang="en-US" sz="2800" i="1" dirty="0" err="1" smtClean="0">
                <a:latin typeface="Symbol" panose="05050102010706020507" pitchFamily="18" charset="2"/>
                <a:cs typeface="Times New Roman" panose="02020603050405020304" pitchFamily="18" charset="0"/>
              </a:rPr>
              <a:t>w</a:t>
            </a:r>
            <a:r>
              <a:rPr kumimoji="1" lang="en-GB" altLang="en-US" sz="2800" dirty="0" smtClean="0">
                <a:latin typeface="Times New Roman" panose="02020603050405020304" pitchFamily="18" charset="0"/>
                <a:cs typeface="Times New Roman" panose="02020603050405020304" pitchFamily="18" charset="0"/>
              </a:rPr>
              <a:t>) for </a:t>
            </a:r>
            <a:r>
              <a:rPr kumimoji="1" lang="en-GB" altLang="en-US" sz="2800" i="1" dirty="0" smtClean="0">
                <a:latin typeface="Symbol" panose="05050102010706020507" pitchFamily="18" charset="2"/>
                <a:cs typeface="Times New Roman" panose="02020603050405020304" pitchFamily="18" charset="0"/>
              </a:rPr>
              <a:t>w</a:t>
            </a:r>
            <a:r>
              <a:rPr kumimoji="1" lang="en-GB" altLang="en-US" sz="2800" dirty="0" smtClean="0">
                <a:latin typeface="Times New Roman" panose="02020603050405020304" pitchFamily="18" charset="0"/>
                <a:cs typeface="Times New Roman" panose="02020603050405020304" pitchFamily="18" charset="0"/>
              </a:rPr>
              <a:t> positive.  The image of the negative real axis is the conjugate, i.e. the reflection in the real axis. Note that </a:t>
            </a:r>
            <a:r>
              <a:rPr kumimoji="1" lang="en-GB" altLang="en-US" sz="2800" dirty="0" err="1" smtClean="0">
                <a:latin typeface="Times New Roman" panose="02020603050405020304" pitchFamily="18" charset="0"/>
                <a:cs typeface="Times New Roman" panose="02020603050405020304" pitchFamily="18" charset="0"/>
              </a:rPr>
              <a:t>Matlab</a:t>
            </a:r>
            <a:r>
              <a:rPr kumimoji="1" lang="en-GB" altLang="en-US" sz="2800" dirty="0" smtClean="0">
                <a:latin typeface="Times New Roman" panose="02020603050405020304" pitchFamily="18" charset="0"/>
                <a:cs typeface="Times New Roman" panose="02020603050405020304" pitchFamily="18" charset="0"/>
              </a:rPr>
              <a:t> does not show the semi-circular arc at infinity.</a:t>
            </a:r>
          </a:p>
          <a:p>
            <a:pPr eaLnBrk="1" hangingPunct="1">
              <a:spcBef>
                <a:spcPct val="0"/>
              </a:spcBef>
              <a:buNone/>
            </a:pPr>
            <a:r>
              <a:rPr kumimoji="1" lang="en-GB" altLang="en-US" sz="2800" dirty="0" smtClean="0">
                <a:latin typeface="Times New Roman" panose="02020603050405020304" pitchFamily="18" charset="0"/>
                <a:cs typeface="Times New Roman" panose="02020603050405020304" pitchFamily="18" charset="0"/>
              </a:rPr>
              <a:t>Open-loop poles are -10 only in LHP.  Clearly no CW encirclements of -1, hence stable.  Evidently true as zeros of </a:t>
            </a:r>
            <a:r>
              <a:rPr kumimoji="1" lang="en-GB" altLang="en-US" sz="2800" i="1" dirty="0" smtClean="0">
                <a:latin typeface="Times New Roman" panose="02020603050405020304" pitchFamily="18" charset="0"/>
                <a:cs typeface="Times New Roman" panose="02020603050405020304" pitchFamily="18" charset="0"/>
              </a:rPr>
              <a:t>F</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i="1" dirty="0" smtClean="0">
                <a:latin typeface="Times New Roman" panose="02020603050405020304" pitchFamily="18" charset="0"/>
                <a:cs typeface="Times New Roman" panose="02020603050405020304" pitchFamily="18" charset="0"/>
              </a:rPr>
              <a:t>s</a:t>
            </a:r>
            <a:r>
              <a:rPr kumimoji="1" lang="en-GB" altLang="en-US" sz="2800" dirty="0" smtClean="0">
                <a:latin typeface="Times New Roman" panose="02020603050405020304" pitchFamily="18" charset="0"/>
                <a:cs typeface="Times New Roman" panose="02020603050405020304" pitchFamily="18" charset="0"/>
              </a:rPr>
              <a:t>) are -20 only.</a:t>
            </a:r>
            <a:endParaRPr kumimoji="1" lang="en-US" alt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1741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5"/>
          <p:cNvSpPr>
            <a:spLocks noGrp="1" noChangeArrowheads="1"/>
          </p:cNvSpPr>
          <p:nvPr>
            <p:ph type="body" idx="1"/>
          </p:nvPr>
        </p:nvSpPr>
        <p:spPr>
          <a:xfrm>
            <a:off x="698500" y="812800"/>
            <a:ext cx="7772400" cy="1366838"/>
          </a:xfrm>
          <a:noFill/>
        </p:spPr>
        <p:txBody>
          <a:bodyPr/>
          <a:lstStyle/>
          <a:p>
            <a:pPr eaLnBrk="1" hangingPunct="1">
              <a:lnSpc>
                <a:spcPct val="80000"/>
              </a:lnSpc>
            </a:pPr>
            <a:r>
              <a:rPr lang="en-IE" altLang="en-US" dirty="0" smtClean="0">
                <a:latin typeface="Times New Roman" pitchFamily="18" charset="0"/>
              </a:rPr>
              <a:t>A variation occurs if the open-loop transfer function has the form </a:t>
            </a:r>
            <a:r>
              <a:rPr lang="en-IE" altLang="en-US" i="1" dirty="0" err="1" smtClean="0">
                <a:latin typeface="Times New Roman" pitchFamily="18" charset="0"/>
              </a:rPr>
              <a:t>kG</a:t>
            </a:r>
            <a:r>
              <a:rPr lang="en-US" altLang="en-US" i="1" dirty="0" smtClean="0">
                <a:latin typeface="Times New Roman" pitchFamily="18" charset="0"/>
                <a:cs typeface="Times New Roman" pitchFamily="18" charset="0"/>
              </a:rPr>
              <a:t>'</a:t>
            </a:r>
            <a:r>
              <a:rPr lang="en-IE" altLang="en-US" baseline="-25000" dirty="0" smtClean="0">
                <a:latin typeface="Times New Roman" pitchFamily="18" charset="0"/>
              </a:rPr>
              <a:t>o</a:t>
            </a:r>
            <a:r>
              <a:rPr lang="en-IE" altLang="en-US" dirty="0" smtClean="0">
                <a:latin typeface="Times New Roman" pitchFamily="18" charset="0"/>
              </a:rPr>
              <a:t>(</a:t>
            </a:r>
            <a:r>
              <a:rPr lang="en-IE" altLang="en-US" i="1" dirty="0" smtClean="0">
                <a:latin typeface="Times New Roman" pitchFamily="18" charset="0"/>
              </a:rPr>
              <a:t>s</a:t>
            </a:r>
            <a:r>
              <a:rPr lang="en-IE" altLang="en-US" dirty="0" smtClean="0">
                <a:latin typeface="Times New Roman" pitchFamily="18" charset="0"/>
              </a:rPr>
              <a:t>), with explicit design parameter </a:t>
            </a:r>
            <a:r>
              <a:rPr lang="en-IE" altLang="en-US" i="1" dirty="0" smtClean="0">
                <a:latin typeface="Times New Roman" pitchFamily="18" charset="0"/>
              </a:rPr>
              <a:t>k</a:t>
            </a:r>
            <a:r>
              <a:rPr lang="en-IE" altLang="en-US" dirty="0" smtClean="0">
                <a:latin typeface="Times New Roman" pitchFamily="18" charset="0"/>
              </a:rPr>
              <a:t>.</a:t>
            </a:r>
            <a:endParaRPr lang="en-GB" altLang="en-US" dirty="0" smtClean="0">
              <a:latin typeface="Times New Roman" pitchFamily="18" charset="0"/>
            </a:endParaRPr>
          </a:p>
        </p:txBody>
      </p:sp>
      <p:sp>
        <p:nvSpPr>
          <p:cNvPr id="139267" name="Rectangle 7"/>
          <p:cNvSpPr>
            <a:spLocks noChangeArrowheads="1"/>
          </p:cNvSpPr>
          <p:nvPr/>
        </p:nvSpPr>
        <p:spPr bwMode="auto">
          <a:xfrm>
            <a:off x="635000" y="3797300"/>
            <a:ext cx="77724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r>
              <a:rPr kumimoji="1" lang="en-IE" altLang="en-US">
                <a:latin typeface="Times New Roman" pitchFamily="18" charset="0"/>
              </a:rPr>
              <a:t>Assuming the open-loop system is stable it follows that the closed-loop system is stable if and only if the net number of clockwise encirclements of the point (-1/</a:t>
            </a:r>
            <a:r>
              <a:rPr kumimoji="1" lang="en-IE" altLang="en-US" i="1">
                <a:latin typeface="Times New Roman" pitchFamily="18" charset="0"/>
              </a:rPr>
              <a:t>k</a:t>
            </a:r>
            <a:r>
              <a:rPr kumimoji="1" lang="en-IE" altLang="en-US">
                <a:latin typeface="Times New Roman" pitchFamily="18" charset="0"/>
              </a:rPr>
              <a:t>) by the Nyquist plot of </a:t>
            </a:r>
            <a:r>
              <a:rPr lang="en-IE" altLang="en-US" i="1">
                <a:latin typeface="Times New Roman" pitchFamily="18" charset="0"/>
              </a:rPr>
              <a:t>G</a:t>
            </a:r>
            <a:r>
              <a:rPr lang="en-US" altLang="en-US" i="1">
                <a:latin typeface="Times New Roman" pitchFamily="18" charset="0"/>
                <a:cs typeface="Times New Roman" pitchFamily="18" charset="0"/>
              </a:rPr>
              <a:t>'</a:t>
            </a:r>
            <a:r>
              <a:rPr lang="en-IE" altLang="en-US" baseline="-25000">
                <a:latin typeface="Times New Roman" pitchFamily="18" charset="0"/>
              </a:rPr>
              <a:t>o</a:t>
            </a:r>
            <a:r>
              <a:rPr lang="en-IE" altLang="en-US">
                <a:latin typeface="Times New Roman" pitchFamily="18" charset="0"/>
              </a:rPr>
              <a:t>(</a:t>
            </a:r>
            <a:r>
              <a:rPr lang="en-IE" altLang="en-US" i="1">
                <a:latin typeface="Times New Roman" pitchFamily="18" charset="0"/>
              </a:rPr>
              <a:t>s</a:t>
            </a:r>
            <a:r>
              <a:rPr lang="en-IE" altLang="en-US">
                <a:latin typeface="Times New Roman" pitchFamily="18" charset="0"/>
              </a:rPr>
              <a:t>)</a:t>
            </a:r>
            <a:r>
              <a:rPr lang="en-IE" altLang="en-US" sz="2800">
                <a:latin typeface="Times New Roman" pitchFamily="18" charset="0"/>
              </a:rPr>
              <a:t> </a:t>
            </a:r>
            <a:r>
              <a:rPr kumimoji="1" lang="en-IE" altLang="en-US">
                <a:latin typeface="Times New Roman" pitchFamily="18" charset="0"/>
              </a:rPr>
              <a:t>is zero.</a:t>
            </a:r>
            <a:endParaRPr kumimoji="1" lang="en-GB" altLang="en-US">
              <a:latin typeface="Times New Roman" pitchFamily="18" charset="0"/>
            </a:endParaRPr>
          </a:p>
        </p:txBody>
      </p:sp>
      <p:sp>
        <p:nvSpPr>
          <p:cNvPr id="139268" name="Text Box 8"/>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39269"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39270" name="Object 11"/>
          <p:cNvGraphicFramePr>
            <a:graphicFrameLocks noChangeAspect="1"/>
          </p:cNvGraphicFramePr>
          <p:nvPr/>
        </p:nvGraphicFramePr>
        <p:xfrm>
          <a:off x="1582738" y="2289175"/>
          <a:ext cx="5664200" cy="1147763"/>
        </p:xfrm>
        <a:graphic>
          <a:graphicData uri="http://schemas.openxmlformats.org/presentationml/2006/ole">
            <mc:AlternateContent xmlns:mc="http://schemas.openxmlformats.org/markup-compatibility/2006">
              <mc:Choice xmlns:v="urn:schemas-microsoft-com:vml" Requires="v">
                <p:oleObj spid="_x0000_s139309" name="Equation" r:id="rId4" imgW="2133600" imgH="431800" progId="Equation.3">
                  <p:embed/>
                </p:oleObj>
              </mc:Choice>
              <mc:Fallback>
                <p:oleObj name="Equation" r:id="rId4" imgW="2133600" imgH="4318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738" y="2289175"/>
                        <a:ext cx="566420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41276"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0290" name="Rectangle 2"/>
          <p:cNvSpPr>
            <a:spLocks noGrp="1" noChangeArrowheads="1"/>
          </p:cNvSpPr>
          <p:nvPr>
            <p:ph type="title"/>
          </p:nvPr>
        </p:nvSpPr>
        <p:spPr>
          <a:xfrm>
            <a:off x="731838" y="0"/>
            <a:ext cx="7435850" cy="1143000"/>
          </a:xfrm>
          <a:noFill/>
        </p:spPr>
        <p:txBody>
          <a:bodyPr/>
          <a:lstStyle/>
          <a:p>
            <a:pPr eaLnBrk="1" hangingPunct="1"/>
            <a:r>
              <a:rPr lang="en-IE" altLang="en-US" dirty="0" smtClean="0"/>
              <a:t>Example 4.4</a:t>
            </a:r>
            <a:endParaRPr lang="en-GB" altLang="en-US" dirty="0" smtClean="0"/>
          </a:p>
        </p:txBody>
      </p:sp>
      <p:sp>
        <p:nvSpPr>
          <p:cNvPr id="1402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402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graphicFrame>
        <p:nvGraphicFramePr>
          <p:cNvPr id="140293" name="Object 5"/>
          <p:cNvGraphicFramePr>
            <a:graphicFrameLocks noChangeAspect="1"/>
          </p:cNvGraphicFramePr>
          <p:nvPr/>
        </p:nvGraphicFramePr>
        <p:xfrm>
          <a:off x="496888" y="1217613"/>
          <a:ext cx="7626350" cy="1095375"/>
        </p:xfrm>
        <a:graphic>
          <a:graphicData uri="http://schemas.openxmlformats.org/presentationml/2006/ole">
            <mc:AlternateContent xmlns:mc="http://schemas.openxmlformats.org/markup-compatibility/2006">
              <mc:Choice xmlns:v="urn:schemas-microsoft-com:vml" Requires="v">
                <p:oleObj spid="_x0000_s140413" name="Equation" r:id="rId4" imgW="3009900" imgH="431800" progId="Equation.3">
                  <p:embed/>
                </p:oleObj>
              </mc:Choice>
              <mc:Fallback>
                <p:oleObj name="Equation" r:id="rId4" imgW="30099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88" y="1217613"/>
                        <a:ext cx="762635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4" name="Text Box 10"/>
          <p:cNvSpPr txBox="1">
            <a:spLocks noChangeArrowheads="1"/>
          </p:cNvSpPr>
          <p:nvPr/>
        </p:nvSpPr>
        <p:spPr bwMode="invGray">
          <a:xfrm>
            <a:off x="481013" y="2492375"/>
            <a:ext cx="1493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Stable if </a:t>
            </a:r>
            <a:endParaRPr lang="en-US" altLang="en-US" sz="2800">
              <a:latin typeface="Times New Roman" pitchFamily="18" charset="0"/>
            </a:endParaRPr>
          </a:p>
        </p:txBody>
      </p:sp>
      <p:pic>
        <p:nvPicPr>
          <p:cNvPr id="14029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698875" y="2506663"/>
            <a:ext cx="5800725"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0296" name="Object 12"/>
          <p:cNvGraphicFramePr>
            <a:graphicFrameLocks noChangeAspect="1"/>
          </p:cNvGraphicFramePr>
          <p:nvPr/>
        </p:nvGraphicFramePr>
        <p:xfrm>
          <a:off x="560388" y="3149600"/>
          <a:ext cx="3014662" cy="836613"/>
        </p:xfrm>
        <a:graphic>
          <a:graphicData uri="http://schemas.openxmlformats.org/presentationml/2006/ole">
            <mc:AlternateContent xmlns:mc="http://schemas.openxmlformats.org/markup-compatibility/2006">
              <mc:Choice xmlns:v="urn:schemas-microsoft-com:vml" Requires="v">
                <p:oleObj spid="_x0000_s140414" name="Equation" r:id="rId7" imgW="1422400" imgH="393700" progId="Equation.3">
                  <p:embed/>
                </p:oleObj>
              </mc:Choice>
              <mc:Fallback>
                <p:oleObj name="Equation" r:id="rId7" imgW="1422400" imgH="3937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388" y="3149600"/>
                        <a:ext cx="3014662"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7" name="Text Box 13"/>
          <p:cNvSpPr txBox="1">
            <a:spLocks noChangeArrowheads="1"/>
          </p:cNvSpPr>
          <p:nvPr/>
        </p:nvSpPr>
        <p:spPr bwMode="invGray">
          <a:xfrm>
            <a:off x="536575" y="4446588"/>
            <a:ext cx="2103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Unstable if </a:t>
            </a:r>
            <a:endParaRPr lang="en-US" altLang="en-US" sz="2800">
              <a:latin typeface="Times New Roman" pitchFamily="18" charset="0"/>
            </a:endParaRPr>
          </a:p>
        </p:txBody>
      </p:sp>
      <p:graphicFrame>
        <p:nvGraphicFramePr>
          <p:cNvPr id="140298" name="Object 14"/>
          <p:cNvGraphicFramePr>
            <a:graphicFrameLocks noChangeAspect="1"/>
          </p:cNvGraphicFramePr>
          <p:nvPr/>
        </p:nvGraphicFramePr>
        <p:xfrm>
          <a:off x="644525" y="5214938"/>
          <a:ext cx="3014663" cy="836612"/>
        </p:xfrm>
        <a:graphic>
          <a:graphicData uri="http://schemas.openxmlformats.org/presentationml/2006/ole">
            <mc:AlternateContent xmlns:mc="http://schemas.openxmlformats.org/markup-compatibility/2006">
              <mc:Choice xmlns:v="urn:schemas-microsoft-com:vml" Requires="v">
                <p:oleObj spid="_x0000_s140415" name="Equation" r:id="rId9" imgW="1422400" imgH="393700" progId="Equation.3">
                  <p:embed/>
                </p:oleObj>
              </mc:Choice>
              <mc:Fallback>
                <p:oleObj name="Equation" r:id="rId9" imgW="1422400" imgH="3937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525" y="5214938"/>
                        <a:ext cx="3014663"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22272" y="1838489"/>
            <a:ext cx="8216900" cy="1457398"/>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6" name="Rectangle 5"/>
          <p:cNvSpPr>
            <a:spLocks noChangeArrowheads="1"/>
          </p:cNvSpPr>
          <p:nvPr/>
        </p:nvSpPr>
        <p:spPr bwMode="auto">
          <a:xfrm>
            <a:off x="-41276"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dirty="0" smtClean="0"/>
              <a:t>Code</a:t>
            </a:r>
            <a:endParaRPr lang="en-GB" altLang="en-US" dirty="0" smtClean="0"/>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
        <p:nvSpPr>
          <p:cNvPr id="11" name="TextBox 1"/>
          <p:cNvSpPr txBox="1">
            <a:spLocks noChangeArrowheads="1"/>
          </p:cNvSpPr>
          <p:nvPr/>
        </p:nvSpPr>
        <p:spPr bwMode="auto">
          <a:xfrm>
            <a:off x="517524" y="1967023"/>
            <a:ext cx="8218025" cy="1200329"/>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No = [1], Do = [1 2 1 0]</a:t>
            </a:r>
          </a:p>
          <a:p>
            <a:pPr algn="l"/>
            <a:r>
              <a:rPr lang="en-GB" sz="2400" dirty="0" smtClean="0"/>
              <a:t>&gt;&gt;</a:t>
            </a:r>
            <a:r>
              <a:rPr lang="en-GB" sz="2400" dirty="0" smtClean="0">
                <a:solidFill>
                  <a:srgbClr val="0000FF"/>
                </a:solidFill>
              </a:rPr>
              <a:t>  Go = </a:t>
            </a:r>
            <a:r>
              <a:rPr lang="en-GB" sz="2400" dirty="0" err="1" smtClean="0">
                <a:solidFill>
                  <a:srgbClr val="0000FF"/>
                </a:solidFill>
              </a:rPr>
              <a:t>tf</a:t>
            </a:r>
            <a:r>
              <a:rPr lang="en-GB" sz="2400" dirty="0" smtClean="0">
                <a:solidFill>
                  <a:srgbClr val="0000FF"/>
                </a:solidFill>
              </a:rPr>
              <a:t>(</a:t>
            </a:r>
            <a:r>
              <a:rPr lang="en-GB" sz="2400" dirty="0" err="1" smtClean="0">
                <a:solidFill>
                  <a:srgbClr val="0000FF"/>
                </a:solidFill>
              </a:rPr>
              <a:t>No,Do</a:t>
            </a:r>
            <a:r>
              <a:rPr lang="en-GB" sz="2400" dirty="0" smtClean="0">
                <a:solidFill>
                  <a:srgbClr val="0000FF"/>
                </a:solidFill>
              </a:rPr>
              <a:t>)</a:t>
            </a:r>
          </a:p>
          <a:p>
            <a:pPr algn="l"/>
            <a:r>
              <a:rPr lang="en-GB" sz="2400" dirty="0" smtClean="0"/>
              <a:t>&gt;&gt;</a:t>
            </a:r>
            <a:r>
              <a:rPr lang="en-GB" sz="2400" i="1" dirty="0" smtClean="0">
                <a:solidFill>
                  <a:srgbClr val="009900"/>
                </a:solidFill>
              </a:rPr>
              <a:t>  </a:t>
            </a:r>
            <a:r>
              <a:rPr lang="en-GB" sz="2400" dirty="0" err="1" smtClean="0">
                <a:solidFill>
                  <a:srgbClr val="0000FF"/>
                </a:solidFill>
              </a:rPr>
              <a:t>nyquist</a:t>
            </a:r>
            <a:r>
              <a:rPr lang="en-GB" sz="2400" dirty="0" smtClean="0">
                <a:solidFill>
                  <a:srgbClr val="0000FF"/>
                </a:solidFill>
              </a:rPr>
              <a:t>(Go)</a:t>
            </a:r>
          </a:p>
        </p:txBody>
      </p:sp>
      <p:sp>
        <p:nvSpPr>
          <p:cNvPr id="10" name="Text Box 3"/>
          <p:cNvSpPr txBox="1">
            <a:spLocks noChangeArrowheads="1"/>
          </p:cNvSpPr>
          <p:nvPr/>
        </p:nvSpPr>
        <p:spPr bwMode="invGray">
          <a:xfrm>
            <a:off x="141285" y="3704570"/>
            <a:ext cx="87788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Outer loop, not shown, encompasses RHP.</a:t>
            </a:r>
          </a:p>
          <a:p>
            <a:pPr eaLnBrk="1" hangingPunct="1">
              <a:spcBef>
                <a:spcPct val="0"/>
              </a:spcBef>
              <a:buFontTx/>
              <a:buNone/>
            </a:pPr>
            <a:endParaRPr kumimoji="1" lang="en-GB" altLang="en-US" sz="2800" dirty="0" smtClean="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sz="2800" i="1" dirty="0" err="1" smtClean="0">
                <a:latin typeface="Times New Roman" panose="02020603050405020304" pitchFamily="18" charset="0"/>
                <a:cs typeface="Times New Roman" panose="02020603050405020304" pitchFamily="18" charset="0"/>
              </a:rPr>
              <a:t>D</a:t>
            </a:r>
            <a:r>
              <a:rPr kumimoji="1" lang="en-GB" altLang="en-US" sz="2800" i="1" baseline="-25000" dirty="0" err="1" smtClean="0">
                <a:latin typeface="Times New Roman" panose="02020603050405020304" pitchFamily="18" charset="0"/>
                <a:cs typeface="Times New Roman" panose="02020603050405020304" pitchFamily="18" charset="0"/>
              </a:rPr>
              <a:t>cl</a:t>
            </a:r>
            <a:r>
              <a:rPr kumimoji="1" lang="en-GB" altLang="en-US" sz="2800" dirty="0" smtClean="0">
                <a:latin typeface="Times New Roman" panose="02020603050405020304" pitchFamily="18" charset="0"/>
                <a:cs typeface="Times New Roman" panose="02020603050405020304" pitchFamily="18" charset="0"/>
              </a:rPr>
              <a:t>(s) = </a:t>
            </a:r>
            <a:r>
              <a:rPr kumimoji="1" lang="en-GB" altLang="en-US" sz="2800" i="1" dirty="0" smtClean="0">
                <a:latin typeface="Times New Roman" panose="02020603050405020304" pitchFamily="18" charset="0"/>
                <a:cs typeface="Times New Roman" panose="02020603050405020304" pitchFamily="18" charset="0"/>
              </a:rPr>
              <a:t>s</a:t>
            </a:r>
            <a:r>
              <a:rPr kumimoji="1" lang="en-GB" altLang="en-US" sz="2800" baseline="30000" dirty="0" smtClean="0">
                <a:latin typeface="Times New Roman" panose="02020603050405020304" pitchFamily="18" charset="0"/>
                <a:cs typeface="Times New Roman" panose="02020603050405020304" pitchFamily="18" charset="0"/>
              </a:rPr>
              <a:t>3</a:t>
            </a:r>
            <a:r>
              <a:rPr kumimoji="1" lang="en-GB" altLang="en-US" sz="2800" dirty="0" smtClean="0">
                <a:latin typeface="Times New Roman" panose="02020603050405020304" pitchFamily="18" charset="0"/>
                <a:cs typeface="Times New Roman" panose="02020603050405020304" pitchFamily="18" charset="0"/>
              </a:rPr>
              <a:t>+2</a:t>
            </a:r>
            <a:r>
              <a:rPr kumimoji="1" lang="en-GB" altLang="en-US" sz="2800" i="1" dirty="0" smtClean="0">
                <a:latin typeface="Times New Roman" panose="02020603050405020304" pitchFamily="18" charset="0"/>
                <a:cs typeface="Times New Roman" panose="02020603050405020304" pitchFamily="18" charset="0"/>
              </a:rPr>
              <a:t>s</a:t>
            </a:r>
            <a:r>
              <a:rPr kumimoji="1" lang="en-GB" altLang="en-US" sz="2800" baseline="30000" dirty="0" smtClean="0">
                <a:latin typeface="Times New Roman" panose="02020603050405020304" pitchFamily="18" charset="0"/>
                <a:cs typeface="Times New Roman" panose="02020603050405020304" pitchFamily="18" charset="0"/>
              </a:rPr>
              <a:t>2</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i="1" dirty="0" smtClean="0">
                <a:latin typeface="Times New Roman" panose="02020603050405020304" pitchFamily="18" charset="0"/>
                <a:cs typeface="Times New Roman" panose="02020603050405020304" pitchFamily="18" charset="0"/>
              </a:rPr>
              <a:t>s</a:t>
            </a:r>
            <a:r>
              <a:rPr kumimoji="1" lang="en-GB" altLang="en-US" sz="2800" dirty="0" smtClean="0">
                <a:latin typeface="Times New Roman" panose="02020603050405020304" pitchFamily="18" charset="0"/>
                <a:cs typeface="Times New Roman" panose="02020603050405020304" pitchFamily="18" charset="0"/>
              </a:rPr>
              <a:t>+</a:t>
            </a:r>
            <a:r>
              <a:rPr kumimoji="1" lang="en-GB" altLang="en-US" sz="2800" i="1" dirty="0" smtClean="0">
                <a:latin typeface="Times New Roman" panose="02020603050405020304" pitchFamily="18" charset="0"/>
                <a:cs typeface="Times New Roman" panose="02020603050405020304" pitchFamily="18" charset="0"/>
              </a:rPr>
              <a:t>k</a:t>
            </a:r>
            <a:r>
              <a:rPr kumimoji="1" lang="en-GB" altLang="en-US" sz="2800" dirty="0" smtClean="0">
                <a:latin typeface="Times New Roman" panose="02020603050405020304" pitchFamily="18" charset="0"/>
                <a:cs typeface="Times New Roman" panose="02020603050405020304" pitchFamily="18" charset="0"/>
              </a:rPr>
              <a:t>, so stability result is not obvious in this case.  In fact in the unstable case where k&gt;2 there are two closed-loop poles in RHP.</a:t>
            </a:r>
            <a:endParaRPr kumimoji="1" lang="en-US" alt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1707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41276"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2338" name="Rectangle 2"/>
          <p:cNvSpPr>
            <a:spLocks noGrp="1" noChangeArrowheads="1"/>
          </p:cNvSpPr>
          <p:nvPr>
            <p:ph type="title"/>
          </p:nvPr>
        </p:nvSpPr>
        <p:spPr>
          <a:xfrm>
            <a:off x="731838" y="0"/>
            <a:ext cx="7435850" cy="1143000"/>
          </a:xfrm>
          <a:noFill/>
        </p:spPr>
        <p:txBody>
          <a:bodyPr/>
          <a:lstStyle/>
          <a:p>
            <a:pPr eaLnBrk="1" hangingPunct="1"/>
            <a:r>
              <a:rPr lang="en-IE" altLang="en-US" dirty="0" smtClean="0"/>
              <a:t>Example 4.4</a:t>
            </a:r>
            <a:endParaRPr lang="en-GB" altLang="en-US" dirty="0" smtClean="0"/>
          </a:p>
        </p:txBody>
      </p:sp>
      <p:sp>
        <p:nvSpPr>
          <p:cNvPr id="142339"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42340"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142341" name="Object 5"/>
          <p:cNvGraphicFramePr>
            <a:graphicFrameLocks noChangeAspect="1"/>
          </p:cNvGraphicFramePr>
          <p:nvPr/>
        </p:nvGraphicFramePr>
        <p:xfrm>
          <a:off x="496888" y="1217613"/>
          <a:ext cx="7626350" cy="1095375"/>
        </p:xfrm>
        <a:graphic>
          <a:graphicData uri="http://schemas.openxmlformats.org/presentationml/2006/ole">
            <mc:AlternateContent xmlns:mc="http://schemas.openxmlformats.org/markup-compatibility/2006">
              <mc:Choice xmlns:v="urn:schemas-microsoft-com:vml" Requires="v">
                <p:oleObj spid="_x0000_s142382" name="Equation" r:id="rId4" imgW="3009900" imgH="431800" progId="Equation.3">
                  <p:embed/>
                </p:oleObj>
              </mc:Choice>
              <mc:Fallback>
                <p:oleObj name="Equation" r:id="rId4" imgW="30099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88" y="1217613"/>
                        <a:ext cx="762635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2" name="Text Box 6"/>
          <p:cNvSpPr txBox="1">
            <a:spLocks noChangeArrowheads="1"/>
          </p:cNvSpPr>
          <p:nvPr/>
        </p:nvSpPr>
        <p:spPr bwMode="invGray">
          <a:xfrm>
            <a:off x="247650" y="2919413"/>
            <a:ext cx="340360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800">
                <a:latin typeface="Times New Roman" pitchFamily="18" charset="0"/>
              </a:rPr>
              <a:t>Root locus confirms stability if </a:t>
            </a:r>
            <a:r>
              <a:rPr lang="en-GB" altLang="en-US" sz="2800" i="1">
                <a:latin typeface="Times New Roman" pitchFamily="18" charset="0"/>
              </a:rPr>
              <a:t>k</a:t>
            </a:r>
            <a:r>
              <a:rPr lang="en-GB" altLang="en-US" sz="2800">
                <a:latin typeface="Times New Roman" pitchFamily="18" charset="0"/>
              </a:rPr>
              <a:t> small (i.e. &lt; 2). </a:t>
            </a:r>
          </a:p>
          <a:p>
            <a:pPr eaLnBrk="1" hangingPunct="1">
              <a:spcBef>
                <a:spcPct val="50000"/>
              </a:spcBef>
              <a:buFontTx/>
              <a:buNone/>
            </a:pPr>
            <a:r>
              <a:rPr lang="en-GB" altLang="en-US" sz="2800">
                <a:latin typeface="Times New Roman" pitchFamily="18" charset="0"/>
              </a:rPr>
              <a:t>Root locus confirms two poles in RHP if </a:t>
            </a:r>
            <a:r>
              <a:rPr lang="en-GB" altLang="en-US" sz="2800" i="1">
                <a:latin typeface="Times New Roman" pitchFamily="18" charset="0"/>
              </a:rPr>
              <a:t>k</a:t>
            </a:r>
            <a:r>
              <a:rPr lang="en-GB" altLang="en-US" sz="2800">
                <a:latin typeface="Times New Roman" pitchFamily="18" charset="0"/>
              </a:rPr>
              <a:t> large (i.e. &gt; 2).</a:t>
            </a:r>
            <a:endParaRPr lang="en-US" altLang="en-US" sz="2800">
              <a:latin typeface="Times New Roman" pitchFamily="18" charset="0"/>
            </a:endParaRPr>
          </a:p>
        </p:txBody>
      </p:sp>
      <p:pic>
        <p:nvPicPr>
          <p:cNvPr id="14234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951288" y="2609850"/>
            <a:ext cx="5192712"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8382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1138" name="Rectangle 9"/>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GB" altLang="en-US" sz="4400">
              <a:solidFill>
                <a:schemeClr val="tx2"/>
              </a:solidFill>
            </a:endParaRPr>
          </a:p>
        </p:txBody>
      </p:sp>
      <p:sp>
        <p:nvSpPr>
          <p:cNvPr id="91139"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1140"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endParaRPr kumimoji="1" lang="en-GB" altLang="en-US" sz="800">
              <a:latin typeface="Times New Roman" pitchFamily="18" charset="0"/>
            </a:endParaRPr>
          </a:p>
        </p:txBody>
      </p:sp>
      <p:sp>
        <p:nvSpPr>
          <p:cNvPr id="91141" name="Text Box 12"/>
          <p:cNvSpPr txBox="1">
            <a:spLocks noChangeArrowheads="1"/>
          </p:cNvSpPr>
          <p:nvPr/>
        </p:nvSpPr>
        <p:spPr bwMode="invGray">
          <a:xfrm>
            <a:off x="560388" y="368300"/>
            <a:ext cx="774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kumimoji="1" lang="en-GB" altLang="en-US" sz="4400">
                <a:latin typeface="Times New Roman" pitchFamily="18" charset="0"/>
              </a:rPr>
              <a:t>Sinusoidal Steady State Response</a:t>
            </a:r>
            <a:endParaRPr kumimoji="1" lang="en-GB" altLang="en-US" sz="2800">
              <a:latin typeface="Times New Roman" pitchFamily="18" charset="0"/>
            </a:endParaRPr>
          </a:p>
        </p:txBody>
      </p:sp>
      <p:sp>
        <p:nvSpPr>
          <p:cNvPr id="10" name="Text Box 3"/>
          <p:cNvSpPr txBox="1">
            <a:spLocks noChangeArrowheads="1"/>
          </p:cNvSpPr>
          <p:nvPr/>
        </p:nvSpPr>
        <p:spPr bwMode="invGray">
          <a:xfrm>
            <a:off x="182561" y="3482482"/>
            <a:ext cx="87788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where the </a:t>
            </a:r>
            <a:r>
              <a:rPr kumimoji="1" lang="en-GB" altLang="en-US" sz="2800" i="1" dirty="0" err="1" smtClean="0">
                <a:latin typeface="Times New Roman" pitchFamily="18" charset="0"/>
                <a:cs typeface="Times New Roman" pitchFamily="18" charset="0"/>
              </a:rPr>
              <a:t>s</a:t>
            </a:r>
            <a:r>
              <a:rPr kumimoji="1" lang="en-GB" altLang="en-US" sz="2800" i="1" baseline="-25000" dirty="0" err="1" smtClean="0">
                <a:latin typeface="Times New Roman" pitchFamily="18" charset="0"/>
                <a:cs typeface="Times New Roman" pitchFamily="18" charset="0"/>
              </a:rPr>
              <a:t>i</a:t>
            </a:r>
            <a:r>
              <a:rPr kumimoji="1" lang="en-GB" altLang="en-US" sz="2800" dirty="0" smtClean="0">
                <a:latin typeface="Times New Roman" pitchFamily="18" charset="0"/>
                <a:cs typeface="Times New Roman" pitchFamily="18" charset="0"/>
              </a:rPr>
              <a:t> are the poles of </a:t>
            </a:r>
            <a:r>
              <a:rPr kumimoji="1" lang="en-GB" altLang="en-US" sz="2800" i="1" dirty="0" smtClean="0">
                <a:latin typeface="Times New Roman" pitchFamily="18" charset="0"/>
                <a:cs typeface="Times New Roman" pitchFamily="18" charset="0"/>
              </a:rPr>
              <a:t>G</a:t>
            </a:r>
            <a:r>
              <a:rPr kumimoji="1" lang="en-GB" altLang="en-US" sz="2800" dirty="0" smtClean="0">
                <a:latin typeface="Times New Roman" pitchFamily="18" charset="0"/>
                <a:cs typeface="Times New Roman" pitchFamily="18" charset="0"/>
              </a:rPr>
              <a:t>(</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 i.e. the roots of </a:t>
            </a:r>
            <a:r>
              <a:rPr kumimoji="1" lang="en-GB" altLang="en-US" sz="2800" i="1" dirty="0" smtClean="0">
                <a:latin typeface="Times New Roman" pitchFamily="18" charset="0"/>
                <a:cs typeface="Times New Roman" pitchFamily="18" charset="0"/>
              </a:rPr>
              <a:t>D</a:t>
            </a:r>
            <a:r>
              <a:rPr kumimoji="1" lang="en-GB" altLang="en-US" sz="2800" dirty="0" smtClean="0">
                <a:latin typeface="Times New Roman" pitchFamily="18" charset="0"/>
                <a:cs typeface="Times New Roman" pitchFamily="18" charset="0"/>
              </a:rPr>
              <a:t>(</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 assuming none of these equal </a:t>
            </a:r>
            <a:r>
              <a:rPr kumimoji="1" lang="en-GB" altLang="en-US" sz="2800" i="1" dirty="0" smtClean="0">
                <a:latin typeface="Times New Roman" pitchFamily="18" charset="0"/>
                <a:cs typeface="Times New Roman" pitchFamily="18" charset="0"/>
              </a:rPr>
              <a:t>j</a:t>
            </a:r>
            <a:r>
              <a:rPr kumimoji="1" lang="en-GB" altLang="en-US" sz="2800" i="1" dirty="0" smtClean="0">
                <a:latin typeface="Symbol" panose="05050102010706020507" pitchFamily="18" charset="2"/>
                <a:cs typeface="Times New Roman" pitchFamily="18" charset="0"/>
              </a:rPr>
              <a:t>w</a:t>
            </a:r>
            <a:r>
              <a:rPr kumimoji="1" lang="en-GB" altLang="en-US" sz="2800" baseline="-25000" dirty="0" smtClean="0">
                <a:latin typeface="Times New Roman" pitchFamily="18" charset="0"/>
                <a:cs typeface="Times New Roman" pitchFamily="18" charset="0"/>
              </a:rPr>
              <a:t>0</a:t>
            </a:r>
            <a:r>
              <a:rPr kumimoji="1" lang="en-GB" altLang="en-US" sz="2800" dirty="0" smtClean="0">
                <a:latin typeface="Times New Roman" pitchFamily="18" charset="0"/>
                <a:cs typeface="Times New Roman" pitchFamily="18" charset="0"/>
              </a:rPr>
              <a:t>.</a:t>
            </a:r>
            <a:endParaRPr kumimoji="1" lang="en-US" altLang="en-US" sz="28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18028208"/>
              </p:ext>
            </p:extLst>
          </p:nvPr>
        </p:nvGraphicFramePr>
        <p:xfrm>
          <a:off x="319088" y="1301750"/>
          <a:ext cx="8499237" cy="2216150"/>
        </p:xfrm>
        <a:graphic>
          <a:graphicData uri="http://schemas.openxmlformats.org/presentationml/2006/ole">
            <mc:AlternateContent xmlns:mc="http://schemas.openxmlformats.org/markup-compatibility/2006">
              <mc:Choice xmlns:v="urn:schemas-microsoft-com:vml" Requires="v">
                <p:oleObj spid="_x0000_s427085" name="Equation" r:id="rId4" imgW="3670200" imgH="939600" progId="Equation.3">
                  <p:embed/>
                </p:oleObj>
              </mc:Choice>
              <mc:Fallback>
                <p:oleObj name="Equation" r:id="rId4" imgW="3670200" imgH="939600" progId="Equation.3">
                  <p:embed/>
                  <p:pic>
                    <p:nvPicPr>
                      <p:cNvPr id="0" name=""/>
                      <p:cNvPicPr>
                        <a:picLocks noChangeAspect="1" noChangeArrowheads="1"/>
                      </p:cNvPicPr>
                      <p:nvPr/>
                    </p:nvPicPr>
                    <p:blipFill>
                      <a:blip r:embed="rId5"/>
                      <a:srcRect/>
                      <a:stretch>
                        <a:fillRect/>
                      </a:stretch>
                    </p:blipFill>
                    <p:spPr bwMode="auto">
                      <a:xfrm>
                        <a:off x="319088" y="1301750"/>
                        <a:ext cx="8499237" cy="2216150"/>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36094213"/>
              </p:ext>
            </p:extLst>
          </p:nvPr>
        </p:nvGraphicFramePr>
        <p:xfrm>
          <a:off x="434179" y="4550889"/>
          <a:ext cx="8275638" cy="2112962"/>
        </p:xfrm>
        <a:graphic>
          <a:graphicData uri="http://schemas.openxmlformats.org/presentationml/2006/ole">
            <mc:AlternateContent xmlns:mc="http://schemas.openxmlformats.org/markup-compatibility/2006">
              <mc:Choice xmlns:v="urn:schemas-microsoft-com:vml" Requires="v">
                <p:oleObj spid="_x0000_s427086" name="Equation" r:id="rId6" imgW="3949560" imgH="990360" progId="Equation.3">
                  <p:embed/>
                </p:oleObj>
              </mc:Choice>
              <mc:Fallback>
                <p:oleObj name="Equation" r:id="rId6" imgW="3949560" imgH="990360" progId="Equation.3">
                  <p:embed/>
                  <p:pic>
                    <p:nvPicPr>
                      <p:cNvPr id="0" name="Object 1"/>
                      <p:cNvPicPr>
                        <a:picLocks noChangeAspect="1" noChangeArrowheads="1"/>
                      </p:cNvPicPr>
                      <p:nvPr/>
                    </p:nvPicPr>
                    <p:blipFill>
                      <a:blip r:embed="rId7"/>
                      <a:srcRect/>
                      <a:stretch>
                        <a:fillRect/>
                      </a:stretch>
                    </p:blipFill>
                    <p:spPr bwMode="auto">
                      <a:xfrm>
                        <a:off x="434179" y="4550889"/>
                        <a:ext cx="8275638" cy="21129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698150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1276" y="661195"/>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3362" name="Rectangle 2"/>
          <p:cNvSpPr>
            <a:spLocks noGrp="1" noChangeArrowheads="1"/>
          </p:cNvSpPr>
          <p:nvPr>
            <p:ph type="title"/>
          </p:nvPr>
        </p:nvSpPr>
        <p:spPr>
          <a:xfrm>
            <a:off x="512763" y="558800"/>
            <a:ext cx="7772400" cy="876300"/>
          </a:xfrm>
        </p:spPr>
        <p:txBody>
          <a:bodyPr/>
          <a:lstStyle/>
          <a:p>
            <a:pPr eaLnBrk="1" hangingPunct="1"/>
            <a:r>
              <a:rPr lang="en-IE" altLang="en-US" dirty="0" smtClean="0"/>
              <a:t>Note</a:t>
            </a:r>
            <a:endParaRPr lang="en-GB" altLang="en-US" dirty="0" smtClean="0"/>
          </a:p>
        </p:txBody>
      </p:sp>
      <p:sp>
        <p:nvSpPr>
          <p:cNvPr id="143363" name="Text Box 3"/>
          <p:cNvSpPr txBox="1">
            <a:spLocks noChangeArrowheads="1"/>
          </p:cNvSpPr>
          <p:nvPr/>
        </p:nvSpPr>
        <p:spPr bwMode="invGray">
          <a:xfrm>
            <a:off x="220663" y="2373313"/>
            <a:ext cx="86582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Root </a:t>
            </a:r>
            <a:r>
              <a:rPr kumimoji="1" lang="en-GB" altLang="en-US" dirty="0">
                <a:latin typeface="Times New Roman" panose="02020603050405020304" pitchFamily="18" charset="0"/>
                <a:cs typeface="Times New Roman" panose="02020603050405020304" pitchFamily="18" charset="0"/>
              </a:rPr>
              <a:t>locus and </a:t>
            </a:r>
            <a:r>
              <a:rPr kumimoji="1" lang="en-GB" altLang="en-US" dirty="0" err="1">
                <a:latin typeface="Times New Roman" panose="02020603050405020304" pitchFamily="18" charset="0"/>
                <a:cs typeface="Times New Roman" panose="02020603050405020304" pitchFamily="18" charset="0"/>
              </a:rPr>
              <a:t>Nyquist</a:t>
            </a:r>
            <a:r>
              <a:rPr kumimoji="1" lang="en-GB" altLang="en-US" dirty="0">
                <a:latin typeface="Times New Roman" panose="02020603050405020304" pitchFamily="18" charset="0"/>
                <a:cs typeface="Times New Roman" panose="02020603050405020304" pitchFamily="18" charset="0"/>
              </a:rPr>
              <a:t> plot provide some common information.  Can employ </a:t>
            </a:r>
            <a:r>
              <a:rPr kumimoji="1" lang="en-GB" altLang="en-US" i="1" dirty="0" err="1" smtClean="0">
                <a:latin typeface="Times New Roman" panose="02020603050405020304" pitchFamily="18" charset="0"/>
                <a:cs typeface="Times New Roman" panose="02020603050405020304" pitchFamily="18" charset="0"/>
              </a:rPr>
              <a:t>Routh</a:t>
            </a:r>
            <a:r>
              <a:rPr kumimoji="1" lang="en-GB" altLang="en-US" i="1" dirty="0" smtClean="0">
                <a:latin typeface="Times New Roman" panose="02020603050405020304" pitchFamily="18" charset="0"/>
                <a:cs typeface="Times New Roman" panose="02020603050405020304" pitchFamily="18" charset="0"/>
              </a:rPr>
              <a:t>-Hurwitz criterion </a:t>
            </a:r>
            <a:r>
              <a:rPr kumimoji="1" lang="en-GB" altLang="en-US" dirty="0">
                <a:latin typeface="Times New Roman" panose="02020603050405020304" pitchFamily="18" charset="0"/>
                <a:cs typeface="Times New Roman" panose="02020603050405020304" pitchFamily="18" charset="0"/>
              </a:rPr>
              <a:t>to determine that </a:t>
            </a:r>
            <a:r>
              <a:rPr kumimoji="1" lang="en-GB" altLang="en-US" i="1" dirty="0">
                <a:latin typeface="Times New Roman" panose="02020603050405020304" pitchFamily="18" charset="0"/>
                <a:cs typeface="Times New Roman" panose="02020603050405020304" pitchFamily="18" charset="0"/>
              </a:rPr>
              <a:t>k</a:t>
            </a:r>
            <a:r>
              <a:rPr kumimoji="1" lang="en-GB" altLang="en-US" dirty="0">
                <a:latin typeface="Times New Roman" panose="02020603050405020304" pitchFamily="18" charset="0"/>
                <a:cs typeface="Times New Roman" panose="02020603050405020304" pitchFamily="18" charset="0"/>
              </a:rPr>
              <a:t> = 2 is the transition value, but much easier to employ </a:t>
            </a:r>
            <a:r>
              <a:rPr kumimoji="1" lang="en-GB" altLang="en-US" b="1" dirty="0" err="1">
                <a:latin typeface="Times New Roman" panose="02020603050405020304" pitchFamily="18" charset="0"/>
                <a:cs typeface="Times New Roman" panose="02020603050405020304" pitchFamily="18" charset="0"/>
              </a:rPr>
              <a:t>rlocfind</a:t>
            </a:r>
            <a:r>
              <a:rPr kumimoji="1" lang="en-GB" altLang="en-US" dirty="0" smtClean="0">
                <a:latin typeface="Times New Roman" panose="02020603050405020304" pitchFamily="18" charset="0"/>
                <a:cs typeface="Times New Roman" panose="02020603050405020304" pitchFamily="18" charset="0"/>
              </a:rPr>
              <a:t>.</a:t>
            </a:r>
            <a:endParaRPr kumimoji="1" lang="en-GB" altLang="en-US"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41276"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4386" name="Rectangle 4"/>
          <p:cNvSpPr>
            <a:spLocks noChangeArrowheads="1"/>
          </p:cNvSpPr>
          <p:nvPr/>
        </p:nvSpPr>
        <p:spPr bwMode="auto">
          <a:xfrm>
            <a:off x="381000" y="134939"/>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Gain Margins</a:t>
            </a:r>
            <a:endParaRPr kumimoji="1" lang="en-GB" altLang="en-US" sz="4400" dirty="0">
              <a:solidFill>
                <a:schemeClr val="tx2"/>
              </a:solidFill>
              <a:latin typeface="Times New Roman" pitchFamily="18" charset="0"/>
            </a:endParaRPr>
          </a:p>
        </p:txBody>
      </p:sp>
      <p:sp>
        <p:nvSpPr>
          <p:cNvPr id="144387" name="Rectangle 5"/>
          <p:cNvSpPr>
            <a:spLocks noChangeArrowheads="1"/>
          </p:cNvSpPr>
          <p:nvPr/>
        </p:nvSpPr>
        <p:spPr bwMode="auto">
          <a:xfrm>
            <a:off x="-228600" y="1046164"/>
            <a:ext cx="94869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Tx/>
              <a:buNone/>
            </a:pPr>
            <a:r>
              <a:rPr kumimoji="1" lang="en-IE" altLang="en-US" sz="2800" dirty="0">
                <a:latin typeface="Times New Roman" pitchFamily="18" charset="0"/>
              </a:rPr>
              <a:t>    In example </a:t>
            </a:r>
            <a:r>
              <a:rPr kumimoji="1" lang="en-IE" altLang="en-US" sz="2800" dirty="0" smtClean="0">
                <a:latin typeface="Times New Roman" pitchFamily="18" charset="0"/>
              </a:rPr>
              <a:t>4.4 </a:t>
            </a:r>
            <a:r>
              <a:rPr kumimoji="1" lang="en-IE" altLang="en-US" sz="2800" dirty="0">
                <a:latin typeface="Times New Roman" pitchFamily="18" charset="0"/>
              </a:rPr>
              <a:t>the closed-loop system is stable for 0 &lt; </a:t>
            </a:r>
            <a:r>
              <a:rPr kumimoji="1" lang="en-IE" altLang="en-US" sz="2800" i="1" dirty="0">
                <a:latin typeface="Times New Roman" pitchFamily="18" charset="0"/>
              </a:rPr>
              <a:t>k</a:t>
            </a:r>
            <a:r>
              <a:rPr kumimoji="1" lang="en-IE" altLang="en-US" sz="2800" dirty="0">
                <a:latin typeface="Times New Roman" pitchFamily="18" charset="0"/>
              </a:rPr>
              <a:t> &lt; 2.  If </a:t>
            </a:r>
            <a:r>
              <a:rPr kumimoji="1" lang="en-IE" altLang="en-US" sz="2800" i="1" dirty="0">
                <a:latin typeface="Times New Roman" pitchFamily="18" charset="0"/>
              </a:rPr>
              <a:t>k</a:t>
            </a:r>
            <a:r>
              <a:rPr kumimoji="1" lang="en-IE" altLang="en-US" sz="2800" dirty="0">
                <a:latin typeface="Times New Roman" pitchFamily="18" charset="0"/>
              </a:rPr>
              <a:t> = 1 is considered “nominal” then the gain parameter </a:t>
            </a:r>
            <a:r>
              <a:rPr kumimoji="1" lang="en-IE" altLang="en-US" sz="2800" i="1" dirty="0">
                <a:latin typeface="Times New Roman" pitchFamily="18" charset="0"/>
              </a:rPr>
              <a:t>k</a:t>
            </a:r>
            <a:r>
              <a:rPr kumimoji="1" lang="en-IE" altLang="en-US" sz="2800" dirty="0">
                <a:latin typeface="Times New Roman" pitchFamily="18" charset="0"/>
              </a:rPr>
              <a:t> can be doubled before stability is compromised.</a:t>
            </a:r>
            <a:endParaRPr kumimoji="1" lang="en-GB" altLang="en-US" dirty="0">
              <a:latin typeface="Times New Roman" pitchFamily="18" charset="0"/>
            </a:endParaRPr>
          </a:p>
        </p:txBody>
      </p:sp>
      <p:sp>
        <p:nvSpPr>
          <p:cNvPr id="144388"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44389"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144390" name="Rectangle 10"/>
          <p:cNvSpPr>
            <a:spLocks noChangeArrowheads="1"/>
          </p:cNvSpPr>
          <p:nvPr/>
        </p:nvSpPr>
        <p:spPr bwMode="invGray">
          <a:xfrm>
            <a:off x="179388" y="4630738"/>
            <a:ext cx="882967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rPr>
              <a:t>The </a:t>
            </a:r>
            <a:r>
              <a:rPr lang="en-GB" altLang="en-US" sz="2800" b="1">
                <a:latin typeface="Times New Roman" pitchFamily="18" charset="0"/>
              </a:rPr>
              <a:t>upper</a:t>
            </a:r>
            <a:r>
              <a:rPr lang="en-GB" altLang="en-US" sz="2800">
                <a:latin typeface="Times New Roman" pitchFamily="18" charset="0"/>
              </a:rPr>
              <a:t> </a:t>
            </a:r>
            <a:r>
              <a:rPr lang="en-GB" altLang="en-US" sz="2800" b="1">
                <a:latin typeface="Times New Roman" pitchFamily="18" charset="0"/>
              </a:rPr>
              <a:t>gain margin</a:t>
            </a:r>
            <a:r>
              <a:rPr lang="en-GB" altLang="en-US" sz="2800">
                <a:latin typeface="Times New Roman" pitchFamily="18" charset="0"/>
              </a:rPr>
              <a:t> is a measure of the increase in open-loop gain required to render the system unstable.  </a:t>
            </a:r>
          </a:p>
          <a:p>
            <a:pPr>
              <a:spcBef>
                <a:spcPct val="0"/>
              </a:spcBef>
              <a:buFontTx/>
              <a:buNone/>
            </a:pPr>
            <a:r>
              <a:rPr lang="en-GB" altLang="en-US" sz="2800">
                <a:latin typeface="Times New Roman" pitchFamily="18" charset="0"/>
              </a:rPr>
              <a:t>Systems with greater upper gain margins can withstand greater increases in system gain parameters before becoming unstable in closed loop.</a:t>
            </a:r>
            <a:r>
              <a:rPr lang="en-US" altLang="en-US" sz="2800">
                <a:latin typeface="Times New Roman" pitchFamily="18" charset="0"/>
              </a:rPr>
              <a:t> </a:t>
            </a:r>
          </a:p>
        </p:txBody>
      </p:sp>
      <p:graphicFrame>
        <p:nvGraphicFramePr>
          <p:cNvPr id="144391" name="Object 11"/>
          <p:cNvGraphicFramePr>
            <a:graphicFrameLocks noChangeAspect="1"/>
          </p:cNvGraphicFramePr>
          <p:nvPr/>
        </p:nvGraphicFramePr>
        <p:xfrm>
          <a:off x="3103563" y="2363788"/>
          <a:ext cx="5657850" cy="2127250"/>
        </p:xfrm>
        <a:graphic>
          <a:graphicData uri="http://schemas.openxmlformats.org/presentationml/2006/ole">
            <mc:AlternateContent xmlns:mc="http://schemas.openxmlformats.org/markup-compatibility/2006">
              <mc:Choice xmlns:v="urn:schemas-microsoft-com:vml" Requires="v">
                <p:oleObj spid="_x0000_s144430" name="Equation" r:id="rId4" imgW="2501900" imgH="939800" progId="Equation.3">
                  <p:embed/>
                </p:oleObj>
              </mc:Choice>
              <mc:Fallback>
                <p:oleObj name="Equation" r:id="rId4" imgW="2501900" imgH="9398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3563" y="2363788"/>
                        <a:ext cx="5657850" cy="212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1276" y="661195"/>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5410" name="Rectangle 2"/>
          <p:cNvSpPr>
            <a:spLocks noGrp="1" noChangeArrowheads="1"/>
          </p:cNvSpPr>
          <p:nvPr>
            <p:ph type="title"/>
          </p:nvPr>
        </p:nvSpPr>
        <p:spPr>
          <a:xfrm>
            <a:off x="512763" y="558800"/>
            <a:ext cx="7772400" cy="876300"/>
          </a:xfrm>
        </p:spPr>
        <p:txBody>
          <a:bodyPr/>
          <a:lstStyle/>
          <a:p>
            <a:pPr eaLnBrk="1" hangingPunct="1"/>
            <a:r>
              <a:rPr lang="en-IE" altLang="en-US" smtClean="0"/>
              <a:t>Note</a:t>
            </a:r>
            <a:endParaRPr lang="en-GB" altLang="en-US" smtClean="0"/>
          </a:p>
        </p:txBody>
      </p:sp>
      <p:sp>
        <p:nvSpPr>
          <p:cNvPr id="145411" name="Text Box 3"/>
          <p:cNvSpPr txBox="1">
            <a:spLocks noChangeArrowheads="1"/>
          </p:cNvSpPr>
          <p:nvPr/>
        </p:nvSpPr>
        <p:spPr bwMode="invGray">
          <a:xfrm>
            <a:off x="677863" y="2667000"/>
            <a:ext cx="75914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30000"/>
              </a:spcBef>
              <a:buFontTx/>
              <a:buNone/>
            </a:pPr>
            <a:r>
              <a:rPr kumimoji="1" lang="en-GB" altLang="en-US" dirty="0">
                <a:latin typeface="Times New Roman" panose="02020603050405020304" pitchFamily="18" charset="0"/>
                <a:cs typeface="Times New Roman" panose="02020603050405020304" pitchFamily="18" charset="0"/>
              </a:rPr>
              <a:t>Here, </a:t>
            </a:r>
            <a:r>
              <a:rPr kumimoji="1" lang="en-GB" altLang="en-US" i="1" dirty="0" err="1">
                <a:latin typeface="Times New Roman" panose="02020603050405020304" pitchFamily="18" charset="0"/>
                <a:cs typeface="Times New Roman" panose="02020603050405020304" pitchFamily="18" charset="0"/>
              </a:rPr>
              <a:t>k</a:t>
            </a:r>
            <a:r>
              <a:rPr kumimoji="1" lang="en-GB" altLang="en-US" baseline="-25000" dirty="0" err="1">
                <a:latin typeface="Times New Roman" panose="02020603050405020304" pitchFamily="18" charset="0"/>
                <a:cs typeface="Times New Roman" panose="02020603050405020304" pitchFamily="18" charset="0"/>
              </a:rPr>
              <a:t>upper</a:t>
            </a:r>
            <a:r>
              <a:rPr kumimoji="1" lang="en-GB" altLang="en-US" dirty="0">
                <a:latin typeface="Times New Roman" panose="02020603050405020304" pitchFamily="18" charset="0"/>
                <a:cs typeface="Times New Roman" panose="02020603050405020304" pitchFamily="18" charset="0"/>
              </a:rPr>
              <a:t> is the </a:t>
            </a:r>
            <a:r>
              <a:rPr kumimoji="1" lang="en-GB" altLang="en-US" i="1" dirty="0">
                <a:latin typeface="Times New Roman" panose="02020603050405020304" pitchFamily="18" charset="0"/>
                <a:cs typeface="Times New Roman" panose="02020603050405020304" pitchFamily="18" charset="0"/>
              </a:rPr>
              <a:t>first</a:t>
            </a:r>
            <a:r>
              <a:rPr kumimoji="1" lang="en-GB" altLang="en-US" dirty="0">
                <a:latin typeface="Times New Roman" panose="02020603050405020304" pitchFamily="18" charset="0"/>
                <a:cs typeface="Times New Roman" panose="02020603050405020304" pitchFamily="18" charset="0"/>
              </a:rPr>
              <a:t>  value of </a:t>
            </a:r>
            <a:r>
              <a:rPr kumimoji="1" lang="en-GB" altLang="en-US" i="1" dirty="0">
                <a:latin typeface="Times New Roman" panose="02020603050405020304" pitchFamily="18" charset="0"/>
                <a:cs typeface="Times New Roman" panose="02020603050405020304" pitchFamily="18" charset="0"/>
              </a:rPr>
              <a:t>k</a:t>
            </a:r>
            <a:r>
              <a:rPr kumimoji="1" lang="en-GB" altLang="en-US" dirty="0">
                <a:latin typeface="Times New Roman" panose="02020603050405020304" pitchFamily="18" charset="0"/>
                <a:cs typeface="Times New Roman" panose="02020603050405020304" pitchFamily="18" charset="0"/>
              </a:rPr>
              <a:t> above nominal for which the system is marginally stable.</a:t>
            </a:r>
            <a:endParaRPr kumimoji="1" lang="en-US" altLang="en-US" dirty="0">
              <a:latin typeface="Times New Roman" panose="02020603050405020304" pitchFamily="18" charset="0"/>
              <a:cs typeface="Times New Roman" panose="02020603050405020304" pitchFamily="18" charset="0"/>
            </a:endParaRPr>
          </a:p>
        </p:txBody>
      </p:sp>
      <p:sp>
        <p:nvSpPr>
          <p:cNvPr id="5"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9"/>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41275" y="304800"/>
            <a:ext cx="9185276"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6434" name="Rectangle 2"/>
          <p:cNvSpPr>
            <a:spLocks noChangeArrowheads="1"/>
          </p:cNvSpPr>
          <p:nvPr/>
        </p:nvSpPr>
        <p:spPr bwMode="auto">
          <a:xfrm>
            <a:off x="381000" y="1524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Gain Margins</a:t>
            </a:r>
            <a:endParaRPr kumimoji="1" lang="en-GB" altLang="en-US" sz="4400" dirty="0">
              <a:solidFill>
                <a:schemeClr val="tx2"/>
              </a:solidFill>
              <a:latin typeface="Times New Roman" pitchFamily="18" charset="0"/>
            </a:endParaRPr>
          </a:p>
        </p:txBody>
      </p:sp>
      <p:sp>
        <p:nvSpPr>
          <p:cNvPr id="146435" name="Rectangle 3"/>
          <p:cNvSpPr>
            <a:spLocks noChangeArrowheads="1"/>
          </p:cNvSpPr>
          <p:nvPr/>
        </p:nvSpPr>
        <p:spPr bwMode="auto">
          <a:xfrm>
            <a:off x="160338" y="1146175"/>
            <a:ext cx="84772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Tx/>
              <a:buNone/>
            </a:pPr>
            <a:r>
              <a:rPr kumimoji="1" lang="en-IE" altLang="en-US" sz="2800" dirty="0">
                <a:latin typeface="Times New Roman" pitchFamily="18" charset="0"/>
              </a:rPr>
              <a:t>    In example </a:t>
            </a:r>
            <a:r>
              <a:rPr kumimoji="1" lang="en-IE" altLang="en-US" sz="2800" dirty="0" smtClean="0">
                <a:latin typeface="Times New Roman" pitchFamily="18" charset="0"/>
              </a:rPr>
              <a:t>4.4 </a:t>
            </a:r>
            <a:r>
              <a:rPr kumimoji="1" lang="en-IE" altLang="en-US" sz="2800" dirty="0">
                <a:latin typeface="Times New Roman" pitchFamily="18" charset="0"/>
              </a:rPr>
              <a:t>with </a:t>
            </a:r>
            <a:r>
              <a:rPr kumimoji="1" lang="en-IE" altLang="en-US" sz="2800" i="1" dirty="0">
                <a:latin typeface="Times New Roman" pitchFamily="18" charset="0"/>
              </a:rPr>
              <a:t>k</a:t>
            </a:r>
            <a:r>
              <a:rPr kumimoji="1" lang="en-IE" altLang="en-US" sz="2800" dirty="0">
                <a:latin typeface="Times New Roman" pitchFamily="18" charset="0"/>
              </a:rPr>
              <a:t> = 1 considered “nominal”, the gain parameter </a:t>
            </a:r>
            <a:r>
              <a:rPr kumimoji="1" lang="en-IE" altLang="en-US" sz="2800" i="1" dirty="0">
                <a:latin typeface="Times New Roman" pitchFamily="18" charset="0"/>
              </a:rPr>
              <a:t>k</a:t>
            </a:r>
            <a:r>
              <a:rPr kumimoji="1" lang="en-IE" altLang="en-US" sz="2800" dirty="0">
                <a:latin typeface="Times New Roman" pitchFamily="18" charset="0"/>
              </a:rPr>
              <a:t> can be arbitrarily (multiplicatively) reduced before stability is compromised.</a:t>
            </a:r>
            <a:endParaRPr kumimoji="1" lang="en-GB" altLang="en-US" dirty="0">
              <a:latin typeface="Times New Roman" pitchFamily="18" charset="0"/>
            </a:endParaRPr>
          </a:p>
        </p:txBody>
      </p:sp>
      <p:sp>
        <p:nvSpPr>
          <p:cNvPr id="146436"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46437"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146438" name="Rectangle 6"/>
          <p:cNvSpPr>
            <a:spLocks noChangeArrowheads="1"/>
          </p:cNvSpPr>
          <p:nvPr/>
        </p:nvSpPr>
        <p:spPr bwMode="invGray">
          <a:xfrm>
            <a:off x="179388" y="4630738"/>
            <a:ext cx="882967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rPr>
              <a:t>The </a:t>
            </a:r>
            <a:r>
              <a:rPr lang="en-GB" altLang="en-US" sz="2800" b="1">
                <a:latin typeface="Times New Roman" pitchFamily="18" charset="0"/>
              </a:rPr>
              <a:t>lower</a:t>
            </a:r>
            <a:r>
              <a:rPr lang="en-GB" altLang="en-US" sz="2800">
                <a:latin typeface="Times New Roman" pitchFamily="18" charset="0"/>
              </a:rPr>
              <a:t> </a:t>
            </a:r>
            <a:r>
              <a:rPr lang="en-GB" altLang="en-US" sz="2800" b="1">
                <a:latin typeface="Times New Roman" pitchFamily="18" charset="0"/>
              </a:rPr>
              <a:t>gain margin</a:t>
            </a:r>
            <a:r>
              <a:rPr lang="en-GB" altLang="en-US" sz="2800">
                <a:latin typeface="Times New Roman" pitchFamily="18" charset="0"/>
              </a:rPr>
              <a:t> is a measure of the decrease in open-loop gain required to render the system unstable.  </a:t>
            </a:r>
          </a:p>
          <a:p>
            <a:pPr>
              <a:spcBef>
                <a:spcPct val="0"/>
              </a:spcBef>
              <a:buFontTx/>
              <a:buNone/>
            </a:pPr>
            <a:r>
              <a:rPr lang="en-GB" altLang="en-US" sz="2800">
                <a:latin typeface="Times New Roman" pitchFamily="18" charset="0"/>
              </a:rPr>
              <a:t>Systems with greater lower gain margins can withstand greater decreases in system gain parameters before becoming unstable in closed loop.</a:t>
            </a:r>
            <a:r>
              <a:rPr lang="en-US" altLang="en-US" sz="2800">
                <a:latin typeface="Times New Roman" pitchFamily="18" charset="0"/>
              </a:rPr>
              <a:t> </a:t>
            </a:r>
          </a:p>
        </p:txBody>
      </p:sp>
      <p:graphicFrame>
        <p:nvGraphicFramePr>
          <p:cNvPr id="146439" name="Object 7"/>
          <p:cNvGraphicFramePr>
            <a:graphicFrameLocks noChangeAspect="1"/>
          </p:cNvGraphicFramePr>
          <p:nvPr/>
        </p:nvGraphicFramePr>
        <p:xfrm>
          <a:off x="3089275" y="2363788"/>
          <a:ext cx="5686425" cy="2127250"/>
        </p:xfrm>
        <a:graphic>
          <a:graphicData uri="http://schemas.openxmlformats.org/presentationml/2006/ole">
            <mc:AlternateContent xmlns:mc="http://schemas.openxmlformats.org/markup-compatibility/2006">
              <mc:Choice xmlns:v="urn:schemas-microsoft-com:vml" Requires="v">
                <p:oleObj spid="_x0000_s146478" name="Equation" r:id="rId4" imgW="2514600" imgH="939800" progId="Equation.3">
                  <p:embed/>
                </p:oleObj>
              </mc:Choice>
              <mc:Fallback>
                <p:oleObj name="Equation" r:id="rId4" imgW="2514600" imgH="939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9275" y="2363788"/>
                        <a:ext cx="5686425" cy="212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1276" y="661195"/>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7458" name="Rectangle 2"/>
          <p:cNvSpPr>
            <a:spLocks noGrp="1" noChangeArrowheads="1"/>
          </p:cNvSpPr>
          <p:nvPr>
            <p:ph type="title"/>
          </p:nvPr>
        </p:nvSpPr>
        <p:spPr>
          <a:xfrm>
            <a:off x="512763" y="558800"/>
            <a:ext cx="7772400" cy="876300"/>
          </a:xfrm>
        </p:spPr>
        <p:txBody>
          <a:bodyPr/>
          <a:lstStyle/>
          <a:p>
            <a:pPr eaLnBrk="1" hangingPunct="1"/>
            <a:r>
              <a:rPr lang="en-IE" altLang="en-US" smtClean="0"/>
              <a:t>Note</a:t>
            </a:r>
            <a:endParaRPr lang="en-GB" altLang="en-US" smtClean="0"/>
          </a:p>
        </p:txBody>
      </p:sp>
      <p:sp>
        <p:nvSpPr>
          <p:cNvPr id="147459" name="Text Box 3"/>
          <p:cNvSpPr txBox="1">
            <a:spLocks noChangeArrowheads="1"/>
          </p:cNvSpPr>
          <p:nvPr/>
        </p:nvSpPr>
        <p:spPr bwMode="invGray">
          <a:xfrm>
            <a:off x="677863" y="2667000"/>
            <a:ext cx="7591425"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30000"/>
              </a:spcBef>
              <a:buFontTx/>
              <a:buNone/>
            </a:pPr>
            <a:r>
              <a:rPr kumimoji="1" lang="en-GB" altLang="en-US" dirty="0">
                <a:latin typeface="Times New Roman" panose="02020603050405020304" pitchFamily="18" charset="0"/>
                <a:cs typeface="Times New Roman" panose="02020603050405020304" pitchFamily="18" charset="0"/>
              </a:rPr>
              <a:t>Here, </a:t>
            </a:r>
            <a:r>
              <a:rPr kumimoji="1" lang="en-GB" altLang="en-US" i="1" dirty="0" err="1">
                <a:latin typeface="Times New Roman" panose="02020603050405020304" pitchFamily="18" charset="0"/>
                <a:cs typeface="Times New Roman" panose="02020603050405020304" pitchFamily="18" charset="0"/>
              </a:rPr>
              <a:t>k</a:t>
            </a:r>
            <a:r>
              <a:rPr kumimoji="1" lang="en-GB" altLang="en-US" baseline="-25000" dirty="0" err="1">
                <a:latin typeface="Times New Roman" panose="02020603050405020304" pitchFamily="18" charset="0"/>
                <a:cs typeface="Times New Roman" panose="02020603050405020304" pitchFamily="18" charset="0"/>
              </a:rPr>
              <a:t>lower</a:t>
            </a:r>
            <a:r>
              <a:rPr kumimoji="1" lang="en-GB" altLang="en-US" dirty="0">
                <a:latin typeface="Times New Roman" panose="02020603050405020304" pitchFamily="18" charset="0"/>
                <a:cs typeface="Times New Roman" panose="02020603050405020304" pitchFamily="18" charset="0"/>
              </a:rPr>
              <a:t> is the </a:t>
            </a:r>
            <a:r>
              <a:rPr kumimoji="1" lang="en-GB" altLang="en-US" i="1" dirty="0">
                <a:latin typeface="Times New Roman" panose="02020603050405020304" pitchFamily="18" charset="0"/>
                <a:cs typeface="Times New Roman" panose="02020603050405020304" pitchFamily="18" charset="0"/>
              </a:rPr>
              <a:t>first</a:t>
            </a:r>
            <a:r>
              <a:rPr kumimoji="1" lang="en-GB" altLang="en-US" dirty="0">
                <a:latin typeface="Times New Roman" panose="02020603050405020304" pitchFamily="18" charset="0"/>
                <a:cs typeface="Times New Roman" panose="02020603050405020304" pitchFamily="18" charset="0"/>
              </a:rPr>
              <a:t>  value of </a:t>
            </a:r>
            <a:r>
              <a:rPr kumimoji="1" lang="en-GB" altLang="en-US" i="1" dirty="0">
                <a:latin typeface="Times New Roman" panose="02020603050405020304" pitchFamily="18" charset="0"/>
                <a:cs typeface="Times New Roman" panose="02020603050405020304" pitchFamily="18" charset="0"/>
              </a:rPr>
              <a:t>k</a:t>
            </a:r>
            <a:r>
              <a:rPr kumimoji="1" lang="en-GB" altLang="en-US" dirty="0">
                <a:latin typeface="Times New Roman" panose="02020603050405020304" pitchFamily="18" charset="0"/>
                <a:cs typeface="Times New Roman" panose="02020603050405020304" pitchFamily="18" charset="0"/>
              </a:rPr>
              <a:t> below nominal for which the system is marginally stable.</a:t>
            </a:r>
          </a:p>
          <a:p>
            <a:pPr>
              <a:spcBef>
                <a:spcPct val="30000"/>
              </a:spcBef>
              <a:buFontTx/>
              <a:buNone/>
            </a:pPr>
            <a:endParaRPr kumimoji="1" lang="en-GB" altLang="en-US" dirty="0">
              <a:latin typeface="Times New Roman" panose="02020603050405020304" pitchFamily="18" charset="0"/>
              <a:cs typeface="Times New Roman" panose="02020603050405020304" pitchFamily="18" charset="0"/>
            </a:endParaRPr>
          </a:p>
          <a:p>
            <a:pPr>
              <a:spcBef>
                <a:spcPct val="30000"/>
              </a:spcBef>
              <a:buFontTx/>
              <a:buNone/>
            </a:pPr>
            <a:r>
              <a:rPr kumimoji="1" lang="en-GB" altLang="en-US" dirty="0">
                <a:latin typeface="Times New Roman" panose="02020603050405020304" pitchFamily="18" charset="0"/>
                <a:cs typeface="Times New Roman" panose="02020603050405020304" pitchFamily="18" charset="0"/>
              </a:rPr>
              <a:t>In case it is unclear we are restricting our attention to positive gains only.</a:t>
            </a:r>
            <a:endParaRPr kumimoji="1" lang="en-US" altLang="en-US"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41277" y="315912"/>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48482" name="Rectangle 2"/>
          <p:cNvSpPr>
            <a:spLocks noChangeArrowheads="1"/>
          </p:cNvSpPr>
          <p:nvPr/>
        </p:nvSpPr>
        <p:spPr bwMode="auto">
          <a:xfrm>
            <a:off x="350835" y="1524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Gain Margins</a:t>
            </a:r>
            <a:endParaRPr kumimoji="1" lang="en-GB" altLang="en-US" sz="4400">
              <a:solidFill>
                <a:schemeClr val="tx2"/>
              </a:solidFill>
              <a:latin typeface="Times New Roman" pitchFamily="18" charset="0"/>
            </a:endParaRPr>
          </a:p>
        </p:txBody>
      </p:sp>
      <p:sp>
        <p:nvSpPr>
          <p:cNvPr id="148483" name="Rectangle 3"/>
          <p:cNvSpPr>
            <a:spLocks noChangeArrowheads="1"/>
          </p:cNvSpPr>
          <p:nvPr/>
        </p:nvSpPr>
        <p:spPr bwMode="auto">
          <a:xfrm>
            <a:off x="160338" y="1108075"/>
            <a:ext cx="84772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Tx/>
              <a:buNone/>
            </a:pPr>
            <a:r>
              <a:rPr kumimoji="1" lang="en-IE" altLang="en-US" sz="2800" dirty="0">
                <a:latin typeface="Times New Roman" pitchFamily="18" charset="0"/>
              </a:rPr>
              <a:t>    Gain margins can be read off the Bode plots, assuming </a:t>
            </a:r>
            <a:r>
              <a:rPr kumimoji="1" lang="en-IE" altLang="en-US" sz="2800" i="1" dirty="0" err="1">
                <a:latin typeface="Times New Roman" pitchFamily="18" charset="0"/>
              </a:rPr>
              <a:t>k</a:t>
            </a:r>
            <a:r>
              <a:rPr kumimoji="1" lang="en-IE" altLang="en-US" sz="2800" baseline="-25000" dirty="0" err="1">
                <a:latin typeface="Times New Roman" pitchFamily="18" charset="0"/>
              </a:rPr>
              <a:t>nominal</a:t>
            </a:r>
            <a:r>
              <a:rPr kumimoji="1" lang="en-IE" altLang="en-US" sz="2800" dirty="0">
                <a:latin typeface="Times New Roman" pitchFamily="18" charset="0"/>
              </a:rPr>
              <a:t> = 1.  A frequency        for which</a:t>
            </a:r>
            <a:endParaRPr kumimoji="1" lang="en-GB" altLang="en-US" dirty="0">
              <a:latin typeface="Times New Roman" pitchFamily="18" charset="0"/>
            </a:endParaRPr>
          </a:p>
        </p:txBody>
      </p:sp>
      <p:sp>
        <p:nvSpPr>
          <p:cNvPr id="14848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4848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148486" name="Rectangle 6"/>
          <p:cNvSpPr>
            <a:spLocks noChangeArrowheads="1"/>
          </p:cNvSpPr>
          <p:nvPr/>
        </p:nvSpPr>
        <p:spPr bwMode="invGray">
          <a:xfrm>
            <a:off x="630238" y="24765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rPr>
              <a:t>is called a </a:t>
            </a:r>
            <a:r>
              <a:rPr lang="en-GB" altLang="en-US" sz="2800" i="1">
                <a:latin typeface="Times New Roman" pitchFamily="18" charset="0"/>
              </a:rPr>
              <a:t>phase crossover frequency.</a:t>
            </a:r>
            <a:endParaRPr lang="en-US" altLang="en-US" sz="2800">
              <a:latin typeface="Times New Roman" pitchFamily="18" charset="0"/>
            </a:endParaRPr>
          </a:p>
        </p:txBody>
      </p:sp>
      <p:graphicFrame>
        <p:nvGraphicFramePr>
          <p:cNvPr id="148487" name="Object 7"/>
          <p:cNvGraphicFramePr>
            <a:graphicFrameLocks noChangeAspect="1"/>
          </p:cNvGraphicFramePr>
          <p:nvPr>
            <p:extLst>
              <p:ext uri="{D42A27DB-BD31-4B8C-83A1-F6EECF244321}">
                <p14:modId xmlns:p14="http://schemas.microsoft.com/office/powerpoint/2010/main" val="3397703568"/>
              </p:ext>
            </p:extLst>
          </p:nvPr>
        </p:nvGraphicFramePr>
        <p:xfrm>
          <a:off x="5493544" y="1944688"/>
          <a:ext cx="3157537" cy="576262"/>
        </p:xfrm>
        <a:graphic>
          <a:graphicData uri="http://schemas.openxmlformats.org/presentationml/2006/ole">
            <mc:AlternateContent xmlns:mc="http://schemas.openxmlformats.org/markup-compatibility/2006">
              <mc:Choice xmlns:v="urn:schemas-microsoft-com:vml" Requires="v">
                <p:oleObj spid="_x0000_s148567" name="Equation" r:id="rId4" imgW="1396394" imgH="253890" progId="Equation.3">
                  <p:embed/>
                </p:oleObj>
              </mc:Choice>
              <mc:Fallback>
                <p:oleObj name="Equation" r:id="rId4" imgW="1396394" imgH="25389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3544" y="1944688"/>
                        <a:ext cx="315753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8" name="Object 8"/>
          <p:cNvGraphicFramePr>
            <a:graphicFrameLocks noChangeAspect="1"/>
          </p:cNvGraphicFramePr>
          <p:nvPr>
            <p:extLst>
              <p:ext uri="{D42A27DB-BD31-4B8C-83A1-F6EECF244321}">
                <p14:modId xmlns:p14="http://schemas.microsoft.com/office/powerpoint/2010/main" val="2890059477"/>
              </p:ext>
            </p:extLst>
          </p:nvPr>
        </p:nvGraphicFramePr>
        <p:xfrm>
          <a:off x="4126707" y="1489075"/>
          <a:ext cx="544512" cy="547688"/>
        </p:xfrm>
        <a:graphic>
          <a:graphicData uri="http://schemas.openxmlformats.org/presentationml/2006/ole">
            <mc:AlternateContent xmlns:mc="http://schemas.openxmlformats.org/markup-compatibility/2006">
              <mc:Choice xmlns:v="urn:schemas-microsoft-com:vml" Requires="v">
                <p:oleObj spid="_x0000_s148568" name="Equation" r:id="rId6" imgW="241195" imgH="241195" progId="Equation.3">
                  <p:embed/>
                </p:oleObj>
              </mc:Choice>
              <mc:Fallback>
                <p:oleObj name="Equation" r:id="rId6" imgW="241195" imgH="24119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6707" y="1489075"/>
                        <a:ext cx="544512"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848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4305300" y="3228975"/>
            <a:ext cx="48387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90" name="Rectangle 10"/>
          <p:cNvSpPr>
            <a:spLocks noChangeArrowheads="1"/>
          </p:cNvSpPr>
          <p:nvPr/>
        </p:nvSpPr>
        <p:spPr bwMode="invGray">
          <a:xfrm>
            <a:off x="215900" y="3238500"/>
            <a:ext cx="403542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rPr>
              <a:t>For example </a:t>
            </a:r>
            <a:r>
              <a:rPr lang="en-GB" altLang="en-US" sz="2800" dirty="0" smtClean="0">
                <a:latin typeface="Times New Roman" pitchFamily="18" charset="0"/>
              </a:rPr>
              <a:t>4.4 </a:t>
            </a:r>
            <a:r>
              <a:rPr lang="en-GB" altLang="en-US" sz="2800" dirty="0">
                <a:latin typeface="Times New Roman" pitchFamily="18" charset="0"/>
              </a:rPr>
              <a:t>the Bode plot is shown. The phase crossover frequency is approx. 1 rad/sec.</a:t>
            </a:r>
          </a:p>
          <a:p>
            <a:pPr>
              <a:spcBef>
                <a:spcPct val="0"/>
              </a:spcBef>
              <a:buFontTx/>
              <a:buNone/>
            </a:pPr>
            <a:r>
              <a:rPr lang="en-GB" altLang="en-US" sz="2800" dirty="0">
                <a:latin typeface="Times New Roman" pitchFamily="18" charset="0"/>
              </a:rPr>
              <a:t>The gain at this frequency is approx. -6 dB which is </a:t>
            </a:r>
            <a:r>
              <a:rPr lang="en-GB" altLang="en-US" sz="2800" dirty="0" smtClean="0">
                <a:latin typeface="Times New Roman" pitchFamily="18" charset="0"/>
              </a:rPr>
              <a:t>minus </a:t>
            </a:r>
            <a:r>
              <a:rPr lang="en-GB" altLang="en-US" sz="2800" dirty="0">
                <a:latin typeface="Times New Roman" pitchFamily="18" charset="0"/>
              </a:rPr>
              <a:t>the upper gain margin.</a:t>
            </a:r>
            <a:endParaRPr lang="en-US"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0530" name="Rectangle 2"/>
          <p:cNvSpPr>
            <a:spLocks noGrp="1" noChangeArrowheads="1"/>
          </p:cNvSpPr>
          <p:nvPr>
            <p:ph type="title"/>
          </p:nvPr>
        </p:nvSpPr>
        <p:spPr>
          <a:xfrm>
            <a:off x="493713" y="173038"/>
            <a:ext cx="7772400" cy="876300"/>
          </a:xfrm>
        </p:spPr>
        <p:txBody>
          <a:bodyPr/>
          <a:lstStyle/>
          <a:p>
            <a:pPr eaLnBrk="1" hangingPunct="1"/>
            <a:r>
              <a:rPr lang="en-IE" altLang="en-US" smtClean="0"/>
              <a:t>Note</a:t>
            </a:r>
            <a:endParaRPr lang="en-GB" altLang="en-US" smtClean="0"/>
          </a:p>
        </p:txBody>
      </p:sp>
      <p:sp>
        <p:nvSpPr>
          <p:cNvPr id="150531" name="Text Box 3"/>
          <p:cNvSpPr txBox="1">
            <a:spLocks noChangeArrowheads="1"/>
          </p:cNvSpPr>
          <p:nvPr/>
        </p:nvSpPr>
        <p:spPr bwMode="invGray">
          <a:xfrm>
            <a:off x="201613" y="1022350"/>
            <a:ext cx="86375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To see this note </a:t>
            </a:r>
            <a:r>
              <a:rPr kumimoji="1" lang="en-GB" altLang="en-US" sz="2800" dirty="0">
                <a:latin typeface="Times New Roman" panose="02020603050405020304" pitchFamily="18" charset="0"/>
                <a:cs typeface="Times New Roman" panose="02020603050405020304" pitchFamily="18" charset="0"/>
              </a:rPr>
              <a:t>that with </a:t>
            </a:r>
            <a:r>
              <a:rPr kumimoji="1" lang="en-GB" altLang="en-US" sz="2800" i="1" dirty="0">
                <a:latin typeface="Times New Roman" panose="02020603050405020304" pitchFamily="18" charset="0"/>
                <a:cs typeface="Times New Roman" panose="02020603050405020304" pitchFamily="18" charset="0"/>
              </a:rPr>
              <a:t>F</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 1+</a:t>
            </a:r>
            <a:r>
              <a:rPr kumimoji="1" lang="en-GB" altLang="en-US" sz="2800" i="1" dirty="0">
                <a:latin typeface="Times New Roman" panose="02020603050405020304" pitchFamily="18" charset="0"/>
                <a:cs typeface="Times New Roman" panose="02020603050405020304" pitchFamily="18" charset="0"/>
              </a:rPr>
              <a:t>kG</a:t>
            </a:r>
            <a:r>
              <a:rPr kumimoji="1" lang="en-GB" altLang="en-US" sz="2800" baseline="-25000" dirty="0">
                <a:latin typeface="Times New Roman" panose="02020603050405020304" pitchFamily="18" charset="0"/>
                <a:cs typeface="Times New Roman" panose="02020603050405020304" pitchFamily="18" charset="0"/>
              </a:rPr>
              <a:t>o</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stability implies that the zeros of this function have negative real part and instability that at least one of them has positive real part. Accordingly at the edge of stability at least one of the zeros of this function has zero real part, i.e. is on the imaginary axis. Hence </a:t>
            </a:r>
            <a:r>
              <a:rPr kumimoji="1" lang="en-GB" altLang="en-US" sz="2800" i="1" dirty="0">
                <a:latin typeface="Times New Roman" panose="02020603050405020304" pitchFamily="18" charset="0"/>
                <a:cs typeface="Times New Roman" panose="02020603050405020304" pitchFamily="18" charset="0"/>
              </a:rPr>
              <a:t>F</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 0 holds for some </a:t>
            </a:r>
            <a:r>
              <a:rPr kumimoji="1" lang="en-GB" altLang="en-US" sz="2800" i="1" dirty="0">
                <a:latin typeface="Times New Roman" panose="02020603050405020304" pitchFamily="18" charset="0"/>
                <a:cs typeface="Times New Roman" panose="02020603050405020304" pitchFamily="18" charset="0"/>
              </a:rPr>
              <a:t>s </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 </a:t>
            </a:r>
            <a:r>
              <a:rPr kumimoji="1" lang="en-GB" altLang="en-US" sz="2800" i="1" dirty="0" err="1">
                <a:latin typeface="Times New Roman" panose="02020603050405020304" pitchFamily="18" charset="0"/>
                <a:cs typeface="Times New Roman" panose="02020603050405020304" pitchFamily="18" charset="0"/>
              </a:rPr>
              <a:t>j</a:t>
            </a:r>
            <a:r>
              <a:rPr kumimoji="1" lang="en-GB" altLang="en-US" sz="2800" i="1" dirty="0" err="1">
                <a:latin typeface="Symbol" panose="05050102010706020507" pitchFamily="18" charset="2"/>
                <a:cs typeface="Times New Roman" panose="02020603050405020304" pitchFamily="18" charset="0"/>
              </a:rPr>
              <a:t>w</a:t>
            </a:r>
            <a:r>
              <a:rPr kumimoji="1" lang="en-GB" altLang="en-US" sz="2800" dirty="0">
                <a:latin typeface="Times New Roman" panose="02020603050405020304" pitchFamily="18" charset="0"/>
                <a:cs typeface="Times New Roman" panose="02020603050405020304" pitchFamily="18" charset="0"/>
              </a:rPr>
              <a:t>.  Equivalently:</a:t>
            </a:r>
            <a:endParaRPr kumimoji="1" lang="en-US" altLang="en-US" sz="2800" dirty="0">
              <a:latin typeface="Times New Roman" panose="02020603050405020304" pitchFamily="18" charset="0"/>
              <a:cs typeface="Times New Roman" panose="02020603050405020304" pitchFamily="18" charset="0"/>
            </a:endParaRPr>
          </a:p>
        </p:txBody>
      </p:sp>
      <p:graphicFrame>
        <p:nvGraphicFramePr>
          <p:cNvPr id="150532" name="Object 7"/>
          <p:cNvGraphicFramePr>
            <a:graphicFrameLocks noChangeAspect="1"/>
          </p:cNvGraphicFramePr>
          <p:nvPr/>
        </p:nvGraphicFramePr>
        <p:xfrm>
          <a:off x="1268413" y="4244975"/>
          <a:ext cx="1866900" cy="519113"/>
        </p:xfrm>
        <a:graphic>
          <a:graphicData uri="http://schemas.openxmlformats.org/presentationml/2006/ole">
            <mc:AlternateContent xmlns:mc="http://schemas.openxmlformats.org/markup-compatibility/2006">
              <mc:Choice xmlns:v="urn:schemas-microsoft-com:vml" Requires="v">
                <p:oleObj spid="_x0000_s150650" name="Equation" r:id="rId4" imgW="825500" imgH="228600" progId="Equation.3">
                  <p:embed/>
                </p:oleObj>
              </mc:Choice>
              <mc:Fallback>
                <p:oleObj name="Equation" r:id="rId4" imgW="8255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8413" y="4244975"/>
                        <a:ext cx="18669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3" name="Object 7"/>
          <p:cNvGraphicFramePr>
            <a:graphicFrameLocks noChangeAspect="1"/>
          </p:cNvGraphicFramePr>
          <p:nvPr>
            <p:extLst>
              <p:ext uri="{D42A27DB-BD31-4B8C-83A1-F6EECF244321}">
                <p14:modId xmlns:p14="http://schemas.microsoft.com/office/powerpoint/2010/main" val="2613529804"/>
              </p:ext>
            </p:extLst>
          </p:nvPr>
        </p:nvGraphicFramePr>
        <p:xfrm>
          <a:off x="4200525" y="4130675"/>
          <a:ext cx="3044825" cy="549275"/>
        </p:xfrm>
        <a:graphic>
          <a:graphicData uri="http://schemas.openxmlformats.org/presentationml/2006/ole">
            <mc:AlternateContent xmlns:mc="http://schemas.openxmlformats.org/markup-compatibility/2006">
              <mc:Choice xmlns:v="urn:schemas-microsoft-com:vml" Requires="v">
                <p:oleObj spid="_x0000_s150651" name="Equation" r:id="rId6" imgW="1346200" imgH="241300" progId="Equation.3">
                  <p:embed/>
                </p:oleObj>
              </mc:Choice>
              <mc:Fallback>
                <p:oleObj name="Equation" r:id="rId6" imgW="1346200" imgH="2413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0525" y="4130675"/>
                        <a:ext cx="30448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4" name="Object 7"/>
          <p:cNvGraphicFramePr>
            <a:graphicFrameLocks noChangeAspect="1"/>
          </p:cNvGraphicFramePr>
          <p:nvPr/>
        </p:nvGraphicFramePr>
        <p:xfrm>
          <a:off x="4165600" y="4800600"/>
          <a:ext cx="4394200" cy="577850"/>
        </p:xfrm>
        <a:graphic>
          <a:graphicData uri="http://schemas.openxmlformats.org/presentationml/2006/ole">
            <mc:AlternateContent xmlns:mc="http://schemas.openxmlformats.org/markup-compatibility/2006">
              <mc:Choice xmlns:v="urn:schemas-microsoft-com:vml" Requires="v">
                <p:oleObj spid="_x0000_s150652" name="Equation" r:id="rId8" imgW="1943100" imgH="254000" progId="Equation.3">
                  <p:embed/>
                </p:oleObj>
              </mc:Choice>
              <mc:Fallback>
                <p:oleObj name="Equation" r:id="rId8" imgW="1943100" imgH="254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5600" y="4800600"/>
                        <a:ext cx="43942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5" name="Text Box 3"/>
          <p:cNvSpPr txBox="1">
            <a:spLocks noChangeArrowheads="1"/>
          </p:cNvSpPr>
          <p:nvPr/>
        </p:nvSpPr>
        <p:spPr bwMode="invGray">
          <a:xfrm>
            <a:off x="180975" y="5414963"/>
            <a:ext cx="86375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The argument constraint asserts that </a:t>
            </a:r>
            <a:r>
              <a:rPr kumimoji="1" lang="en-GB" altLang="en-US" sz="2800" i="1" dirty="0">
                <a:latin typeface="Symbol" panose="05050102010706020507" pitchFamily="18" charset="2"/>
                <a:cs typeface="Times New Roman" panose="02020603050405020304" pitchFamily="18" charset="0"/>
              </a:rPr>
              <a:t>w</a:t>
            </a:r>
            <a:r>
              <a:rPr kumimoji="1" lang="en-GB" altLang="en-US" sz="2800" dirty="0">
                <a:latin typeface="Times New Roman" panose="02020603050405020304" pitchFamily="18" charset="0"/>
                <a:cs typeface="Times New Roman" panose="02020603050405020304" pitchFamily="18" charset="0"/>
              </a:rPr>
              <a:t> is a phase crossover frequency and the modulus constraint that </a:t>
            </a:r>
            <a:r>
              <a:rPr kumimoji="1" lang="en-GB" altLang="en-US" sz="2800" i="1" dirty="0">
                <a:latin typeface="Times New Roman" panose="02020603050405020304" pitchFamily="18" charset="0"/>
                <a:cs typeface="Times New Roman" panose="02020603050405020304" pitchFamily="18" charset="0"/>
              </a:rPr>
              <a:t>k</a:t>
            </a:r>
            <a:r>
              <a:rPr kumimoji="1" lang="en-GB" altLang="en-US" sz="2800" dirty="0">
                <a:latin typeface="Times New Roman" panose="02020603050405020304" pitchFamily="18" charset="0"/>
                <a:cs typeface="Times New Roman" panose="02020603050405020304" pitchFamily="18" charset="0"/>
              </a:rPr>
              <a:t> in dB is minus the gain in dB at this frequency.</a:t>
            </a:r>
            <a:endParaRPr kumimoji="1" lang="en-US" altLang="en-US" sz="2800" dirty="0">
              <a:latin typeface="Times New Roman" panose="02020603050405020304" pitchFamily="18" charset="0"/>
              <a:cs typeface="Times New Roman" panose="02020603050405020304" pitchFamily="18" charset="0"/>
            </a:endParaRPr>
          </a:p>
        </p:txBody>
      </p:sp>
      <p:sp>
        <p:nvSpPr>
          <p:cNvPr id="8"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1554" name="Rectangle 2"/>
          <p:cNvSpPr>
            <a:spLocks noGrp="1" noChangeArrowheads="1"/>
          </p:cNvSpPr>
          <p:nvPr>
            <p:ph type="title"/>
          </p:nvPr>
        </p:nvSpPr>
        <p:spPr>
          <a:xfrm>
            <a:off x="493713" y="173038"/>
            <a:ext cx="7772400" cy="876300"/>
          </a:xfrm>
        </p:spPr>
        <p:txBody>
          <a:bodyPr/>
          <a:lstStyle/>
          <a:p>
            <a:pPr eaLnBrk="1" hangingPunct="1"/>
            <a:r>
              <a:rPr lang="en-IE" altLang="en-US" smtClean="0"/>
              <a:t>Note</a:t>
            </a:r>
            <a:endParaRPr lang="en-GB" altLang="en-US" smtClean="0"/>
          </a:p>
        </p:txBody>
      </p:sp>
      <p:sp>
        <p:nvSpPr>
          <p:cNvPr id="151555" name="Text Box 3"/>
          <p:cNvSpPr txBox="1">
            <a:spLocks noChangeArrowheads="1"/>
          </p:cNvSpPr>
          <p:nvPr/>
        </p:nvSpPr>
        <p:spPr bwMode="invGray">
          <a:xfrm>
            <a:off x="139700" y="1793875"/>
            <a:ext cx="8637588"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It is called </a:t>
            </a:r>
            <a:r>
              <a:rPr kumimoji="1" lang="en-GB" altLang="en-US" sz="2800" i="1" dirty="0">
                <a:latin typeface="Times New Roman" panose="02020603050405020304" pitchFamily="18" charset="0"/>
                <a:cs typeface="Times New Roman" panose="02020603050405020304" pitchFamily="18" charset="0"/>
              </a:rPr>
              <a:t>the</a:t>
            </a:r>
            <a:r>
              <a:rPr kumimoji="1" lang="en-GB" altLang="en-US" sz="2800" dirty="0">
                <a:latin typeface="Times New Roman" panose="02020603050405020304" pitchFamily="18" charset="0"/>
                <a:cs typeface="Times New Roman" panose="02020603050405020304" pitchFamily="18" charset="0"/>
              </a:rPr>
              <a:t> phase crossover frequency if there is only one, which is not uncommon.</a:t>
            </a:r>
          </a:p>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The gain at phase crossover is minus the upper gain margin if it is the first phase crossover frequency with a gain below 0 </a:t>
            </a:r>
            <a:r>
              <a:rPr kumimoji="1" lang="en-GB" altLang="en-US" sz="2800" dirty="0" err="1">
                <a:latin typeface="Times New Roman" panose="02020603050405020304" pitchFamily="18" charset="0"/>
                <a:cs typeface="Times New Roman" panose="02020603050405020304" pitchFamily="18" charset="0"/>
              </a:rPr>
              <a:t>dB.</a:t>
            </a:r>
            <a:r>
              <a:rPr kumimoji="1" lang="en-GB" altLang="en-US" sz="2800" dirty="0">
                <a:latin typeface="Times New Roman" panose="02020603050405020304" pitchFamily="18" charset="0"/>
                <a:cs typeface="Times New Roman" panose="02020603050405020304" pitchFamily="18" charset="0"/>
              </a:rPr>
              <a:t> The gain at phase crossover is the lower gain margin if it is the first phase crossover frequency with a gain exceeding 0 </a:t>
            </a:r>
            <a:r>
              <a:rPr kumimoji="1" lang="en-GB" altLang="en-US" sz="2800" dirty="0" err="1">
                <a:latin typeface="Times New Roman" panose="02020603050405020304" pitchFamily="18" charset="0"/>
                <a:cs typeface="Times New Roman" panose="02020603050405020304" pitchFamily="18" charset="0"/>
              </a:rPr>
              <a:t>dB.</a:t>
            </a:r>
            <a:r>
              <a:rPr kumimoji="1" lang="en-GB" altLang="en-US" sz="2800" dirty="0">
                <a:latin typeface="Times New Roman" panose="02020603050405020304" pitchFamily="18" charset="0"/>
                <a:cs typeface="Times New Roman" panose="02020603050405020304" pitchFamily="18" charset="0"/>
              </a:rPr>
              <a:t> If there is no such frequency then the lower gain margin is infinity </a:t>
            </a:r>
            <a:r>
              <a:rPr kumimoji="1" lang="en-GB" altLang="en-US" sz="2800" dirty="0" err="1">
                <a:latin typeface="Times New Roman" panose="02020603050405020304" pitchFamily="18" charset="0"/>
                <a:cs typeface="Times New Roman" panose="02020603050405020304" pitchFamily="18" charset="0"/>
              </a:rPr>
              <a:t>dB.</a:t>
            </a:r>
            <a:endParaRPr kumimoji="1" lang="en-US" altLang="en-US" sz="2800"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 y="85883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2578" name="Rectangle 2"/>
          <p:cNvSpPr>
            <a:spLocks noChangeArrowheads="1"/>
          </p:cNvSpPr>
          <p:nvPr/>
        </p:nvSpPr>
        <p:spPr bwMode="auto">
          <a:xfrm>
            <a:off x="401638" y="669925"/>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Phase Margin</a:t>
            </a:r>
            <a:endParaRPr kumimoji="1" lang="en-GB" altLang="en-US" sz="4400">
              <a:solidFill>
                <a:schemeClr val="tx2"/>
              </a:solidFill>
              <a:latin typeface="Times New Roman" pitchFamily="18" charset="0"/>
            </a:endParaRPr>
          </a:p>
        </p:txBody>
      </p:sp>
      <p:sp>
        <p:nvSpPr>
          <p:cNvPr id="152579" name="Rectangle 3"/>
          <p:cNvSpPr>
            <a:spLocks noChangeArrowheads="1"/>
          </p:cNvSpPr>
          <p:nvPr/>
        </p:nvSpPr>
        <p:spPr bwMode="auto">
          <a:xfrm>
            <a:off x="504825" y="2119313"/>
            <a:ext cx="8040688"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Tx/>
              <a:buNone/>
            </a:pPr>
            <a:r>
              <a:rPr kumimoji="1" lang="en-IE" altLang="en-US" sz="2800">
                <a:latin typeface="Times New Roman" pitchFamily="18" charset="0"/>
              </a:rPr>
              <a:t>   The gain margin measures by how much a gain term </a:t>
            </a:r>
            <a:r>
              <a:rPr kumimoji="1" lang="en-IE" altLang="en-US" sz="2800" i="1">
                <a:latin typeface="Times New Roman" pitchFamily="18" charset="0"/>
              </a:rPr>
              <a:t>k</a:t>
            </a:r>
            <a:r>
              <a:rPr kumimoji="1" lang="en-IE" altLang="en-US" sz="2800">
                <a:latin typeface="Times New Roman" pitchFamily="18" charset="0"/>
              </a:rPr>
              <a:t> in an open-loop transfer function </a:t>
            </a:r>
            <a:r>
              <a:rPr kumimoji="1" lang="en-IE" altLang="en-US" sz="2800" i="1">
                <a:latin typeface="Times New Roman" pitchFamily="18" charset="0"/>
              </a:rPr>
              <a:t>kG</a:t>
            </a:r>
            <a:r>
              <a:rPr kumimoji="1" lang="en-IE" altLang="en-US" sz="2800" baseline="-25000">
                <a:latin typeface="Times New Roman" pitchFamily="18" charset="0"/>
              </a:rPr>
              <a:t>o</a:t>
            </a:r>
            <a:r>
              <a:rPr kumimoji="1" lang="en-IE" altLang="en-US" sz="2800">
                <a:latin typeface="Times New Roman" pitchFamily="18" charset="0"/>
              </a:rPr>
              <a:t>(</a:t>
            </a:r>
            <a:r>
              <a:rPr kumimoji="1" lang="en-IE" altLang="en-US" sz="2800" i="1">
                <a:latin typeface="Times New Roman" pitchFamily="18" charset="0"/>
              </a:rPr>
              <a:t>s</a:t>
            </a:r>
            <a:r>
              <a:rPr kumimoji="1" lang="en-IE" altLang="en-US" sz="2800">
                <a:latin typeface="Times New Roman" pitchFamily="18" charset="0"/>
              </a:rPr>
              <a:t>) can vary from a nominal value of </a:t>
            </a:r>
            <a:r>
              <a:rPr kumimoji="1" lang="en-IE" altLang="en-US" sz="2800" i="1">
                <a:latin typeface="Times New Roman" pitchFamily="18" charset="0"/>
              </a:rPr>
              <a:t>k</a:t>
            </a:r>
            <a:r>
              <a:rPr kumimoji="1" lang="en-IE" altLang="en-US" sz="2800">
                <a:latin typeface="Times New Roman" pitchFamily="18" charset="0"/>
              </a:rPr>
              <a:t> = 1 before stability is compromised.</a:t>
            </a:r>
          </a:p>
          <a:p>
            <a:pPr>
              <a:buFontTx/>
              <a:buNone/>
            </a:pPr>
            <a:r>
              <a:rPr kumimoji="1" lang="en-IE" altLang="en-US" sz="2800">
                <a:latin typeface="Times New Roman" pitchFamily="18" charset="0"/>
              </a:rPr>
              <a:t>    Likewise the </a:t>
            </a:r>
            <a:r>
              <a:rPr kumimoji="1" lang="en-IE" altLang="en-US" sz="2800" b="1">
                <a:latin typeface="Times New Roman" pitchFamily="18" charset="0"/>
              </a:rPr>
              <a:t>phase margin </a:t>
            </a:r>
            <a:r>
              <a:rPr kumimoji="1" lang="en-IE" altLang="en-US" sz="2800">
                <a:latin typeface="Times New Roman" pitchFamily="18" charset="0"/>
              </a:rPr>
              <a:t>is a measure of how much a phase </a:t>
            </a:r>
            <a:r>
              <a:rPr kumimoji="1" lang="en-IE" altLang="en-US" sz="2800" i="1">
                <a:latin typeface="Symbol" pitchFamily="18" charset="2"/>
              </a:rPr>
              <a:t>f</a:t>
            </a:r>
            <a:r>
              <a:rPr kumimoji="1" lang="en-IE" altLang="en-US" sz="2800">
                <a:latin typeface="Times New Roman" pitchFamily="18" charset="0"/>
              </a:rPr>
              <a:t> in an open-loop transfer function exp(-</a:t>
            </a:r>
            <a:r>
              <a:rPr kumimoji="1" lang="en-IE" altLang="en-US" sz="2800" i="1">
                <a:latin typeface="Times New Roman" pitchFamily="18" charset="0"/>
              </a:rPr>
              <a:t>j</a:t>
            </a:r>
            <a:r>
              <a:rPr kumimoji="1" lang="en-IE" altLang="en-US" sz="2800" i="1">
                <a:latin typeface="Symbol" pitchFamily="18" charset="2"/>
              </a:rPr>
              <a:t>f</a:t>
            </a:r>
            <a:r>
              <a:rPr kumimoji="1" lang="en-IE" altLang="en-US" sz="2800">
                <a:latin typeface="Times New Roman" pitchFamily="18" charset="0"/>
              </a:rPr>
              <a:t>)</a:t>
            </a:r>
            <a:r>
              <a:rPr kumimoji="1" lang="en-IE" altLang="en-US" sz="2800" i="1">
                <a:latin typeface="Times New Roman" pitchFamily="18" charset="0"/>
              </a:rPr>
              <a:t>G</a:t>
            </a:r>
            <a:r>
              <a:rPr kumimoji="1" lang="en-IE" altLang="en-US" sz="2800" baseline="-25000">
                <a:latin typeface="Times New Roman" pitchFamily="18" charset="0"/>
              </a:rPr>
              <a:t>o</a:t>
            </a:r>
            <a:r>
              <a:rPr kumimoji="1" lang="en-IE" altLang="en-US" sz="2800">
                <a:latin typeface="Times New Roman" pitchFamily="18" charset="0"/>
              </a:rPr>
              <a:t>(</a:t>
            </a:r>
            <a:r>
              <a:rPr kumimoji="1" lang="en-IE" altLang="en-US" sz="2800" i="1">
                <a:latin typeface="Times New Roman" pitchFamily="18" charset="0"/>
              </a:rPr>
              <a:t>s</a:t>
            </a:r>
            <a:r>
              <a:rPr kumimoji="1" lang="en-IE" altLang="en-US" sz="2800">
                <a:latin typeface="Times New Roman" pitchFamily="18" charset="0"/>
              </a:rPr>
              <a:t>) can vary from nominal value of </a:t>
            </a:r>
            <a:r>
              <a:rPr kumimoji="1" lang="en-IE" altLang="en-US" sz="2800" i="1">
                <a:latin typeface="Symbol" pitchFamily="18" charset="2"/>
              </a:rPr>
              <a:t>f</a:t>
            </a:r>
            <a:r>
              <a:rPr kumimoji="1" lang="en-IE" altLang="en-US" sz="2800">
                <a:latin typeface="Times New Roman" pitchFamily="18" charset="0"/>
              </a:rPr>
              <a:t> = 0 before stability is compromised.</a:t>
            </a:r>
            <a:endParaRPr kumimoji="1" lang="en-GB" altLang="en-US">
              <a:latin typeface="Times New Roman" pitchFamily="18" charset="0"/>
            </a:endParaRPr>
          </a:p>
        </p:txBody>
      </p:sp>
      <p:sp>
        <p:nvSpPr>
          <p:cNvPr id="152580"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52581"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0" y="242093"/>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3602" name="Rectangle 2"/>
          <p:cNvSpPr>
            <a:spLocks noChangeArrowheads="1"/>
          </p:cNvSpPr>
          <p:nvPr/>
        </p:nvSpPr>
        <p:spPr bwMode="auto">
          <a:xfrm>
            <a:off x="381000" y="1524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Phase Margin</a:t>
            </a:r>
            <a:endParaRPr kumimoji="1" lang="en-GB" altLang="en-US" sz="4400" dirty="0">
              <a:solidFill>
                <a:schemeClr val="tx2"/>
              </a:solidFill>
              <a:latin typeface="Times New Roman" pitchFamily="18" charset="0"/>
            </a:endParaRPr>
          </a:p>
        </p:txBody>
      </p:sp>
      <p:sp>
        <p:nvSpPr>
          <p:cNvPr id="153603" name="Rectangle 3"/>
          <p:cNvSpPr>
            <a:spLocks noChangeArrowheads="1"/>
          </p:cNvSpPr>
          <p:nvPr/>
        </p:nvSpPr>
        <p:spPr bwMode="auto">
          <a:xfrm>
            <a:off x="160338" y="977106"/>
            <a:ext cx="84772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Tx/>
              <a:buNone/>
            </a:pPr>
            <a:r>
              <a:rPr kumimoji="1" lang="en-IE" altLang="en-US" sz="2800" dirty="0">
                <a:latin typeface="Times New Roman" pitchFamily="18" charset="0"/>
              </a:rPr>
              <a:t>    Phase margin can be read off the Bode plots, assuming </a:t>
            </a:r>
            <a:r>
              <a:rPr kumimoji="1" lang="en-IE" altLang="en-US" sz="2800" i="1" dirty="0" err="1">
                <a:latin typeface="Times New Roman" pitchFamily="18" charset="0"/>
              </a:rPr>
              <a:t>k</a:t>
            </a:r>
            <a:r>
              <a:rPr kumimoji="1" lang="en-IE" altLang="en-US" sz="2800" baseline="-25000" dirty="0" err="1">
                <a:latin typeface="Times New Roman" pitchFamily="18" charset="0"/>
              </a:rPr>
              <a:t>nominal</a:t>
            </a:r>
            <a:r>
              <a:rPr kumimoji="1" lang="en-IE" altLang="en-US" sz="2800" dirty="0">
                <a:latin typeface="Times New Roman" pitchFamily="18" charset="0"/>
              </a:rPr>
              <a:t> = 1.  A frequency        for which</a:t>
            </a:r>
            <a:endParaRPr kumimoji="1" lang="en-GB" altLang="en-US" dirty="0">
              <a:latin typeface="Times New Roman" pitchFamily="18" charset="0"/>
            </a:endParaRPr>
          </a:p>
        </p:txBody>
      </p:sp>
      <p:sp>
        <p:nvSpPr>
          <p:cNvPr id="15360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IE" altLang="en-US" sz="1400" dirty="0" smtClean="0">
                <a:latin typeface="Times New Roman" pitchFamily="18" charset="0"/>
              </a:rPr>
              <a:t>4</a:t>
            </a:r>
            <a:endParaRPr kumimoji="1" lang="en-GB" altLang="en-US" sz="800" dirty="0">
              <a:latin typeface="Times New Roman" pitchFamily="18" charset="0"/>
            </a:endParaRPr>
          </a:p>
        </p:txBody>
      </p:sp>
      <p:sp>
        <p:nvSpPr>
          <p:cNvPr id="15360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53606" name="Rectangle 6"/>
          <p:cNvSpPr>
            <a:spLocks noChangeArrowheads="1"/>
          </p:cNvSpPr>
          <p:nvPr/>
        </p:nvSpPr>
        <p:spPr bwMode="invGray">
          <a:xfrm>
            <a:off x="609600" y="2751138"/>
            <a:ext cx="6442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rPr>
              <a:t>is called a </a:t>
            </a:r>
            <a:r>
              <a:rPr lang="en-GB" altLang="en-US" sz="2800" i="1">
                <a:latin typeface="Times New Roman" pitchFamily="18" charset="0"/>
              </a:rPr>
              <a:t>gain crossover frequency.</a:t>
            </a:r>
            <a:endParaRPr lang="en-US" altLang="en-US" sz="2800">
              <a:latin typeface="Times New Roman" pitchFamily="18" charset="0"/>
            </a:endParaRPr>
          </a:p>
        </p:txBody>
      </p:sp>
      <p:graphicFrame>
        <p:nvGraphicFramePr>
          <p:cNvPr id="153607" name="Object 7"/>
          <p:cNvGraphicFramePr>
            <a:graphicFrameLocks noChangeAspect="1"/>
          </p:cNvGraphicFramePr>
          <p:nvPr/>
        </p:nvGraphicFramePr>
        <p:xfrm>
          <a:off x="1120775" y="2054225"/>
          <a:ext cx="6229350" cy="635000"/>
        </p:xfrm>
        <a:graphic>
          <a:graphicData uri="http://schemas.openxmlformats.org/presentationml/2006/ole">
            <mc:AlternateContent xmlns:mc="http://schemas.openxmlformats.org/markup-compatibility/2006">
              <mc:Choice xmlns:v="urn:schemas-microsoft-com:vml" Requires="v">
                <p:oleObj spid="_x0000_s153726" name="Equation" r:id="rId4" imgW="2755900" imgH="279400" progId="Equation.3">
                  <p:embed/>
                </p:oleObj>
              </mc:Choice>
              <mc:Fallback>
                <p:oleObj name="Equation" r:id="rId4" imgW="2755900" imgH="279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775" y="2054225"/>
                        <a:ext cx="62293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8" name="Object 8"/>
          <p:cNvGraphicFramePr>
            <a:graphicFrameLocks noChangeAspect="1"/>
          </p:cNvGraphicFramePr>
          <p:nvPr>
            <p:extLst>
              <p:ext uri="{D42A27DB-BD31-4B8C-83A1-F6EECF244321}">
                <p14:modId xmlns:p14="http://schemas.microsoft.com/office/powerpoint/2010/main" val="2501555485"/>
              </p:ext>
            </p:extLst>
          </p:nvPr>
        </p:nvGraphicFramePr>
        <p:xfrm>
          <a:off x="4140994" y="1400175"/>
          <a:ext cx="515938" cy="547688"/>
        </p:xfrm>
        <a:graphic>
          <a:graphicData uri="http://schemas.openxmlformats.org/presentationml/2006/ole">
            <mc:AlternateContent xmlns:mc="http://schemas.openxmlformats.org/markup-compatibility/2006">
              <mc:Choice xmlns:v="urn:schemas-microsoft-com:vml" Requires="v">
                <p:oleObj spid="_x0000_s153727" name="Equation" r:id="rId6" imgW="228600" imgH="241300" progId="Equation.3">
                  <p:embed/>
                </p:oleObj>
              </mc:Choice>
              <mc:Fallback>
                <p:oleObj name="Equation" r:id="rId6" imgW="228600" imgH="2413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994" y="1400175"/>
                        <a:ext cx="515938"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360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5280025" y="3959225"/>
            <a:ext cx="3863975"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10" name="Rectangle 10"/>
          <p:cNvSpPr>
            <a:spLocks noChangeArrowheads="1"/>
          </p:cNvSpPr>
          <p:nvPr/>
        </p:nvSpPr>
        <p:spPr bwMode="invGray">
          <a:xfrm>
            <a:off x="215900" y="3451225"/>
            <a:ext cx="4035425"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rPr>
              <a:t>For example </a:t>
            </a:r>
            <a:r>
              <a:rPr lang="en-GB" altLang="en-US" sz="2800" dirty="0" smtClean="0">
                <a:latin typeface="Times New Roman" pitchFamily="18" charset="0"/>
              </a:rPr>
              <a:t>4.4 </a:t>
            </a:r>
            <a:r>
              <a:rPr lang="en-GB" altLang="en-US" sz="2800" dirty="0">
                <a:latin typeface="Times New Roman" pitchFamily="18" charset="0"/>
              </a:rPr>
              <a:t>the Bode plot is shown. The gain crossover frequency is approx. 0.7 rad/sec.</a:t>
            </a:r>
          </a:p>
          <a:p>
            <a:pPr>
              <a:spcBef>
                <a:spcPct val="0"/>
              </a:spcBef>
              <a:buFontTx/>
              <a:buNone/>
            </a:pPr>
            <a:r>
              <a:rPr lang="en-GB" altLang="en-US" sz="2800" dirty="0">
                <a:latin typeface="Times New Roman" pitchFamily="18" charset="0"/>
              </a:rPr>
              <a:t>The phase at this frequency is approx. -160</a:t>
            </a:r>
            <a:r>
              <a:rPr lang="en-GB" altLang="en-US" sz="2800" baseline="30000" dirty="0">
                <a:latin typeface="Times New Roman" pitchFamily="18" charset="0"/>
              </a:rPr>
              <a:t>o</a:t>
            </a:r>
            <a:r>
              <a:rPr lang="en-GB" altLang="en-US" sz="2800" dirty="0">
                <a:latin typeface="Times New Roman" pitchFamily="18" charset="0"/>
              </a:rPr>
              <a:t> so phase margin is 20</a:t>
            </a:r>
            <a:r>
              <a:rPr lang="en-GB" altLang="en-US" sz="2800" baseline="30000" dirty="0">
                <a:latin typeface="Times New Roman" pitchFamily="18" charset="0"/>
              </a:rPr>
              <a:t>o</a:t>
            </a:r>
            <a:r>
              <a:rPr lang="en-GB" altLang="en-US" sz="2800" dirty="0">
                <a:latin typeface="Times New Roman" pitchFamily="18" charset="0"/>
              </a:rPr>
              <a:t>.</a:t>
            </a:r>
            <a:endParaRPr lang="en-US" altLang="en-US" sz="2800" dirty="0">
              <a:latin typeface="Times New Roman" pitchFamily="18" charset="0"/>
            </a:endParaRPr>
          </a:p>
        </p:txBody>
      </p:sp>
      <p:graphicFrame>
        <p:nvGraphicFramePr>
          <p:cNvPr id="153611" name="Object 11"/>
          <p:cNvGraphicFramePr>
            <a:graphicFrameLocks noChangeAspect="1"/>
          </p:cNvGraphicFramePr>
          <p:nvPr/>
        </p:nvGraphicFramePr>
        <p:xfrm>
          <a:off x="5051425" y="3455988"/>
          <a:ext cx="3760788" cy="577850"/>
        </p:xfrm>
        <a:graphic>
          <a:graphicData uri="http://schemas.openxmlformats.org/presentationml/2006/ole">
            <mc:AlternateContent xmlns:mc="http://schemas.openxmlformats.org/markup-compatibility/2006">
              <mc:Choice xmlns:v="urn:schemas-microsoft-com:vml" Requires="v">
                <p:oleObj spid="_x0000_s153728" name="Equation" r:id="rId9" imgW="1663700" imgH="254000" progId="Equation.3">
                  <p:embed/>
                </p:oleObj>
              </mc:Choice>
              <mc:Fallback>
                <p:oleObj name="Equation" r:id="rId9" imgW="1663700" imgH="2540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1425" y="3455988"/>
                        <a:ext cx="376078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8382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1138" name="Rectangle 9"/>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GB" altLang="en-US" sz="4400">
              <a:solidFill>
                <a:schemeClr val="tx2"/>
              </a:solidFill>
            </a:endParaRPr>
          </a:p>
        </p:txBody>
      </p:sp>
      <p:sp>
        <p:nvSpPr>
          <p:cNvPr id="91139"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1140"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endParaRPr kumimoji="1" lang="en-GB" altLang="en-US" sz="800">
              <a:latin typeface="Times New Roman" pitchFamily="18" charset="0"/>
            </a:endParaRPr>
          </a:p>
        </p:txBody>
      </p:sp>
      <p:sp>
        <p:nvSpPr>
          <p:cNvPr id="91141" name="Text Box 12"/>
          <p:cNvSpPr txBox="1">
            <a:spLocks noChangeArrowheads="1"/>
          </p:cNvSpPr>
          <p:nvPr/>
        </p:nvSpPr>
        <p:spPr bwMode="invGray">
          <a:xfrm>
            <a:off x="560388" y="368300"/>
            <a:ext cx="774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kumimoji="1" lang="en-GB" altLang="en-US" sz="4400">
                <a:latin typeface="Times New Roman" pitchFamily="18" charset="0"/>
              </a:rPr>
              <a:t>Sinusoidal Steady State Response</a:t>
            </a:r>
            <a:endParaRPr kumimoji="1" lang="en-GB" altLang="en-US" sz="2800">
              <a:latin typeface="Times New Roman" pitchFamily="18" charset="0"/>
            </a:endParaRPr>
          </a:p>
        </p:txBody>
      </p:sp>
      <p:sp>
        <p:nvSpPr>
          <p:cNvPr id="9" name="Text Box 3"/>
          <p:cNvSpPr txBox="1">
            <a:spLocks noChangeArrowheads="1"/>
          </p:cNvSpPr>
          <p:nvPr/>
        </p:nvSpPr>
        <p:spPr bwMode="invGray">
          <a:xfrm>
            <a:off x="182562" y="1282781"/>
            <a:ext cx="87788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I will assume that the system is stable, i.e. that the poles lie in the LHP. It follows that each of the </a:t>
            </a:r>
            <a:r>
              <a:rPr kumimoji="1" lang="en-GB" altLang="en-US" sz="2800" i="1" dirty="0" err="1" smtClean="0">
                <a:latin typeface="Times New Roman" pitchFamily="18" charset="0"/>
                <a:cs typeface="Times New Roman" pitchFamily="18" charset="0"/>
              </a:rPr>
              <a:t>s</a:t>
            </a:r>
            <a:r>
              <a:rPr kumimoji="1" lang="en-GB" altLang="en-US" sz="2800" i="1" baseline="-25000" dirty="0" err="1" smtClean="0">
                <a:latin typeface="Times New Roman" pitchFamily="18" charset="0"/>
                <a:cs typeface="Times New Roman" pitchFamily="18" charset="0"/>
              </a:rPr>
              <a:t>i</a:t>
            </a:r>
            <a:r>
              <a:rPr kumimoji="1" lang="en-GB" altLang="en-US" sz="2800" dirty="0" smtClean="0">
                <a:latin typeface="Times New Roman" pitchFamily="18" charset="0"/>
                <a:cs typeface="Times New Roman" pitchFamily="18" charset="0"/>
              </a:rPr>
              <a:t> has negative real part. Of course this implies that none of them equal </a:t>
            </a:r>
            <a:r>
              <a:rPr kumimoji="1" lang="en-GB" altLang="en-US" sz="2800" i="1" dirty="0" smtClean="0">
                <a:latin typeface="Times New Roman" pitchFamily="18" charset="0"/>
                <a:cs typeface="Times New Roman" pitchFamily="18" charset="0"/>
              </a:rPr>
              <a:t>j</a:t>
            </a:r>
            <a:r>
              <a:rPr kumimoji="1" lang="en-GB" altLang="en-US" sz="2800" i="1" dirty="0" smtClean="0">
                <a:latin typeface="Symbol" panose="05050102010706020507" pitchFamily="18" charset="2"/>
                <a:cs typeface="Times New Roman" pitchFamily="18" charset="0"/>
              </a:rPr>
              <a:t>w</a:t>
            </a:r>
            <a:r>
              <a:rPr kumimoji="1" lang="en-GB" altLang="en-US" sz="2800" baseline="-25000" dirty="0" smtClean="0">
                <a:latin typeface="Times New Roman" pitchFamily="18" charset="0"/>
                <a:cs typeface="Times New Roman" pitchFamily="18" charset="0"/>
              </a:rPr>
              <a:t>0</a:t>
            </a:r>
            <a:r>
              <a:rPr kumimoji="1" lang="en-GB" altLang="en-US" sz="2800" dirty="0" smtClean="0">
                <a:latin typeface="Times New Roman" pitchFamily="18" charset="0"/>
                <a:cs typeface="Times New Roman" pitchFamily="18" charset="0"/>
              </a:rPr>
              <a:t> as required. I deduce that in the </a:t>
            </a:r>
            <a:r>
              <a:rPr kumimoji="1" lang="en-GB" altLang="en-US" sz="2800" i="1" dirty="0" smtClean="0">
                <a:latin typeface="Times New Roman" pitchFamily="18" charset="0"/>
                <a:cs typeface="Times New Roman" pitchFamily="18" charset="0"/>
              </a:rPr>
              <a:t>steady-state</a:t>
            </a:r>
            <a:endParaRPr kumimoji="1" lang="en-US" altLang="en-US" sz="2800" i="1" dirty="0">
              <a:latin typeface="Times New Roman" pitchFamily="18" charset="0"/>
              <a:cs typeface="Times New Roman" pitchFamily="18" charset="0"/>
            </a:endParaRPr>
          </a:p>
        </p:txBody>
      </p:sp>
      <p:sp>
        <p:nvSpPr>
          <p:cNvPr id="10" name="Text Box 3"/>
          <p:cNvSpPr txBox="1">
            <a:spLocks noChangeArrowheads="1"/>
          </p:cNvSpPr>
          <p:nvPr/>
        </p:nvSpPr>
        <p:spPr bwMode="invGray">
          <a:xfrm>
            <a:off x="182559" y="4605091"/>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Likewise:</a:t>
            </a:r>
            <a:endParaRPr kumimoji="1" lang="en-US" altLang="en-US" sz="28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69093713"/>
              </p:ext>
            </p:extLst>
          </p:nvPr>
        </p:nvGraphicFramePr>
        <p:xfrm>
          <a:off x="2769393" y="3423991"/>
          <a:ext cx="3325813" cy="1028700"/>
        </p:xfrm>
        <a:graphic>
          <a:graphicData uri="http://schemas.openxmlformats.org/presentationml/2006/ole">
            <mc:AlternateContent xmlns:mc="http://schemas.openxmlformats.org/markup-compatibility/2006">
              <mc:Choice xmlns:v="urn:schemas-microsoft-com:vml" Requires="v">
                <p:oleObj spid="_x0000_s428108" name="Equation" r:id="rId4" imgW="1587240" imgH="482400" progId="Equation.3">
                  <p:embed/>
                </p:oleObj>
              </mc:Choice>
              <mc:Fallback>
                <p:oleObj name="Equation" r:id="rId4" imgW="1587240" imgH="482400" progId="Equation.3">
                  <p:embed/>
                  <p:pic>
                    <p:nvPicPr>
                      <p:cNvPr id="0" name="Object 2"/>
                      <p:cNvPicPr>
                        <a:picLocks noChangeAspect="1" noChangeArrowheads="1"/>
                      </p:cNvPicPr>
                      <p:nvPr/>
                    </p:nvPicPr>
                    <p:blipFill>
                      <a:blip r:embed="rId5"/>
                      <a:srcRect/>
                      <a:stretch>
                        <a:fillRect/>
                      </a:stretch>
                    </p:blipFill>
                    <p:spPr bwMode="auto">
                      <a:xfrm>
                        <a:off x="2769393" y="3423991"/>
                        <a:ext cx="332581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95669330"/>
              </p:ext>
            </p:extLst>
          </p:nvPr>
        </p:nvGraphicFramePr>
        <p:xfrm>
          <a:off x="2716212" y="5250302"/>
          <a:ext cx="3432175" cy="1028700"/>
        </p:xfrm>
        <a:graphic>
          <a:graphicData uri="http://schemas.openxmlformats.org/presentationml/2006/ole">
            <mc:AlternateContent xmlns:mc="http://schemas.openxmlformats.org/markup-compatibility/2006">
              <mc:Choice xmlns:v="urn:schemas-microsoft-com:vml" Requires="v">
                <p:oleObj spid="_x0000_s428109" name="Equation" r:id="rId6" imgW="1638000" imgH="482400" progId="Equation.3">
                  <p:embed/>
                </p:oleObj>
              </mc:Choice>
              <mc:Fallback>
                <p:oleObj name="Equation" r:id="rId6" imgW="1638000" imgH="482400" progId="Equation.3">
                  <p:embed/>
                  <p:pic>
                    <p:nvPicPr>
                      <p:cNvPr id="0" name="Object 2"/>
                      <p:cNvPicPr>
                        <a:picLocks noChangeAspect="1" noChangeArrowheads="1"/>
                      </p:cNvPicPr>
                      <p:nvPr/>
                    </p:nvPicPr>
                    <p:blipFill>
                      <a:blip r:embed="rId7"/>
                      <a:srcRect/>
                      <a:stretch>
                        <a:fillRect/>
                      </a:stretch>
                    </p:blipFill>
                    <p:spPr bwMode="auto">
                      <a:xfrm>
                        <a:off x="2716212" y="5250302"/>
                        <a:ext cx="34321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85742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1554" name="Rectangle 2"/>
          <p:cNvSpPr>
            <a:spLocks noGrp="1" noChangeArrowheads="1"/>
          </p:cNvSpPr>
          <p:nvPr>
            <p:ph type="title"/>
          </p:nvPr>
        </p:nvSpPr>
        <p:spPr>
          <a:xfrm>
            <a:off x="493713" y="173038"/>
            <a:ext cx="7772400" cy="876300"/>
          </a:xfrm>
        </p:spPr>
        <p:txBody>
          <a:bodyPr/>
          <a:lstStyle/>
          <a:p>
            <a:pPr eaLnBrk="1" hangingPunct="1"/>
            <a:r>
              <a:rPr lang="en-IE" altLang="en-US" smtClean="0"/>
              <a:t>Note</a:t>
            </a:r>
            <a:endParaRPr lang="en-GB" altLang="en-US" smtClean="0"/>
          </a:p>
        </p:txBody>
      </p:sp>
      <p:sp>
        <p:nvSpPr>
          <p:cNvPr id="151555" name="Text Box 3"/>
          <p:cNvSpPr txBox="1">
            <a:spLocks noChangeArrowheads="1"/>
          </p:cNvSpPr>
          <p:nvPr/>
        </p:nvSpPr>
        <p:spPr bwMode="invGray">
          <a:xfrm>
            <a:off x="139700" y="1793875"/>
            <a:ext cx="86375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It is called </a:t>
            </a:r>
            <a:r>
              <a:rPr kumimoji="1" lang="en-GB" altLang="en-US" i="1" dirty="0" smtClean="0">
                <a:latin typeface="Times New Roman" panose="02020603050405020304" pitchFamily="18" charset="0"/>
                <a:cs typeface="Times New Roman" panose="02020603050405020304" pitchFamily="18" charset="0"/>
              </a:rPr>
              <a:t>the</a:t>
            </a:r>
            <a:r>
              <a:rPr kumimoji="1" lang="en-GB" altLang="en-US" dirty="0" smtClean="0">
                <a:latin typeface="Times New Roman" panose="02020603050405020304" pitchFamily="18" charset="0"/>
                <a:cs typeface="Times New Roman" panose="02020603050405020304" pitchFamily="18" charset="0"/>
              </a:rPr>
              <a:t> gain crossover frequency if there is only one, which is very uncommon.</a:t>
            </a:r>
          </a:p>
          <a:p>
            <a:pPr eaLnBrk="1" hangingPunct="1">
              <a:spcBef>
                <a:spcPct val="0"/>
              </a:spcBef>
              <a:buFontTx/>
              <a:buNone/>
            </a:pPr>
            <a:endParaRPr kumimoji="1" lang="en-GB" altLang="en-US" dirty="0" smtClean="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The phase margin is 180</a:t>
            </a:r>
            <a:r>
              <a:rPr kumimoji="1" lang="en-GB" altLang="en-US" baseline="30000" dirty="0" smtClean="0">
                <a:latin typeface="Times New Roman" panose="02020603050405020304" pitchFamily="18" charset="0"/>
                <a:cs typeface="Times New Roman" panose="02020603050405020304" pitchFamily="18" charset="0"/>
              </a:rPr>
              <a:t>o</a:t>
            </a:r>
            <a:r>
              <a:rPr kumimoji="1" lang="en-GB" altLang="en-US" dirty="0" smtClean="0">
                <a:latin typeface="Times New Roman" panose="02020603050405020304" pitchFamily="18" charset="0"/>
                <a:cs typeface="Times New Roman" panose="02020603050405020304" pitchFamily="18" charset="0"/>
              </a:rPr>
              <a:t> plus the phase at gain crossover.  </a:t>
            </a:r>
          </a:p>
          <a:p>
            <a:pPr eaLnBrk="1" hangingPunct="1">
              <a:spcBef>
                <a:spcPct val="0"/>
              </a:spcBef>
              <a:buFontTx/>
              <a:buNone/>
            </a:pPr>
            <a:endParaRPr kumimoji="1" lang="en-GB" altLang="en-US" dirty="0" smtClean="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A change in phase term rotates the </a:t>
            </a:r>
            <a:r>
              <a:rPr kumimoji="1" lang="en-GB" altLang="en-US" dirty="0" err="1" smtClean="0">
                <a:latin typeface="Times New Roman" panose="02020603050405020304" pitchFamily="18" charset="0"/>
                <a:cs typeface="Times New Roman" panose="02020603050405020304" pitchFamily="18" charset="0"/>
              </a:rPr>
              <a:t>Nyquist</a:t>
            </a:r>
            <a:r>
              <a:rPr kumimoji="1" lang="en-GB" altLang="en-US" dirty="0" smtClean="0">
                <a:latin typeface="Times New Roman" panose="02020603050405020304" pitchFamily="18" charset="0"/>
                <a:cs typeface="Times New Roman" panose="02020603050405020304" pitchFamily="18" charset="0"/>
              </a:rPr>
              <a:t> plot.  A rotation by PM implies that a critical stability point occurs at the gain crossover frequency.</a:t>
            </a:r>
            <a:endParaRPr kumimoji="1" lang="en-US" altLang="en-US"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extLst>
      <p:ext uri="{BB962C8B-B14F-4D97-AF65-F5344CB8AC3E}">
        <p14:creationId xmlns:p14="http://schemas.microsoft.com/office/powerpoint/2010/main" val="2585970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5650" name="Rectangle 2"/>
          <p:cNvSpPr>
            <a:spLocks noGrp="1" noChangeArrowheads="1"/>
          </p:cNvSpPr>
          <p:nvPr>
            <p:ph type="title"/>
          </p:nvPr>
        </p:nvSpPr>
        <p:spPr>
          <a:xfrm>
            <a:off x="493713" y="173038"/>
            <a:ext cx="7772400" cy="876300"/>
          </a:xfrm>
        </p:spPr>
        <p:txBody>
          <a:bodyPr/>
          <a:lstStyle/>
          <a:p>
            <a:pPr eaLnBrk="1" hangingPunct="1"/>
            <a:r>
              <a:rPr lang="en-IE" altLang="en-US" smtClean="0"/>
              <a:t>Note</a:t>
            </a:r>
            <a:endParaRPr lang="en-GB" altLang="en-US" smtClean="0"/>
          </a:p>
        </p:txBody>
      </p:sp>
      <p:sp>
        <p:nvSpPr>
          <p:cNvPr id="155651" name="Text Box 3"/>
          <p:cNvSpPr txBox="1">
            <a:spLocks noChangeArrowheads="1"/>
          </p:cNvSpPr>
          <p:nvPr/>
        </p:nvSpPr>
        <p:spPr bwMode="invGray">
          <a:xfrm>
            <a:off x="201613" y="1022350"/>
            <a:ext cx="86375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Note again that with </a:t>
            </a:r>
            <a:r>
              <a:rPr kumimoji="1" lang="en-GB" altLang="en-US" sz="2800" i="1" dirty="0">
                <a:latin typeface="Times New Roman" panose="02020603050405020304" pitchFamily="18" charset="0"/>
                <a:cs typeface="Times New Roman" panose="02020603050405020304" pitchFamily="18" charset="0"/>
              </a:rPr>
              <a:t>F</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 1+</a:t>
            </a:r>
            <a:r>
              <a:rPr kumimoji="1" lang="en-GB" altLang="en-US" sz="2800" i="1" dirty="0">
                <a:latin typeface="Times New Roman" panose="02020603050405020304" pitchFamily="18" charset="0"/>
                <a:cs typeface="Times New Roman" panose="02020603050405020304" pitchFamily="18" charset="0"/>
              </a:rPr>
              <a:t>e</a:t>
            </a:r>
            <a:r>
              <a:rPr kumimoji="1" lang="en-GB" altLang="en-US" sz="2800" i="1" baseline="30000" dirty="0">
                <a:latin typeface="Times New Roman" panose="02020603050405020304" pitchFamily="18" charset="0"/>
                <a:cs typeface="Times New Roman" panose="02020603050405020304" pitchFamily="18" charset="0"/>
              </a:rPr>
              <a:t>-j</a:t>
            </a:r>
            <a:r>
              <a:rPr kumimoji="1" lang="en-GB" altLang="en-US" sz="2800" i="1" baseline="30000" dirty="0">
                <a:latin typeface="Symbol" panose="05050102010706020507" pitchFamily="18" charset="2"/>
                <a:cs typeface="Times New Roman" panose="02020603050405020304" pitchFamily="18" charset="0"/>
              </a:rPr>
              <a:t>f</a:t>
            </a:r>
            <a:r>
              <a:rPr kumimoji="1" lang="en-GB" altLang="en-US" sz="2800" i="1" dirty="0">
                <a:latin typeface="Times New Roman" panose="02020603050405020304" pitchFamily="18" charset="0"/>
                <a:cs typeface="Times New Roman" panose="02020603050405020304" pitchFamily="18" charset="0"/>
              </a:rPr>
              <a:t>G</a:t>
            </a:r>
            <a:r>
              <a:rPr kumimoji="1" lang="en-GB" altLang="en-US" sz="2800" baseline="-25000" dirty="0">
                <a:latin typeface="Times New Roman" panose="02020603050405020304" pitchFamily="18" charset="0"/>
                <a:cs typeface="Times New Roman" panose="02020603050405020304" pitchFamily="18" charset="0"/>
              </a:rPr>
              <a:t>o</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stability implies that the zeros of this function have negative real part and instability that at least one of them has positive real part. Accordingly at the edge of stability at least one of the zeros of this function has zero real part, i.e. is on the imaginary axis. Hence </a:t>
            </a:r>
            <a:r>
              <a:rPr kumimoji="1" lang="en-GB" altLang="en-US" sz="2800" i="1" dirty="0">
                <a:latin typeface="Times New Roman" panose="02020603050405020304" pitchFamily="18" charset="0"/>
                <a:cs typeface="Times New Roman" panose="02020603050405020304" pitchFamily="18" charset="0"/>
              </a:rPr>
              <a:t>F</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s</a:t>
            </a:r>
            <a:r>
              <a:rPr kumimoji="1" lang="en-GB" altLang="en-US" sz="2800" dirty="0">
                <a:latin typeface="Times New Roman" panose="02020603050405020304" pitchFamily="18" charset="0"/>
                <a:cs typeface="Times New Roman" panose="02020603050405020304" pitchFamily="18" charset="0"/>
              </a:rPr>
              <a:t>) = 0 holds for some </a:t>
            </a:r>
            <a:r>
              <a:rPr kumimoji="1" lang="en-GB" altLang="en-US" sz="2800" i="1" dirty="0">
                <a:latin typeface="Times New Roman" panose="02020603050405020304" pitchFamily="18" charset="0"/>
                <a:cs typeface="Times New Roman" panose="02020603050405020304" pitchFamily="18" charset="0"/>
              </a:rPr>
              <a:t>s </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a:latin typeface="Times New Roman" panose="02020603050405020304" pitchFamily="18" charset="0"/>
                <a:cs typeface="Times New Roman" panose="02020603050405020304" pitchFamily="18" charset="0"/>
              </a:rPr>
              <a:t> </a:t>
            </a:r>
            <a:r>
              <a:rPr kumimoji="1" lang="en-GB" altLang="en-US" sz="2800" i="1" dirty="0" err="1">
                <a:latin typeface="Times New Roman" panose="02020603050405020304" pitchFamily="18" charset="0"/>
                <a:cs typeface="Times New Roman" panose="02020603050405020304" pitchFamily="18" charset="0"/>
              </a:rPr>
              <a:t>j</a:t>
            </a:r>
            <a:r>
              <a:rPr kumimoji="1" lang="en-GB" altLang="en-US" sz="2800" i="1" dirty="0" err="1">
                <a:latin typeface="Symbol" panose="05050102010706020507" pitchFamily="18" charset="2"/>
                <a:cs typeface="Times New Roman" panose="02020603050405020304" pitchFamily="18" charset="0"/>
              </a:rPr>
              <a:t>w</a:t>
            </a:r>
            <a:r>
              <a:rPr kumimoji="1" lang="en-GB" altLang="en-US" sz="2800" dirty="0">
                <a:latin typeface="Times New Roman" panose="02020603050405020304" pitchFamily="18" charset="0"/>
                <a:cs typeface="Times New Roman" panose="02020603050405020304" pitchFamily="18" charset="0"/>
              </a:rPr>
              <a:t>.  Equivalently:</a:t>
            </a:r>
            <a:endParaRPr kumimoji="1" lang="en-US" altLang="en-US" sz="2800" dirty="0">
              <a:latin typeface="Times New Roman" panose="02020603050405020304" pitchFamily="18" charset="0"/>
              <a:cs typeface="Times New Roman" panose="02020603050405020304" pitchFamily="18" charset="0"/>
            </a:endParaRPr>
          </a:p>
        </p:txBody>
      </p:sp>
      <p:graphicFrame>
        <p:nvGraphicFramePr>
          <p:cNvPr id="155652" name="Object 7"/>
          <p:cNvGraphicFramePr>
            <a:graphicFrameLocks noChangeAspect="1"/>
          </p:cNvGraphicFramePr>
          <p:nvPr/>
        </p:nvGraphicFramePr>
        <p:xfrm>
          <a:off x="1054100" y="4230688"/>
          <a:ext cx="2297113" cy="547687"/>
        </p:xfrm>
        <a:graphic>
          <a:graphicData uri="http://schemas.openxmlformats.org/presentationml/2006/ole">
            <mc:AlternateContent xmlns:mc="http://schemas.openxmlformats.org/markup-compatibility/2006">
              <mc:Choice xmlns:v="urn:schemas-microsoft-com:vml" Requires="v">
                <p:oleObj spid="_x0000_s155770" name="Equation" r:id="rId4" imgW="1016000" imgH="241300" progId="Equation.3">
                  <p:embed/>
                </p:oleObj>
              </mc:Choice>
              <mc:Fallback>
                <p:oleObj name="Equation" r:id="rId4" imgW="1016000" imgH="241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100" y="4230688"/>
                        <a:ext cx="2297113"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3" name="Object 7"/>
          <p:cNvGraphicFramePr>
            <a:graphicFrameLocks noChangeAspect="1"/>
          </p:cNvGraphicFramePr>
          <p:nvPr/>
        </p:nvGraphicFramePr>
        <p:xfrm>
          <a:off x="4370388" y="4792663"/>
          <a:ext cx="3821112" cy="549275"/>
        </p:xfrm>
        <a:graphic>
          <a:graphicData uri="http://schemas.openxmlformats.org/presentationml/2006/ole">
            <mc:AlternateContent xmlns:mc="http://schemas.openxmlformats.org/markup-compatibility/2006">
              <mc:Choice xmlns:v="urn:schemas-microsoft-com:vml" Requires="v">
                <p:oleObj spid="_x0000_s155771" name="Equation" r:id="rId6" imgW="1688367" imgH="241195" progId="Equation.3">
                  <p:embed/>
                </p:oleObj>
              </mc:Choice>
              <mc:Fallback>
                <p:oleObj name="Equation" r:id="rId6" imgW="1688367" imgH="24119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0388" y="4792663"/>
                        <a:ext cx="38211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4" name="Object 7"/>
          <p:cNvGraphicFramePr>
            <a:graphicFrameLocks noChangeAspect="1"/>
          </p:cNvGraphicFramePr>
          <p:nvPr/>
        </p:nvGraphicFramePr>
        <p:xfrm>
          <a:off x="4502150" y="4200525"/>
          <a:ext cx="3475038" cy="577850"/>
        </p:xfrm>
        <a:graphic>
          <a:graphicData uri="http://schemas.openxmlformats.org/presentationml/2006/ole">
            <mc:AlternateContent xmlns:mc="http://schemas.openxmlformats.org/markup-compatibility/2006">
              <mc:Choice xmlns:v="urn:schemas-microsoft-com:vml" Requires="v">
                <p:oleObj spid="_x0000_s155772" name="Equation" r:id="rId8" imgW="1536033" imgH="253890" progId="Equation.3">
                  <p:embed/>
                </p:oleObj>
              </mc:Choice>
              <mc:Fallback>
                <p:oleObj name="Equation" r:id="rId8" imgW="1536033" imgH="25389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150" y="4200525"/>
                        <a:ext cx="347503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55" name="Text Box 3"/>
          <p:cNvSpPr txBox="1">
            <a:spLocks noChangeArrowheads="1"/>
          </p:cNvSpPr>
          <p:nvPr/>
        </p:nvSpPr>
        <p:spPr bwMode="invGray">
          <a:xfrm>
            <a:off x="180975" y="5414963"/>
            <a:ext cx="86375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The modulus constraint asserts that </a:t>
            </a:r>
            <a:r>
              <a:rPr kumimoji="1" lang="en-GB" altLang="en-US" sz="2800" i="1" dirty="0">
                <a:latin typeface="Symbol" panose="05050102010706020507" pitchFamily="18" charset="2"/>
                <a:cs typeface="Times New Roman" panose="02020603050405020304" pitchFamily="18" charset="0"/>
              </a:rPr>
              <a:t>w</a:t>
            </a:r>
            <a:r>
              <a:rPr kumimoji="1" lang="en-GB" altLang="en-US" sz="2800" dirty="0">
                <a:latin typeface="Times New Roman" panose="02020603050405020304" pitchFamily="18" charset="0"/>
                <a:cs typeface="Times New Roman" panose="02020603050405020304" pitchFamily="18" charset="0"/>
              </a:rPr>
              <a:t> is a gain crossover frequency and the argument constraint that </a:t>
            </a:r>
            <a:r>
              <a:rPr kumimoji="1" lang="en-GB" altLang="en-US" sz="2800" i="1" dirty="0">
                <a:latin typeface="Symbol" panose="05050102010706020507" pitchFamily="18" charset="2"/>
                <a:cs typeface="Times New Roman" panose="02020603050405020304" pitchFamily="18" charset="0"/>
              </a:rPr>
              <a:t>f </a:t>
            </a:r>
            <a:r>
              <a:rPr kumimoji="1" lang="en-GB" altLang="en-US" sz="2800" dirty="0">
                <a:latin typeface="Times New Roman" panose="02020603050405020304" pitchFamily="18" charset="0"/>
                <a:cs typeface="Times New Roman" panose="02020603050405020304" pitchFamily="18" charset="0"/>
              </a:rPr>
              <a:t> in degrees is 180</a:t>
            </a:r>
            <a:r>
              <a:rPr kumimoji="1" lang="en-GB" altLang="en-US" sz="2800" baseline="30000" dirty="0">
                <a:latin typeface="Times New Roman" panose="02020603050405020304" pitchFamily="18" charset="0"/>
                <a:cs typeface="Times New Roman" panose="02020603050405020304" pitchFamily="18" charset="0"/>
              </a:rPr>
              <a:t>o</a:t>
            </a:r>
            <a:r>
              <a:rPr kumimoji="1" lang="en-GB" altLang="en-US" sz="2800" dirty="0">
                <a:latin typeface="Times New Roman" panose="02020603050405020304" pitchFamily="18" charset="0"/>
                <a:cs typeface="Times New Roman" panose="02020603050405020304" pitchFamily="18" charset="0"/>
              </a:rPr>
              <a:t> plus the phase at this frequency.</a:t>
            </a:r>
            <a:endParaRPr kumimoji="1" lang="en-US"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6674" name="Rectangle 2"/>
          <p:cNvSpPr>
            <a:spLocks noChangeArrowheads="1"/>
          </p:cNvSpPr>
          <p:nvPr/>
        </p:nvSpPr>
        <p:spPr bwMode="auto">
          <a:xfrm>
            <a:off x="401638" y="2413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Delay Margin</a:t>
            </a:r>
            <a:endParaRPr kumimoji="1" lang="en-GB" altLang="en-US" sz="4400">
              <a:solidFill>
                <a:schemeClr val="tx2"/>
              </a:solidFill>
              <a:latin typeface="Times New Roman" pitchFamily="18" charset="0"/>
            </a:endParaRPr>
          </a:p>
        </p:txBody>
      </p:sp>
      <p:sp>
        <p:nvSpPr>
          <p:cNvPr id="15667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5667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56677" name="Rectangle 7"/>
          <p:cNvSpPr>
            <a:spLocks noChangeArrowheads="1"/>
          </p:cNvSpPr>
          <p:nvPr/>
        </p:nvSpPr>
        <p:spPr bwMode="invGray">
          <a:xfrm>
            <a:off x="139698" y="1747362"/>
            <a:ext cx="882332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smtClean="0">
                <a:latin typeface="Times New Roman" pitchFamily="18" charset="0"/>
                <a:cs typeface="Times New Roman" pitchFamily="18" charset="0"/>
              </a:rPr>
              <a:t>I find most of the standard justifications for the importance of the phase margin to be rather contrived. In my opinion the phase margin is not terribly important in its own right. However it is strongly related to two quantities which are vitally important. We have not considered modelling delay yet, although the reality is that it is present. Of concern then is how much previously un-modelled delay can be introduced to a system before stability is compromised. If it is terribly small then we are in trouble because the actual un-modelled delay will probably exceed it.</a:t>
            </a:r>
            <a:endParaRPr lang="en-GB" altLang="en-US" sz="2400" dirty="0">
              <a:latin typeface="Times New Roman" pitchFamily="18" charset="0"/>
            </a:endParaRPr>
          </a:p>
        </p:txBody>
      </p:sp>
    </p:spTree>
    <p:extLst>
      <p:ext uri="{BB962C8B-B14F-4D97-AF65-F5344CB8AC3E}">
        <p14:creationId xmlns:p14="http://schemas.microsoft.com/office/powerpoint/2010/main" val="31232898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6674" name="Rectangle 2"/>
          <p:cNvSpPr>
            <a:spLocks noChangeArrowheads="1"/>
          </p:cNvSpPr>
          <p:nvPr/>
        </p:nvSpPr>
        <p:spPr bwMode="auto">
          <a:xfrm>
            <a:off x="401638" y="2413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Delay Margin</a:t>
            </a:r>
            <a:endParaRPr kumimoji="1" lang="en-GB" altLang="en-US" sz="4400">
              <a:solidFill>
                <a:schemeClr val="tx2"/>
              </a:solidFill>
              <a:latin typeface="Times New Roman" pitchFamily="18" charset="0"/>
            </a:endParaRPr>
          </a:p>
        </p:txBody>
      </p:sp>
      <p:sp>
        <p:nvSpPr>
          <p:cNvPr id="15667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5667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56677" name="Rectangle 7"/>
          <p:cNvSpPr>
            <a:spLocks noChangeArrowheads="1"/>
          </p:cNvSpPr>
          <p:nvPr/>
        </p:nvSpPr>
        <p:spPr bwMode="invGray">
          <a:xfrm>
            <a:off x="254000" y="1136650"/>
            <a:ext cx="7470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cs typeface="Times New Roman" pitchFamily="18" charset="0"/>
              </a:rPr>
              <a:t>A pure time delay can be modelled as a block with </a:t>
            </a:r>
          </a:p>
          <a:p>
            <a:pPr>
              <a:spcBef>
                <a:spcPct val="0"/>
              </a:spcBef>
              <a:buFontTx/>
              <a:buNone/>
            </a:pPr>
            <a:r>
              <a:rPr lang="en-GB" altLang="en-US" sz="2800" dirty="0">
                <a:latin typeface="Times New Roman" pitchFamily="18" charset="0"/>
                <a:cs typeface="Times New Roman" pitchFamily="18" charset="0"/>
              </a:rPr>
              <a:t>transfer function:</a:t>
            </a:r>
            <a:endParaRPr lang="en-GB" altLang="en-US" sz="2400" dirty="0">
              <a:latin typeface="Times New Roman" pitchFamily="18" charset="0"/>
            </a:endParaRPr>
          </a:p>
        </p:txBody>
      </p:sp>
      <p:graphicFrame>
        <p:nvGraphicFramePr>
          <p:cNvPr id="156678" name="Object 6"/>
          <p:cNvGraphicFramePr>
            <a:graphicFrameLocks noChangeAspect="1"/>
          </p:cNvGraphicFramePr>
          <p:nvPr>
            <p:extLst>
              <p:ext uri="{D42A27DB-BD31-4B8C-83A1-F6EECF244321}">
                <p14:modId xmlns:p14="http://schemas.microsoft.com/office/powerpoint/2010/main" val="1576153600"/>
              </p:ext>
            </p:extLst>
          </p:nvPr>
        </p:nvGraphicFramePr>
        <p:xfrm>
          <a:off x="4302125" y="1771650"/>
          <a:ext cx="814388" cy="622300"/>
        </p:xfrm>
        <a:graphic>
          <a:graphicData uri="http://schemas.openxmlformats.org/presentationml/2006/ole">
            <mc:AlternateContent xmlns:mc="http://schemas.openxmlformats.org/markup-compatibility/2006">
              <mc:Choice xmlns:v="urn:schemas-microsoft-com:vml" Requires="v">
                <p:oleObj spid="_x0000_s156797" name="Equation" r:id="rId4" imgW="266469" imgH="203024" progId="Equation.3">
                  <p:embed/>
                </p:oleObj>
              </mc:Choice>
              <mc:Fallback>
                <p:oleObj name="Equation" r:id="rId4" imgW="266469" imgH="20302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25" y="1771650"/>
                        <a:ext cx="81438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6679" name="Rectangle 9"/>
          <p:cNvSpPr>
            <a:spLocks noChangeArrowheads="1"/>
          </p:cNvSpPr>
          <p:nvPr/>
        </p:nvSpPr>
        <p:spPr bwMode="invGray">
          <a:xfrm>
            <a:off x="253999" y="2519363"/>
            <a:ext cx="8518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cs typeface="Times New Roman" pitchFamily="18" charset="0"/>
              </a:rPr>
              <a:t>Such a block adds phase to (or more precisely subtracts </a:t>
            </a:r>
          </a:p>
          <a:p>
            <a:pPr>
              <a:spcBef>
                <a:spcPct val="0"/>
              </a:spcBef>
              <a:buFontTx/>
              <a:buNone/>
            </a:pPr>
            <a:r>
              <a:rPr lang="en-GB" altLang="en-US" sz="2800" dirty="0">
                <a:latin typeface="Times New Roman" pitchFamily="18" charset="0"/>
                <a:cs typeface="Times New Roman" pitchFamily="18" charset="0"/>
              </a:rPr>
              <a:t>phase from) the system but has no effect on the gain since:</a:t>
            </a:r>
            <a:endParaRPr lang="en-GB" altLang="en-US" sz="2400" dirty="0">
              <a:latin typeface="Times New Roman" pitchFamily="18" charset="0"/>
            </a:endParaRPr>
          </a:p>
        </p:txBody>
      </p:sp>
      <p:graphicFrame>
        <p:nvGraphicFramePr>
          <p:cNvPr id="156680" name="Object 8"/>
          <p:cNvGraphicFramePr>
            <a:graphicFrameLocks noChangeAspect="1"/>
          </p:cNvGraphicFramePr>
          <p:nvPr>
            <p:extLst>
              <p:ext uri="{D42A27DB-BD31-4B8C-83A1-F6EECF244321}">
                <p14:modId xmlns:p14="http://schemas.microsoft.com/office/powerpoint/2010/main" val="3298731794"/>
              </p:ext>
            </p:extLst>
          </p:nvPr>
        </p:nvGraphicFramePr>
        <p:xfrm>
          <a:off x="3989387" y="3616325"/>
          <a:ext cx="1579563" cy="760413"/>
        </p:xfrm>
        <a:graphic>
          <a:graphicData uri="http://schemas.openxmlformats.org/presentationml/2006/ole">
            <mc:AlternateContent xmlns:mc="http://schemas.openxmlformats.org/markup-compatibility/2006">
              <mc:Choice xmlns:v="urn:schemas-microsoft-com:vml" Requires="v">
                <p:oleObj spid="_x0000_s156798" name="Equation" r:id="rId6" imgW="583947" imgH="279279" progId="Equation.3">
                  <p:embed/>
                </p:oleObj>
              </mc:Choice>
              <mc:Fallback>
                <p:oleObj name="Equation" r:id="rId6" imgW="583947" imgH="27927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387" y="3616325"/>
                        <a:ext cx="15795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6681" name="Rectangle 11"/>
          <p:cNvSpPr>
            <a:spLocks noChangeArrowheads="1"/>
          </p:cNvSpPr>
          <p:nvPr/>
        </p:nvSpPr>
        <p:spPr bwMode="invGray">
          <a:xfrm>
            <a:off x="219073" y="4404966"/>
            <a:ext cx="85883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cs typeface="Times New Roman" pitchFamily="18" charset="0"/>
              </a:rPr>
              <a:t>Block manipulation reveals that the closed-loop poles </a:t>
            </a:r>
            <a:r>
              <a:rPr lang="en-GB" altLang="en-US" sz="2800" dirty="0" smtClean="0">
                <a:latin typeface="Times New Roman" pitchFamily="18" charset="0"/>
                <a:cs typeface="Times New Roman" pitchFamily="18" charset="0"/>
              </a:rPr>
              <a:t>of the delay-free system with previously un-modelled delay now delay are the </a:t>
            </a:r>
            <a:r>
              <a:rPr lang="en-GB" altLang="en-US" sz="2800" dirty="0">
                <a:latin typeface="Times New Roman" pitchFamily="18" charset="0"/>
                <a:cs typeface="Times New Roman" pitchFamily="18" charset="0"/>
              </a:rPr>
              <a:t>roots of the equation:</a:t>
            </a:r>
            <a:r>
              <a:rPr lang="en-GB" altLang="en-US" sz="1200" dirty="0">
                <a:latin typeface="Times New Roman" pitchFamily="18" charset="0"/>
                <a:cs typeface="Times New Roman" pitchFamily="18" charset="0"/>
              </a:rPr>
              <a:t> </a:t>
            </a:r>
            <a:endParaRPr lang="en-GB" altLang="en-US" sz="2400" dirty="0">
              <a:latin typeface="Times New Roman" pitchFamily="18" charset="0"/>
            </a:endParaRPr>
          </a:p>
        </p:txBody>
      </p:sp>
      <p:graphicFrame>
        <p:nvGraphicFramePr>
          <p:cNvPr id="156682" name="Object 10"/>
          <p:cNvGraphicFramePr>
            <a:graphicFrameLocks noChangeAspect="1"/>
          </p:cNvGraphicFramePr>
          <p:nvPr>
            <p:extLst>
              <p:ext uri="{D42A27DB-BD31-4B8C-83A1-F6EECF244321}">
                <p14:modId xmlns:p14="http://schemas.microsoft.com/office/powerpoint/2010/main" val="2178079795"/>
              </p:ext>
            </p:extLst>
          </p:nvPr>
        </p:nvGraphicFramePr>
        <p:xfrm>
          <a:off x="3086891" y="5897563"/>
          <a:ext cx="2852737" cy="679450"/>
        </p:xfrm>
        <a:graphic>
          <a:graphicData uri="http://schemas.openxmlformats.org/presentationml/2006/ole">
            <mc:AlternateContent xmlns:mc="http://schemas.openxmlformats.org/markup-compatibility/2006">
              <mc:Choice xmlns:v="urn:schemas-microsoft-com:vml" Requires="v">
                <p:oleObj spid="_x0000_s156799" name="Equation" r:id="rId8" imgW="1016000" imgH="241300" progId="Equation.3">
                  <p:embed/>
                </p:oleObj>
              </mc:Choice>
              <mc:Fallback>
                <p:oleObj name="Equation" r:id="rId8" imgW="1016000" imgH="2413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6891" y="5897563"/>
                        <a:ext cx="28527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7698" name="Rectangle 2"/>
          <p:cNvSpPr>
            <a:spLocks noChangeArrowheads="1"/>
          </p:cNvSpPr>
          <p:nvPr/>
        </p:nvSpPr>
        <p:spPr bwMode="auto">
          <a:xfrm>
            <a:off x="401638" y="1524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Delay Margin</a:t>
            </a:r>
            <a:endParaRPr kumimoji="1" lang="en-GB" altLang="en-US" sz="4400" dirty="0">
              <a:solidFill>
                <a:schemeClr val="tx2"/>
              </a:solidFill>
              <a:latin typeface="Times New Roman" pitchFamily="18" charset="0"/>
            </a:endParaRPr>
          </a:p>
        </p:txBody>
      </p:sp>
      <p:sp>
        <p:nvSpPr>
          <p:cNvPr id="157699"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57700"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57701" name="Rectangle 11"/>
          <p:cNvSpPr>
            <a:spLocks noChangeArrowheads="1"/>
          </p:cNvSpPr>
          <p:nvPr/>
        </p:nvSpPr>
        <p:spPr bwMode="invGray">
          <a:xfrm>
            <a:off x="285750" y="1216025"/>
            <a:ext cx="2212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cs typeface="Times New Roman" pitchFamily="18" charset="0"/>
              </a:rPr>
              <a:t>Alternatively:</a:t>
            </a:r>
            <a:r>
              <a:rPr lang="en-GB" altLang="en-US" sz="1200">
                <a:latin typeface="Times New Roman" pitchFamily="18" charset="0"/>
                <a:cs typeface="Times New Roman" pitchFamily="18" charset="0"/>
              </a:rPr>
              <a:t> </a:t>
            </a:r>
            <a:endParaRPr lang="en-GB" altLang="en-US" sz="2400">
              <a:latin typeface="Times New Roman" pitchFamily="18" charset="0"/>
            </a:endParaRPr>
          </a:p>
        </p:txBody>
      </p:sp>
      <p:graphicFrame>
        <p:nvGraphicFramePr>
          <p:cNvPr id="157702" name="Object 10"/>
          <p:cNvGraphicFramePr>
            <a:graphicFrameLocks noChangeAspect="1"/>
          </p:cNvGraphicFramePr>
          <p:nvPr/>
        </p:nvGraphicFramePr>
        <p:xfrm>
          <a:off x="3413125" y="1150938"/>
          <a:ext cx="3673475" cy="679450"/>
        </p:xfrm>
        <a:graphic>
          <a:graphicData uri="http://schemas.openxmlformats.org/presentationml/2006/ole">
            <mc:AlternateContent xmlns:mc="http://schemas.openxmlformats.org/markup-compatibility/2006">
              <mc:Choice xmlns:v="urn:schemas-microsoft-com:vml" Requires="v">
                <p:oleObj spid="_x0000_s157859" name="Equation" r:id="rId4" imgW="1308100" imgH="241300" progId="Equation.3">
                  <p:embed/>
                </p:oleObj>
              </mc:Choice>
              <mc:Fallback>
                <p:oleObj name="Equation" r:id="rId4" imgW="1308100" imgH="241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5" y="1150938"/>
                        <a:ext cx="36734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3" name="Rectangle 11"/>
          <p:cNvSpPr>
            <a:spLocks noChangeArrowheads="1"/>
          </p:cNvSpPr>
          <p:nvPr/>
        </p:nvSpPr>
        <p:spPr bwMode="invGray">
          <a:xfrm>
            <a:off x="273050" y="1993900"/>
            <a:ext cx="88709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cs typeface="Times New Roman" pitchFamily="18" charset="0"/>
              </a:rPr>
              <a:t>The roots of this equation are the closed-loop poles, but this </a:t>
            </a:r>
          </a:p>
          <a:p>
            <a:pPr>
              <a:spcBef>
                <a:spcPct val="0"/>
              </a:spcBef>
              <a:buFontTx/>
              <a:buNone/>
            </a:pPr>
            <a:r>
              <a:rPr lang="en-GB" altLang="en-US" sz="2800">
                <a:latin typeface="Times New Roman" pitchFamily="18" charset="0"/>
                <a:cs typeface="Times New Roman" pitchFamily="18" charset="0"/>
              </a:rPr>
              <a:t>is far more complicated than a polynomial equation. For </a:t>
            </a:r>
          </a:p>
          <a:p>
            <a:pPr>
              <a:spcBef>
                <a:spcPct val="0"/>
              </a:spcBef>
              <a:buFontTx/>
              <a:buNone/>
            </a:pPr>
            <a:r>
              <a:rPr lang="en-GB" altLang="en-US" sz="2800">
                <a:latin typeface="Times New Roman" pitchFamily="18" charset="0"/>
                <a:cs typeface="Times New Roman" pitchFamily="18" charset="0"/>
              </a:rPr>
              <a:t>example consider the very simple case:</a:t>
            </a:r>
            <a:endParaRPr lang="en-GB" altLang="en-US" sz="2400">
              <a:latin typeface="Times New Roman" pitchFamily="18" charset="0"/>
            </a:endParaRPr>
          </a:p>
        </p:txBody>
      </p:sp>
      <p:graphicFrame>
        <p:nvGraphicFramePr>
          <p:cNvPr id="157704" name="Object 10"/>
          <p:cNvGraphicFramePr>
            <a:graphicFrameLocks noChangeAspect="1"/>
          </p:cNvGraphicFramePr>
          <p:nvPr/>
        </p:nvGraphicFramePr>
        <p:xfrm>
          <a:off x="1863725" y="3522663"/>
          <a:ext cx="4973638" cy="1003300"/>
        </p:xfrm>
        <a:graphic>
          <a:graphicData uri="http://schemas.openxmlformats.org/presentationml/2006/ole">
            <mc:AlternateContent xmlns:mc="http://schemas.openxmlformats.org/markup-compatibility/2006">
              <mc:Choice xmlns:v="urn:schemas-microsoft-com:vml" Requires="v">
                <p:oleObj spid="_x0000_s157860" name="Equation" r:id="rId6" imgW="1955800" imgH="393700" progId="Equation.3">
                  <p:embed/>
                </p:oleObj>
              </mc:Choice>
              <mc:Fallback>
                <p:oleObj name="Equation" r:id="rId6" imgW="1955800" imgH="3937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3725" y="3522663"/>
                        <a:ext cx="497363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7705" name="Object 10"/>
          <p:cNvGraphicFramePr>
            <a:graphicFrameLocks noChangeAspect="1"/>
          </p:cNvGraphicFramePr>
          <p:nvPr/>
        </p:nvGraphicFramePr>
        <p:xfrm>
          <a:off x="831850" y="4699000"/>
          <a:ext cx="7134225" cy="642938"/>
        </p:xfrm>
        <a:graphic>
          <a:graphicData uri="http://schemas.openxmlformats.org/presentationml/2006/ole">
            <mc:AlternateContent xmlns:mc="http://schemas.openxmlformats.org/markup-compatibility/2006">
              <mc:Choice xmlns:v="urn:schemas-microsoft-com:vml" Requires="v">
                <p:oleObj spid="_x0000_s157861" name="Equation" r:id="rId8" imgW="2540000" imgH="228600" progId="Equation.3">
                  <p:embed/>
                </p:oleObj>
              </mc:Choice>
              <mc:Fallback>
                <p:oleObj name="Equation" r:id="rId8" imgW="2540000" imgH="2286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 y="4699000"/>
                        <a:ext cx="71342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7706" name="Object 10"/>
          <p:cNvGraphicFramePr>
            <a:graphicFrameLocks noChangeAspect="1"/>
          </p:cNvGraphicFramePr>
          <p:nvPr/>
        </p:nvGraphicFramePr>
        <p:xfrm>
          <a:off x="296863" y="5741988"/>
          <a:ext cx="8512175" cy="695325"/>
        </p:xfrm>
        <a:graphic>
          <a:graphicData uri="http://schemas.openxmlformats.org/presentationml/2006/ole">
            <mc:AlternateContent xmlns:mc="http://schemas.openxmlformats.org/markup-compatibility/2006">
              <mc:Choice xmlns:v="urn:schemas-microsoft-com:vml" Requires="v">
                <p:oleObj spid="_x0000_s157862" name="Equation" r:id="rId10" imgW="3111500" imgH="254000" progId="Equation.3">
                  <p:embed/>
                </p:oleObj>
              </mc:Choice>
              <mc:Fallback>
                <p:oleObj name="Equation" r:id="rId10" imgW="3111500" imgH="2540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863" y="5741988"/>
                        <a:ext cx="85121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8722" name="Rectangle 2"/>
          <p:cNvSpPr>
            <a:spLocks noChangeArrowheads="1"/>
          </p:cNvSpPr>
          <p:nvPr/>
        </p:nvSpPr>
        <p:spPr bwMode="auto">
          <a:xfrm>
            <a:off x="401638" y="12065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Delay Margin</a:t>
            </a:r>
            <a:endParaRPr kumimoji="1" lang="en-GB" altLang="en-US" sz="4400" dirty="0">
              <a:solidFill>
                <a:schemeClr val="tx2"/>
              </a:solidFill>
              <a:latin typeface="Times New Roman" pitchFamily="18" charset="0"/>
            </a:endParaRPr>
          </a:p>
        </p:txBody>
      </p:sp>
      <p:sp>
        <p:nvSpPr>
          <p:cNvPr id="158723"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58724"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58725" name="Rectangle 11"/>
          <p:cNvSpPr>
            <a:spLocks noChangeArrowheads="1"/>
          </p:cNvSpPr>
          <p:nvPr/>
        </p:nvSpPr>
        <p:spPr bwMode="invGray">
          <a:xfrm>
            <a:off x="195263" y="2345818"/>
            <a:ext cx="860742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cs typeface="Times New Roman" pitchFamily="18" charset="0"/>
              </a:rPr>
              <a:t>The key difference between this and the delay-free case is </a:t>
            </a:r>
          </a:p>
          <a:p>
            <a:pPr>
              <a:spcBef>
                <a:spcPct val="0"/>
              </a:spcBef>
              <a:buFontTx/>
              <a:buNone/>
            </a:pPr>
            <a:r>
              <a:rPr lang="en-GB" altLang="en-US" sz="2800" dirty="0">
                <a:latin typeface="Times New Roman" pitchFamily="18" charset="0"/>
                <a:cs typeface="Times New Roman" pitchFamily="18" charset="0"/>
              </a:rPr>
              <a:t>that in the presence of any non-zero delay this equation has </a:t>
            </a:r>
          </a:p>
          <a:p>
            <a:pPr>
              <a:spcBef>
                <a:spcPct val="0"/>
              </a:spcBef>
              <a:buFontTx/>
              <a:buNone/>
            </a:pPr>
            <a:r>
              <a:rPr lang="en-GB" altLang="en-US" sz="2800" dirty="0">
                <a:latin typeface="Times New Roman" pitchFamily="18" charset="0"/>
                <a:cs typeface="Times New Roman" pitchFamily="18" charset="0"/>
              </a:rPr>
              <a:t>infinitely many solutions, essentially one for each choice </a:t>
            </a:r>
            <a:r>
              <a:rPr lang="en-GB" altLang="en-US" sz="2800" dirty="0" smtClean="0">
                <a:latin typeface="Times New Roman" pitchFamily="18" charset="0"/>
                <a:cs typeface="Times New Roman" pitchFamily="18" charset="0"/>
              </a:rPr>
              <a:t>of integer </a:t>
            </a:r>
            <a:r>
              <a:rPr lang="en-GB" altLang="en-US" sz="2800" i="1" dirty="0">
                <a:latin typeface="Times New Roman" pitchFamily="18" charset="0"/>
                <a:cs typeface="Times New Roman" pitchFamily="18" charset="0"/>
              </a:rPr>
              <a:t>k</a:t>
            </a:r>
            <a:r>
              <a:rPr lang="en-GB" altLang="en-US" sz="2800" dirty="0">
                <a:latin typeface="Times New Roman" pitchFamily="18" charset="0"/>
                <a:cs typeface="Times New Roman" pitchFamily="18" charset="0"/>
              </a:rPr>
              <a:t>. In short, even a first order system with delay </a:t>
            </a:r>
          </a:p>
          <a:p>
            <a:pPr>
              <a:spcBef>
                <a:spcPct val="0"/>
              </a:spcBef>
              <a:buFontTx/>
              <a:buNone/>
            </a:pPr>
            <a:r>
              <a:rPr lang="en-GB" altLang="en-US" sz="2800" dirty="0">
                <a:latin typeface="Times New Roman" pitchFamily="18" charset="0"/>
                <a:cs typeface="Times New Roman" pitchFamily="18" charset="0"/>
              </a:rPr>
              <a:t>behaves like a system of infinite order, in the sense that its </a:t>
            </a:r>
          </a:p>
          <a:p>
            <a:pPr>
              <a:spcBef>
                <a:spcPct val="0"/>
              </a:spcBef>
              <a:buFontTx/>
              <a:buNone/>
            </a:pPr>
            <a:r>
              <a:rPr lang="en-GB" altLang="en-US" sz="2800" dirty="0">
                <a:latin typeface="Times New Roman" pitchFamily="18" charset="0"/>
                <a:cs typeface="Times New Roman" pitchFamily="18" charset="0"/>
              </a:rPr>
              <a:t>root locus has infinitely many branches. Clearly this </a:t>
            </a:r>
            <a:r>
              <a:rPr lang="en-GB" altLang="en-US" sz="2800" dirty="0" smtClean="0">
                <a:latin typeface="Times New Roman" pitchFamily="18" charset="0"/>
                <a:cs typeface="Times New Roman" pitchFamily="18" charset="0"/>
              </a:rPr>
              <a:t>implies that </a:t>
            </a:r>
            <a:r>
              <a:rPr lang="en-GB" altLang="en-US" sz="2800" dirty="0">
                <a:latin typeface="Times New Roman" pitchFamily="18" charset="0"/>
                <a:cs typeface="Times New Roman" pitchFamily="18" charset="0"/>
              </a:rPr>
              <a:t>the root locus procedure is not </a:t>
            </a:r>
            <a:r>
              <a:rPr lang="en-GB" altLang="en-US" sz="2800" dirty="0" smtClean="0">
                <a:latin typeface="Times New Roman" pitchFamily="18" charset="0"/>
                <a:cs typeface="Times New Roman" pitchFamily="18" charset="0"/>
              </a:rPr>
              <a:t>well </a:t>
            </a:r>
            <a:r>
              <a:rPr lang="en-GB" altLang="en-US" sz="2800" dirty="0">
                <a:latin typeface="Times New Roman" pitchFamily="18" charset="0"/>
                <a:cs typeface="Times New Roman" pitchFamily="18" charset="0"/>
              </a:rPr>
              <a:t>suited to deal with </a:t>
            </a:r>
            <a:r>
              <a:rPr lang="en-GB" altLang="en-US" sz="2800" dirty="0" smtClean="0">
                <a:latin typeface="Times New Roman" pitchFamily="18" charset="0"/>
                <a:cs typeface="Times New Roman" pitchFamily="18" charset="0"/>
              </a:rPr>
              <a:t>these </a:t>
            </a:r>
            <a:r>
              <a:rPr lang="en-GB" altLang="en-US" sz="2800" dirty="0">
                <a:latin typeface="Times New Roman" pitchFamily="18" charset="0"/>
                <a:cs typeface="Times New Roman" pitchFamily="18" charset="0"/>
              </a:rPr>
              <a:t>systems</a:t>
            </a:r>
            <a:r>
              <a:rPr lang="en-GB" altLang="en-US" sz="2800" dirty="0" smtClean="0">
                <a:latin typeface="Times New Roman" pitchFamily="18" charset="0"/>
                <a:cs typeface="Times New Roman" pitchFamily="18" charset="0"/>
              </a:rPr>
              <a:t>. The Bode plots on the other hand have no problem at all.</a:t>
            </a:r>
            <a:endParaRPr lang="en-GB" altLang="en-US" sz="2800" dirty="0">
              <a:latin typeface="Times New Roman" pitchFamily="18" charset="0"/>
              <a:cs typeface="Times New Roman" pitchFamily="18" charset="0"/>
            </a:endParaRPr>
          </a:p>
          <a:p>
            <a:pPr>
              <a:spcBef>
                <a:spcPct val="0"/>
              </a:spcBef>
              <a:buFontTx/>
              <a:buNone/>
            </a:pPr>
            <a:endParaRPr lang="en-GB" altLang="en-US" sz="2400" dirty="0">
              <a:latin typeface="Times New Roman" pitchFamily="18" charset="0"/>
            </a:endParaRPr>
          </a:p>
        </p:txBody>
      </p:sp>
      <p:graphicFrame>
        <p:nvGraphicFramePr>
          <p:cNvPr id="158726" name="Object 10"/>
          <p:cNvGraphicFramePr>
            <a:graphicFrameLocks noChangeAspect="1"/>
          </p:cNvGraphicFramePr>
          <p:nvPr>
            <p:extLst>
              <p:ext uri="{D42A27DB-BD31-4B8C-83A1-F6EECF244321}">
                <p14:modId xmlns:p14="http://schemas.microsoft.com/office/powerpoint/2010/main" val="2792795548"/>
              </p:ext>
            </p:extLst>
          </p:nvPr>
        </p:nvGraphicFramePr>
        <p:xfrm>
          <a:off x="346075" y="1484313"/>
          <a:ext cx="8512175" cy="695325"/>
        </p:xfrm>
        <a:graphic>
          <a:graphicData uri="http://schemas.openxmlformats.org/presentationml/2006/ole">
            <mc:AlternateContent xmlns:mc="http://schemas.openxmlformats.org/markup-compatibility/2006">
              <mc:Choice xmlns:v="urn:schemas-microsoft-com:vml" Requires="v">
                <p:oleObj spid="_x0000_s158765" name="Equation" r:id="rId4" imgW="3111500" imgH="254000" progId="Equation.3">
                  <p:embed/>
                </p:oleObj>
              </mc:Choice>
              <mc:Fallback>
                <p:oleObj name="Equation" r:id="rId4" imgW="3111500" imgH="2540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75" y="1484313"/>
                        <a:ext cx="85121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59746" name="Rectangle 2"/>
          <p:cNvSpPr>
            <a:spLocks noChangeArrowheads="1"/>
          </p:cNvSpPr>
          <p:nvPr/>
        </p:nvSpPr>
        <p:spPr bwMode="auto">
          <a:xfrm>
            <a:off x="401638" y="2413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Delay Margin</a:t>
            </a:r>
            <a:endParaRPr kumimoji="1" lang="en-GB" altLang="en-US" sz="4400">
              <a:solidFill>
                <a:schemeClr val="tx2"/>
              </a:solidFill>
              <a:latin typeface="Times New Roman" pitchFamily="18" charset="0"/>
            </a:endParaRPr>
          </a:p>
        </p:txBody>
      </p:sp>
      <p:sp>
        <p:nvSpPr>
          <p:cNvPr id="15974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5974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59749" name="Rectangle 5"/>
          <p:cNvSpPr>
            <a:spLocks noChangeArrowheads="1"/>
          </p:cNvSpPr>
          <p:nvPr/>
        </p:nvSpPr>
        <p:spPr bwMode="invGray">
          <a:xfrm>
            <a:off x="241300" y="1157288"/>
            <a:ext cx="84661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cs typeface="Times New Roman" pitchFamily="18" charset="0"/>
              </a:rPr>
              <a:t>Assuming a nominal time delay of zero the </a:t>
            </a:r>
            <a:r>
              <a:rPr lang="en-GB" altLang="en-US" sz="2800" b="1">
                <a:latin typeface="Times New Roman" pitchFamily="18" charset="0"/>
                <a:cs typeface="Times New Roman" pitchFamily="18" charset="0"/>
              </a:rPr>
              <a:t>delay margin</a:t>
            </a:r>
          </a:p>
          <a:p>
            <a:pPr>
              <a:spcBef>
                <a:spcPct val="0"/>
              </a:spcBef>
              <a:buFontTx/>
              <a:buNone/>
            </a:pPr>
            <a:r>
              <a:rPr lang="en-GB" altLang="en-US" sz="2800">
                <a:latin typeface="Times New Roman" pitchFamily="18" charset="0"/>
                <a:cs typeface="Times New Roman" pitchFamily="18" charset="0"/>
              </a:rPr>
              <a:t>is a measure of the maximum delay that can be introduced</a:t>
            </a:r>
          </a:p>
          <a:p>
            <a:pPr>
              <a:spcBef>
                <a:spcPct val="0"/>
              </a:spcBef>
              <a:buFontTx/>
              <a:buNone/>
            </a:pPr>
            <a:r>
              <a:rPr lang="en-GB" altLang="en-US" sz="2800">
                <a:latin typeface="Times New Roman" pitchFamily="18" charset="0"/>
                <a:cs typeface="Times New Roman" pitchFamily="18" charset="0"/>
              </a:rPr>
              <a:t>before stability is compromised.</a:t>
            </a:r>
            <a:endParaRPr lang="en-GB" altLang="en-US" sz="2400">
              <a:latin typeface="Times New Roman" pitchFamily="18" charset="0"/>
            </a:endParaRPr>
          </a:p>
        </p:txBody>
      </p:sp>
      <p:sp>
        <p:nvSpPr>
          <p:cNvPr id="159750" name="Rectangle 7"/>
          <p:cNvSpPr>
            <a:spLocks noChangeArrowheads="1"/>
          </p:cNvSpPr>
          <p:nvPr/>
        </p:nvSpPr>
        <p:spPr bwMode="invGray">
          <a:xfrm>
            <a:off x="254000" y="2420938"/>
            <a:ext cx="78454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cs typeface="Times New Roman" pitchFamily="18" charset="0"/>
              </a:rPr>
              <a:t>Note that at the edge of stability the closed-loop poles</a:t>
            </a:r>
          </a:p>
          <a:p>
            <a:pPr>
              <a:spcBef>
                <a:spcPct val="0"/>
              </a:spcBef>
              <a:buFontTx/>
              <a:buNone/>
            </a:pPr>
            <a:r>
              <a:rPr lang="en-GB" altLang="en-US" sz="2800">
                <a:latin typeface="Times New Roman" pitchFamily="18" charset="0"/>
                <a:cs typeface="Times New Roman" pitchFamily="18" charset="0"/>
              </a:rPr>
              <a:t>must lie in the closed LHP with at least one on the </a:t>
            </a:r>
          </a:p>
          <a:p>
            <a:pPr>
              <a:spcBef>
                <a:spcPct val="0"/>
              </a:spcBef>
              <a:buFontTx/>
              <a:buNone/>
            </a:pPr>
            <a:r>
              <a:rPr lang="en-GB" altLang="en-US" sz="2800">
                <a:latin typeface="Times New Roman" pitchFamily="18" charset="0"/>
                <a:cs typeface="Times New Roman" pitchFamily="18" charset="0"/>
              </a:rPr>
              <a:t>imaginary axis,  i.e. at the edge of stability</a:t>
            </a:r>
            <a:endParaRPr lang="en-GB" altLang="en-US" sz="2400">
              <a:latin typeface="Times New Roman" pitchFamily="18" charset="0"/>
            </a:endParaRPr>
          </a:p>
        </p:txBody>
      </p:sp>
      <p:sp>
        <p:nvSpPr>
          <p:cNvPr id="159751" name="Rectangle 9"/>
          <p:cNvSpPr>
            <a:spLocks noChangeArrowheads="1"/>
          </p:cNvSpPr>
          <p:nvPr/>
        </p:nvSpPr>
        <p:spPr bwMode="invGray">
          <a:xfrm>
            <a:off x="265113" y="4967288"/>
            <a:ext cx="5202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cs typeface="Times New Roman" pitchFamily="18" charset="0"/>
              </a:rPr>
              <a:t>has a non-negative solution </a:t>
            </a:r>
            <a:r>
              <a:rPr lang="en-GB" altLang="en-US" sz="2800" i="1">
                <a:latin typeface="Symbol" pitchFamily="18" charset="2"/>
                <a:cs typeface="Times New Roman" pitchFamily="18" charset="0"/>
              </a:rPr>
              <a:t>w</a:t>
            </a:r>
            <a:r>
              <a:rPr lang="en-GB" altLang="en-US" sz="2800">
                <a:latin typeface="Times New Roman" pitchFamily="18" charset="0"/>
                <a:cs typeface="Times New Roman" pitchFamily="18" charset="0"/>
              </a:rPr>
              <a:t>, i.e.  </a:t>
            </a:r>
            <a:endParaRPr lang="en-GB" altLang="en-US" sz="2400">
              <a:latin typeface="Times New Roman" pitchFamily="18" charset="0"/>
            </a:endParaRPr>
          </a:p>
        </p:txBody>
      </p:sp>
      <p:graphicFrame>
        <p:nvGraphicFramePr>
          <p:cNvPr id="159752" name="Object 10"/>
          <p:cNvGraphicFramePr>
            <a:graphicFrameLocks noChangeAspect="1"/>
          </p:cNvGraphicFramePr>
          <p:nvPr/>
        </p:nvGraphicFramePr>
        <p:xfrm>
          <a:off x="2698750" y="4067175"/>
          <a:ext cx="3351213" cy="679450"/>
        </p:xfrm>
        <a:graphic>
          <a:graphicData uri="http://schemas.openxmlformats.org/presentationml/2006/ole">
            <mc:AlternateContent xmlns:mc="http://schemas.openxmlformats.org/markup-compatibility/2006">
              <mc:Choice xmlns:v="urn:schemas-microsoft-com:vml" Requires="v">
                <p:oleObj spid="_x0000_s159828" name="Equation" r:id="rId4" imgW="1193800" imgH="241300" progId="Equation.3">
                  <p:embed/>
                </p:oleObj>
              </mc:Choice>
              <mc:Fallback>
                <p:oleObj name="Equation" r:id="rId4" imgW="1193800" imgH="241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0" y="4067175"/>
                        <a:ext cx="33512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53" name="Object 11"/>
          <p:cNvGraphicFramePr>
            <a:graphicFrameLocks noChangeAspect="1"/>
          </p:cNvGraphicFramePr>
          <p:nvPr/>
        </p:nvGraphicFramePr>
        <p:xfrm>
          <a:off x="1330325" y="5826125"/>
          <a:ext cx="6829425" cy="655638"/>
        </p:xfrm>
        <a:graphic>
          <a:graphicData uri="http://schemas.openxmlformats.org/presentationml/2006/ole">
            <mc:AlternateContent xmlns:mc="http://schemas.openxmlformats.org/markup-compatibility/2006">
              <mc:Choice xmlns:v="urn:schemas-microsoft-com:vml" Requires="v">
                <p:oleObj spid="_x0000_s159829" name="Equation" r:id="rId6" imgW="2616200" imgH="254000" progId="Equation.3">
                  <p:embed/>
                </p:oleObj>
              </mc:Choice>
              <mc:Fallback>
                <p:oleObj name="Equation" r:id="rId6" imgW="2616200" imgH="2540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0325" y="5826125"/>
                        <a:ext cx="68294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1794" name="Rectangle 2"/>
          <p:cNvSpPr>
            <a:spLocks noChangeArrowheads="1"/>
          </p:cNvSpPr>
          <p:nvPr/>
        </p:nvSpPr>
        <p:spPr bwMode="auto">
          <a:xfrm>
            <a:off x="401638" y="2413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Delay Margin</a:t>
            </a:r>
            <a:endParaRPr kumimoji="1" lang="en-GB" altLang="en-US" sz="4400">
              <a:solidFill>
                <a:schemeClr val="tx2"/>
              </a:solidFill>
              <a:latin typeface="Times New Roman" pitchFamily="18" charset="0"/>
            </a:endParaRPr>
          </a:p>
        </p:txBody>
      </p:sp>
      <p:sp>
        <p:nvSpPr>
          <p:cNvPr id="16179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6179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161797" name="Rectangle 5"/>
          <p:cNvSpPr>
            <a:spLocks noChangeArrowheads="1"/>
          </p:cNvSpPr>
          <p:nvPr/>
        </p:nvSpPr>
        <p:spPr bwMode="invGray">
          <a:xfrm>
            <a:off x="261938" y="1249363"/>
            <a:ext cx="7831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a:latin typeface="Times New Roman" pitchFamily="18" charset="0"/>
                <a:cs typeface="Times New Roman" pitchFamily="18" charset="0"/>
              </a:rPr>
              <a:t>Assuming there is only one gain crossover frequency:</a:t>
            </a:r>
            <a:endParaRPr lang="en-GB" altLang="en-US" sz="2400">
              <a:latin typeface="Times New Roman" pitchFamily="18" charset="0"/>
            </a:endParaRPr>
          </a:p>
        </p:txBody>
      </p:sp>
      <p:graphicFrame>
        <p:nvGraphicFramePr>
          <p:cNvPr id="161798" name="Object 11"/>
          <p:cNvGraphicFramePr>
            <a:graphicFrameLocks noChangeAspect="1"/>
          </p:cNvGraphicFramePr>
          <p:nvPr/>
        </p:nvGraphicFramePr>
        <p:xfrm>
          <a:off x="1001713" y="2089150"/>
          <a:ext cx="6992937" cy="679450"/>
        </p:xfrm>
        <a:graphic>
          <a:graphicData uri="http://schemas.openxmlformats.org/presentationml/2006/ole">
            <mc:AlternateContent xmlns:mc="http://schemas.openxmlformats.org/markup-compatibility/2006">
              <mc:Choice xmlns:v="urn:schemas-microsoft-com:vml" Requires="v">
                <p:oleObj spid="_x0000_s161950" name="Equation" r:id="rId4" imgW="2489200" imgH="241300" progId="Equation.3">
                  <p:embed/>
                </p:oleObj>
              </mc:Choice>
              <mc:Fallback>
                <p:oleObj name="Equation" r:id="rId4" imgW="2489200" imgH="2413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2089150"/>
                        <a:ext cx="69929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1799" name="Object 12"/>
          <p:cNvGraphicFramePr>
            <a:graphicFrameLocks noChangeAspect="1"/>
          </p:cNvGraphicFramePr>
          <p:nvPr/>
        </p:nvGraphicFramePr>
        <p:xfrm>
          <a:off x="1595438" y="3225800"/>
          <a:ext cx="5495925" cy="641350"/>
        </p:xfrm>
        <a:graphic>
          <a:graphicData uri="http://schemas.openxmlformats.org/presentationml/2006/ole">
            <mc:AlternateContent xmlns:mc="http://schemas.openxmlformats.org/markup-compatibility/2006">
              <mc:Choice xmlns:v="urn:schemas-microsoft-com:vml" Requires="v">
                <p:oleObj spid="_x0000_s161951" name="Equation" r:id="rId6" imgW="2082800" imgH="241300" progId="Equation.3">
                  <p:embed/>
                </p:oleObj>
              </mc:Choice>
              <mc:Fallback>
                <p:oleObj name="Equation" r:id="rId6" imgW="2082800" imgH="2413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5438" y="3225800"/>
                        <a:ext cx="54959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800" name="Object 13"/>
          <p:cNvGraphicFramePr>
            <a:graphicFrameLocks noChangeAspect="1"/>
          </p:cNvGraphicFramePr>
          <p:nvPr/>
        </p:nvGraphicFramePr>
        <p:xfrm>
          <a:off x="1798638" y="4286250"/>
          <a:ext cx="5137150" cy="679450"/>
        </p:xfrm>
        <a:graphic>
          <a:graphicData uri="http://schemas.openxmlformats.org/presentationml/2006/ole">
            <mc:AlternateContent xmlns:mc="http://schemas.openxmlformats.org/markup-compatibility/2006">
              <mc:Choice xmlns:v="urn:schemas-microsoft-com:vml" Requires="v">
                <p:oleObj spid="_x0000_s161952" name="Equation" r:id="rId8" imgW="1828800" imgH="241300" progId="Equation.3">
                  <p:embed/>
                </p:oleObj>
              </mc:Choice>
              <mc:Fallback>
                <p:oleObj name="Equation" r:id="rId8" imgW="1828800" imgH="2413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8638" y="4286250"/>
                        <a:ext cx="5137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1801" name="Object 14"/>
          <p:cNvGraphicFramePr>
            <a:graphicFrameLocks noChangeAspect="1"/>
          </p:cNvGraphicFramePr>
          <p:nvPr/>
        </p:nvGraphicFramePr>
        <p:xfrm>
          <a:off x="2443163" y="5403850"/>
          <a:ext cx="3776662" cy="1219200"/>
        </p:xfrm>
        <a:graphic>
          <a:graphicData uri="http://schemas.openxmlformats.org/presentationml/2006/ole">
            <mc:AlternateContent xmlns:mc="http://schemas.openxmlformats.org/markup-compatibility/2006">
              <mc:Choice xmlns:v="urn:schemas-microsoft-com:vml" Requires="v">
                <p:oleObj spid="_x0000_s161953" name="Equation" r:id="rId10" imgW="1384300" imgH="444500" progId="Equation.3">
                  <p:embed/>
                </p:oleObj>
              </mc:Choice>
              <mc:Fallback>
                <p:oleObj name="Equation" r:id="rId10" imgW="1384300" imgH="4445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5403850"/>
                        <a:ext cx="377666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2818" name="Rectangle 2"/>
          <p:cNvSpPr>
            <a:spLocks noGrp="1" noChangeArrowheads="1"/>
          </p:cNvSpPr>
          <p:nvPr>
            <p:ph type="title"/>
          </p:nvPr>
        </p:nvSpPr>
        <p:spPr>
          <a:xfrm>
            <a:off x="469900" y="223045"/>
            <a:ext cx="7772400" cy="876300"/>
          </a:xfrm>
        </p:spPr>
        <p:txBody>
          <a:bodyPr/>
          <a:lstStyle/>
          <a:p>
            <a:pPr eaLnBrk="1" hangingPunct="1"/>
            <a:r>
              <a:rPr lang="en-IE" altLang="en-US" dirty="0" smtClean="0"/>
              <a:t>Note</a:t>
            </a:r>
            <a:endParaRPr lang="en-GB" altLang="en-US" dirty="0" smtClean="0"/>
          </a:p>
        </p:txBody>
      </p:sp>
      <p:sp>
        <p:nvSpPr>
          <p:cNvPr id="162819" name="Text Box 3"/>
          <p:cNvSpPr txBox="1">
            <a:spLocks noChangeArrowheads="1"/>
          </p:cNvSpPr>
          <p:nvPr/>
        </p:nvSpPr>
        <p:spPr bwMode="invGray">
          <a:xfrm>
            <a:off x="203200" y="920750"/>
            <a:ext cx="8697913"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kumimoji="1" lang="en-GB" altLang="en-US" sz="2400" dirty="0">
              <a:latin typeface="Arial Unicode MS" pitchFamily="34" charset="-128"/>
            </a:endParaRPr>
          </a:p>
          <a:p>
            <a:pPr eaLnBrk="1" hangingPunct="1">
              <a:spcBef>
                <a:spcPct val="0"/>
              </a:spcBef>
              <a:buFontTx/>
              <a:buNone/>
            </a:pPr>
            <a:r>
              <a:rPr kumimoji="1" lang="en-GB" altLang="en-US" sz="2800" dirty="0">
                <a:latin typeface="Times New Roman" panose="02020603050405020304" pitchFamily="18" charset="0"/>
                <a:cs typeface="Times New Roman" panose="02020603050405020304" pitchFamily="18" charset="0"/>
              </a:rPr>
              <a:t>We get here not only a simple formula for the delay margin but also a justification for the significance of the phase margin, which was defined, but not justified above.  The importance of DM is clear, since systems </a:t>
            </a:r>
            <a:r>
              <a:rPr kumimoji="1" lang="en-GB" altLang="en-US" sz="2800" dirty="0" smtClean="0">
                <a:latin typeface="Times New Roman" panose="02020603050405020304" pitchFamily="18" charset="0"/>
                <a:cs typeface="Times New Roman" panose="02020603050405020304" pitchFamily="18" charset="0"/>
              </a:rPr>
              <a:t>will have </a:t>
            </a:r>
            <a:r>
              <a:rPr kumimoji="1" lang="en-GB" altLang="en-US" sz="2800" dirty="0">
                <a:latin typeface="Times New Roman" panose="02020603050405020304" pitchFamily="18" charset="0"/>
                <a:cs typeface="Times New Roman" panose="02020603050405020304" pitchFamily="18" charset="0"/>
              </a:rPr>
              <a:t>un-modelled transport delay.  The importance of PM is unclear since a multiplicative phase term </a:t>
            </a:r>
            <a:r>
              <a:rPr kumimoji="1" lang="en-GB" altLang="en-US" sz="2800" dirty="0" err="1">
                <a:latin typeface="Times New Roman" panose="02020603050405020304" pitchFamily="18" charset="0"/>
                <a:cs typeface="Times New Roman" panose="02020603050405020304" pitchFamily="18" charset="0"/>
              </a:rPr>
              <a:t>exp</a:t>
            </a:r>
            <a:r>
              <a:rPr kumimoji="1" lang="en-GB" altLang="en-US" sz="2800" dirty="0">
                <a:latin typeface="Times New Roman" panose="02020603050405020304" pitchFamily="18" charset="0"/>
                <a:cs typeface="Times New Roman" panose="02020603050405020304" pitchFamily="18" charset="0"/>
              </a:rPr>
              <a:t>(-</a:t>
            </a:r>
            <a:r>
              <a:rPr kumimoji="1" lang="en-GB" altLang="en-US" sz="2800" i="1" dirty="0" err="1">
                <a:latin typeface="Times New Roman" panose="02020603050405020304" pitchFamily="18" charset="0"/>
                <a:cs typeface="Times New Roman" panose="02020603050405020304" pitchFamily="18" charset="0"/>
              </a:rPr>
              <a:t>j</a:t>
            </a:r>
            <a:r>
              <a:rPr kumimoji="1" lang="en-GB" altLang="en-US" sz="2800" i="1" dirty="0" err="1">
                <a:latin typeface="Symbol" panose="05050102010706020507" pitchFamily="18" charset="2"/>
                <a:cs typeface="Times New Roman" panose="02020603050405020304" pitchFamily="18" charset="0"/>
              </a:rPr>
              <a:t>f</a:t>
            </a:r>
            <a:r>
              <a:rPr kumimoji="1" lang="en-GB" altLang="en-US" sz="2800" dirty="0">
                <a:latin typeface="Times New Roman" panose="02020603050405020304" pitchFamily="18" charset="0"/>
                <a:cs typeface="Times New Roman" panose="02020603050405020304" pitchFamily="18" charset="0"/>
              </a:rPr>
              <a:t>) seems hard to argue when the transfer functions are real.  But large PM is now seen to imply large DM.  The PM is important because the DM is important.  The formula is our only way of finding the DM, it cannot be read directly off the Bode plots.  The PM can be so obtained and this is one reason why we pay it such heed.</a:t>
            </a:r>
            <a:endParaRPr kumimoji="1" lang="en-US" altLang="en-US" sz="2800" dirty="0">
              <a:latin typeface="Times New Roman" panose="02020603050405020304" pitchFamily="18" charset="0"/>
              <a:cs typeface="Times New Roman" panose="02020603050405020304" pitchFamily="18" charset="0"/>
            </a:endParaRPr>
          </a:p>
        </p:txBody>
      </p:sp>
      <p:sp>
        <p:nvSpPr>
          <p:cNvPr id="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41277"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3842" name="Rectangle 2"/>
          <p:cNvSpPr>
            <a:spLocks noChangeArrowheads="1"/>
          </p:cNvSpPr>
          <p:nvPr/>
        </p:nvSpPr>
        <p:spPr bwMode="auto">
          <a:xfrm>
            <a:off x="381000" y="15240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Stability Margins</a:t>
            </a:r>
            <a:endParaRPr kumimoji="1" lang="en-GB" altLang="en-US" sz="4400" dirty="0">
              <a:solidFill>
                <a:schemeClr val="tx2"/>
              </a:solidFill>
              <a:latin typeface="Times New Roman" pitchFamily="18" charset="0"/>
            </a:endParaRPr>
          </a:p>
        </p:txBody>
      </p:sp>
      <p:sp>
        <p:nvSpPr>
          <p:cNvPr id="163843"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IE" altLang="en-US" sz="1400" dirty="0" smtClean="0">
                <a:latin typeface="Times New Roman" pitchFamily="18" charset="0"/>
              </a:rPr>
              <a:t>4</a:t>
            </a:r>
            <a:endParaRPr kumimoji="1" lang="en-GB" altLang="en-US" sz="800" dirty="0">
              <a:latin typeface="Times New Roman" pitchFamily="18" charset="0"/>
            </a:endParaRPr>
          </a:p>
        </p:txBody>
      </p:sp>
      <p:sp>
        <p:nvSpPr>
          <p:cNvPr id="163844"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63845" name="Rectangle 10"/>
          <p:cNvSpPr>
            <a:spLocks noChangeArrowheads="1"/>
          </p:cNvSpPr>
          <p:nvPr/>
        </p:nvSpPr>
        <p:spPr bwMode="invGray">
          <a:xfrm>
            <a:off x="176212" y="1047750"/>
            <a:ext cx="845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rPr>
              <a:t>For example </a:t>
            </a:r>
            <a:r>
              <a:rPr lang="en-GB" altLang="en-US" sz="2800" dirty="0" smtClean="0">
                <a:latin typeface="Times New Roman" pitchFamily="18" charset="0"/>
              </a:rPr>
              <a:t>4.4</a:t>
            </a:r>
            <a:r>
              <a:rPr lang="en-GB" altLang="en-US" sz="2800" dirty="0">
                <a:latin typeface="Times New Roman" pitchFamily="18" charset="0"/>
              </a:rPr>
              <a:t>:  using </a:t>
            </a:r>
            <a:r>
              <a:rPr lang="en-GB" altLang="en-US" sz="2800" i="1" dirty="0">
                <a:latin typeface="Times New Roman" pitchFamily="18" charset="0"/>
              </a:rPr>
              <a:t>margin</a:t>
            </a:r>
            <a:r>
              <a:rPr lang="en-GB" altLang="en-US" sz="2800" dirty="0">
                <a:latin typeface="Times New Roman" pitchFamily="18" charset="0"/>
              </a:rPr>
              <a:t> command</a:t>
            </a:r>
            <a:endParaRPr lang="en-US" altLang="en-US" sz="2800" dirty="0">
              <a:latin typeface="Times New Roman" pitchFamily="18" charset="0"/>
            </a:endParaRPr>
          </a:p>
        </p:txBody>
      </p:sp>
      <p:pic>
        <p:nvPicPr>
          <p:cNvPr id="1638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174750" y="1533525"/>
            <a:ext cx="72993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8382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1138" name="Rectangle 9"/>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GB" altLang="en-US" sz="4400">
              <a:solidFill>
                <a:schemeClr val="tx2"/>
              </a:solidFill>
            </a:endParaRPr>
          </a:p>
        </p:txBody>
      </p:sp>
      <p:sp>
        <p:nvSpPr>
          <p:cNvPr id="91139"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1140"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endParaRPr kumimoji="1" lang="en-GB" altLang="en-US" sz="800">
              <a:latin typeface="Times New Roman" pitchFamily="18" charset="0"/>
            </a:endParaRPr>
          </a:p>
        </p:txBody>
      </p:sp>
      <p:sp>
        <p:nvSpPr>
          <p:cNvPr id="91141" name="Text Box 12"/>
          <p:cNvSpPr txBox="1">
            <a:spLocks noChangeArrowheads="1"/>
          </p:cNvSpPr>
          <p:nvPr/>
        </p:nvSpPr>
        <p:spPr bwMode="invGray">
          <a:xfrm>
            <a:off x="560388" y="368300"/>
            <a:ext cx="774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kumimoji="1" lang="en-GB" altLang="en-US" sz="4400">
                <a:latin typeface="Times New Roman" pitchFamily="18" charset="0"/>
              </a:rPr>
              <a:t>Sinusoidal Steady State Response</a:t>
            </a:r>
            <a:endParaRPr kumimoji="1" lang="en-GB" altLang="en-US" sz="2800">
              <a:latin typeface="Times New Roman" pitchFamily="18" charset="0"/>
            </a:endParaRPr>
          </a:p>
        </p:txBody>
      </p:sp>
      <p:sp>
        <p:nvSpPr>
          <p:cNvPr id="9" name="Text Box 3"/>
          <p:cNvSpPr txBox="1">
            <a:spLocks noChangeArrowheads="1"/>
          </p:cNvSpPr>
          <p:nvPr/>
        </p:nvSpPr>
        <p:spPr bwMode="invGray">
          <a:xfrm>
            <a:off x="182562" y="1282781"/>
            <a:ext cx="87788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Now Heaviside offers a simple method for determining the coefficients of the partial fraction expansion. Employing this method we obtain:</a:t>
            </a:r>
            <a:endParaRPr kumimoji="1" lang="en-US" altLang="en-US" sz="2800" i="1" dirty="0">
              <a:latin typeface="Times New Roman" pitchFamily="18" charset="0"/>
              <a:cs typeface="Times New Roman" pitchFamily="18" charset="0"/>
            </a:endParaRPr>
          </a:p>
        </p:txBody>
      </p:sp>
      <p:sp>
        <p:nvSpPr>
          <p:cNvPr id="10" name="Text Box 3"/>
          <p:cNvSpPr txBox="1">
            <a:spLocks noChangeArrowheads="1"/>
          </p:cNvSpPr>
          <p:nvPr/>
        </p:nvSpPr>
        <p:spPr bwMode="invGray">
          <a:xfrm>
            <a:off x="182561" y="3474791"/>
            <a:ext cx="87788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Hence the steady-state response to input </a:t>
            </a:r>
            <a:r>
              <a:rPr kumimoji="1" lang="en-GB" altLang="en-US" sz="2800" i="1" dirty="0" smtClean="0">
                <a:latin typeface="Times New Roman" pitchFamily="18" charset="0"/>
                <a:cs typeface="Times New Roman" pitchFamily="18" charset="0"/>
              </a:rPr>
              <a:t>A</a:t>
            </a:r>
            <a:r>
              <a:rPr kumimoji="1" lang="en-GB" altLang="en-US" sz="2800" baseline="-25000" dirty="0" smtClean="0">
                <a:latin typeface="Times New Roman" pitchFamily="18" charset="0"/>
                <a:cs typeface="Times New Roman" pitchFamily="18" charset="0"/>
              </a:rPr>
              <a:t>0</a:t>
            </a:r>
            <a:r>
              <a:rPr kumimoji="1" lang="en-GB" altLang="en-US" sz="2800" dirty="0" smtClean="0">
                <a:latin typeface="Times New Roman" pitchFamily="18" charset="0"/>
                <a:cs typeface="Times New Roman" pitchFamily="18" charset="0"/>
              </a:rPr>
              <a:t>cos(</a:t>
            </a:r>
            <a:r>
              <a:rPr kumimoji="1" lang="en-GB" altLang="en-US" sz="2800" i="1" dirty="0" smtClean="0">
                <a:latin typeface="Symbol" panose="05050102010706020507" pitchFamily="18" charset="2"/>
                <a:cs typeface="Times New Roman" pitchFamily="18" charset="0"/>
              </a:rPr>
              <a:t>w</a:t>
            </a:r>
            <a:r>
              <a:rPr kumimoji="1" lang="en-GB" altLang="en-US" sz="2800" baseline="-25000" dirty="0" smtClean="0">
                <a:latin typeface="Times New Roman" pitchFamily="18" charset="0"/>
                <a:cs typeface="Times New Roman" pitchFamily="18" charset="0"/>
              </a:rPr>
              <a:t>0</a:t>
            </a:r>
            <a:r>
              <a:rPr kumimoji="1" lang="en-GB" altLang="en-US" sz="2800" i="1" dirty="0" smtClean="0">
                <a:latin typeface="Times New Roman" pitchFamily="18" charset="0"/>
                <a:cs typeface="Times New Roman" pitchFamily="18" charset="0"/>
              </a:rPr>
              <a:t>t</a:t>
            </a:r>
            <a:r>
              <a:rPr kumimoji="1" lang="en-GB" altLang="en-US" sz="2800" dirty="0" smtClean="0">
                <a:latin typeface="Times New Roman" pitchFamily="18" charset="0"/>
                <a:cs typeface="Times New Roman" pitchFamily="18" charset="0"/>
              </a:rPr>
              <a:t>+</a:t>
            </a:r>
            <a:r>
              <a:rPr kumimoji="1" lang="en-GB" altLang="en-US" sz="2800" i="1" dirty="0" smtClean="0">
                <a:latin typeface="Symbol" panose="05050102010706020507" pitchFamily="18" charset="2"/>
                <a:cs typeface="Times New Roman" pitchFamily="18" charset="0"/>
              </a:rPr>
              <a:t>f</a:t>
            </a:r>
            <a:r>
              <a:rPr kumimoji="1" lang="en-GB" altLang="en-US" sz="2800" baseline="-25000" dirty="0" smtClean="0">
                <a:latin typeface="Times New Roman" pitchFamily="18" charset="0"/>
                <a:cs typeface="Times New Roman" pitchFamily="18" charset="0"/>
              </a:rPr>
              <a:t>0</a:t>
            </a:r>
            <a:r>
              <a:rPr kumimoji="1" lang="en-GB" altLang="en-US" sz="2800" dirty="0" smtClean="0">
                <a:latin typeface="Times New Roman" pitchFamily="18" charset="0"/>
                <a:cs typeface="Times New Roman" pitchFamily="18" charset="0"/>
              </a:rPr>
              <a:t>) equals:</a:t>
            </a:r>
            <a:endParaRPr kumimoji="1" lang="en-US" altLang="en-US" sz="28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32745200"/>
              </p:ext>
            </p:extLst>
          </p:nvPr>
        </p:nvGraphicFramePr>
        <p:xfrm>
          <a:off x="1770867" y="2667776"/>
          <a:ext cx="5602265" cy="633412"/>
        </p:xfrm>
        <a:graphic>
          <a:graphicData uri="http://schemas.openxmlformats.org/presentationml/2006/ole">
            <mc:AlternateContent xmlns:mc="http://schemas.openxmlformats.org/markup-compatibility/2006">
              <mc:Choice xmlns:v="urn:schemas-microsoft-com:vml" Requires="v">
                <p:oleObj spid="_x0000_s429167" name="Equation" r:id="rId4" imgW="2286000" imgH="253800" progId="Equation.3">
                  <p:embed/>
                </p:oleObj>
              </mc:Choice>
              <mc:Fallback>
                <p:oleObj name="Equation" r:id="rId4" imgW="2286000" imgH="253800" progId="Equation.3">
                  <p:embed/>
                  <p:pic>
                    <p:nvPicPr>
                      <p:cNvPr id="0" name=""/>
                      <p:cNvPicPr>
                        <a:picLocks noChangeAspect="1" noChangeArrowheads="1"/>
                      </p:cNvPicPr>
                      <p:nvPr/>
                    </p:nvPicPr>
                    <p:blipFill>
                      <a:blip r:embed="rId5"/>
                      <a:srcRect/>
                      <a:stretch>
                        <a:fillRect/>
                      </a:stretch>
                    </p:blipFill>
                    <p:spPr bwMode="auto">
                      <a:xfrm>
                        <a:off x="1770867" y="2667776"/>
                        <a:ext cx="5602265" cy="633412"/>
                      </a:xfrm>
                      <a:prstGeom prst="rect">
                        <a:avLst/>
                      </a:prstGeom>
                      <a:noFill/>
                      <a:ln>
                        <a:noFill/>
                      </a:ln>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53158702"/>
              </p:ext>
            </p:extLst>
          </p:nvPr>
        </p:nvGraphicFramePr>
        <p:xfrm>
          <a:off x="1826418" y="4339998"/>
          <a:ext cx="5211763" cy="849313"/>
        </p:xfrm>
        <a:graphic>
          <a:graphicData uri="http://schemas.openxmlformats.org/presentationml/2006/ole">
            <mc:AlternateContent xmlns:mc="http://schemas.openxmlformats.org/markup-compatibility/2006">
              <mc:Choice xmlns:v="urn:schemas-microsoft-com:vml" Requires="v">
                <p:oleObj spid="_x0000_s429168" name="Equation" r:id="rId6" imgW="2616120" imgH="419040" progId="Equation.3">
                  <p:embed/>
                </p:oleObj>
              </mc:Choice>
              <mc:Fallback>
                <p:oleObj name="Equation" r:id="rId6" imgW="2616120" imgH="419040" progId="Equation.3">
                  <p:embed/>
                  <p:pic>
                    <p:nvPicPr>
                      <p:cNvPr id="0" name="Object 1"/>
                      <p:cNvPicPr>
                        <a:picLocks noChangeAspect="1" noChangeArrowheads="1"/>
                      </p:cNvPicPr>
                      <p:nvPr/>
                    </p:nvPicPr>
                    <p:blipFill>
                      <a:blip r:embed="rId7"/>
                      <a:srcRect/>
                      <a:stretch>
                        <a:fillRect/>
                      </a:stretch>
                    </p:blipFill>
                    <p:spPr bwMode="auto">
                      <a:xfrm>
                        <a:off x="1826418" y="4339998"/>
                        <a:ext cx="521176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3"/>
          <p:cNvSpPr txBox="1">
            <a:spLocks noChangeArrowheads="1"/>
          </p:cNvSpPr>
          <p:nvPr/>
        </p:nvSpPr>
        <p:spPr bwMode="invGray">
          <a:xfrm>
            <a:off x="182562" y="5316291"/>
            <a:ext cx="87788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The last critical observation is that since </a:t>
            </a:r>
            <a:r>
              <a:rPr kumimoji="1" lang="en-GB" altLang="en-US" sz="2800" i="1" dirty="0" smtClean="0">
                <a:latin typeface="Times New Roman" pitchFamily="18" charset="0"/>
                <a:cs typeface="Times New Roman" pitchFamily="18" charset="0"/>
              </a:rPr>
              <a:t>G</a:t>
            </a:r>
            <a:r>
              <a:rPr kumimoji="1" lang="en-GB" altLang="en-US" sz="2800" dirty="0" smtClean="0">
                <a:latin typeface="Times New Roman" pitchFamily="18" charset="0"/>
                <a:cs typeface="Times New Roman" pitchFamily="18" charset="0"/>
              </a:rPr>
              <a:t>(</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 is a real rational polynomial</a:t>
            </a:r>
            <a:endParaRPr kumimoji="1" lang="en-US" altLang="en-US" sz="2800"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51129093"/>
              </p:ext>
            </p:extLst>
          </p:nvPr>
        </p:nvGraphicFramePr>
        <p:xfrm>
          <a:off x="3898900" y="6149975"/>
          <a:ext cx="2403475" cy="488950"/>
        </p:xfrm>
        <a:graphic>
          <a:graphicData uri="http://schemas.openxmlformats.org/presentationml/2006/ole">
            <mc:AlternateContent xmlns:mc="http://schemas.openxmlformats.org/markup-compatibility/2006">
              <mc:Choice xmlns:v="urn:schemas-microsoft-com:vml" Requires="v">
                <p:oleObj spid="_x0000_s429169" name="Equation" r:id="rId8" imgW="1206360" imgH="241200" progId="Equation.3">
                  <p:embed/>
                </p:oleObj>
              </mc:Choice>
              <mc:Fallback>
                <p:oleObj name="Equation" r:id="rId8" imgW="1206360" imgH="241200" progId="Equation.3">
                  <p:embed/>
                  <p:pic>
                    <p:nvPicPr>
                      <p:cNvPr id="0" name="Object 1"/>
                      <p:cNvPicPr>
                        <a:picLocks noChangeAspect="1" noChangeArrowheads="1"/>
                      </p:cNvPicPr>
                      <p:nvPr/>
                    </p:nvPicPr>
                    <p:blipFill>
                      <a:blip r:embed="rId9"/>
                      <a:srcRect/>
                      <a:stretch>
                        <a:fillRect/>
                      </a:stretch>
                    </p:blipFill>
                    <p:spPr bwMode="auto">
                      <a:xfrm>
                        <a:off x="3898900" y="6149975"/>
                        <a:ext cx="24034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9793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422272" y="1838489"/>
            <a:ext cx="8216900" cy="1457398"/>
          </a:xfrm>
          <a:prstGeom prst="rect">
            <a:avLst/>
          </a:prstGeom>
          <a:gradFill flip="none" rotWithShape="1">
            <a:gsLst>
              <a:gs pos="0">
                <a:srgbClr val="FFEFD1"/>
              </a:gs>
              <a:gs pos="64999">
                <a:srgbClr val="F0EBD5"/>
              </a:gs>
              <a:gs pos="100000">
                <a:srgbClr val="D1C39F"/>
              </a:gs>
            </a:gsLst>
            <a:path path="circle">
              <a:fillToRect l="100000" t="100000"/>
            </a:path>
            <a:tileRect r="-100000" b="-100000"/>
          </a:gradFill>
          <a:ln w="9525" cap="flat" cmpd="sng" algn="ctr">
            <a:solidFill>
              <a:srgbClr val="002060"/>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1" lang="en-US" sz="2800" b="0" i="0" u="none" strike="noStrike" cap="none" normalizeH="0" baseline="0" dirty="0" smtClean="0">
              <a:ln>
                <a:noFill/>
              </a:ln>
              <a:solidFill>
                <a:schemeClr val="tx1"/>
              </a:solidFill>
              <a:effectLst/>
              <a:latin typeface="Times New Roman" pitchFamily="18" charset="0"/>
            </a:endParaRPr>
          </a:p>
        </p:txBody>
      </p:sp>
      <p:sp>
        <p:nvSpPr>
          <p:cNvPr id="6" name="Rectangle 5"/>
          <p:cNvSpPr>
            <a:spLocks noChangeArrowheads="1"/>
          </p:cNvSpPr>
          <p:nvPr/>
        </p:nvSpPr>
        <p:spPr bwMode="auto">
          <a:xfrm>
            <a:off x="-41276"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7282" name="Rectangle 2"/>
          <p:cNvSpPr>
            <a:spLocks noGrp="1" noChangeArrowheads="1"/>
          </p:cNvSpPr>
          <p:nvPr>
            <p:ph type="title"/>
          </p:nvPr>
        </p:nvSpPr>
        <p:spPr>
          <a:xfrm>
            <a:off x="523875" y="192088"/>
            <a:ext cx="7772400" cy="876300"/>
          </a:xfrm>
        </p:spPr>
        <p:txBody>
          <a:bodyPr/>
          <a:lstStyle/>
          <a:p>
            <a:pPr eaLnBrk="1" hangingPunct="1"/>
            <a:r>
              <a:rPr lang="en-IE" altLang="en-US" dirty="0" smtClean="0"/>
              <a:t>Code</a:t>
            </a:r>
            <a:endParaRPr lang="en-GB" altLang="en-US" dirty="0" smtClean="0"/>
          </a:p>
        </p:txBody>
      </p:sp>
      <p:sp>
        <p:nvSpPr>
          <p:cNvPr id="4"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5"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
        <p:nvSpPr>
          <p:cNvPr id="11" name="TextBox 1"/>
          <p:cNvSpPr txBox="1">
            <a:spLocks noChangeArrowheads="1"/>
          </p:cNvSpPr>
          <p:nvPr/>
        </p:nvSpPr>
        <p:spPr bwMode="auto">
          <a:xfrm>
            <a:off x="517524" y="1967023"/>
            <a:ext cx="8218025" cy="1200329"/>
          </a:xfrm>
          <a:prstGeom prst="rect">
            <a:avLst/>
          </a:prstGeom>
          <a:noFill/>
          <a:ln w="9525">
            <a:noFill/>
            <a:miter lim="800000"/>
            <a:headEnd/>
            <a:tailEnd/>
          </a:ln>
        </p:spPr>
        <p:txBody>
          <a:bodyPr wrap="square">
            <a:spAutoFit/>
          </a:bodyPr>
          <a:lstStyle/>
          <a:p>
            <a:pPr algn="l"/>
            <a:r>
              <a:rPr lang="en-GB" sz="2400" dirty="0" smtClean="0"/>
              <a:t>&gt;&gt;</a:t>
            </a:r>
            <a:r>
              <a:rPr lang="en-GB" sz="2400" dirty="0" smtClean="0">
                <a:solidFill>
                  <a:srgbClr val="0000FF"/>
                </a:solidFill>
              </a:rPr>
              <a:t>  No = [1], Do = [1 2 1 0]</a:t>
            </a:r>
          </a:p>
          <a:p>
            <a:pPr algn="l"/>
            <a:r>
              <a:rPr lang="en-GB" sz="2400" dirty="0" smtClean="0"/>
              <a:t>&gt;&gt;</a:t>
            </a:r>
            <a:r>
              <a:rPr lang="en-GB" sz="2400" dirty="0" smtClean="0">
                <a:solidFill>
                  <a:srgbClr val="0000FF"/>
                </a:solidFill>
              </a:rPr>
              <a:t>  Go = </a:t>
            </a:r>
            <a:r>
              <a:rPr lang="en-GB" sz="2400" dirty="0" err="1" smtClean="0">
                <a:solidFill>
                  <a:srgbClr val="0000FF"/>
                </a:solidFill>
              </a:rPr>
              <a:t>tf</a:t>
            </a:r>
            <a:r>
              <a:rPr lang="en-GB" sz="2400" dirty="0" smtClean="0">
                <a:solidFill>
                  <a:srgbClr val="0000FF"/>
                </a:solidFill>
              </a:rPr>
              <a:t>(</a:t>
            </a:r>
            <a:r>
              <a:rPr lang="en-GB" sz="2400" dirty="0" err="1" smtClean="0">
                <a:solidFill>
                  <a:srgbClr val="0000FF"/>
                </a:solidFill>
              </a:rPr>
              <a:t>No,Do</a:t>
            </a:r>
            <a:r>
              <a:rPr lang="en-GB" sz="2400" dirty="0" smtClean="0">
                <a:solidFill>
                  <a:srgbClr val="0000FF"/>
                </a:solidFill>
              </a:rPr>
              <a:t>)</a:t>
            </a:r>
          </a:p>
          <a:p>
            <a:pPr algn="l"/>
            <a:r>
              <a:rPr lang="en-GB" sz="2400" dirty="0" smtClean="0"/>
              <a:t>&gt;&gt;</a:t>
            </a:r>
            <a:r>
              <a:rPr lang="en-GB" sz="2400" i="1" dirty="0" smtClean="0">
                <a:solidFill>
                  <a:srgbClr val="009900"/>
                </a:solidFill>
              </a:rPr>
              <a:t>  </a:t>
            </a:r>
            <a:r>
              <a:rPr lang="en-GB" sz="2400" dirty="0" smtClean="0">
                <a:solidFill>
                  <a:srgbClr val="0000FF"/>
                </a:solidFill>
              </a:rPr>
              <a:t>margin(Go)</a:t>
            </a:r>
          </a:p>
        </p:txBody>
      </p:sp>
      <p:sp>
        <p:nvSpPr>
          <p:cNvPr id="10" name="Text Box 3"/>
          <p:cNvSpPr txBox="1">
            <a:spLocks noChangeArrowheads="1"/>
          </p:cNvSpPr>
          <p:nvPr/>
        </p:nvSpPr>
        <p:spPr bwMode="invGray">
          <a:xfrm>
            <a:off x="141284" y="4227790"/>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anose="02020603050405020304" pitchFamily="18" charset="0"/>
                <a:cs typeface="Times New Roman" panose="02020603050405020304" pitchFamily="18" charset="0"/>
              </a:rPr>
              <a:t>Note agreement with previous results.</a:t>
            </a:r>
            <a:endParaRPr kumimoji="1" lang="en-US" alt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2743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1276" y="307976"/>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5890" name="Rectangle 2"/>
          <p:cNvSpPr>
            <a:spLocks noGrp="1" noChangeArrowheads="1"/>
          </p:cNvSpPr>
          <p:nvPr>
            <p:ph type="title"/>
          </p:nvPr>
        </p:nvSpPr>
        <p:spPr>
          <a:xfrm>
            <a:off x="495300" y="138114"/>
            <a:ext cx="7772400" cy="876300"/>
          </a:xfrm>
        </p:spPr>
        <p:txBody>
          <a:bodyPr/>
          <a:lstStyle/>
          <a:p>
            <a:pPr eaLnBrk="1" hangingPunct="1"/>
            <a:r>
              <a:rPr lang="en-IE" altLang="en-US" dirty="0" smtClean="0"/>
              <a:t>Note</a:t>
            </a:r>
            <a:endParaRPr lang="en-GB" altLang="en-US" dirty="0" smtClean="0"/>
          </a:p>
        </p:txBody>
      </p:sp>
      <p:sp>
        <p:nvSpPr>
          <p:cNvPr id="165891" name="Text Box 3"/>
          <p:cNvSpPr txBox="1">
            <a:spLocks noChangeArrowheads="1"/>
          </p:cNvSpPr>
          <p:nvPr/>
        </p:nvSpPr>
        <p:spPr bwMode="invGray">
          <a:xfrm>
            <a:off x="202404" y="1162050"/>
            <a:ext cx="869791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Why do I call the Gain Margin (i.e. Upper Gain Margin) and Phase Margin stability margins ?</a:t>
            </a: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Well the answer is that these margins, whereas they can be read from the Bode plot, also tell me something about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In fact, subject to a number of assumptions, I find that it is commonly the case that if the GM and the PM of the open-loop system are positive, then the closed-loop system can be shown to be stable by the </a:t>
            </a:r>
            <a:r>
              <a:rPr kumimoji="1" lang="en-GB" altLang="en-US" sz="2400" dirty="0" err="1">
                <a:latin typeface="Times New Roman" panose="02020603050405020304" pitchFamily="18" charset="0"/>
                <a:cs typeface="Times New Roman" panose="02020603050405020304" pitchFamily="18" charset="0"/>
              </a:rPr>
              <a:t>Nqyuist</a:t>
            </a:r>
            <a:r>
              <a:rPr kumimoji="1" lang="en-GB" altLang="en-US" sz="2400" dirty="0">
                <a:latin typeface="Times New Roman" panose="02020603050405020304" pitchFamily="18" charset="0"/>
                <a:cs typeface="Times New Roman" panose="02020603050405020304" pitchFamily="18" charset="0"/>
              </a:rPr>
              <a:t> criterion. On the other hand if either the GM or the PM or both are negative then the closed-loop system can commonly be shown to be unstable by applying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criterion.</a:t>
            </a: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The relationship between the sign of the stability margins and stability of the closed-loop systems is subtle, but </a:t>
            </a:r>
            <a:r>
              <a:rPr kumimoji="1" lang="en-GB" altLang="en-US" sz="2400" i="1" dirty="0">
                <a:latin typeface="Times New Roman" panose="02020603050405020304" pitchFamily="18" charset="0"/>
                <a:cs typeface="Times New Roman" panose="02020603050405020304" pitchFamily="18" charset="0"/>
              </a:rPr>
              <a:t>roughly speaking </a:t>
            </a:r>
            <a:r>
              <a:rPr kumimoji="1" lang="en-GB" altLang="en-US" sz="2400" dirty="0">
                <a:latin typeface="Times New Roman" panose="02020603050405020304" pitchFamily="18" charset="0"/>
                <a:cs typeface="Times New Roman" panose="02020603050405020304" pitchFamily="18" charset="0"/>
              </a:rPr>
              <a:t>positive margins imply stability and negative margins instability.</a:t>
            </a:r>
            <a:endParaRPr kumimoji="1" lang="en-US" altLang="en-US" sz="2400"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04800"/>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6914" name="Rectangle 2"/>
          <p:cNvSpPr>
            <a:spLocks noChangeArrowheads="1"/>
          </p:cNvSpPr>
          <p:nvPr/>
        </p:nvSpPr>
        <p:spPr bwMode="auto">
          <a:xfrm>
            <a:off x="381000" y="146050"/>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Stability Margins and Stability</a:t>
            </a:r>
            <a:endParaRPr kumimoji="1" lang="en-GB" altLang="en-US" sz="4400" dirty="0">
              <a:solidFill>
                <a:schemeClr val="tx2"/>
              </a:solidFill>
              <a:latin typeface="Times New Roman" pitchFamily="18" charset="0"/>
            </a:endParaRPr>
          </a:p>
        </p:txBody>
      </p:sp>
      <p:sp>
        <p:nvSpPr>
          <p:cNvPr id="16691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16691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
        <p:nvSpPr>
          <p:cNvPr id="166917" name="Rectangle 10"/>
          <p:cNvSpPr>
            <a:spLocks noChangeArrowheads="1"/>
          </p:cNvSpPr>
          <p:nvPr/>
        </p:nvSpPr>
        <p:spPr bwMode="invGray">
          <a:xfrm>
            <a:off x="176212" y="1041400"/>
            <a:ext cx="845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rPr>
              <a:t>Example :</a:t>
            </a:r>
            <a:endParaRPr lang="en-US" altLang="en-US" sz="2800" dirty="0">
              <a:latin typeface="Times New Roman" pitchFamily="18" charset="0"/>
            </a:endParaRPr>
          </a:p>
        </p:txBody>
      </p:sp>
      <p:graphicFrame>
        <p:nvGraphicFramePr>
          <p:cNvPr id="166918" name="Object 10"/>
          <p:cNvGraphicFramePr>
            <a:graphicFrameLocks noChangeAspect="1"/>
          </p:cNvGraphicFramePr>
          <p:nvPr>
            <p:extLst>
              <p:ext uri="{D42A27DB-BD31-4B8C-83A1-F6EECF244321}">
                <p14:modId xmlns:p14="http://schemas.microsoft.com/office/powerpoint/2010/main" val="2409897028"/>
              </p:ext>
            </p:extLst>
          </p:nvPr>
        </p:nvGraphicFramePr>
        <p:xfrm>
          <a:off x="4764087" y="1370013"/>
          <a:ext cx="4017963" cy="966788"/>
        </p:xfrm>
        <a:graphic>
          <a:graphicData uri="http://schemas.openxmlformats.org/presentationml/2006/ole">
            <mc:AlternateContent xmlns:mc="http://schemas.openxmlformats.org/markup-compatibility/2006">
              <mc:Choice xmlns:v="urn:schemas-microsoft-com:vml" Requires="v">
                <p:oleObj spid="_x0000_s166958" name="Equation" r:id="rId4" imgW="1637589" imgH="393529" progId="Equation.3">
                  <p:embed/>
                </p:oleObj>
              </mc:Choice>
              <mc:Fallback>
                <p:oleObj name="Equation" r:id="rId4" imgW="1637589" imgH="39352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087" y="1370013"/>
                        <a:ext cx="4017963"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69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0" y="1447801"/>
            <a:ext cx="4455046"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2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4225925" y="3170238"/>
            <a:ext cx="4918075"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58019"/>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7938" name="Rectangle 2"/>
          <p:cNvSpPr>
            <a:spLocks noGrp="1" noChangeArrowheads="1"/>
          </p:cNvSpPr>
          <p:nvPr>
            <p:ph type="title"/>
          </p:nvPr>
        </p:nvSpPr>
        <p:spPr>
          <a:xfrm>
            <a:off x="495300" y="573088"/>
            <a:ext cx="7772400" cy="876300"/>
          </a:xfrm>
        </p:spPr>
        <p:txBody>
          <a:bodyPr/>
          <a:lstStyle/>
          <a:p>
            <a:pPr eaLnBrk="1" hangingPunct="1"/>
            <a:r>
              <a:rPr lang="en-IE" altLang="en-US" dirty="0" smtClean="0"/>
              <a:t>Note</a:t>
            </a:r>
            <a:endParaRPr lang="en-GB" altLang="en-US" dirty="0" smtClean="0"/>
          </a:p>
        </p:txBody>
      </p:sp>
      <p:sp>
        <p:nvSpPr>
          <p:cNvPr id="167939" name="Text Box 3"/>
          <p:cNvSpPr txBox="1">
            <a:spLocks noChangeArrowheads="1"/>
          </p:cNvSpPr>
          <p:nvPr/>
        </p:nvSpPr>
        <p:spPr bwMode="invGray">
          <a:xfrm>
            <a:off x="203199" y="1830388"/>
            <a:ext cx="869791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Where the phase is -180</a:t>
            </a:r>
            <a:r>
              <a:rPr kumimoji="1" lang="en-GB" altLang="en-US" sz="2400" baseline="30000" dirty="0">
                <a:latin typeface="Times New Roman" panose="02020603050405020304" pitchFamily="18" charset="0"/>
                <a:cs typeface="Times New Roman" panose="02020603050405020304" pitchFamily="18" charset="0"/>
              </a:rPr>
              <a:t>o</a:t>
            </a:r>
            <a:r>
              <a:rPr kumimoji="1" lang="en-GB" altLang="en-US" sz="2400" dirty="0">
                <a:latin typeface="Times New Roman" panose="02020603050405020304" pitchFamily="18" charset="0"/>
                <a:cs typeface="Times New Roman" panose="02020603050405020304" pitchFamily="18" charset="0"/>
              </a:rPr>
              <a:t>, i.e. at the phase crossover frequency (3.1623 rad/sec), the gain is -5.571 dB, i.e. it is less than 0 </a:t>
            </a:r>
            <a:r>
              <a:rPr kumimoji="1" lang="en-GB" altLang="en-US" sz="2400" dirty="0" err="1">
                <a:latin typeface="Times New Roman" panose="02020603050405020304" pitchFamily="18" charset="0"/>
                <a:cs typeface="Times New Roman" panose="02020603050405020304" pitchFamily="18" charset="0"/>
              </a:rPr>
              <a:t>dB.</a:t>
            </a:r>
            <a:endParaRPr kumimoji="1" lang="en-GB" altLang="en-US"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On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this means that where the plot cuts through the negative real axis it does so at a point of magnitude less than 1, i.e.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does not encircle the point -1+j0 since this point is to the left of the plot.</a:t>
            </a:r>
          </a:p>
          <a:p>
            <a:pPr eaLnBrk="1" hangingPunct="1">
              <a:spcBef>
                <a:spcPct val="0"/>
              </a:spcBef>
              <a:buFontTx/>
              <a:buNone/>
            </a:pPr>
            <a:endParaRPr kumimoji="1" lang="en-GB" altLang="en-US"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Where the gain is 0 dB, i.e. at the gain crossover frequency (2.4211 rad/sec), the phase is -150</a:t>
            </a:r>
            <a:r>
              <a:rPr kumimoji="1" lang="en-GB" altLang="en-US" sz="2400" baseline="30000" dirty="0">
                <a:latin typeface="Times New Roman" panose="02020603050405020304" pitchFamily="18" charset="0"/>
                <a:cs typeface="Times New Roman" panose="02020603050405020304" pitchFamily="18" charset="0"/>
              </a:rPr>
              <a:t>o</a:t>
            </a:r>
            <a:r>
              <a:rPr kumimoji="1" lang="en-GB" altLang="en-US" sz="2400" dirty="0">
                <a:latin typeface="Times New Roman" panose="02020603050405020304" pitchFamily="18" charset="0"/>
                <a:cs typeface="Times New Roman" panose="02020603050405020304" pitchFamily="18" charset="0"/>
              </a:rPr>
              <a:t> </a:t>
            </a:r>
            <a:r>
              <a:rPr kumimoji="1" lang="en-GB" altLang="en-US" sz="2400" dirty="0" err="1">
                <a:latin typeface="Times New Roman" panose="02020603050405020304" pitchFamily="18" charset="0"/>
                <a:cs typeface="Times New Roman" panose="02020603050405020304" pitchFamily="18" charset="0"/>
              </a:rPr>
              <a:t>approx</a:t>
            </a:r>
            <a:r>
              <a:rPr kumimoji="1" lang="en-GB" altLang="en-US" sz="2400" dirty="0">
                <a:latin typeface="Times New Roman" panose="02020603050405020304" pitchFamily="18" charset="0"/>
                <a:cs typeface="Times New Roman" panose="02020603050405020304" pitchFamily="18" charset="0"/>
              </a:rPr>
              <a:t>, i.e. it is more than -180</a:t>
            </a:r>
            <a:r>
              <a:rPr kumimoji="1" lang="en-GB" altLang="en-US" sz="2400" baseline="30000" dirty="0">
                <a:latin typeface="Times New Roman" panose="02020603050405020304" pitchFamily="18" charset="0"/>
                <a:cs typeface="Times New Roman" panose="02020603050405020304" pitchFamily="18" charset="0"/>
              </a:rPr>
              <a:t>o</a:t>
            </a:r>
            <a:r>
              <a:rPr kumimoji="1" lang="en-GB" altLang="en-US" sz="2400" dirty="0">
                <a:latin typeface="Times New Roman" panose="02020603050405020304" pitchFamily="18" charset="0"/>
                <a:cs typeface="Times New Roman" panose="02020603050405020304" pitchFamily="18" charset="0"/>
              </a:rPr>
              <a:t>. </a:t>
            </a: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On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this means that where the plot cuts into the unit circle it does so at a point of lying below the real axis, i.e. again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does not encircle the point -1+j0 since again this point is to the left of the plot.</a:t>
            </a:r>
            <a:endParaRPr kumimoji="1" lang="en-US" altLang="en-US" sz="2400"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366712"/>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8962" name="Rectangle 2"/>
          <p:cNvSpPr>
            <a:spLocks noChangeArrowheads="1"/>
          </p:cNvSpPr>
          <p:nvPr/>
        </p:nvSpPr>
        <p:spPr bwMode="auto">
          <a:xfrm>
            <a:off x="385762" y="272256"/>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Stability Margins and Stability</a:t>
            </a:r>
            <a:endParaRPr kumimoji="1" lang="en-GB" altLang="en-US" sz="4400" dirty="0">
              <a:solidFill>
                <a:schemeClr val="tx2"/>
              </a:solidFill>
              <a:latin typeface="Times New Roman" pitchFamily="18" charset="0"/>
            </a:endParaRPr>
          </a:p>
        </p:txBody>
      </p:sp>
      <p:sp>
        <p:nvSpPr>
          <p:cNvPr id="168963"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IE" altLang="en-US" sz="1400" dirty="0" smtClean="0">
                <a:latin typeface="Times New Roman" pitchFamily="18" charset="0"/>
              </a:rPr>
              <a:t>4</a:t>
            </a:r>
            <a:endParaRPr kumimoji="1" lang="en-GB" altLang="en-US" sz="800" dirty="0">
              <a:latin typeface="Times New Roman" pitchFamily="18" charset="0"/>
            </a:endParaRPr>
          </a:p>
        </p:txBody>
      </p:sp>
      <p:sp>
        <p:nvSpPr>
          <p:cNvPr id="168964"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68965" name="Rectangle 10"/>
          <p:cNvSpPr>
            <a:spLocks noChangeArrowheads="1"/>
          </p:cNvSpPr>
          <p:nvPr/>
        </p:nvSpPr>
        <p:spPr bwMode="invGray">
          <a:xfrm>
            <a:off x="176212" y="1167606"/>
            <a:ext cx="845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r>
              <a:rPr lang="en-GB" altLang="en-US" sz="2800" dirty="0">
                <a:latin typeface="Times New Roman" pitchFamily="18" charset="0"/>
              </a:rPr>
              <a:t>Example :</a:t>
            </a:r>
            <a:endParaRPr lang="en-US" altLang="en-US" sz="2800" dirty="0">
              <a:latin typeface="Times New Roman" pitchFamily="18" charset="0"/>
            </a:endParaRPr>
          </a:p>
        </p:txBody>
      </p:sp>
      <p:graphicFrame>
        <p:nvGraphicFramePr>
          <p:cNvPr id="168966" name="Object 10"/>
          <p:cNvGraphicFramePr>
            <a:graphicFrameLocks noChangeAspect="1"/>
          </p:cNvGraphicFramePr>
          <p:nvPr>
            <p:extLst>
              <p:ext uri="{D42A27DB-BD31-4B8C-83A1-F6EECF244321}">
                <p14:modId xmlns:p14="http://schemas.microsoft.com/office/powerpoint/2010/main" val="349477615"/>
              </p:ext>
            </p:extLst>
          </p:nvPr>
        </p:nvGraphicFramePr>
        <p:xfrm>
          <a:off x="4764087" y="1308894"/>
          <a:ext cx="4017963" cy="966788"/>
        </p:xfrm>
        <a:graphic>
          <a:graphicData uri="http://schemas.openxmlformats.org/presentationml/2006/ole">
            <mc:AlternateContent xmlns:mc="http://schemas.openxmlformats.org/markup-compatibility/2006">
              <mc:Choice xmlns:v="urn:schemas-microsoft-com:vml" Requires="v">
                <p:oleObj spid="_x0000_s169006" name="Equation" r:id="rId4" imgW="1637589" imgH="393529" progId="Equation.3">
                  <p:embed/>
                </p:oleObj>
              </mc:Choice>
              <mc:Fallback>
                <p:oleObj name="Equation" r:id="rId4" imgW="1637589" imgH="39352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087" y="1308894"/>
                        <a:ext cx="4017963"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896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4022725" y="3017838"/>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1" y="1792288"/>
            <a:ext cx="3941763"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58019"/>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67938" name="Rectangle 2"/>
          <p:cNvSpPr>
            <a:spLocks noGrp="1" noChangeArrowheads="1"/>
          </p:cNvSpPr>
          <p:nvPr>
            <p:ph type="title"/>
          </p:nvPr>
        </p:nvSpPr>
        <p:spPr>
          <a:xfrm>
            <a:off x="495300" y="573088"/>
            <a:ext cx="7772400" cy="876300"/>
          </a:xfrm>
        </p:spPr>
        <p:txBody>
          <a:bodyPr/>
          <a:lstStyle/>
          <a:p>
            <a:pPr eaLnBrk="1" hangingPunct="1"/>
            <a:r>
              <a:rPr lang="en-IE" altLang="en-US" dirty="0" smtClean="0"/>
              <a:t>Note</a:t>
            </a:r>
            <a:endParaRPr lang="en-GB" altLang="en-US" dirty="0" smtClean="0"/>
          </a:p>
        </p:txBody>
      </p:sp>
      <p:sp>
        <p:nvSpPr>
          <p:cNvPr id="167939" name="Text Box 3"/>
          <p:cNvSpPr txBox="1">
            <a:spLocks noChangeArrowheads="1"/>
          </p:cNvSpPr>
          <p:nvPr/>
        </p:nvSpPr>
        <p:spPr bwMode="invGray">
          <a:xfrm>
            <a:off x="203199" y="1830388"/>
            <a:ext cx="869791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Where the phase is -180</a:t>
            </a:r>
            <a:r>
              <a:rPr kumimoji="1" lang="en-GB" altLang="en-US" sz="2400" baseline="30000" dirty="0">
                <a:latin typeface="Times New Roman" panose="02020603050405020304" pitchFamily="18" charset="0"/>
                <a:cs typeface="Times New Roman" panose="02020603050405020304" pitchFamily="18" charset="0"/>
              </a:rPr>
              <a:t>o</a:t>
            </a:r>
            <a:r>
              <a:rPr kumimoji="1" lang="en-GB" altLang="en-US" sz="2400" dirty="0">
                <a:latin typeface="Times New Roman" panose="02020603050405020304" pitchFamily="18" charset="0"/>
                <a:cs typeface="Times New Roman" panose="02020603050405020304" pitchFamily="18" charset="0"/>
              </a:rPr>
              <a:t>, i.e. at the phase crossover frequency (rad/sec), the gain is about 13 dB, i.e. it is more than 0 </a:t>
            </a:r>
            <a:r>
              <a:rPr kumimoji="1" lang="en-GB" altLang="en-US" sz="2400" dirty="0" err="1">
                <a:latin typeface="Times New Roman" panose="02020603050405020304" pitchFamily="18" charset="0"/>
                <a:cs typeface="Times New Roman" panose="02020603050405020304" pitchFamily="18" charset="0"/>
              </a:rPr>
              <a:t>dB.</a:t>
            </a:r>
            <a:endParaRPr kumimoji="1" lang="en-GB" altLang="en-US"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On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this means that where the plot cuts through the negative real axis it does so at a point of magnitude more than 1, i.e.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encircles the point -1+j0.</a:t>
            </a:r>
          </a:p>
          <a:p>
            <a:pPr eaLnBrk="1" hangingPunct="1">
              <a:spcBef>
                <a:spcPct val="0"/>
              </a:spcBef>
              <a:buFontTx/>
              <a:buNone/>
            </a:pPr>
            <a:endParaRPr kumimoji="1" lang="en-GB" altLang="en-US"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Where the gain is 0 dB, i.e. at the gain crossover frequency (rad/sec), the phase is -210</a:t>
            </a:r>
            <a:r>
              <a:rPr kumimoji="1" lang="en-GB" altLang="en-US" sz="2400" baseline="30000" dirty="0">
                <a:latin typeface="Times New Roman" panose="02020603050405020304" pitchFamily="18" charset="0"/>
                <a:cs typeface="Times New Roman" panose="02020603050405020304" pitchFamily="18" charset="0"/>
              </a:rPr>
              <a:t>o</a:t>
            </a:r>
            <a:r>
              <a:rPr kumimoji="1" lang="en-GB" altLang="en-US" sz="2400" dirty="0">
                <a:latin typeface="Times New Roman" panose="02020603050405020304" pitchFamily="18" charset="0"/>
                <a:cs typeface="Times New Roman" panose="02020603050405020304" pitchFamily="18" charset="0"/>
              </a:rPr>
              <a:t> </a:t>
            </a:r>
            <a:r>
              <a:rPr kumimoji="1" lang="en-GB" altLang="en-US" sz="2400" dirty="0" err="1">
                <a:latin typeface="Times New Roman" panose="02020603050405020304" pitchFamily="18" charset="0"/>
                <a:cs typeface="Times New Roman" panose="02020603050405020304" pitchFamily="18" charset="0"/>
              </a:rPr>
              <a:t>approx</a:t>
            </a:r>
            <a:r>
              <a:rPr kumimoji="1" lang="en-GB" altLang="en-US" sz="2400" dirty="0">
                <a:latin typeface="Times New Roman" panose="02020603050405020304" pitchFamily="18" charset="0"/>
                <a:cs typeface="Times New Roman" panose="02020603050405020304" pitchFamily="18" charset="0"/>
              </a:rPr>
              <a:t>, i.e. it is less than -180</a:t>
            </a:r>
            <a:r>
              <a:rPr kumimoji="1" lang="en-GB" altLang="en-US" sz="2400" baseline="30000" dirty="0">
                <a:latin typeface="Times New Roman" panose="02020603050405020304" pitchFamily="18" charset="0"/>
                <a:cs typeface="Times New Roman" panose="02020603050405020304" pitchFamily="18" charset="0"/>
              </a:rPr>
              <a:t>o</a:t>
            </a:r>
            <a:r>
              <a:rPr kumimoji="1" lang="en-GB" altLang="en-US" sz="2400" dirty="0">
                <a:latin typeface="Times New Roman" panose="02020603050405020304" pitchFamily="18" charset="0"/>
                <a:cs typeface="Times New Roman" panose="02020603050405020304" pitchFamily="18" charset="0"/>
              </a:rPr>
              <a:t>. </a:t>
            </a:r>
          </a:p>
          <a:p>
            <a:pPr eaLnBrk="1" hangingPunct="1">
              <a:spcBef>
                <a:spcPct val="0"/>
              </a:spcBef>
              <a:buFontTx/>
              <a:buNone/>
            </a:pPr>
            <a:r>
              <a:rPr kumimoji="1" lang="en-GB" altLang="en-US" sz="2400" dirty="0">
                <a:latin typeface="Times New Roman" panose="02020603050405020304" pitchFamily="18" charset="0"/>
                <a:cs typeface="Times New Roman" panose="02020603050405020304" pitchFamily="18" charset="0"/>
              </a:rPr>
              <a:t>On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this means that where the plot cuts into the unit circle it does so at a point of lying above the real axis, i.e. again the </a:t>
            </a:r>
            <a:r>
              <a:rPr kumimoji="1" lang="en-GB" altLang="en-US" sz="2400" dirty="0" err="1">
                <a:latin typeface="Times New Roman" panose="02020603050405020304" pitchFamily="18" charset="0"/>
                <a:cs typeface="Times New Roman" panose="02020603050405020304" pitchFamily="18" charset="0"/>
              </a:rPr>
              <a:t>Nyquist</a:t>
            </a:r>
            <a:r>
              <a:rPr kumimoji="1" lang="en-GB" altLang="en-US" sz="2400" dirty="0">
                <a:latin typeface="Times New Roman" panose="02020603050405020304" pitchFamily="18" charset="0"/>
                <a:cs typeface="Times New Roman" panose="02020603050405020304" pitchFamily="18" charset="0"/>
              </a:rPr>
              <a:t> plot encircles the point -1+j0.</a:t>
            </a:r>
            <a:endParaRPr kumimoji="1" lang="en-US" altLang="en-US" sz="2400"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6" name="Text Box 5"/>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extLst>
      <p:ext uri="{BB962C8B-B14F-4D97-AF65-F5344CB8AC3E}">
        <p14:creationId xmlns:p14="http://schemas.microsoft.com/office/powerpoint/2010/main" val="9105908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1010" name="Rectangle 5"/>
          <p:cNvSpPr>
            <a:spLocks noGrp="1" noChangeArrowheads="1"/>
          </p:cNvSpPr>
          <p:nvPr>
            <p:ph type="body" idx="1"/>
          </p:nvPr>
        </p:nvSpPr>
        <p:spPr>
          <a:xfrm>
            <a:off x="168275" y="1027112"/>
            <a:ext cx="8826499" cy="5665787"/>
          </a:xfrm>
          <a:noFill/>
        </p:spPr>
        <p:txBody>
          <a:bodyPr/>
          <a:lstStyle/>
          <a:p>
            <a:pPr marL="0" indent="0" eaLnBrk="1" hangingPunct="1">
              <a:lnSpc>
                <a:spcPct val="90000"/>
              </a:lnSpc>
              <a:buNone/>
            </a:pPr>
            <a:r>
              <a:rPr lang="en-IE" altLang="en-US" sz="2800" dirty="0" smtClean="0">
                <a:latin typeface="Times New Roman" pitchFamily="18" charset="0"/>
              </a:rPr>
              <a:t>Just as system performance (or at least step response) can be characterised in terms of dominant pole locations (time-domain spec.), so also it can be specified in terms of frequency domain characteristics. If it exists the gain crossover frequency (or the largest such frequency in the case where there is more than one) is the highest frequency at which the open loop gain is 1. For all higher frequencies the gain will fall away towards 0. The gain crossover frequency is therefore some kind of measure of the highest frequency to which the system can react.</a:t>
            </a:r>
          </a:p>
          <a:p>
            <a:pPr marL="0" indent="0" eaLnBrk="1" hangingPunct="1">
              <a:lnSpc>
                <a:spcPct val="90000"/>
              </a:lnSpc>
              <a:buNone/>
            </a:pPr>
            <a:r>
              <a:rPr lang="en-IE" altLang="en-US" sz="2800" dirty="0" smtClean="0">
                <a:latin typeface="Times New Roman" pitchFamily="18" charset="0"/>
              </a:rPr>
              <a:t>Actually this statement is far more correct if I specify that I am speaking of the </a:t>
            </a:r>
            <a:r>
              <a:rPr lang="en-IE" altLang="en-US" sz="2800" i="1" dirty="0" smtClean="0">
                <a:latin typeface="Times New Roman" pitchFamily="18" charset="0"/>
              </a:rPr>
              <a:t>closed-loop gain crossover frequency</a:t>
            </a:r>
            <a:r>
              <a:rPr lang="en-IE" altLang="en-US" sz="2800" dirty="0" smtClean="0">
                <a:latin typeface="Times New Roman" pitchFamily="18" charset="0"/>
              </a:rPr>
              <a:t>, not the </a:t>
            </a:r>
            <a:r>
              <a:rPr lang="en-IE" altLang="en-US" sz="2800" i="1" dirty="0" smtClean="0">
                <a:latin typeface="Times New Roman" pitchFamily="18" charset="0"/>
              </a:rPr>
              <a:t>open-loop gain crossover frequency</a:t>
            </a:r>
            <a:r>
              <a:rPr lang="en-IE" altLang="en-US" sz="2800" dirty="0" smtClean="0">
                <a:latin typeface="Times New Roman" pitchFamily="18" charset="0"/>
              </a:rPr>
              <a:t>, although it is the latter which I am more likely to know.</a:t>
            </a:r>
            <a:endParaRPr lang="en-GB" altLang="en-US" sz="2800" dirty="0" smtClean="0"/>
          </a:p>
        </p:txBody>
      </p:sp>
      <p:sp>
        <p:nvSpPr>
          <p:cNvPr id="17101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71012"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171013" name="Rectangle 8"/>
          <p:cNvSpPr>
            <a:spLocks noChangeArrowheads="1"/>
          </p:cNvSpPr>
          <p:nvPr/>
        </p:nvSpPr>
        <p:spPr bwMode="auto">
          <a:xfrm>
            <a:off x="381000" y="131763"/>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Bandwidth</a:t>
            </a:r>
            <a:endParaRPr kumimoji="1" lang="en-GB" altLang="en-US" sz="4400">
              <a:solidFill>
                <a:schemeClr val="tx2"/>
              </a:solidFill>
              <a:latin typeface="Times New Roman" pitchFamily="18" charset="0"/>
            </a:endParaRPr>
          </a:p>
        </p:txBody>
      </p:sp>
    </p:spTree>
    <p:extLst>
      <p:ext uri="{BB962C8B-B14F-4D97-AF65-F5344CB8AC3E}">
        <p14:creationId xmlns:p14="http://schemas.microsoft.com/office/powerpoint/2010/main" val="1343052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1010" name="Rectangle 5"/>
          <p:cNvSpPr>
            <a:spLocks noGrp="1" noChangeArrowheads="1"/>
          </p:cNvSpPr>
          <p:nvPr>
            <p:ph type="body" idx="1"/>
          </p:nvPr>
        </p:nvSpPr>
        <p:spPr>
          <a:xfrm>
            <a:off x="228600" y="1457325"/>
            <a:ext cx="8826499" cy="5037138"/>
          </a:xfrm>
          <a:noFill/>
        </p:spPr>
        <p:txBody>
          <a:bodyPr/>
          <a:lstStyle/>
          <a:p>
            <a:pPr marL="0" indent="0" eaLnBrk="1" hangingPunct="1">
              <a:lnSpc>
                <a:spcPct val="90000"/>
              </a:lnSpc>
              <a:buNone/>
            </a:pPr>
            <a:r>
              <a:rPr lang="en-IE" altLang="en-US" dirty="0" smtClean="0">
                <a:latin typeface="Times New Roman" pitchFamily="18" charset="0"/>
              </a:rPr>
              <a:t>If a system can react to very high frequencies then it must be rather fast. So a high gain crossover frequency may be expected to correspond to a quick response, i.e. short settling time.</a:t>
            </a:r>
          </a:p>
          <a:p>
            <a:pPr marL="0" indent="0" eaLnBrk="1" hangingPunct="1">
              <a:lnSpc>
                <a:spcPct val="90000"/>
              </a:lnSpc>
              <a:buNone/>
            </a:pPr>
            <a:r>
              <a:rPr lang="en-IE" altLang="en-US" dirty="0" smtClean="0">
                <a:latin typeface="Times New Roman" pitchFamily="18" charset="0"/>
              </a:rPr>
              <a:t>Of course if the gain crossover frequency is low then the system cannot react to high frequencies and must be expected to be slow, i.e. to have a long settling time.</a:t>
            </a:r>
          </a:p>
          <a:p>
            <a:pPr marL="0" indent="0" eaLnBrk="1" hangingPunct="1">
              <a:lnSpc>
                <a:spcPct val="90000"/>
              </a:lnSpc>
              <a:buNone/>
            </a:pPr>
            <a:r>
              <a:rPr lang="en-IE" altLang="en-US" dirty="0" smtClean="0">
                <a:latin typeface="Times New Roman" pitchFamily="18" charset="0"/>
              </a:rPr>
              <a:t>Unfortunately many systems do not have a gain crossover frequency. This occurs if the gain is below </a:t>
            </a:r>
            <a:r>
              <a:rPr lang="en-IE" altLang="en-US" dirty="0" smtClean="0">
                <a:latin typeface="Times New Roman" pitchFamily="18" charset="0"/>
              </a:rPr>
              <a:t>1 (i.e. 0 dB) </a:t>
            </a:r>
            <a:r>
              <a:rPr lang="en-IE" altLang="en-US" dirty="0" smtClean="0">
                <a:latin typeface="Times New Roman" pitchFamily="18" charset="0"/>
              </a:rPr>
              <a:t>across the entire frequency range.</a:t>
            </a:r>
            <a:endParaRPr lang="en-GB" altLang="en-US" dirty="0" smtClean="0"/>
          </a:p>
        </p:txBody>
      </p:sp>
      <p:sp>
        <p:nvSpPr>
          <p:cNvPr id="17101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71012"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171013" name="Rectangle 8"/>
          <p:cNvSpPr>
            <a:spLocks noChangeArrowheads="1"/>
          </p:cNvSpPr>
          <p:nvPr/>
        </p:nvSpPr>
        <p:spPr bwMode="auto">
          <a:xfrm>
            <a:off x="381000" y="131763"/>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Bandwidth</a:t>
            </a:r>
            <a:endParaRPr kumimoji="1" lang="en-GB" altLang="en-US" sz="4400">
              <a:solidFill>
                <a:schemeClr val="tx2"/>
              </a:solidFill>
              <a:latin typeface="Times New Roman" pitchFamily="18" charset="0"/>
            </a:endParaRPr>
          </a:p>
        </p:txBody>
      </p:sp>
    </p:spTree>
    <p:extLst>
      <p:ext uri="{BB962C8B-B14F-4D97-AF65-F5344CB8AC3E}">
        <p14:creationId xmlns:p14="http://schemas.microsoft.com/office/powerpoint/2010/main" val="31086773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0" y="304800"/>
            <a:ext cx="9185275"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1010" name="Rectangle 5"/>
          <p:cNvSpPr>
            <a:spLocks noGrp="1" noChangeArrowheads="1"/>
          </p:cNvSpPr>
          <p:nvPr>
            <p:ph type="body" idx="1"/>
          </p:nvPr>
        </p:nvSpPr>
        <p:spPr>
          <a:xfrm>
            <a:off x="381000" y="1406525"/>
            <a:ext cx="8382000" cy="5037138"/>
          </a:xfrm>
          <a:noFill/>
        </p:spPr>
        <p:txBody>
          <a:bodyPr/>
          <a:lstStyle/>
          <a:p>
            <a:pPr marL="0" indent="0" eaLnBrk="1" hangingPunct="1">
              <a:lnSpc>
                <a:spcPct val="90000"/>
              </a:lnSpc>
              <a:buNone/>
            </a:pPr>
            <a:r>
              <a:rPr lang="en-IE" altLang="en-US" dirty="0" smtClean="0">
                <a:latin typeface="Times New Roman" pitchFamily="18" charset="0"/>
              </a:rPr>
              <a:t>The </a:t>
            </a:r>
            <a:r>
              <a:rPr lang="en-IE" altLang="en-US" i="1" dirty="0" smtClean="0">
                <a:latin typeface="Times New Roman" pitchFamily="18" charset="0"/>
              </a:rPr>
              <a:t>bandwidth </a:t>
            </a:r>
            <a:r>
              <a:rPr lang="en-IE" altLang="en-US" dirty="0" smtClean="0">
                <a:latin typeface="Times New Roman" pitchFamily="18" charset="0"/>
              </a:rPr>
              <a:t>is the frequency </a:t>
            </a:r>
            <a:r>
              <a:rPr lang="en-IE" altLang="en-US" i="1" dirty="0" smtClean="0">
                <a:latin typeface="Times New Roman" pitchFamily="18" charset="0"/>
              </a:rPr>
              <a:t>range</a:t>
            </a:r>
            <a:r>
              <a:rPr lang="en-IE" altLang="en-US" dirty="0" smtClean="0">
                <a:latin typeface="Times New Roman" pitchFamily="18" charset="0"/>
              </a:rPr>
              <a:t> from DC up to a frequency having the property that for all frequencies beyond this critical frequency the system gain is 3 dB below the DC gain.</a:t>
            </a:r>
          </a:p>
          <a:p>
            <a:pPr marL="0" indent="0" eaLnBrk="1" hangingPunct="1">
              <a:lnSpc>
                <a:spcPct val="90000"/>
              </a:lnSpc>
              <a:buNone/>
            </a:pPr>
            <a:r>
              <a:rPr lang="en-IE" altLang="en-US" dirty="0" smtClean="0">
                <a:latin typeface="Times New Roman" pitchFamily="18" charset="0"/>
              </a:rPr>
              <a:t>We will denote the upper edge of this frequency range by        .</a:t>
            </a:r>
          </a:p>
          <a:p>
            <a:pPr marL="0" indent="0" eaLnBrk="1" hangingPunct="1">
              <a:lnSpc>
                <a:spcPct val="90000"/>
              </a:lnSpc>
              <a:buNone/>
            </a:pPr>
            <a:r>
              <a:rPr lang="en-IE" altLang="en-US" dirty="0" smtClean="0">
                <a:latin typeface="Times New Roman" pitchFamily="18" charset="0"/>
              </a:rPr>
              <a:t>The bandwidth then is also a measure of the highest frequency to which the system can react and again we expect that high bandwidth means fast response and low bandwidth means slow response. </a:t>
            </a:r>
            <a:endParaRPr lang="en-GB" altLang="en-US" sz="3600" dirty="0" smtClean="0"/>
          </a:p>
        </p:txBody>
      </p:sp>
      <p:sp>
        <p:nvSpPr>
          <p:cNvPr id="171011" name="Text Box 6"/>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71012" name="Text Box 7"/>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171013" name="Rectangle 8"/>
          <p:cNvSpPr>
            <a:spLocks noChangeArrowheads="1"/>
          </p:cNvSpPr>
          <p:nvPr/>
        </p:nvSpPr>
        <p:spPr bwMode="auto">
          <a:xfrm>
            <a:off x="381000" y="131763"/>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a:solidFill>
                  <a:schemeClr val="tx2"/>
                </a:solidFill>
                <a:latin typeface="Times New Roman" pitchFamily="18" charset="0"/>
              </a:rPr>
              <a:t>Bandwidth</a:t>
            </a:r>
            <a:endParaRPr kumimoji="1" lang="en-GB" altLang="en-US" sz="4400">
              <a:solidFill>
                <a:schemeClr val="tx2"/>
              </a:solidFill>
              <a:latin typeface="Times New Roman" pitchFamily="18" charset="0"/>
            </a:endParaRPr>
          </a:p>
        </p:txBody>
      </p:sp>
      <p:graphicFrame>
        <p:nvGraphicFramePr>
          <p:cNvPr id="171014" name="Object 9"/>
          <p:cNvGraphicFramePr>
            <a:graphicFrameLocks noChangeAspect="1"/>
          </p:cNvGraphicFramePr>
          <p:nvPr>
            <p:extLst>
              <p:ext uri="{D42A27DB-BD31-4B8C-83A1-F6EECF244321}">
                <p14:modId xmlns:p14="http://schemas.microsoft.com/office/powerpoint/2010/main" val="2959448399"/>
              </p:ext>
            </p:extLst>
          </p:nvPr>
        </p:nvGraphicFramePr>
        <p:xfrm>
          <a:off x="1938338" y="3629025"/>
          <a:ext cx="677862" cy="642938"/>
        </p:xfrm>
        <a:graphic>
          <a:graphicData uri="http://schemas.openxmlformats.org/presentationml/2006/ole">
            <mc:AlternateContent xmlns:mc="http://schemas.openxmlformats.org/markup-compatibility/2006">
              <mc:Choice xmlns:v="urn:schemas-microsoft-com:vml" Requires="v">
                <p:oleObj spid="_x0000_s171054" name="Equation" r:id="rId4" imgW="241300" imgH="228600" progId="Equation.3">
                  <p:embed/>
                </p:oleObj>
              </mc:Choice>
              <mc:Fallback>
                <p:oleObj name="Equation" r:id="rId4" imgW="2413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8338" y="3629025"/>
                        <a:ext cx="6778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066799" y="66675"/>
            <a:ext cx="6261101"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2034" name="Rectangle 2"/>
          <p:cNvSpPr>
            <a:spLocks noGrp="1" noChangeArrowheads="1"/>
          </p:cNvSpPr>
          <p:nvPr>
            <p:ph type="body" idx="1"/>
          </p:nvPr>
        </p:nvSpPr>
        <p:spPr>
          <a:xfrm>
            <a:off x="331788" y="806450"/>
            <a:ext cx="8382000" cy="6051550"/>
          </a:xfrm>
          <a:noFill/>
        </p:spPr>
        <p:txBody>
          <a:bodyPr/>
          <a:lstStyle/>
          <a:p>
            <a:pPr marL="0" indent="0" eaLnBrk="1" hangingPunct="1">
              <a:lnSpc>
                <a:spcPct val="80000"/>
              </a:lnSpc>
              <a:buNone/>
            </a:pPr>
            <a:r>
              <a:rPr lang="en-IE" altLang="en-US" sz="2800" dirty="0" smtClean="0">
                <a:latin typeface="Times New Roman" pitchFamily="18" charset="0"/>
              </a:rPr>
              <a:t>The advantage of the bandwidth is that it is defined for all systems having a high frequency roll off, i.e. for all practical systems. </a:t>
            </a:r>
            <a:r>
              <a:rPr lang="en-IE" altLang="en-US" sz="2800" dirty="0" smtClean="0">
                <a:latin typeface="Times New Roman" pitchFamily="18" charset="0"/>
              </a:rPr>
              <a:t>As noted before, the </a:t>
            </a:r>
            <a:r>
              <a:rPr lang="en-IE" altLang="en-US" sz="2800" dirty="0" smtClean="0">
                <a:latin typeface="Times New Roman" pitchFamily="18" charset="0"/>
              </a:rPr>
              <a:t>gain crossover frequency is not always defined, most notably if the DC gain is less than 0 </a:t>
            </a:r>
            <a:r>
              <a:rPr lang="en-IE" altLang="en-US" sz="2800" dirty="0" err="1" smtClean="0">
                <a:latin typeface="Times New Roman" pitchFamily="18" charset="0"/>
              </a:rPr>
              <a:t>dB.</a:t>
            </a:r>
            <a:endParaRPr lang="en-IE" altLang="en-US" sz="2800" dirty="0" smtClean="0">
              <a:latin typeface="Times New Roman" pitchFamily="18" charset="0"/>
            </a:endParaRPr>
          </a:p>
          <a:p>
            <a:pPr marL="0" indent="0" eaLnBrk="1" hangingPunct="1">
              <a:lnSpc>
                <a:spcPct val="80000"/>
              </a:lnSpc>
              <a:buNone/>
            </a:pPr>
            <a:r>
              <a:rPr lang="en-IE" altLang="en-US" sz="2800" dirty="0" smtClean="0">
                <a:latin typeface="Times New Roman" pitchFamily="18" charset="0"/>
              </a:rPr>
              <a:t>If a system has DC gain less than 0 dB it also has a steady state error to a step which is high (as we will see more clearly later).  We would generally include a proportional gain in series with the system to increase the DC gain and thereby reduce this error.  If the DC gain is raised to 3 dB then the gain crossover frequency of the new system is equal to the bandwidth of the original system.  Accordingly gain crossover and bandwidth are quite closely related.</a:t>
            </a:r>
          </a:p>
          <a:p>
            <a:pPr marL="0" indent="0" eaLnBrk="1" hangingPunct="1">
              <a:lnSpc>
                <a:spcPct val="80000"/>
              </a:lnSpc>
              <a:buNone/>
            </a:pPr>
            <a:r>
              <a:rPr lang="en-GB" altLang="en-US" sz="2800" dirty="0" smtClean="0">
                <a:latin typeface="Times New Roman" pitchFamily="18" charset="0"/>
                <a:cs typeface="Times New Roman" pitchFamily="18" charset="0"/>
              </a:rPr>
              <a:t>In my designs I will focus more on gain crossover frequency assuming that higher gain crossover implies faster response.</a:t>
            </a:r>
          </a:p>
        </p:txBody>
      </p:sp>
      <p:sp>
        <p:nvSpPr>
          <p:cNvPr id="172035" name="Text Box 3"/>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72036" name="Text Box 4"/>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172037" name="Rectangle 5"/>
          <p:cNvSpPr>
            <a:spLocks noChangeArrowheads="1"/>
          </p:cNvSpPr>
          <p:nvPr/>
        </p:nvSpPr>
        <p:spPr bwMode="auto">
          <a:xfrm>
            <a:off x="-92076" y="-100012"/>
            <a:ext cx="8401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kumimoji="1" lang="en-IE" altLang="en-US" sz="4400" dirty="0">
                <a:solidFill>
                  <a:schemeClr val="tx2"/>
                </a:solidFill>
                <a:latin typeface="Times New Roman" pitchFamily="18" charset="0"/>
              </a:rPr>
              <a:t>Bandwidth</a:t>
            </a:r>
            <a:endParaRPr kumimoji="1" lang="en-GB" altLang="en-US" sz="4400" dirty="0">
              <a:solidFill>
                <a:schemeClr val="tx2"/>
              </a:solidFill>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304800"/>
            <a:ext cx="9144000" cy="838200"/>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91138" name="Rectangle 9"/>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GB" altLang="en-US" sz="4400">
              <a:solidFill>
                <a:schemeClr val="tx2"/>
              </a:solidFill>
            </a:endParaRPr>
          </a:p>
        </p:txBody>
      </p:sp>
      <p:sp>
        <p:nvSpPr>
          <p:cNvPr id="91139"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1400" dirty="0">
              <a:latin typeface="Times New Roman" pitchFamily="18" charset="0"/>
            </a:endParaRPr>
          </a:p>
        </p:txBody>
      </p:sp>
      <p:sp>
        <p:nvSpPr>
          <p:cNvPr id="91140"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endParaRPr kumimoji="1" lang="en-GB" altLang="en-US" sz="800" dirty="0">
              <a:latin typeface="Times New Roman" pitchFamily="18" charset="0"/>
            </a:endParaRPr>
          </a:p>
        </p:txBody>
      </p:sp>
      <p:sp>
        <p:nvSpPr>
          <p:cNvPr id="91141" name="Text Box 12"/>
          <p:cNvSpPr txBox="1">
            <a:spLocks noChangeArrowheads="1"/>
          </p:cNvSpPr>
          <p:nvPr/>
        </p:nvSpPr>
        <p:spPr bwMode="invGray">
          <a:xfrm>
            <a:off x="560388" y="368300"/>
            <a:ext cx="7743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kumimoji="1" lang="en-GB" altLang="en-US" sz="4400">
                <a:latin typeface="Times New Roman" pitchFamily="18" charset="0"/>
              </a:rPr>
              <a:t>Sinusoidal Steady State Response</a:t>
            </a:r>
            <a:endParaRPr kumimoji="1" lang="en-GB" altLang="en-US" sz="2800">
              <a:latin typeface="Times New Roman" pitchFamily="18" charset="0"/>
            </a:endParaRPr>
          </a:p>
        </p:txBody>
      </p:sp>
      <p:sp>
        <p:nvSpPr>
          <p:cNvPr id="10" name="Text Box 3"/>
          <p:cNvSpPr txBox="1">
            <a:spLocks noChangeArrowheads="1"/>
          </p:cNvSpPr>
          <p:nvPr/>
        </p:nvSpPr>
        <p:spPr bwMode="invGray">
          <a:xfrm>
            <a:off x="182562" y="1275090"/>
            <a:ext cx="877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So the steady-state response to input </a:t>
            </a:r>
            <a:r>
              <a:rPr kumimoji="1" lang="en-GB" altLang="en-US" sz="2800" i="1" dirty="0" smtClean="0">
                <a:latin typeface="Times New Roman" pitchFamily="18" charset="0"/>
                <a:cs typeface="Times New Roman" pitchFamily="18" charset="0"/>
              </a:rPr>
              <a:t>A</a:t>
            </a:r>
            <a:r>
              <a:rPr kumimoji="1" lang="en-GB" altLang="en-US" sz="2800" baseline="-25000" dirty="0" smtClean="0">
                <a:latin typeface="Times New Roman" pitchFamily="18" charset="0"/>
                <a:cs typeface="Times New Roman" pitchFamily="18" charset="0"/>
              </a:rPr>
              <a:t>0</a:t>
            </a:r>
            <a:r>
              <a:rPr kumimoji="1" lang="en-GB" altLang="en-US" sz="2800" dirty="0" smtClean="0">
                <a:latin typeface="Times New Roman" pitchFamily="18" charset="0"/>
                <a:cs typeface="Times New Roman" pitchFamily="18" charset="0"/>
              </a:rPr>
              <a:t>cos(</a:t>
            </a:r>
            <a:r>
              <a:rPr kumimoji="1" lang="en-GB" altLang="en-US" sz="2800" i="1" dirty="0" smtClean="0">
                <a:latin typeface="Symbol" panose="05050102010706020507" pitchFamily="18" charset="2"/>
                <a:cs typeface="Times New Roman" pitchFamily="18" charset="0"/>
              </a:rPr>
              <a:t>w</a:t>
            </a:r>
            <a:r>
              <a:rPr kumimoji="1" lang="en-GB" altLang="en-US" sz="2800" baseline="-25000" dirty="0" smtClean="0">
                <a:latin typeface="Times New Roman" pitchFamily="18" charset="0"/>
                <a:cs typeface="Times New Roman" pitchFamily="18" charset="0"/>
              </a:rPr>
              <a:t>0</a:t>
            </a:r>
            <a:r>
              <a:rPr kumimoji="1" lang="en-GB" altLang="en-US" sz="2800" i="1" dirty="0" smtClean="0">
                <a:latin typeface="Times New Roman" pitchFamily="18" charset="0"/>
                <a:cs typeface="Times New Roman" pitchFamily="18" charset="0"/>
              </a:rPr>
              <a:t>t</a:t>
            </a:r>
            <a:r>
              <a:rPr kumimoji="1" lang="en-GB" altLang="en-US" sz="2800" dirty="0" smtClean="0">
                <a:latin typeface="Times New Roman" pitchFamily="18" charset="0"/>
                <a:cs typeface="Times New Roman" pitchFamily="18" charset="0"/>
              </a:rPr>
              <a:t>+</a:t>
            </a:r>
            <a:r>
              <a:rPr kumimoji="1" lang="en-GB" altLang="en-US" sz="2800" i="1" dirty="0" smtClean="0">
                <a:latin typeface="Symbol" panose="05050102010706020507" pitchFamily="18" charset="2"/>
                <a:cs typeface="Times New Roman" pitchFamily="18" charset="0"/>
              </a:rPr>
              <a:t>f</a:t>
            </a:r>
            <a:r>
              <a:rPr kumimoji="1" lang="en-GB" altLang="en-US" sz="2800" baseline="-25000" dirty="0" smtClean="0">
                <a:latin typeface="Times New Roman" pitchFamily="18" charset="0"/>
                <a:cs typeface="Times New Roman" pitchFamily="18" charset="0"/>
              </a:rPr>
              <a:t>0</a:t>
            </a:r>
            <a:r>
              <a:rPr kumimoji="1" lang="en-GB" altLang="en-US" sz="2800" dirty="0" smtClean="0">
                <a:latin typeface="Times New Roman" pitchFamily="18" charset="0"/>
                <a:cs typeface="Times New Roman" pitchFamily="18" charset="0"/>
              </a:rPr>
              <a:t>) equals:</a:t>
            </a:r>
            <a:endParaRPr kumimoji="1" lang="en-US" altLang="en-US" sz="28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63676487"/>
              </p:ext>
            </p:extLst>
          </p:nvPr>
        </p:nvGraphicFramePr>
        <p:xfrm>
          <a:off x="182562" y="1952625"/>
          <a:ext cx="8796822" cy="968375"/>
        </p:xfrm>
        <a:graphic>
          <a:graphicData uri="http://schemas.openxmlformats.org/presentationml/2006/ole">
            <mc:AlternateContent xmlns:mc="http://schemas.openxmlformats.org/markup-compatibility/2006">
              <mc:Choice xmlns:v="urn:schemas-microsoft-com:vml" Requires="v">
                <p:oleObj spid="_x0000_s430154" name="Equation" r:id="rId4" imgW="3873240" imgH="419040" progId="Equation.3">
                  <p:embed/>
                </p:oleObj>
              </mc:Choice>
              <mc:Fallback>
                <p:oleObj name="Equation" r:id="rId4" imgW="3873240" imgH="419040" progId="Equation.3">
                  <p:embed/>
                  <p:pic>
                    <p:nvPicPr>
                      <p:cNvPr id="0" name=""/>
                      <p:cNvPicPr>
                        <a:picLocks noChangeAspect="1" noChangeArrowheads="1"/>
                      </p:cNvPicPr>
                      <p:nvPr/>
                    </p:nvPicPr>
                    <p:blipFill>
                      <a:blip r:embed="rId5"/>
                      <a:srcRect/>
                      <a:stretch>
                        <a:fillRect/>
                      </a:stretch>
                    </p:blipFill>
                    <p:spPr bwMode="auto">
                      <a:xfrm>
                        <a:off x="182562" y="1952625"/>
                        <a:ext cx="8796822" cy="968375"/>
                      </a:xfrm>
                      <a:prstGeom prst="rect">
                        <a:avLst/>
                      </a:prstGeom>
                      <a:noFill/>
                      <a:ln>
                        <a:noFill/>
                      </a:ln>
                    </p:spPr>
                  </p:pic>
                </p:oleObj>
              </mc:Fallback>
            </mc:AlternateContent>
          </a:graphicData>
        </a:graphic>
      </p:graphicFrame>
      <p:sp>
        <p:nvSpPr>
          <p:cNvPr id="12" name="Text Box 3"/>
          <p:cNvSpPr txBox="1">
            <a:spLocks noChangeArrowheads="1"/>
          </p:cNvSpPr>
          <p:nvPr/>
        </p:nvSpPr>
        <p:spPr bwMode="invGray">
          <a:xfrm>
            <a:off x="182562" y="5214691"/>
            <a:ext cx="87788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sz="2800" dirty="0" smtClean="0">
                <a:latin typeface="Times New Roman" pitchFamily="18" charset="0"/>
                <a:cs typeface="Times New Roman" pitchFamily="18" charset="0"/>
              </a:rPr>
              <a:t>i.e. a co-sinusoid of the same frequency but with amplitude and phase modulated by the modulus and argument of the transfer function evaluated at </a:t>
            </a:r>
            <a:r>
              <a:rPr kumimoji="1" lang="en-GB" altLang="en-US" sz="2800" i="1" dirty="0" smtClean="0">
                <a:latin typeface="Times New Roman" pitchFamily="18" charset="0"/>
                <a:cs typeface="Times New Roman" pitchFamily="18" charset="0"/>
              </a:rPr>
              <a:t>s</a:t>
            </a:r>
            <a:r>
              <a:rPr kumimoji="1" lang="en-GB" altLang="en-US" sz="2800" dirty="0" smtClean="0">
                <a:latin typeface="Times New Roman" pitchFamily="18" charset="0"/>
                <a:cs typeface="Times New Roman" pitchFamily="18" charset="0"/>
              </a:rPr>
              <a:t> = </a:t>
            </a:r>
            <a:r>
              <a:rPr kumimoji="1" lang="en-GB" altLang="en-US" sz="2800" i="1" dirty="0" smtClean="0">
                <a:latin typeface="Times New Roman" pitchFamily="18" charset="0"/>
                <a:cs typeface="Times New Roman" pitchFamily="18" charset="0"/>
              </a:rPr>
              <a:t>j</a:t>
            </a:r>
            <a:r>
              <a:rPr kumimoji="1" lang="en-GB" altLang="en-US" sz="2800" i="1" dirty="0" smtClean="0">
                <a:latin typeface="Symbol" panose="05050102010706020507" pitchFamily="18" charset="2"/>
                <a:cs typeface="Times New Roman" pitchFamily="18" charset="0"/>
              </a:rPr>
              <a:t>w</a:t>
            </a:r>
            <a:r>
              <a:rPr kumimoji="1" lang="en-GB" altLang="en-US" sz="2800" baseline="-25000" dirty="0" smtClean="0">
                <a:latin typeface="Times New Roman" pitchFamily="18" charset="0"/>
                <a:cs typeface="Times New Roman" pitchFamily="18" charset="0"/>
              </a:rPr>
              <a:t>0</a:t>
            </a:r>
            <a:r>
              <a:rPr kumimoji="1" lang="en-GB" altLang="en-US" sz="2800" dirty="0" smtClean="0">
                <a:latin typeface="Times New Roman" pitchFamily="18" charset="0"/>
                <a:cs typeface="Times New Roman" pitchFamily="18" charset="0"/>
              </a:rPr>
              <a:t>.</a:t>
            </a:r>
            <a:endParaRPr kumimoji="1" lang="en-US" altLang="en-US" sz="28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4011176"/>
              </p:ext>
            </p:extLst>
          </p:nvPr>
        </p:nvGraphicFramePr>
        <p:xfrm>
          <a:off x="1085850" y="3198813"/>
          <a:ext cx="7035800" cy="1701800"/>
        </p:xfrm>
        <a:graphic>
          <a:graphicData uri="http://schemas.openxmlformats.org/presentationml/2006/ole">
            <mc:AlternateContent xmlns:mc="http://schemas.openxmlformats.org/markup-compatibility/2006">
              <mc:Choice xmlns:v="urn:schemas-microsoft-com:vml" Requires="v">
                <p:oleObj spid="_x0000_s430155" name="Equation" r:id="rId6" imgW="3098520" imgH="736560" progId="Equation.3">
                  <p:embed/>
                </p:oleObj>
              </mc:Choice>
              <mc:Fallback>
                <p:oleObj name="Equation" r:id="rId6" imgW="3098520" imgH="736560" progId="Equation.3">
                  <p:embed/>
                  <p:pic>
                    <p:nvPicPr>
                      <p:cNvPr id="0" name="Object 1"/>
                      <p:cNvPicPr>
                        <a:picLocks noChangeAspect="1" noChangeArrowheads="1"/>
                      </p:cNvPicPr>
                      <p:nvPr/>
                    </p:nvPicPr>
                    <p:blipFill>
                      <a:blip r:embed="rId7"/>
                      <a:srcRect/>
                      <a:stretch>
                        <a:fillRect/>
                      </a:stretch>
                    </p:blipFill>
                    <p:spPr bwMode="auto">
                      <a:xfrm>
                        <a:off x="1085850" y="3198813"/>
                        <a:ext cx="70358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2549195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304800"/>
            <a:ext cx="9143999"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79202" name="Rectangle 4"/>
          <p:cNvSpPr>
            <a:spLocks noGrp="1" noChangeArrowheads="1"/>
          </p:cNvSpPr>
          <p:nvPr>
            <p:ph type="title"/>
          </p:nvPr>
        </p:nvSpPr>
        <p:spPr>
          <a:xfrm>
            <a:off x="457200" y="173038"/>
            <a:ext cx="8229600" cy="914400"/>
          </a:xfrm>
          <a:noFill/>
        </p:spPr>
        <p:txBody>
          <a:bodyPr/>
          <a:lstStyle/>
          <a:p>
            <a:pPr eaLnBrk="1" hangingPunct="1"/>
            <a:r>
              <a:rPr lang="en-IE" altLang="en-US" dirty="0" smtClean="0">
                <a:latin typeface="Times New Roman" pitchFamily="18" charset="0"/>
              </a:rPr>
              <a:t>A quintessential dichotomy</a:t>
            </a:r>
            <a:endParaRPr lang="en-GB" altLang="en-US" dirty="0" smtClean="0">
              <a:latin typeface="Times New Roman" pitchFamily="18" charset="0"/>
            </a:endParaRPr>
          </a:p>
        </p:txBody>
      </p:sp>
      <p:sp>
        <p:nvSpPr>
          <p:cNvPr id="179203" name="Rectangle 5"/>
          <p:cNvSpPr>
            <a:spLocks noGrp="1" noChangeArrowheads="1"/>
          </p:cNvSpPr>
          <p:nvPr>
            <p:ph type="body" idx="1"/>
          </p:nvPr>
        </p:nvSpPr>
        <p:spPr>
          <a:xfrm>
            <a:off x="177800" y="1230313"/>
            <a:ext cx="8674100" cy="5627687"/>
          </a:xfrm>
          <a:noFill/>
        </p:spPr>
        <p:txBody>
          <a:bodyPr/>
          <a:lstStyle/>
          <a:p>
            <a:pPr marL="0" indent="0" eaLnBrk="1" hangingPunct="1">
              <a:buNone/>
            </a:pPr>
            <a:r>
              <a:rPr lang="en-IE" altLang="en-US" sz="2800" dirty="0" smtClean="0">
                <a:latin typeface="Times New Roman" pitchFamily="18" charset="0"/>
              </a:rPr>
              <a:t>The input will include disturbances.  The system at least partially rejects the disturbances if their frequency components lie outside the closed-loop system bandwidth.</a:t>
            </a:r>
          </a:p>
          <a:p>
            <a:pPr marL="0" indent="0" eaLnBrk="1" hangingPunct="1">
              <a:buNone/>
            </a:pPr>
            <a:r>
              <a:rPr lang="en-IE" altLang="en-US" sz="2800" dirty="0" smtClean="0">
                <a:latin typeface="Times New Roman" pitchFamily="18" charset="0"/>
              </a:rPr>
              <a:t>The bandwidth indicates the maximum frequency to which the system can react, i.e. the speed of response.  A system with higher bandwidth reacts to higher frequencies, i.e. reacts quickly.  As a result such a system may be expected to have a fast rise time and short settling time.</a:t>
            </a:r>
          </a:p>
          <a:p>
            <a:pPr marL="0" indent="0" eaLnBrk="1" hangingPunct="1">
              <a:buNone/>
            </a:pPr>
            <a:r>
              <a:rPr lang="en-GB" altLang="en-US" sz="2800" dirty="0" smtClean="0">
                <a:latin typeface="Times New Roman" pitchFamily="18" charset="0"/>
              </a:rPr>
              <a:t>A quintessential dichotomy:  speed of response calls for large bandwidth; disturbance rejection calls for small bandwidth. </a:t>
            </a:r>
          </a:p>
        </p:txBody>
      </p:sp>
      <p:sp>
        <p:nvSpPr>
          <p:cNvPr id="179204" name="Text Box 6"/>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a:t>
            </a:r>
            <a:r>
              <a:rPr kumimoji="1" lang="en-IE" altLang="en-US" sz="1400" dirty="0">
                <a:latin typeface="Times New Roman" pitchFamily="18" charset="0"/>
              </a:rPr>
              <a:t> </a:t>
            </a:r>
            <a:r>
              <a:rPr kumimoji="1" lang="en-GB" altLang="en-US" sz="1400" dirty="0">
                <a:latin typeface="Times New Roman" pitchFamily="18" charset="0"/>
              </a:rPr>
              <a:t>4</a:t>
            </a:r>
            <a:endParaRPr kumimoji="1" lang="en-GB" altLang="en-US" sz="800" dirty="0">
              <a:latin typeface="Times New Roman" pitchFamily="18" charset="0"/>
            </a:endParaRPr>
          </a:p>
        </p:txBody>
      </p:sp>
      <p:sp>
        <p:nvSpPr>
          <p:cNvPr id="179205" name="Text Box 7"/>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0481" y="274638"/>
            <a:ext cx="9143999"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87394" name="Rectangle 2"/>
          <p:cNvSpPr>
            <a:spLocks noChangeArrowheads="1"/>
          </p:cNvSpPr>
          <p:nvPr/>
        </p:nvSpPr>
        <p:spPr bwMode="auto">
          <a:xfrm>
            <a:off x="231775" y="7938"/>
            <a:ext cx="8599488"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Second Order System</a:t>
            </a:r>
          </a:p>
        </p:txBody>
      </p:sp>
      <p:sp>
        <p:nvSpPr>
          <p:cNvPr id="18739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8739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87397" name="Text Box 8"/>
          <p:cNvSpPr txBox="1">
            <a:spLocks noChangeArrowheads="1"/>
          </p:cNvSpPr>
          <p:nvPr/>
        </p:nvSpPr>
        <p:spPr bwMode="invGray">
          <a:xfrm>
            <a:off x="354013" y="2944813"/>
            <a:ext cx="41957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000" dirty="0">
                <a:latin typeface="Times New Roman" pitchFamily="18" charset="0"/>
              </a:rPr>
              <a:t>Phase margin (in degrees) </a:t>
            </a:r>
            <a:r>
              <a:rPr lang="en-GB" altLang="en-US" sz="2000" dirty="0" err="1" smtClean="0">
                <a:latin typeface="Times New Roman" pitchFamily="18" charset="0"/>
              </a:rPr>
              <a:t>vs</a:t>
            </a:r>
            <a:r>
              <a:rPr lang="en-GB" altLang="en-US" sz="2000" dirty="0" smtClean="0">
                <a:latin typeface="Times New Roman" pitchFamily="18" charset="0"/>
              </a:rPr>
              <a:t> </a:t>
            </a:r>
            <a:r>
              <a:rPr lang="en-GB" altLang="en-US" sz="2000" dirty="0">
                <a:latin typeface="Symbol" pitchFamily="18" charset="2"/>
              </a:rPr>
              <a:t>z (</a:t>
            </a:r>
            <a:r>
              <a:rPr lang="en-GB" altLang="en-US" sz="2000" dirty="0">
                <a:latin typeface="Times New Roman" pitchFamily="18" charset="0"/>
              </a:rPr>
              <a:t>blue) and linear approximation (red)</a:t>
            </a:r>
            <a:endParaRPr lang="en-US" altLang="en-US" sz="2000" dirty="0">
              <a:latin typeface="Times New Roman" pitchFamily="18" charset="0"/>
            </a:endParaRPr>
          </a:p>
        </p:txBody>
      </p:sp>
      <p:sp>
        <p:nvSpPr>
          <p:cNvPr id="187398" name="Text Box 9"/>
          <p:cNvSpPr txBox="1">
            <a:spLocks noChangeArrowheads="1"/>
          </p:cNvSpPr>
          <p:nvPr/>
        </p:nvSpPr>
        <p:spPr bwMode="invGray">
          <a:xfrm>
            <a:off x="5213350" y="2925763"/>
            <a:ext cx="3371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000" dirty="0">
                <a:latin typeface="Times New Roman" pitchFamily="18" charset="0"/>
              </a:rPr>
              <a:t>Bandwidth/natural frequency  </a:t>
            </a:r>
            <a:r>
              <a:rPr lang="en-GB" altLang="en-US" sz="2000" dirty="0" err="1" smtClean="0">
                <a:latin typeface="Times New Roman" pitchFamily="18" charset="0"/>
              </a:rPr>
              <a:t>vs</a:t>
            </a:r>
            <a:r>
              <a:rPr lang="en-GB" altLang="en-US" sz="2000" dirty="0" smtClean="0">
                <a:latin typeface="Times New Roman" pitchFamily="18" charset="0"/>
              </a:rPr>
              <a:t> </a:t>
            </a:r>
            <a:r>
              <a:rPr lang="en-GB" altLang="en-US" sz="2000" dirty="0">
                <a:latin typeface="Symbol" pitchFamily="18" charset="2"/>
              </a:rPr>
              <a:t>z</a:t>
            </a:r>
            <a:r>
              <a:rPr lang="en-GB" altLang="en-US" sz="2000" dirty="0">
                <a:latin typeface="Times New Roman" pitchFamily="18" charset="0"/>
              </a:rPr>
              <a:t>.</a:t>
            </a:r>
            <a:endParaRPr lang="en-US" altLang="en-US" sz="2000" dirty="0">
              <a:latin typeface="Times New Roman" pitchFamily="18" charset="0"/>
            </a:endParaRPr>
          </a:p>
        </p:txBody>
      </p:sp>
      <p:graphicFrame>
        <p:nvGraphicFramePr>
          <p:cNvPr id="187399" name="Object 11"/>
          <p:cNvGraphicFramePr>
            <a:graphicFrameLocks noChangeAspect="1"/>
          </p:cNvGraphicFramePr>
          <p:nvPr>
            <p:extLst>
              <p:ext uri="{D42A27DB-BD31-4B8C-83A1-F6EECF244321}">
                <p14:modId xmlns:p14="http://schemas.microsoft.com/office/powerpoint/2010/main" val="104115839"/>
              </p:ext>
            </p:extLst>
          </p:nvPr>
        </p:nvGraphicFramePr>
        <p:xfrm>
          <a:off x="284163" y="1006475"/>
          <a:ext cx="8545512" cy="2122488"/>
        </p:xfrm>
        <a:graphic>
          <a:graphicData uri="http://schemas.openxmlformats.org/presentationml/2006/ole">
            <mc:AlternateContent xmlns:mc="http://schemas.openxmlformats.org/markup-compatibility/2006">
              <mc:Choice xmlns:v="urn:schemas-microsoft-com:vml" Requires="v">
                <p:oleObj spid="_x0000_s187440" name="Document" r:id="rId4" imgW="5681904" imgH="1413439" progId="Word.Document.8">
                  <p:embed/>
                </p:oleObj>
              </mc:Choice>
              <mc:Fallback>
                <p:oleObj name="Document" r:id="rId4" imgW="5681904" imgH="1413439" progId="Word.Document.8">
                  <p:embed/>
                  <p:pic>
                    <p:nvPicPr>
                      <p:cNvPr id="0" name="Object 11"/>
                      <p:cNvPicPr>
                        <a:picLocks noChangeAspect="1" noChangeArrowheads="1"/>
                      </p:cNvPicPr>
                      <p:nvPr/>
                    </p:nvPicPr>
                    <p:blipFill>
                      <a:blip r:embed="rId5"/>
                      <a:srcRect/>
                      <a:stretch>
                        <a:fillRect/>
                      </a:stretch>
                    </p:blipFill>
                    <p:spPr bwMode="invGray">
                      <a:xfrm>
                        <a:off x="284163" y="1006475"/>
                        <a:ext cx="8545512"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740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4659313" y="3582988"/>
            <a:ext cx="4637087"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401"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158750" y="3582988"/>
            <a:ext cx="4637088"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665956"/>
            <a:ext cx="9143999"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84322" name="Rectangle 2"/>
          <p:cNvSpPr>
            <a:spLocks noGrp="1" noChangeArrowheads="1"/>
          </p:cNvSpPr>
          <p:nvPr>
            <p:ph type="title"/>
          </p:nvPr>
        </p:nvSpPr>
        <p:spPr>
          <a:xfrm>
            <a:off x="482600" y="509588"/>
            <a:ext cx="7772400" cy="876300"/>
          </a:xfrm>
        </p:spPr>
        <p:txBody>
          <a:bodyPr/>
          <a:lstStyle/>
          <a:p>
            <a:pPr eaLnBrk="1" hangingPunct="1"/>
            <a:r>
              <a:rPr lang="en-IE" altLang="en-US" smtClean="0"/>
              <a:t>Note</a:t>
            </a:r>
            <a:endParaRPr lang="en-GB" altLang="en-US" smtClean="0"/>
          </a:p>
        </p:txBody>
      </p:sp>
      <p:sp>
        <p:nvSpPr>
          <p:cNvPr id="184323" name="Text Box 3"/>
          <p:cNvSpPr txBox="1">
            <a:spLocks noChangeArrowheads="1"/>
          </p:cNvSpPr>
          <p:nvPr/>
        </p:nvSpPr>
        <p:spPr bwMode="invGray">
          <a:xfrm>
            <a:off x="147638" y="2185988"/>
            <a:ext cx="852646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a:latin typeface="Times New Roman" panose="02020603050405020304" pitchFamily="18" charset="0"/>
                <a:cs typeface="Times New Roman" panose="02020603050405020304" pitchFamily="18" charset="0"/>
              </a:rPr>
              <a:t>The second formula suggests that large bandwidth implies large natural frequency.  As real part = - </a:t>
            </a:r>
            <a:r>
              <a:rPr kumimoji="1" lang="en-GB" altLang="en-US" i="1" dirty="0" err="1">
                <a:latin typeface="Symbol" panose="05050102010706020507" pitchFamily="18" charset="2"/>
                <a:cs typeface="Times New Roman" panose="02020603050405020304" pitchFamily="18" charset="0"/>
              </a:rPr>
              <a:t>zw</a:t>
            </a:r>
            <a:r>
              <a:rPr kumimoji="1" lang="en-GB" altLang="en-US" i="1" baseline="-25000" dirty="0" err="1">
                <a:latin typeface="Times New Roman" panose="02020603050405020304" pitchFamily="18" charset="0"/>
                <a:cs typeface="Times New Roman" panose="02020603050405020304" pitchFamily="18" charset="0"/>
              </a:rPr>
              <a:t>n</a:t>
            </a:r>
            <a:r>
              <a:rPr kumimoji="1" lang="en-GB" altLang="en-US" dirty="0">
                <a:latin typeface="Times New Roman" panose="02020603050405020304" pitchFamily="18" charset="0"/>
                <a:cs typeface="Times New Roman" panose="02020603050405020304" pitchFamily="18" charset="0"/>
              </a:rPr>
              <a:t> it follows that, for given </a:t>
            </a:r>
            <a:r>
              <a:rPr kumimoji="1" lang="en-GB" altLang="en-US" i="1" dirty="0">
                <a:latin typeface="Symbol" panose="05050102010706020507" pitchFamily="18" charset="2"/>
                <a:cs typeface="Times New Roman" panose="02020603050405020304" pitchFamily="18" charset="0"/>
              </a:rPr>
              <a:t>z</a:t>
            </a:r>
            <a:r>
              <a:rPr kumimoji="1" lang="en-GB" altLang="en-US" dirty="0">
                <a:latin typeface="Times New Roman" panose="02020603050405020304" pitchFamily="18" charset="0"/>
                <a:cs typeface="Times New Roman" panose="02020603050405020304" pitchFamily="18" charset="0"/>
              </a:rPr>
              <a:t>, large bandwidth implies dominant poles (and therefore all poles) far into LHP.  This of course implies fast response as claimed above</a:t>
            </a:r>
            <a:r>
              <a:rPr kumimoji="1" lang="en-GB" altLang="en-US" dirty="0" smtClean="0">
                <a:latin typeface="Times New Roman" panose="02020603050405020304" pitchFamily="18" charset="0"/>
                <a:cs typeface="Times New Roman" panose="02020603050405020304" pitchFamily="18" charset="0"/>
              </a:rPr>
              <a:t>.</a:t>
            </a:r>
          </a:p>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These formula are </a:t>
            </a:r>
            <a:r>
              <a:rPr kumimoji="1" lang="en-GB" altLang="en-US" i="1" dirty="0" smtClean="0">
                <a:latin typeface="Times New Roman" panose="02020603050405020304" pitchFamily="18" charset="0"/>
                <a:cs typeface="Times New Roman" panose="02020603050405020304" pitchFamily="18" charset="0"/>
              </a:rPr>
              <a:t>very</a:t>
            </a:r>
            <a:r>
              <a:rPr kumimoji="1" lang="en-GB" altLang="en-US" dirty="0" smtClean="0">
                <a:latin typeface="Times New Roman" panose="02020603050405020304" pitchFamily="18" charset="0"/>
                <a:cs typeface="Times New Roman" panose="02020603050405020304" pitchFamily="18" charset="0"/>
              </a:rPr>
              <a:t> approximate. We must use with great caution.</a:t>
            </a:r>
            <a:endParaRPr kumimoji="1" lang="en-US" altLang="en-US" dirty="0">
              <a:latin typeface="Times New Roman" panose="02020603050405020304" pitchFamily="18" charset="0"/>
              <a:cs typeface="Times New Roman" panose="02020603050405020304" pitchFamily="18" charset="0"/>
            </a:endParaRPr>
          </a:p>
        </p:txBody>
      </p:sp>
      <p:sp>
        <p:nvSpPr>
          <p:cNvPr id="5"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85346" name="Rectangle 2"/>
          <p:cNvSpPr>
            <a:spLocks noChangeArrowheads="1"/>
          </p:cNvSpPr>
          <p:nvPr/>
        </p:nvSpPr>
        <p:spPr bwMode="auto">
          <a:xfrm>
            <a:off x="231775" y="287338"/>
            <a:ext cx="8599488"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Second Order System</a:t>
            </a:r>
          </a:p>
        </p:txBody>
      </p:sp>
      <p:sp>
        <p:nvSpPr>
          <p:cNvPr id="185347"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85348"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85349" name="Text Box 6"/>
          <p:cNvSpPr txBox="1">
            <a:spLocks noChangeArrowheads="1"/>
          </p:cNvSpPr>
          <p:nvPr/>
        </p:nvSpPr>
        <p:spPr bwMode="invGray">
          <a:xfrm>
            <a:off x="3241675" y="2676526"/>
            <a:ext cx="3371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GB" altLang="en-US" sz="2000" dirty="0">
                <a:latin typeface="Times New Roman" pitchFamily="18" charset="0"/>
              </a:rPr>
              <a:t>Gain crossover/natural frequency  </a:t>
            </a:r>
            <a:r>
              <a:rPr lang="en-GB" altLang="en-US" sz="2000" dirty="0" err="1" smtClean="0">
                <a:latin typeface="Times New Roman" pitchFamily="18" charset="0"/>
              </a:rPr>
              <a:t>vs</a:t>
            </a:r>
            <a:r>
              <a:rPr lang="en-GB" altLang="en-US" sz="2000" dirty="0" smtClean="0">
                <a:latin typeface="Times New Roman" pitchFamily="18" charset="0"/>
              </a:rPr>
              <a:t> </a:t>
            </a:r>
            <a:r>
              <a:rPr lang="en-GB" altLang="en-US" sz="2000" dirty="0">
                <a:latin typeface="Symbol" pitchFamily="18" charset="2"/>
              </a:rPr>
              <a:t>z</a:t>
            </a:r>
            <a:r>
              <a:rPr lang="en-GB" altLang="en-US" sz="2000" dirty="0">
                <a:latin typeface="Times New Roman" pitchFamily="18" charset="0"/>
              </a:rPr>
              <a:t>.</a:t>
            </a:r>
            <a:endParaRPr lang="en-US" altLang="en-US" sz="2000" dirty="0">
              <a:latin typeface="Times New Roman" pitchFamily="18" charset="0"/>
            </a:endParaRPr>
          </a:p>
        </p:txBody>
      </p:sp>
      <p:graphicFrame>
        <p:nvGraphicFramePr>
          <p:cNvPr id="185350" name="Object 7"/>
          <p:cNvGraphicFramePr>
            <a:graphicFrameLocks noChangeAspect="1"/>
          </p:cNvGraphicFramePr>
          <p:nvPr>
            <p:extLst>
              <p:ext uri="{D42A27DB-BD31-4B8C-83A1-F6EECF244321}">
                <p14:modId xmlns:p14="http://schemas.microsoft.com/office/powerpoint/2010/main" val="3151095124"/>
              </p:ext>
            </p:extLst>
          </p:nvPr>
        </p:nvGraphicFramePr>
        <p:xfrm>
          <a:off x="131763" y="1408113"/>
          <a:ext cx="8564562" cy="1970088"/>
        </p:xfrm>
        <a:graphic>
          <a:graphicData uri="http://schemas.openxmlformats.org/presentationml/2006/ole">
            <mc:AlternateContent xmlns:mc="http://schemas.openxmlformats.org/markup-compatibility/2006">
              <mc:Choice xmlns:v="urn:schemas-microsoft-com:vml" Requires="v">
                <p:oleObj spid="_x0000_s185450" name="Document" r:id="rId4" imgW="5696126" imgH="1313677" progId="Word.Document.8">
                  <p:embed/>
                </p:oleObj>
              </mc:Choice>
              <mc:Fallback>
                <p:oleObj name="Document" r:id="rId4" imgW="5696126" imgH="1313677"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131763" y="1408113"/>
                        <a:ext cx="8564562" cy="197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535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2843213" y="3189288"/>
            <a:ext cx="4637087"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69900" y="328612"/>
            <a:ext cx="59182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1490" name="Rectangle 2"/>
          <p:cNvSpPr>
            <a:spLocks noChangeArrowheads="1"/>
          </p:cNvSpPr>
          <p:nvPr/>
        </p:nvSpPr>
        <p:spPr bwMode="auto">
          <a:xfrm>
            <a:off x="1168400" y="177800"/>
            <a:ext cx="4159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Example </a:t>
            </a:r>
            <a:r>
              <a:rPr lang="en-GB" altLang="en-US" sz="4400" dirty="0" smtClean="0">
                <a:solidFill>
                  <a:schemeClr val="tx2"/>
                </a:solidFill>
              </a:rPr>
              <a:t>4.5</a:t>
            </a:r>
            <a:endParaRPr lang="en-GB" altLang="en-US" sz="4400" dirty="0">
              <a:solidFill>
                <a:schemeClr val="tx2"/>
              </a:solidFill>
            </a:endParaRPr>
          </a:p>
        </p:txBody>
      </p:sp>
      <p:sp>
        <p:nvSpPr>
          <p:cNvPr id="1914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14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 </a:t>
            </a:r>
          </a:p>
        </p:txBody>
      </p:sp>
      <p:sp>
        <p:nvSpPr>
          <p:cNvPr id="11" name="Text Box 3"/>
          <p:cNvSpPr txBox="1">
            <a:spLocks noChangeArrowheads="1"/>
          </p:cNvSpPr>
          <p:nvPr/>
        </p:nvSpPr>
        <p:spPr bwMode="invGray">
          <a:xfrm>
            <a:off x="160338" y="1182688"/>
            <a:ext cx="85264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I wish to vaguely justify or at least validate some of these formulae. To that end consider the following open-loop transfer function:</a:t>
            </a:r>
            <a:endParaRPr kumimoji="1" lang="en-US" altLang="en-US" dirty="0">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134830"/>
              </p:ext>
            </p:extLst>
          </p:nvPr>
        </p:nvGraphicFramePr>
        <p:xfrm>
          <a:off x="2497138" y="2752725"/>
          <a:ext cx="3097212" cy="1079500"/>
        </p:xfrm>
        <a:graphic>
          <a:graphicData uri="http://schemas.openxmlformats.org/presentationml/2006/ole">
            <mc:AlternateContent xmlns:mc="http://schemas.openxmlformats.org/markup-compatibility/2006">
              <mc:Choice xmlns:v="urn:schemas-microsoft-com:vml" Requires="v">
                <p:oleObj spid="_x0000_s433165" name="Equation" r:id="rId4" imgW="1130040" imgH="393480" progId="Equation.3">
                  <p:embed/>
                </p:oleObj>
              </mc:Choice>
              <mc:Fallback>
                <p:oleObj name="Equation" r:id="rId4" imgW="1130040" imgH="393480" progId="Equation.3">
                  <p:embed/>
                  <p:pic>
                    <p:nvPicPr>
                      <p:cNvPr id="0" name="Object 5"/>
                      <p:cNvPicPr>
                        <a:picLocks noChangeAspect="1" noChangeArrowheads="1"/>
                      </p:cNvPicPr>
                      <p:nvPr/>
                    </p:nvPicPr>
                    <p:blipFill>
                      <a:blip r:embed="rId5"/>
                      <a:srcRect/>
                      <a:stretch>
                        <a:fillRect/>
                      </a:stretch>
                    </p:blipFill>
                    <p:spPr bwMode="auto">
                      <a:xfrm>
                        <a:off x="2497138" y="2752725"/>
                        <a:ext cx="30972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3"/>
          <p:cNvSpPr txBox="1">
            <a:spLocks noChangeArrowheads="1"/>
          </p:cNvSpPr>
          <p:nvPr/>
        </p:nvSpPr>
        <p:spPr bwMode="invGray">
          <a:xfrm>
            <a:off x="211138" y="3976688"/>
            <a:ext cx="85264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When placed in a unity negative feedback loop the resulting closed-loop transfer function becomes:</a:t>
            </a:r>
            <a:endParaRPr kumimoji="1" lang="en-US" altLang="en-US"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087358768"/>
              </p:ext>
            </p:extLst>
          </p:nvPr>
        </p:nvGraphicFramePr>
        <p:xfrm>
          <a:off x="809625" y="5257106"/>
          <a:ext cx="6750051" cy="1254125"/>
        </p:xfrm>
        <a:graphic>
          <a:graphicData uri="http://schemas.openxmlformats.org/presentationml/2006/ole">
            <mc:AlternateContent xmlns:mc="http://schemas.openxmlformats.org/markup-compatibility/2006">
              <mc:Choice xmlns:v="urn:schemas-microsoft-com:vml" Requires="v">
                <p:oleObj spid="_x0000_s433166" name="Equation" r:id="rId6" imgW="2463480" imgH="457200" progId="Equation.3">
                  <p:embed/>
                </p:oleObj>
              </mc:Choice>
              <mc:Fallback>
                <p:oleObj name="Equation" r:id="rId6" imgW="2463480" imgH="457200" progId="Equation.3">
                  <p:embed/>
                  <p:pic>
                    <p:nvPicPr>
                      <p:cNvPr id="0" name="Object 1"/>
                      <p:cNvPicPr>
                        <a:picLocks noChangeAspect="1" noChangeArrowheads="1"/>
                      </p:cNvPicPr>
                      <p:nvPr/>
                    </p:nvPicPr>
                    <p:blipFill>
                      <a:blip r:embed="rId7"/>
                      <a:srcRect/>
                      <a:stretch>
                        <a:fillRect/>
                      </a:stretch>
                    </p:blipFill>
                    <p:spPr bwMode="auto">
                      <a:xfrm>
                        <a:off x="809625" y="5257106"/>
                        <a:ext cx="6750051"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422470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469900" y="328612"/>
            <a:ext cx="59182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1490" name="Rectangle 2"/>
          <p:cNvSpPr>
            <a:spLocks noChangeArrowheads="1"/>
          </p:cNvSpPr>
          <p:nvPr/>
        </p:nvSpPr>
        <p:spPr bwMode="auto">
          <a:xfrm>
            <a:off x="1168400" y="177800"/>
            <a:ext cx="4159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Example </a:t>
            </a:r>
            <a:r>
              <a:rPr lang="en-GB" altLang="en-US" sz="4400" dirty="0" smtClean="0">
                <a:solidFill>
                  <a:schemeClr val="tx2"/>
                </a:solidFill>
              </a:rPr>
              <a:t>4.5</a:t>
            </a:r>
            <a:endParaRPr lang="en-GB" altLang="en-US" sz="4400" dirty="0">
              <a:solidFill>
                <a:schemeClr val="tx2"/>
              </a:solidFill>
            </a:endParaRPr>
          </a:p>
        </p:txBody>
      </p:sp>
      <p:sp>
        <p:nvSpPr>
          <p:cNvPr id="1914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14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 </a:t>
            </a:r>
          </a:p>
        </p:txBody>
      </p:sp>
      <p:sp>
        <p:nvSpPr>
          <p:cNvPr id="11" name="Text Box 3"/>
          <p:cNvSpPr txBox="1">
            <a:spLocks noChangeArrowheads="1"/>
          </p:cNvSpPr>
          <p:nvPr/>
        </p:nvSpPr>
        <p:spPr bwMode="invGray">
          <a:xfrm>
            <a:off x="160338" y="1563688"/>
            <a:ext cx="85264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So the closed-loop system is a canonical second order system with natural frequency if 1 rad/sec and damping ratio of 0.575. The approximate formulae now suggest:</a:t>
            </a:r>
            <a:endParaRPr kumimoji="1" lang="en-US" altLang="en-US" dirty="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24608205"/>
              </p:ext>
            </p:extLst>
          </p:nvPr>
        </p:nvGraphicFramePr>
        <p:xfrm>
          <a:off x="2383632" y="3919538"/>
          <a:ext cx="4275137" cy="628650"/>
        </p:xfrm>
        <a:graphic>
          <a:graphicData uri="http://schemas.openxmlformats.org/presentationml/2006/ole">
            <mc:AlternateContent xmlns:mc="http://schemas.openxmlformats.org/markup-compatibility/2006">
              <mc:Choice xmlns:v="urn:schemas-microsoft-com:vml" Requires="v">
                <p:oleObj spid="_x0000_s434189" name="Equation" r:id="rId4" imgW="1562040" imgH="228600" progId="Equation.3">
                  <p:embed/>
                </p:oleObj>
              </mc:Choice>
              <mc:Fallback>
                <p:oleObj name="Equation" r:id="rId4" imgW="1562040" imgH="228600" progId="Equation.3">
                  <p:embed/>
                  <p:pic>
                    <p:nvPicPr>
                      <p:cNvPr id="0" name=""/>
                      <p:cNvPicPr>
                        <a:picLocks noChangeAspect="1" noChangeArrowheads="1"/>
                      </p:cNvPicPr>
                      <p:nvPr/>
                    </p:nvPicPr>
                    <p:blipFill>
                      <a:blip r:embed="rId5"/>
                      <a:srcRect/>
                      <a:stretch>
                        <a:fillRect/>
                      </a:stretch>
                    </p:blipFill>
                    <p:spPr bwMode="auto">
                      <a:xfrm>
                        <a:off x="2383632" y="3919538"/>
                        <a:ext cx="4275137"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39405832"/>
              </p:ext>
            </p:extLst>
          </p:nvPr>
        </p:nvGraphicFramePr>
        <p:xfrm>
          <a:off x="249238" y="5341938"/>
          <a:ext cx="8689976" cy="908050"/>
        </p:xfrm>
        <a:graphic>
          <a:graphicData uri="http://schemas.openxmlformats.org/presentationml/2006/ole">
            <mc:AlternateContent xmlns:mc="http://schemas.openxmlformats.org/markup-compatibility/2006">
              <mc:Choice xmlns:v="urn:schemas-microsoft-com:vml" Requires="v">
                <p:oleObj spid="_x0000_s434190" name="Equation" r:id="rId6" imgW="3174840" imgH="330120" progId="Equation.3">
                  <p:embed/>
                </p:oleObj>
              </mc:Choice>
              <mc:Fallback>
                <p:oleObj name="Equation" r:id="rId6" imgW="3174840" imgH="330120" progId="Equation.3">
                  <p:embed/>
                  <p:pic>
                    <p:nvPicPr>
                      <p:cNvPr id="0" name="Object 2"/>
                      <p:cNvPicPr>
                        <a:picLocks noChangeAspect="1" noChangeArrowheads="1"/>
                      </p:cNvPicPr>
                      <p:nvPr/>
                    </p:nvPicPr>
                    <p:blipFill>
                      <a:blip r:embed="rId7"/>
                      <a:srcRect/>
                      <a:stretch>
                        <a:fillRect/>
                      </a:stretch>
                    </p:blipFill>
                    <p:spPr bwMode="auto">
                      <a:xfrm>
                        <a:off x="249238" y="5341938"/>
                        <a:ext cx="8689976"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7066424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11919" y="304800"/>
            <a:ext cx="59182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1490" name="Rectangle 2"/>
          <p:cNvSpPr>
            <a:spLocks noChangeArrowheads="1"/>
          </p:cNvSpPr>
          <p:nvPr/>
        </p:nvSpPr>
        <p:spPr bwMode="auto">
          <a:xfrm>
            <a:off x="622300" y="219869"/>
            <a:ext cx="4159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Example </a:t>
            </a:r>
            <a:r>
              <a:rPr lang="en-GB" altLang="en-US" sz="4400" dirty="0" smtClean="0">
                <a:solidFill>
                  <a:schemeClr val="tx2"/>
                </a:solidFill>
              </a:rPr>
              <a:t>4.5</a:t>
            </a:r>
            <a:endParaRPr lang="en-GB" altLang="en-US" sz="4400" dirty="0">
              <a:solidFill>
                <a:schemeClr val="tx2"/>
              </a:solidFill>
            </a:endParaRPr>
          </a:p>
        </p:txBody>
      </p:sp>
      <p:sp>
        <p:nvSpPr>
          <p:cNvPr id="1914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14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 </a:t>
            </a:r>
          </a:p>
        </p:txBody>
      </p:sp>
      <p:graphicFrame>
        <p:nvGraphicFramePr>
          <p:cNvPr id="191493" name="Object 5"/>
          <p:cNvGraphicFramePr>
            <a:graphicFrameLocks noChangeAspect="1"/>
          </p:cNvGraphicFramePr>
          <p:nvPr>
            <p:extLst>
              <p:ext uri="{D42A27DB-BD31-4B8C-83A1-F6EECF244321}">
                <p14:modId xmlns:p14="http://schemas.microsoft.com/office/powerpoint/2010/main" val="22115054"/>
              </p:ext>
            </p:extLst>
          </p:nvPr>
        </p:nvGraphicFramePr>
        <p:xfrm>
          <a:off x="5423694" y="1011238"/>
          <a:ext cx="3097212" cy="1079500"/>
        </p:xfrm>
        <a:graphic>
          <a:graphicData uri="http://schemas.openxmlformats.org/presentationml/2006/ole">
            <mc:AlternateContent xmlns:mc="http://schemas.openxmlformats.org/markup-compatibility/2006">
              <mc:Choice xmlns:v="urn:schemas-microsoft-com:vml" Requires="v">
                <p:oleObj spid="_x0000_s435207" name="Equation" r:id="rId4" imgW="1130040" imgH="393480" progId="Equation.3">
                  <p:embed/>
                </p:oleObj>
              </mc:Choice>
              <mc:Fallback>
                <p:oleObj name="Equation" r:id="rId4" imgW="1130040" imgH="393480" progId="Equation.3">
                  <p:embed/>
                  <p:pic>
                    <p:nvPicPr>
                      <p:cNvPr id="0" name=""/>
                      <p:cNvPicPr>
                        <a:picLocks noChangeAspect="1" noChangeArrowheads="1"/>
                      </p:cNvPicPr>
                      <p:nvPr/>
                    </p:nvPicPr>
                    <p:blipFill>
                      <a:blip r:embed="rId5"/>
                      <a:srcRect/>
                      <a:stretch>
                        <a:fillRect/>
                      </a:stretch>
                    </p:blipFill>
                    <p:spPr bwMode="auto">
                      <a:xfrm>
                        <a:off x="5423694" y="1011238"/>
                        <a:ext cx="309721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520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324100"/>
            <a:ext cx="5715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3"/>
          <p:cNvSpPr txBox="1">
            <a:spLocks noChangeArrowheads="1"/>
          </p:cNvSpPr>
          <p:nvPr/>
        </p:nvSpPr>
        <p:spPr bwMode="invGray">
          <a:xfrm>
            <a:off x="111919" y="2427288"/>
            <a:ext cx="343376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Use of </a:t>
            </a:r>
            <a:r>
              <a:rPr kumimoji="1" lang="en-GB" altLang="en-US" dirty="0" err="1" smtClean="0">
                <a:latin typeface="Times New Roman" panose="02020603050405020304" pitchFamily="18" charset="0"/>
                <a:cs typeface="Times New Roman" panose="02020603050405020304" pitchFamily="18" charset="0"/>
              </a:rPr>
              <a:t>Matlab’s</a:t>
            </a:r>
            <a:r>
              <a:rPr kumimoji="1" lang="en-GB" altLang="en-US" dirty="0" smtClean="0">
                <a:latin typeface="Times New Roman" panose="02020603050405020304" pitchFamily="18" charset="0"/>
                <a:cs typeface="Times New Roman" panose="02020603050405020304" pitchFamily="18" charset="0"/>
              </a:rPr>
              <a:t> </a:t>
            </a:r>
            <a:r>
              <a:rPr kumimoji="1" lang="en-GB" altLang="en-US" b="1" dirty="0" smtClean="0">
                <a:latin typeface="Times New Roman" panose="02020603050405020304" pitchFamily="18" charset="0"/>
                <a:cs typeface="Times New Roman" panose="02020603050405020304" pitchFamily="18" charset="0"/>
              </a:rPr>
              <a:t>margin</a:t>
            </a:r>
            <a:r>
              <a:rPr kumimoji="1" lang="en-GB" altLang="en-US" dirty="0" smtClean="0">
                <a:latin typeface="Times New Roman" panose="02020603050405020304" pitchFamily="18" charset="0"/>
                <a:cs typeface="Times New Roman" panose="02020603050405020304" pitchFamily="18" charset="0"/>
              </a:rPr>
              <a:t> command shows that these estimates are essentially spot on in this case.</a:t>
            </a:r>
            <a:endParaRPr kumimoji="1"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33899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 y="437356"/>
            <a:ext cx="9143999"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84322" name="Rectangle 2"/>
          <p:cNvSpPr>
            <a:spLocks noGrp="1" noChangeArrowheads="1"/>
          </p:cNvSpPr>
          <p:nvPr>
            <p:ph type="title"/>
          </p:nvPr>
        </p:nvSpPr>
        <p:spPr>
          <a:xfrm>
            <a:off x="457200" y="304800"/>
            <a:ext cx="7772400" cy="876300"/>
          </a:xfrm>
        </p:spPr>
        <p:txBody>
          <a:bodyPr/>
          <a:lstStyle/>
          <a:p>
            <a:pPr eaLnBrk="1" hangingPunct="1"/>
            <a:r>
              <a:rPr lang="en-IE" altLang="en-US" dirty="0" smtClean="0"/>
              <a:t>Example 4.5</a:t>
            </a:r>
            <a:endParaRPr lang="en-GB" altLang="en-US" dirty="0" smtClean="0"/>
          </a:p>
        </p:txBody>
      </p:sp>
      <p:sp>
        <p:nvSpPr>
          <p:cNvPr id="184323" name="Text Box 3"/>
          <p:cNvSpPr txBox="1">
            <a:spLocks noChangeArrowheads="1"/>
          </p:cNvSpPr>
          <p:nvPr/>
        </p:nvSpPr>
        <p:spPr bwMode="invGray">
          <a:xfrm>
            <a:off x="156368" y="1284288"/>
            <a:ext cx="874633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Of course the point is that I can use these estimates in reverse. If the open-loop system has a phase margin of 57.5</a:t>
            </a:r>
            <a:r>
              <a:rPr kumimoji="1" lang="en-GB" altLang="en-US" baseline="30000" dirty="0" smtClean="0">
                <a:latin typeface="Times New Roman" panose="02020603050405020304" pitchFamily="18" charset="0"/>
                <a:cs typeface="Times New Roman" panose="02020603050405020304" pitchFamily="18" charset="0"/>
              </a:rPr>
              <a:t>o</a:t>
            </a:r>
            <a:r>
              <a:rPr kumimoji="1" lang="en-GB" altLang="en-US" dirty="0" smtClean="0">
                <a:latin typeface="Times New Roman" panose="02020603050405020304" pitchFamily="18" charset="0"/>
                <a:cs typeface="Times New Roman" panose="02020603050405020304" pitchFamily="18" charset="0"/>
              </a:rPr>
              <a:t> and a gain crossover frequency of 0.7332 rad/sec then I deduce that the closed-loop system (where I assume unity negative feedback) will behave like a second order system having a damping ratio of 57.5/100 = 0.575 and a natural frequency given by:</a:t>
            </a:r>
            <a:endParaRPr kumimoji="1" lang="en-US" altLang="en-US" dirty="0">
              <a:latin typeface="Times New Roman" panose="02020603050405020304" pitchFamily="18" charset="0"/>
              <a:cs typeface="Times New Roman" panose="02020603050405020304" pitchFamily="18" charset="0"/>
            </a:endParaRPr>
          </a:p>
        </p:txBody>
      </p:sp>
      <p:sp>
        <p:nvSpPr>
          <p:cNvPr id="5" name="Text Box 10"/>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6" name="Text Box 11"/>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dirty="0">
                <a:latin typeface="Times New Roman" pitchFamily="18" charset="0"/>
              </a:rPr>
              <a:t>Frequency Response</a:t>
            </a:r>
          </a:p>
        </p:txBody>
      </p:sp>
      <p:graphicFrame>
        <p:nvGraphicFramePr>
          <p:cNvPr id="2" name="Object 1"/>
          <p:cNvGraphicFramePr>
            <a:graphicFrameLocks noChangeAspect="1"/>
          </p:cNvGraphicFramePr>
          <p:nvPr>
            <p:extLst>
              <p:ext uri="{D42A27DB-BD31-4B8C-83A1-F6EECF244321}">
                <p14:modId xmlns:p14="http://schemas.microsoft.com/office/powerpoint/2010/main" val="2528426313"/>
              </p:ext>
            </p:extLst>
          </p:nvPr>
        </p:nvGraphicFramePr>
        <p:xfrm>
          <a:off x="1575990" y="5468561"/>
          <a:ext cx="5907088" cy="1235075"/>
        </p:xfrm>
        <a:graphic>
          <a:graphicData uri="http://schemas.openxmlformats.org/presentationml/2006/ole">
            <mc:AlternateContent xmlns:mc="http://schemas.openxmlformats.org/markup-compatibility/2006">
              <mc:Choice xmlns:v="urn:schemas-microsoft-com:vml" Requires="v">
                <p:oleObj spid="_x0000_s436230" name="Equation" r:id="rId4" imgW="2489040" imgH="520560" progId="Equation.3">
                  <p:embed/>
                </p:oleObj>
              </mc:Choice>
              <mc:Fallback>
                <p:oleObj name="Equation" r:id="rId4" imgW="2489040" imgH="520560" progId="Equation.3">
                  <p:embed/>
                  <p:pic>
                    <p:nvPicPr>
                      <p:cNvPr id="0" name="Object 6"/>
                      <p:cNvPicPr>
                        <a:picLocks noChangeAspect="1" noChangeArrowheads="1"/>
                      </p:cNvPicPr>
                      <p:nvPr/>
                    </p:nvPicPr>
                    <p:blipFill>
                      <a:blip r:embed="rId5"/>
                      <a:srcRect/>
                      <a:stretch>
                        <a:fillRect/>
                      </a:stretch>
                    </p:blipFill>
                    <p:spPr bwMode="auto">
                      <a:xfrm>
                        <a:off x="1575990" y="5468561"/>
                        <a:ext cx="5907088"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74653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320800" y="328612"/>
            <a:ext cx="59182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1490" name="Rectangle 2"/>
          <p:cNvSpPr>
            <a:spLocks noChangeArrowheads="1"/>
          </p:cNvSpPr>
          <p:nvPr/>
        </p:nvSpPr>
        <p:spPr bwMode="auto">
          <a:xfrm>
            <a:off x="2200275" y="243681"/>
            <a:ext cx="4159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Example </a:t>
            </a:r>
            <a:r>
              <a:rPr lang="en-GB" altLang="en-US" sz="4400" dirty="0" smtClean="0">
                <a:solidFill>
                  <a:schemeClr val="tx2"/>
                </a:solidFill>
              </a:rPr>
              <a:t>4.5</a:t>
            </a:r>
            <a:endParaRPr lang="en-GB" altLang="en-US" sz="4400" dirty="0">
              <a:solidFill>
                <a:schemeClr val="tx2"/>
              </a:solidFill>
            </a:endParaRPr>
          </a:p>
        </p:txBody>
      </p:sp>
      <p:sp>
        <p:nvSpPr>
          <p:cNvPr id="191491"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1492"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 </a:t>
            </a:r>
          </a:p>
        </p:txBody>
      </p:sp>
      <p:graphicFrame>
        <p:nvGraphicFramePr>
          <p:cNvPr id="191495" name="Object 8"/>
          <p:cNvGraphicFramePr>
            <a:graphicFrameLocks noChangeAspect="1"/>
          </p:cNvGraphicFramePr>
          <p:nvPr>
            <p:extLst>
              <p:ext uri="{D42A27DB-BD31-4B8C-83A1-F6EECF244321}">
                <p14:modId xmlns:p14="http://schemas.microsoft.com/office/powerpoint/2010/main" val="857667620"/>
              </p:ext>
            </p:extLst>
          </p:nvPr>
        </p:nvGraphicFramePr>
        <p:xfrm>
          <a:off x="156368" y="5113337"/>
          <a:ext cx="4521200" cy="1325563"/>
        </p:xfrm>
        <a:graphic>
          <a:graphicData uri="http://schemas.openxmlformats.org/presentationml/2006/ole">
            <mc:AlternateContent xmlns:mc="http://schemas.openxmlformats.org/markup-compatibility/2006">
              <mc:Choice xmlns:v="urn:schemas-microsoft-com:vml" Requires="v">
                <p:oleObj spid="_x0000_s191624" name="Equation" r:id="rId4" imgW="1904760" imgH="558720" progId="Equation.3">
                  <p:embed/>
                </p:oleObj>
              </mc:Choice>
              <mc:Fallback>
                <p:oleObj name="Equation" r:id="rId4" imgW="1904760" imgH="558720" progId="Equation.3">
                  <p:embed/>
                  <p:pic>
                    <p:nvPicPr>
                      <p:cNvPr id="0" name="Object 8"/>
                      <p:cNvPicPr>
                        <a:picLocks noChangeAspect="1" noChangeArrowheads="1"/>
                      </p:cNvPicPr>
                      <p:nvPr/>
                    </p:nvPicPr>
                    <p:blipFill>
                      <a:blip r:embed="rId5"/>
                      <a:srcRect/>
                      <a:stretch>
                        <a:fillRect/>
                      </a:stretch>
                    </p:blipFill>
                    <p:spPr bwMode="auto">
                      <a:xfrm>
                        <a:off x="156368" y="5113337"/>
                        <a:ext cx="45212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3"/>
          <p:cNvSpPr txBox="1">
            <a:spLocks noChangeArrowheads="1"/>
          </p:cNvSpPr>
          <p:nvPr/>
        </p:nvSpPr>
        <p:spPr bwMode="invGray">
          <a:xfrm>
            <a:off x="156368" y="1284288"/>
            <a:ext cx="87463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kumimoji="1" lang="en-GB" altLang="en-US" dirty="0" smtClean="0">
                <a:latin typeface="Times New Roman" panose="02020603050405020304" pitchFamily="18" charset="0"/>
                <a:cs typeface="Times New Roman" panose="02020603050405020304" pitchFamily="18" charset="0"/>
              </a:rPr>
              <a:t>Such a system will have:</a:t>
            </a:r>
            <a:endParaRPr kumimoji="1" lang="en-US" altLang="en-US" dirty="0">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52206791"/>
              </p:ext>
            </p:extLst>
          </p:nvPr>
        </p:nvGraphicFramePr>
        <p:xfrm>
          <a:off x="284163" y="2063750"/>
          <a:ext cx="3525837" cy="1023938"/>
        </p:xfrm>
        <a:graphic>
          <a:graphicData uri="http://schemas.openxmlformats.org/presentationml/2006/ole">
            <mc:AlternateContent xmlns:mc="http://schemas.openxmlformats.org/markup-compatibility/2006">
              <mc:Choice xmlns:v="urn:schemas-microsoft-com:vml" Requires="v">
                <p:oleObj spid="_x0000_s191625" name="Equation" r:id="rId6" imgW="1485720" imgH="431640" progId="Equation.3">
                  <p:embed/>
                </p:oleObj>
              </mc:Choice>
              <mc:Fallback>
                <p:oleObj name="Equation" r:id="rId6" imgW="1485720" imgH="431640" progId="Equation.3">
                  <p:embed/>
                  <p:pic>
                    <p:nvPicPr>
                      <p:cNvPr id="0" name="Object 8"/>
                      <p:cNvPicPr>
                        <a:picLocks noChangeAspect="1" noChangeArrowheads="1"/>
                      </p:cNvPicPr>
                      <p:nvPr/>
                    </p:nvPicPr>
                    <p:blipFill>
                      <a:blip r:embed="rId7"/>
                      <a:srcRect/>
                      <a:stretch>
                        <a:fillRect/>
                      </a:stretch>
                    </p:blipFill>
                    <p:spPr bwMode="auto">
                      <a:xfrm>
                        <a:off x="284163" y="2063750"/>
                        <a:ext cx="3525837"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40002212"/>
              </p:ext>
            </p:extLst>
          </p:nvPr>
        </p:nvGraphicFramePr>
        <p:xfrm>
          <a:off x="211931" y="3514725"/>
          <a:ext cx="3976687" cy="1023938"/>
        </p:xfrm>
        <a:graphic>
          <a:graphicData uri="http://schemas.openxmlformats.org/presentationml/2006/ole">
            <mc:AlternateContent xmlns:mc="http://schemas.openxmlformats.org/markup-compatibility/2006">
              <mc:Choice xmlns:v="urn:schemas-microsoft-com:vml" Requires="v">
                <p:oleObj spid="_x0000_s191626" name="Equation" r:id="rId8" imgW="1676160" imgH="431640" progId="Equation.3">
                  <p:embed/>
                </p:oleObj>
              </mc:Choice>
              <mc:Fallback>
                <p:oleObj name="Equation" r:id="rId8" imgW="1676160" imgH="431640" progId="Equation.3">
                  <p:embed/>
                  <p:pic>
                    <p:nvPicPr>
                      <p:cNvPr id="0" name="Object 1"/>
                      <p:cNvPicPr>
                        <a:picLocks noChangeAspect="1" noChangeArrowheads="1"/>
                      </p:cNvPicPr>
                      <p:nvPr/>
                    </p:nvPicPr>
                    <p:blipFill>
                      <a:blip r:embed="rId9"/>
                      <a:srcRect/>
                      <a:stretch>
                        <a:fillRect/>
                      </a:stretch>
                    </p:blipFill>
                    <p:spPr bwMode="auto">
                      <a:xfrm>
                        <a:off x="211931" y="3514725"/>
                        <a:ext cx="3976687"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1609" name="Picture 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7500" y="103505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292384749"/>
              </p:ext>
            </p:extLst>
          </p:nvPr>
        </p:nvGraphicFramePr>
        <p:xfrm>
          <a:off x="5872163" y="5120481"/>
          <a:ext cx="3163887" cy="1533525"/>
        </p:xfrm>
        <a:graphic>
          <a:graphicData uri="http://schemas.openxmlformats.org/presentationml/2006/ole">
            <mc:AlternateContent xmlns:mc="http://schemas.openxmlformats.org/markup-compatibility/2006">
              <mc:Choice xmlns:v="urn:schemas-microsoft-com:vml" Requires="v">
                <p:oleObj spid="_x0000_s191627" name="Equation" r:id="rId11" imgW="1333440" imgH="647640" progId="Equation.3">
                  <p:embed/>
                </p:oleObj>
              </mc:Choice>
              <mc:Fallback>
                <p:oleObj name="Equation" r:id="rId11" imgW="1333440" imgH="647640" progId="Equation.3">
                  <p:embed/>
                  <p:pic>
                    <p:nvPicPr>
                      <p:cNvPr id="0" name="Object 1"/>
                      <p:cNvPicPr>
                        <a:picLocks noChangeAspect="1" noChangeArrowheads="1"/>
                      </p:cNvPicPr>
                      <p:nvPr/>
                    </p:nvPicPr>
                    <p:blipFill>
                      <a:blip r:embed="rId12"/>
                      <a:srcRect/>
                      <a:stretch>
                        <a:fillRect/>
                      </a:stretch>
                    </p:blipFill>
                    <p:spPr bwMode="auto">
                      <a:xfrm>
                        <a:off x="5872163" y="5120481"/>
                        <a:ext cx="3163887"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0" y="513557"/>
            <a:ext cx="9144000" cy="706438"/>
          </a:xfrm>
          <a:prstGeom prst="rect">
            <a:avLst/>
          </a:prstGeom>
          <a:gradFill flip="none" rotWithShape="1">
            <a:gsLst>
              <a:gs pos="83000">
                <a:srgbClr val="28D845"/>
              </a:gs>
              <a:gs pos="0">
                <a:srgbClr val="009900"/>
              </a:gs>
              <a:gs pos="22000">
                <a:srgbClr val="28D845"/>
              </a:gs>
              <a:gs pos="100000">
                <a:srgbClr val="4D0808"/>
              </a:gs>
            </a:gsLst>
            <a:path path="circle">
              <a:fillToRect r="100000" b="100000"/>
            </a:path>
            <a:tileRect l="-100000" t="-100000"/>
          </a:gradFill>
          <a:ln w="9525">
            <a:noFill/>
            <a:miter lim="800000"/>
            <a:headEnd/>
            <a:tailEnd/>
          </a:ln>
        </p:spPr>
        <p:txBody>
          <a:bodyPr anchor="ctr"/>
          <a:lstStyle/>
          <a:p>
            <a:pPr>
              <a:defRPr/>
            </a:pPr>
            <a:endParaRPr lang="en-US" sz="4400" dirty="0">
              <a:solidFill>
                <a:schemeClr val="tx2"/>
              </a:solidFill>
            </a:endParaRPr>
          </a:p>
        </p:txBody>
      </p:sp>
      <p:sp>
        <p:nvSpPr>
          <p:cNvPr id="192514" name="Rectangle 2"/>
          <p:cNvSpPr>
            <a:spLocks noChangeArrowheads="1"/>
          </p:cNvSpPr>
          <p:nvPr/>
        </p:nvSpPr>
        <p:spPr bwMode="auto">
          <a:xfrm>
            <a:off x="628650" y="438150"/>
            <a:ext cx="80200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4400" dirty="0">
                <a:solidFill>
                  <a:schemeClr val="tx2"/>
                </a:solidFill>
              </a:rPr>
              <a:t>System Type</a:t>
            </a:r>
          </a:p>
        </p:txBody>
      </p:sp>
      <p:sp>
        <p:nvSpPr>
          <p:cNvPr id="192515" name="Text Box 3"/>
          <p:cNvSpPr txBox="1">
            <a:spLocks noChangeArrowheads="1"/>
          </p:cNvSpPr>
          <p:nvPr/>
        </p:nvSpPr>
        <p:spPr bwMode="auto">
          <a:xfrm>
            <a:off x="0" y="0"/>
            <a:ext cx="1619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50000"/>
              </a:spcBef>
              <a:buFontTx/>
              <a:buNone/>
            </a:pPr>
            <a:r>
              <a:rPr kumimoji="1" lang="en-GB" altLang="en-US" sz="1400" dirty="0">
                <a:latin typeface="Times New Roman" pitchFamily="18" charset="0"/>
              </a:rPr>
              <a:t>Section: </a:t>
            </a:r>
            <a:r>
              <a:rPr kumimoji="1" lang="en-GB" altLang="en-US" sz="1400" dirty="0" smtClean="0">
                <a:latin typeface="Times New Roman" pitchFamily="18" charset="0"/>
              </a:rPr>
              <a:t>4</a:t>
            </a:r>
            <a:endParaRPr kumimoji="1" lang="en-GB" altLang="en-US" sz="800" dirty="0">
              <a:latin typeface="Times New Roman" pitchFamily="18" charset="0"/>
            </a:endParaRPr>
          </a:p>
        </p:txBody>
      </p:sp>
      <p:sp>
        <p:nvSpPr>
          <p:cNvPr id="192516" name="Text Box 4"/>
          <p:cNvSpPr txBox="1">
            <a:spLocks noChangeArrowheads="1"/>
          </p:cNvSpPr>
          <p:nvPr/>
        </p:nvSpPr>
        <p:spPr bwMode="auto">
          <a:xfrm>
            <a:off x="6972300" y="0"/>
            <a:ext cx="217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r">
              <a:spcBef>
                <a:spcPct val="50000"/>
              </a:spcBef>
              <a:buFontTx/>
              <a:buNone/>
            </a:pPr>
            <a:r>
              <a:rPr kumimoji="1" lang="en-GB" altLang="en-US" sz="1400">
                <a:latin typeface="Times New Roman" pitchFamily="18" charset="0"/>
              </a:rPr>
              <a:t>Frequency Response</a:t>
            </a:r>
          </a:p>
        </p:txBody>
      </p:sp>
      <p:sp>
        <p:nvSpPr>
          <p:cNvPr id="192517" name="Text Box 6"/>
          <p:cNvSpPr txBox="1">
            <a:spLocks noChangeArrowheads="1"/>
          </p:cNvSpPr>
          <p:nvPr/>
        </p:nvSpPr>
        <p:spPr bwMode="invGray">
          <a:xfrm>
            <a:off x="398463" y="4470400"/>
            <a:ext cx="4954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50000"/>
              </a:spcBef>
              <a:buFontTx/>
              <a:buNone/>
            </a:pPr>
            <a:r>
              <a:rPr kumimoji="1" lang="en-GB" altLang="en-US" sz="2800">
                <a:latin typeface="Times New Roman" pitchFamily="18" charset="0"/>
              </a:rPr>
              <a:t>Transfer function from </a:t>
            </a:r>
            <a:r>
              <a:rPr kumimoji="1" lang="en-GB" altLang="en-US" sz="2800" i="1">
                <a:latin typeface="Times New Roman" pitchFamily="18" charset="0"/>
              </a:rPr>
              <a:t>r</a:t>
            </a:r>
            <a:r>
              <a:rPr kumimoji="1" lang="en-GB" altLang="en-US" sz="2800">
                <a:latin typeface="Times New Roman" pitchFamily="18" charset="0"/>
              </a:rPr>
              <a:t>(</a:t>
            </a:r>
            <a:r>
              <a:rPr kumimoji="1" lang="en-GB" altLang="en-US" sz="2800" i="1">
                <a:latin typeface="Times New Roman" pitchFamily="18" charset="0"/>
              </a:rPr>
              <a:t>t</a:t>
            </a:r>
            <a:r>
              <a:rPr kumimoji="1" lang="en-GB" altLang="en-US" sz="2800">
                <a:latin typeface="Times New Roman" pitchFamily="18" charset="0"/>
              </a:rPr>
              <a:t>) to </a:t>
            </a:r>
            <a:r>
              <a:rPr kumimoji="1" lang="en-GB" altLang="en-US" sz="2800" i="1">
                <a:latin typeface="Times New Roman" pitchFamily="18" charset="0"/>
              </a:rPr>
              <a:t>e</a:t>
            </a:r>
            <a:r>
              <a:rPr kumimoji="1" lang="en-GB" altLang="en-US" sz="2800">
                <a:latin typeface="Times New Roman" pitchFamily="18" charset="0"/>
              </a:rPr>
              <a:t>(</a:t>
            </a:r>
            <a:r>
              <a:rPr kumimoji="1" lang="en-GB" altLang="en-US" sz="2800" i="1">
                <a:latin typeface="Times New Roman" pitchFamily="18" charset="0"/>
              </a:rPr>
              <a:t>t</a:t>
            </a:r>
            <a:r>
              <a:rPr kumimoji="1" lang="en-GB" altLang="en-US" sz="2800">
                <a:latin typeface="Times New Roman" pitchFamily="18" charset="0"/>
              </a:rPr>
              <a:t>)</a:t>
            </a:r>
          </a:p>
        </p:txBody>
      </p:sp>
      <p:graphicFrame>
        <p:nvGraphicFramePr>
          <p:cNvPr id="192518" name="Object 7"/>
          <p:cNvGraphicFramePr>
            <a:graphicFrameLocks noChangeAspect="1"/>
          </p:cNvGraphicFramePr>
          <p:nvPr/>
        </p:nvGraphicFramePr>
        <p:xfrm>
          <a:off x="1962150" y="5359400"/>
          <a:ext cx="5148263" cy="1182688"/>
        </p:xfrm>
        <a:graphic>
          <a:graphicData uri="http://schemas.openxmlformats.org/presentationml/2006/ole">
            <mc:AlternateContent xmlns:mc="http://schemas.openxmlformats.org/markup-compatibility/2006">
              <mc:Choice xmlns:v="urn:schemas-microsoft-com:vml" Requires="v">
                <p:oleObj spid="_x0000_s192594" name="Equation" r:id="rId4" imgW="1879600" imgH="431800" progId="Equation.3">
                  <p:embed/>
                </p:oleObj>
              </mc:Choice>
              <mc:Fallback>
                <p:oleObj name="Equation" r:id="rId4" imgW="18796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150" y="5359400"/>
                        <a:ext cx="5148263"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19" name="Object 6"/>
          <p:cNvGraphicFramePr>
            <a:graphicFrameLocks noChangeAspect="1"/>
          </p:cNvGraphicFramePr>
          <p:nvPr>
            <p:extLst>
              <p:ext uri="{D42A27DB-BD31-4B8C-83A1-F6EECF244321}">
                <p14:modId xmlns:p14="http://schemas.microsoft.com/office/powerpoint/2010/main" val="1885704328"/>
              </p:ext>
            </p:extLst>
          </p:nvPr>
        </p:nvGraphicFramePr>
        <p:xfrm>
          <a:off x="2309813" y="1831975"/>
          <a:ext cx="4270375" cy="2638425"/>
        </p:xfrm>
        <a:graphic>
          <a:graphicData uri="http://schemas.openxmlformats.org/presentationml/2006/ole">
            <mc:AlternateContent xmlns:mc="http://schemas.openxmlformats.org/markup-compatibility/2006">
              <mc:Choice xmlns:v="urn:schemas-microsoft-com:vml" Requires="v">
                <p:oleObj spid="_x0000_s192595" name="Visio" r:id="rId6" imgW="4269850" imgH="2639038" progId="Visio.Drawing.11">
                  <p:embed/>
                </p:oleObj>
              </mc:Choice>
              <mc:Fallback>
                <p:oleObj name="Visio" r:id="rId6" imgW="4269850" imgH="2639038"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invGray">
                      <a:xfrm>
                        <a:off x="2309813" y="1831975"/>
                        <a:ext cx="42703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45713</TotalTime>
  <Words>7232</Words>
  <Application>Microsoft Office PowerPoint</Application>
  <PresentationFormat>On-screen Show (4:3)</PresentationFormat>
  <Paragraphs>702</Paragraphs>
  <Slides>110</Slides>
  <Notes>108</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110</vt:i4>
      </vt:variant>
    </vt:vector>
  </HeadingPairs>
  <TitlesOfParts>
    <vt:vector size="115" baseType="lpstr">
      <vt:lpstr>Default Design</vt:lpstr>
      <vt:lpstr>Equation</vt:lpstr>
      <vt:lpstr>Visio</vt:lpstr>
      <vt:lpstr>Document</vt:lpstr>
      <vt:lpstr>Microsoft Equation 3.0</vt:lpstr>
      <vt:lpstr>PowerPoint Presentation</vt:lpstr>
      <vt:lpstr>Overview of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PowerPoint Presentation</vt:lpstr>
      <vt:lpstr>PowerPoint Presentation</vt:lpstr>
      <vt:lpstr>Note</vt:lpstr>
      <vt:lpstr>Example 4: reprieve</vt:lpstr>
      <vt:lpstr>Example 4: reprieve</vt:lpstr>
      <vt:lpstr>PowerPoint Presentation</vt:lpstr>
      <vt:lpstr>Note</vt:lpstr>
      <vt:lpstr>Note</vt:lpstr>
      <vt:lpstr>PowerPoint Presentation</vt:lpstr>
      <vt:lpstr>Code</vt:lpstr>
      <vt:lpstr>Note</vt:lpstr>
      <vt:lpstr>PowerPoint Presentation</vt:lpstr>
      <vt:lpstr>Note</vt:lpstr>
      <vt:lpstr>PowerPoint Presentation</vt:lpstr>
      <vt:lpstr>PowerPoint Presentation</vt:lpstr>
      <vt:lpstr>Note</vt:lpstr>
      <vt:lpstr>Note</vt:lpstr>
      <vt:lpstr>Note</vt:lpstr>
      <vt:lpstr>PowerPoint Presentation</vt:lpstr>
      <vt:lpstr>PowerPoint Presentation</vt:lpstr>
      <vt:lpstr>Note</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Note</vt:lpstr>
      <vt:lpstr>PowerPoint Presentation</vt:lpstr>
      <vt:lpstr>PowerPoint Presentation</vt:lpstr>
      <vt:lpstr>PowerPoint Presentation</vt:lpstr>
      <vt:lpstr>Note</vt:lpstr>
      <vt:lpstr>PowerPoint Presentation</vt:lpstr>
      <vt:lpstr>Note</vt:lpstr>
      <vt:lpstr>PowerPoint Presentation</vt:lpstr>
      <vt:lpstr>Nyquist Stability Criterion</vt:lpstr>
      <vt:lpstr>Nyquist Stability Criterion</vt:lpstr>
      <vt:lpstr>Note</vt:lpstr>
      <vt:lpstr>Example 4.2</vt:lpstr>
      <vt:lpstr>Code</vt:lpstr>
      <vt:lpstr>PowerPoint Presentation</vt:lpstr>
      <vt:lpstr>Example 4.3</vt:lpstr>
      <vt:lpstr>Code</vt:lpstr>
      <vt:lpstr>PowerPoint Presentation</vt:lpstr>
      <vt:lpstr>Example 4.4</vt:lpstr>
      <vt:lpstr>Code</vt:lpstr>
      <vt:lpstr>Example 4.4</vt:lpstr>
      <vt:lpstr>Note</vt:lpstr>
      <vt:lpstr>PowerPoint Presentation</vt:lpstr>
      <vt:lpstr>Note</vt:lpstr>
      <vt:lpstr>PowerPoint Presentation</vt:lpstr>
      <vt:lpstr>Note</vt:lpstr>
      <vt:lpstr>PowerPoint Presentation</vt:lpstr>
      <vt:lpstr>Note</vt:lpstr>
      <vt:lpstr>Note</vt:lpstr>
      <vt:lpstr>PowerPoint Presentation</vt:lpstr>
      <vt:lpstr>PowerPoint Presentation</vt:lpstr>
      <vt:lpstr>Note</vt:lpstr>
      <vt:lpstr>Note</vt:lpstr>
      <vt:lpstr>PowerPoint Presentation</vt:lpstr>
      <vt:lpstr>PowerPoint Presentation</vt:lpstr>
      <vt:lpstr>PowerPoint Presentation</vt:lpstr>
      <vt:lpstr>PowerPoint Presentation</vt:lpstr>
      <vt:lpstr>PowerPoint Presentation</vt:lpstr>
      <vt:lpstr>PowerPoint Presentation</vt:lpstr>
      <vt:lpstr>Note</vt:lpstr>
      <vt:lpstr>PowerPoint Presentation</vt:lpstr>
      <vt:lpstr>Code</vt:lpstr>
      <vt:lpstr>Note</vt:lpstr>
      <vt:lpstr>PowerPoint Presentation</vt:lpstr>
      <vt:lpstr>Note</vt:lpstr>
      <vt:lpstr>PowerPoint Presentation</vt:lpstr>
      <vt:lpstr>Note</vt:lpstr>
      <vt:lpstr>PowerPoint Presentation</vt:lpstr>
      <vt:lpstr>PowerPoint Presentation</vt:lpstr>
      <vt:lpstr>PowerPoint Presentation</vt:lpstr>
      <vt:lpstr>PowerPoint Presentation</vt:lpstr>
      <vt:lpstr>A quintessential dichotomy</vt:lpstr>
      <vt:lpstr>PowerPoint Presentation</vt:lpstr>
      <vt:lpstr>Note</vt:lpstr>
      <vt:lpstr>PowerPoint Presentation</vt:lpstr>
      <vt:lpstr>PowerPoint Presentation</vt:lpstr>
      <vt:lpstr>PowerPoint Presentation</vt:lpstr>
      <vt:lpstr>PowerPoint Presentation</vt:lpstr>
      <vt:lpstr>Example 4.5</vt:lpstr>
      <vt:lpstr>PowerPoint Presentation</vt:lpstr>
      <vt:lpstr>PowerPoint Presentation</vt:lpstr>
      <vt:lpstr>PowerPoint Presentation</vt:lpstr>
      <vt:lpstr>PowerPoint Presentation</vt:lpstr>
      <vt:lpstr>Note</vt:lpstr>
      <vt:lpstr>PowerPoint Presentation</vt:lpstr>
      <vt:lpstr>PowerPoint Presentation</vt:lpstr>
      <vt:lpstr>System Type and Bode Plots</vt:lpstr>
      <vt:lpstr>System Type and Bode Plots</vt:lpstr>
      <vt:lpstr>Note</vt:lpstr>
      <vt:lpstr>Example 4.6</vt:lpstr>
      <vt:lpstr>Note</vt:lpstr>
      <vt:lpstr>PowerPoint Presentation</vt:lpstr>
    </vt:vector>
  </TitlesOfParts>
  <Company>UCD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Root Locus + Frequency Domain</dc:title>
  <dc:creator>P.Curran</dc:creator>
  <cp:lastModifiedBy>Paul Curran</cp:lastModifiedBy>
  <cp:revision>1325</cp:revision>
  <cp:lastPrinted>2001-11-08T19:31:28Z</cp:lastPrinted>
  <dcterms:created xsi:type="dcterms:W3CDTF">2000-03-07T00:13:27Z</dcterms:created>
  <dcterms:modified xsi:type="dcterms:W3CDTF">2013-09-26T10:40:05Z</dcterms:modified>
</cp:coreProperties>
</file>