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194"/>
  </p:notesMasterIdLst>
  <p:handoutMasterIdLst>
    <p:handoutMasterId r:id="rId195"/>
  </p:handoutMasterIdLst>
  <p:sldIdLst>
    <p:sldId id="256" r:id="rId2"/>
    <p:sldId id="851" r:id="rId3"/>
    <p:sldId id="527" r:id="rId4"/>
    <p:sldId id="805" r:id="rId5"/>
    <p:sldId id="806" r:id="rId6"/>
    <p:sldId id="807" r:id="rId7"/>
    <p:sldId id="808" r:id="rId8"/>
    <p:sldId id="646" r:id="rId9"/>
    <p:sldId id="781" r:id="rId10"/>
    <p:sldId id="852" r:id="rId11"/>
    <p:sldId id="783" r:id="rId12"/>
    <p:sldId id="853" r:id="rId13"/>
    <p:sldId id="854" r:id="rId14"/>
    <p:sldId id="855" r:id="rId15"/>
    <p:sldId id="856" r:id="rId16"/>
    <p:sldId id="857" r:id="rId17"/>
    <p:sldId id="858" r:id="rId18"/>
    <p:sldId id="859" r:id="rId19"/>
    <p:sldId id="860" r:id="rId20"/>
    <p:sldId id="861" r:id="rId21"/>
    <p:sldId id="862" r:id="rId22"/>
    <p:sldId id="864" r:id="rId23"/>
    <p:sldId id="785" r:id="rId24"/>
    <p:sldId id="866" r:id="rId25"/>
    <p:sldId id="867" r:id="rId26"/>
    <p:sldId id="868" r:id="rId27"/>
    <p:sldId id="726" r:id="rId28"/>
    <p:sldId id="751" r:id="rId29"/>
    <p:sldId id="869" r:id="rId30"/>
    <p:sldId id="752" r:id="rId31"/>
    <p:sldId id="870" r:id="rId32"/>
    <p:sldId id="871" r:id="rId33"/>
    <p:sldId id="879" r:id="rId34"/>
    <p:sldId id="872" r:id="rId35"/>
    <p:sldId id="873" r:id="rId36"/>
    <p:sldId id="874" r:id="rId37"/>
    <p:sldId id="880" r:id="rId38"/>
    <p:sldId id="753" r:id="rId39"/>
    <p:sldId id="782" r:id="rId40"/>
    <p:sldId id="759" r:id="rId41"/>
    <p:sldId id="760" r:id="rId42"/>
    <p:sldId id="763" r:id="rId43"/>
    <p:sldId id="761" r:id="rId44"/>
    <p:sldId id="762" r:id="rId45"/>
    <p:sldId id="882" r:id="rId46"/>
    <p:sldId id="881" r:id="rId47"/>
    <p:sldId id="765" r:id="rId48"/>
    <p:sldId id="786" r:id="rId49"/>
    <p:sldId id="883" r:id="rId50"/>
    <p:sldId id="766" r:id="rId51"/>
    <p:sldId id="767" r:id="rId52"/>
    <p:sldId id="768" r:id="rId53"/>
    <p:sldId id="769" r:id="rId54"/>
    <p:sldId id="770" r:id="rId55"/>
    <p:sldId id="771" r:id="rId56"/>
    <p:sldId id="772" r:id="rId57"/>
    <p:sldId id="773" r:id="rId58"/>
    <p:sldId id="774" r:id="rId59"/>
    <p:sldId id="775" r:id="rId60"/>
    <p:sldId id="776" r:id="rId61"/>
    <p:sldId id="794" r:id="rId62"/>
    <p:sldId id="795" r:id="rId63"/>
    <p:sldId id="796" r:id="rId64"/>
    <p:sldId id="797" r:id="rId65"/>
    <p:sldId id="798" r:id="rId66"/>
    <p:sldId id="799" r:id="rId67"/>
    <p:sldId id="800" r:id="rId68"/>
    <p:sldId id="802" r:id="rId69"/>
    <p:sldId id="803" r:id="rId70"/>
    <p:sldId id="804" r:id="rId71"/>
    <p:sldId id="884" r:id="rId72"/>
    <p:sldId id="811" r:id="rId73"/>
    <p:sldId id="812" r:id="rId74"/>
    <p:sldId id="813" r:id="rId75"/>
    <p:sldId id="841" r:id="rId76"/>
    <p:sldId id="815" r:id="rId77"/>
    <p:sldId id="842" r:id="rId78"/>
    <p:sldId id="843" r:id="rId79"/>
    <p:sldId id="844" r:id="rId80"/>
    <p:sldId id="845" r:id="rId81"/>
    <p:sldId id="817" r:id="rId82"/>
    <p:sldId id="846" r:id="rId83"/>
    <p:sldId id="847" r:id="rId84"/>
    <p:sldId id="848" r:id="rId85"/>
    <p:sldId id="849" r:id="rId86"/>
    <p:sldId id="850" r:id="rId87"/>
    <p:sldId id="821" r:id="rId88"/>
    <p:sldId id="822" r:id="rId89"/>
    <p:sldId id="823" r:id="rId90"/>
    <p:sldId id="824" r:id="rId91"/>
    <p:sldId id="825" r:id="rId92"/>
    <p:sldId id="826" r:id="rId93"/>
    <p:sldId id="827" r:id="rId94"/>
    <p:sldId id="828" r:id="rId95"/>
    <p:sldId id="829" r:id="rId96"/>
    <p:sldId id="830" r:id="rId97"/>
    <p:sldId id="831" r:id="rId98"/>
    <p:sldId id="832" r:id="rId99"/>
    <p:sldId id="886" r:id="rId100"/>
    <p:sldId id="891" r:id="rId101"/>
    <p:sldId id="833" r:id="rId102"/>
    <p:sldId id="834" r:id="rId103"/>
    <p:sldId id="835" r:id="rId104"/>
    <p:sldId id="836" r:id="rId105"/>
    <p:sldId id="837" r:id="rId106"/>
    <p:sldId id="838" r:id="rId107"/>
    <p:sldId id="839" r:id="rId108"/>
    <p:sldId id="885" r:id="rId109"/>
    <p:sldId id="893" r:id="rId110"/>
    <p:sldId id="908" r:id="rId111"/>
    <p:sldId id="910" r:id="rId112"/>
    <p:sldId id="915" r:id="rId113"/>
    <p:sldId id="922" r:id="rId114"/>
    <p:sldId id="919" r:id="rId115"/>
    <p:sldId id="923" r:id="rId116"/>
    <p:sldId id="920" r:id="rId117"/>
    <p:sldId id="924" r:id="rId118"/>
    <p:sldId id="921" r:id="rId119"/>
    <p:sldId id="925" r:id="rId120"/>
    <p:sldId id="926" r:id="rId121"/>
    <p:sldId id="727" r:id="rId122"/>
    <p:sldId id="602" r:id="rId123"/>
    <p:sldId id="603" r:id="rId124"/>
    <p:sldId id="729" r:id="rId125"/>
    <p:sldId id="730" r:id="rId126"/>
    <p:sldId id="731" r:id="rId127"/>
    <p:sldId id="732" r:id="rId128"/>
    <p:sldId id="840" r:id="rId129"/>
    <p:sldId id="733" r:id="rId130"/>
    <p:sldId id="583" r:id="rId131"/>
    <p:sldId id="734" r:id="rId132"/>
    <p:sldId id="735" r:id="rId133"/>
    <p:sldId id="894" r:id="rId134"/>
    <p:sldId id="895" r:id="rId135"/>
    <p:sldId id="896" r:id="rId136"/>
    <p:sldId id="897" r:id="rId137"/>
    <p:sldId id="585" r:id="rId138"/>
    <p:sldId id="587" r:id="rId139"/>
    <p:sldId id="647" r:id="rId140"/>
    <p:sldId id="736" r:id="rId141"/>
    <p:sldId id="898" r:id="rId142"/>
    <p:sldId id="899" r:id="rId143"/>
    <p:sldId id="616" r:id="rId144"/>
    <p:sldId id="617" r:id="rId145"/>
    <p:sldId id="737" r:id="rId146"/>
    <p:sldId id="900" r:id="rId147"/>
    <p:sldId id="901" r:id="rId148"/>
    <p:sldId id="618" r:id="rId149"/>
    <p:sldId id="595" r:id="rId150"/>
    <p:sldId id="902" r:id="rId151"/>
    <p:sldId id="596" r:id="rId152"/>
    <p:sldId id="597" r:id="rId153"/>
    <p:sldId id="598" r:id="rId154"/>
    <p:sldId id="738" r:id="rId155"/>
    <p:sldId id="903" r:id="rId156"/>
    <p:sldId id="739" r:id="rId157"/>
    <p:sldId id="740" r:id="rId158"/>
    <p:sldId id="741" r:id="rId159"/>
    <p:sldId id="742" r:id="rId160"/>
    <p:sldId id="605" r:id="rId161"/>
    <p:sldId id="777" r:id="rId162"/>
    <p:sldId id="778" r:id="rId163"/>
    <p:sldId id="904" r:id="rId164"/>
    <p:sldId id="779" r:id="rId165"/>
    <p:sldId id="780" r:id="rId166"/>
    <p:sldId id="589" r:id="rId167"/>
    <p:sldId id="591" r:id="rId168"/>
    <p:sldId id="592" r:id="rId169"/>
    <p:sldId id="675" r:id="rId170"/>
    <p:sldId id="743" r:id="rId171"/>
    <p:sldId id="676" r:id="rId172"/>
    <p:sldId id="677" r:id="rId173"/>
    <p:sldId id="744" r:id="rId174"/>
    <p:sldId id="745" r:id="rId175"/>
    <p:sldId id="746" r:id="rId176"/>
    <p:sldId id="747" r:id="rId177"/>
    <p:sldId id="678" r:id="rId178"/>
    <p:sldId id="679" r:id="rId179"/>
    <p:sldId id="748" r:id="rId180"/>
    <p:sldId id="749" r:id="rId181"/>
    <p:sldId id="680" r:id="rId182"/>
    <p:sldId id="681" r:id="rId183"/>
    <p:sldId id="682" r:id="rId184"/>
    <p:sldId id="683" r:id="rId185"/>
    <p:sldId id="907" r:id="rId186"/>
    <p:sldId id="750" r:id="rId187"/>
    <p:sldId id="754" r:id="rId188"/>
    <p:sldId id="755" r:id="rId189"/>
    <p:sldId id="756" r:id="rId190"/>
    <p:sldId id="757" r:id="rId191"/>
    <p:sldId id="905" r:id="rId192"/>
    <p:sldId id="906" r:id="rId193"/>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mn-cs"/>
      </a:defRPr>
    </a:lvl1pPr>
    <a:lvl2pPr marL="457200" algn="l" rtl="0" fontAlgn="base">
      <a:spcBef>
        <a:spcPct val="0"/>
      </a:spcBef>
      <a:spcAft>
        <a:spcPct val="0"/>
      </a:spcAft>
      <a:defRPr sz="2800" kern="1200">
        <a:solidFill>
          <a:schemeClr val="tx1"/>
        </a:solidFill>
        <a:latin typeface="Times New Roman" pitchFamily="18" charset="0"/>
        <a:ea typeface="+mn-ea"/>
        <a:cs typeface="+mn-cs"/>
      </a:defRPr>
    </a:lvl2pPr>
    <a:lvl3pPr marL="914400" algn="l" rtl="0" fontAlgn="base">
      <a:spcBef>
        <a:spcPct val="0"/>
      </a:spcBef>
      <a:spcAft>
        <a:spcPct val="0"/>
      </a:spcAft>
      <a:defRPr sz="2800" kern="1200">
        <a:solidFill>
          <a:schemeClr val="tx1"/>
        </a:solidFill>
        <a:latin typeface="Times New Roman" pitchFamily="18" charset="0"/>
        <a:ea typeface="+mn-ea"/>
        <a:cs typeface="+mn-cs"/>
      </a:defRPr>
    </a:lvl3pPr>
    <a:lvl4pPr marL="1371600" algn="l" rtl="0" fontAlgn="base">
      <a:spcBef>
        <a:spcPct val="0"/>
      </a:spcBef>
      <a:spcAft>
        <a:spcPct val="0"/>
      </a:spcAft>
      <a:defRPr sz="2800" kern="1200">
        <a:solidFill>
          <a:schemeClr val="tx1"/>
        </a:solidFill>
        <a:latin typeface="Times New Roman" pitchFamily="18" charset="0"/>
        <a:ea typeface="+mn-ea"/>
        <a:cs typeface="+mn-cs"/>
      </a:defRPr>
    </a:lvl4pPr>
    <a:lvl5pPr marL="1828800" algn="l"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3300"/>
    <a:srgbClr val="003366"/>
    <a:srgbClr val="33CC33"/>
    <a:srgbClr val="009900"/>
    <a:srgbClr val="FF0066"/>
    <a:srgbClr val="CC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7922" autoAdjust="0"/>
  </p:normalViewPr>
  <p:slideViewPr>
    <p:cSldViewPr snapToGrid="0">
      <p:cViewPr>
        <p:scale>
          <a:sx n="64" d="100"/>
          <a:sy n="64" d="100"/>
        </p:scale>
        <p:origin x="-1548" y="-10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50" d="100"/>
        <a:sy n="50" d="100"/>
      </p:scale>
      <p:origin x="0" y="0"/>
    </p:cViewPr>
  </p:sorterViewPr>
  <p:notesViewPr>
    <p:cSldViewPr snapToGrid="0">
      <p:cViewPr>
        <p:scale>
          <a:sx n="66" d="100"/>
          <a:sy n="66" d="100"/>
        </p:scale>
        <p:origin x="-1476" y="45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handoutMaster" Target="handoutMasters/handout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34.wmf"/><Relationship Id="rId4" Type="http://schemas.openxmlformats.org/officeDocument/2006/relationships/image" Target="../media/image33.e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5" Type="http://schemas.openxmlformats.org/officeDocument/2006/relationships/image" Target="../media/image260.wmf"/><Relationship Id="rId4" Type="http://schemas.openxmlformats.org/officeDocument/2006/relationships/image" Target="../media/image259.w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261.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s>
</file>

<file path=ppt/drawings/_rels/vmlDrawing103.vml.rels><?xml version="1.0" encoding="UTF-8" standalone="yes"?>
<Relationships xmlns="http://schemas.openxmlformats.org/package/2006/relationships"><Relationship Id="rId2" Type="http://schemas.openxmlformats.org/officeDocument/2006/relationships/image" Target="../media/image266.wmf"/><Relationship Id="rId1" Type="http://schemas.openxmlformats.org/officeDocument/2006/relationships/image" Target="../media/image265.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267.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 Id="rId5" Type="http://schemas.openxmlformats.org/officeDocument/2006/relationships/image" Target="../media/image272.wmf"/><Relationship Id="rId4" Type="http://schemas.openxmlformats.org/officeDocument/2006/relationships/image" Target="../media/image271.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 Id="rId5" Type="http://schemas.openxmlformats.org/officeDocument/2006/relationships/image" Target="../media/image277.wmf"/><Relationship Id="rId4" Type="http://schemas.openxmlformats.org/officeDocument/2006/relationships/image" Target="../media/image276.wmf"/></Relationships>
</file>

<file path=ppt/drawings/_rels/vmlDrawing107.vml.rels><?xml version="1.0" encoding="UTF-8" standalone="yes"?>
<Relationships xmlns="http://schemas.openxmlformats.org/package/2006/relationships"><Relationship Id="rId2" Type="http://schemas.openxmlformats.org/officeDocument/2006/relationships/image" Target="../media/image279.wmf"/><Relationship Id="rId1" Type="http://schemas.openxmlformats.org/officeDocument/2006/relationships/image" Target="../media/image278.w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80.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image" Target="../media/image281.wmf"/><Relationship Id="rId4" Type="http://schemas.openxmlformats.org/officeDocument/2006/relationships/image" Target="../media/image28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0.vml.rels><?xml version="1.0" encoding="UTF-8" standalone="yes"?>
<Relationships xmlns="http://schemas.openxmlformats.org/package/2006/relationships"><Relationship Id="rId2" Type="http://schemas.openxmlformats.org/officeDocument/2006/relationships/image" Target="../media/image285.wmf"/><Relationship Id="rId1" Type="http://schemas.openxmlformats.org/officeDocument/2006/relationships/image" Target="../media/image281.w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1.wmf"/><Relationship Id="rId5" Type="http://schemas.openxmlformats.org/officeDocument/2006/relationships/image" Target="../media/image289.wmf"/><Relationship Id="rId4" Type="http://schemas.openxmlformats.org/officeDocument/2006/relationships/image" Target="../media/image288.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290.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02.wmf"/><Relationship Id="rId4" Type="http://schemas.openxmlformats.org/officeDocument/2006/relationships/image" Target="../media/image293.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4" Type="http://schemas.openxmlformats.org/officeDocument/2006/relationships/image" Target="../media/image297.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5" Type="http://schemas.openxmlformats.org/officeDocument/2006/relationships/image" Target="../media/image302.wmf"/><Relationship Id="rId4" Type="http://schemas.openxmlformats.org/officeDocument/2006/relationships/image" Target="../media/image301.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 Id="rId4" Type="http://schemas.openxmlformats.org/officeDocument/2006/relationships/image" Target="../media/image306.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4.wmf"/><Relationship Id="rId1" Type="http://schemas.openxmlformats.org/officeDocument/2006/relationships/image" Target="../media/image307.wmf"/></Relationships>
</file>

<file path=ppt/drawings/_rels/vmlDrawing118.vml.rels><?xml version="1.0" encoding="UTF-8" standalone="yes"?>
<Relationships xmlns="http://schemas.openxmlformats.org/package/2006/relationships"><Relationship Id="rId2" Type="http://schemas.openxmlformats.org/officeDocument/2006/relationships/image" Target="../media/image310.wmf"/><Relationship Id="rId1" Type="http://schemas.openxmlformats.org/officeDocument/2006/relationships/image" Target="../media/image309.wmf"/></Relationships>
</file>

<file path=ppt/drawings/_rels/vmlDrawing119.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 Id="rId4" Type="http://schemas.openxmlformats.org/officeDocument/2006/relationships/image" Target="../media/image31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emf"/></Relationships>
</file>

<file path=ppt/drawings/_rels/vmlDrawing120.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07.w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317.wmf"/></Relationships>
</file>

<file path=ppt/drawings/_rels/vmlDrawing122.vml.rels><?xml version="1.0" encoding="UTF-8" standalone="yes"?>
<Relationships xmlns="http://schemas.openxmlformats.org/package/2006/relationships"><Relationship Id="rId2" Type="http://schemas.openxmlformats.org/officeDocument/2006/relationships/image" Target="../media/image319.wmf"/><Relationship Id="rId1" Type="http://schemas.openxmlformats.org/officeDocument/2006/relationships/image" Target="../media/image3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wmf"/><Relationship Id="rId4" Type="http://schemas.openxmlformats.org/officeDocument/2006/relationships/image" Target="../media/image81.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wmf"/><Relationship Id="rId5" Type="http://schemas.openxmlformats.org/officeDocument/2006/relationships/image" Target="../media/image86.emf"/><Relationship Id="rId4" Type="http://schemas.openxmlformats.org/officeDocument/2006/relationships/image" Target="../media/image8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wmf"/><Relationship Id="rId5" Type="http://schemas.openxmlformats.org/officeDocument/2006/relationships/image" Target="../media/image105.emf"/><Relationship Id="rId4" Type="http://schemas.openxmlformats.org/officeDocument/2006/relationships/image" Target="../media/image10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2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4" Type="http://schemas.openxmlformats.org/officeDocument/2006/relationships/image" Target="../media/image162.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71.emf"/><Relationship Id="rId1" Type="http://schemas.openxmlformats.org/officeDocument/2006/relationships/image" Target="../media/image17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71.emf"/><Relationship Id="rId1" Type="http://schemas.openxmlformats.org/officeDocument/2006/relationships/image" Target="../media/image173.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4" Type="http://schemas.openxmlformats.org/officeDocument/2006/relationships/image" Target="../media/image199.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6.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02.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4" Type="http://schemas.openxmlformats.org/officeDocument/2006/relationships/image" Target="../media/image20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4" Type="http://schemas.openxmlformats.org/officeDocument/2006/relationships/image" Target="../media/image216.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image" Target="../media/image228.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231.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237.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239.wmf"/><Relationship Id="rId1" Type="http://schemas.openxmlformats.org/officeDocument/2006/relationships/image" Target="../media/image238.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5" Type="http://schemas.openxmlformats.org/officeDocument/2006/relationships/image" Target="../media/image244.wmf"/><Relationship Id="rId4" Type="http://schemas.openxmlformats.org/officeDocument/2006/relationships/image" Target="../media/image243.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246.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247.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48.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49.wmf"/></Relationships>
</file>

<file path=ppt/drawings/_rels/vmlDrawing98.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20000"/>
              </a:spcBef>
              <a:buFontTx/>
              <a:buChar char="•"/>
              <a:defRPr kumimoji="1" sz="1300"/>
            </a:lvl1pPr>
          </a:lstStyle>
          <a:p>
            <a:pPr>
              <a:defRPr/>
            </a:pPr>
            <a:endParaRPr lang="en-US"/>
          </a:p>
        </p:txBody>
      </p:sp>
      <p:sp>
        <p:nvSpPr>
          <p:cNvPr id="1105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20000"/>
              </a:spcBef>
              <a:buFontTx/>
              <a:buChar char="•"/>
              <a:defRPr kumimoji="1" sz="1300"/>
            </a:lvl1pPr>
          </a:lstStyle>
          <a:p>
            <a:pPr>
              <a:defRPr/>
            </a:pPr>
            <a:endParaRPr lang="en-US"/>
          </a:p>
        </p:txBody>
      </p:sp>
      <p:sp>
        <p:nvSpPr>
          <p:cNvPr id="1105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20000"/>
              </a:spcBef>
              <a:buFontTx/>
              <a:buChar char="•"/>
              <a:defRPr kumimoji="1" sz="1300"/>
            </a:lvl1pPr>
          </a:lstStyle>
          <a:p>
            <a:pPr>
              <a:defRPr/>
            </a:pPr>
            <a:endParaRPr lang="en-US"/>
          </a:p>
        </p:txBody>
      </p:sp>
      <p:sp>
        <p:nvSpPr>
          <p:cNvPr id="1105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20000"/>
              </a:spcBef>
              <a:buFontTx/>
              <a:buChar char="•"/>
              <a:defRPr kumimoji="1" sz="1300"/>
            </a:lvl1pPr>
          </a:lstStyle>
          <a:p>
            <a:pPr>
              <a:defRPr/>
            </a:pPr>
            <a:fld id="{3C2A708D-D5F9-4108-90B5-F44BCD51FC3E}" type="slidenum">
              <a:rPr lang="en-US"/>
              <a:pPr>
                <a:defRPr/>
              </a:pPr>
              <a:t>‹#›</a:t>
            </a:fld>
            <a:endParaRPr lang="en-US"/>
          </a:p>
        </p:txBody>
      </p:sp>
    </p:spTree>
    <p:extLst>
      <p:ext uri="{BB962C8B-B14F-4D97-AF65-F5344CB8AC3E}">
        <p14:creationId xmlns:p14="http://schemas.microsoft.com/office/powerpoint/2010/main" val="4233722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pPr>
              <a:defRPr/>
            </a:pPr>
            <a:endParaRPr lang="en-US"/>
          </a:p>
        </p:txBody>
      </p:sp>
      <p:sp>
        <p:nvSpPr>
          <p:cNvPr id="4813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pPr>
              <a:defRPr/>
            </a:pPr>
            <a:endParaRPr lang="en-US"/>
          </a:p>
        </p:txBody>
      </p:sp>
      <p:sp>
        <p:nvSpPr>
          <p:cNvPr id="162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pPr>
              <a:defRPr/>
            </a:pPr>
            <a:endParaRPr lang="en-US"/>
          </a:p>
        </p:txBody>
      </p:sp>
      <p:sp>
        <p:nvSpPr>
          <p:cNvPr id="4813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pPr>
              <a:defRPr/>
            </a:pPr>
            <a:fld id="{4CF2F0B4-A0C2-43B6-9F2B-E81D136C9896}" type="slidenum">
              <a:rPr lang="en-US"/>
              <a:pPr>
                <a:defRPr/>
              </a:pPr>
              <a:t>‹#›</a:t>
            </a:fld>
            <a:endParaRPr lang="en-US"/>
          </a:p>
        </p:txBody>
      </p:sp>
    </p:spTree>
    <p:extLst>
      <p:ext uri="{BB962C8B-B14F-4D97-AF65-F5344CB8AC3E}">
        <p14:creationId xmlns:p14="http://schemas.microsoft.com/office/powerpoint/2010/main" val="353443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60A1503-379E-485F-AE1B-6B174A64730B}" type="slidenum">
              <a:rPr lang="en-US" altLang="en-US" sz="1300" smtClean="0"/>
              <a:pPr/>
              <a:t>1</a:t>
            </a:fld>
            <a:endParaRPr lang="en-US" altLang="en-US" sz="1300" smtClean="0"/>
          </a:p>
        </p:txBody>
      </p:sp>
      <p:sp>
        <p:nvSpPr>
          <p:cNvPr id="163843" name="Rectangle 1026"/>
          <p:cNvSpPr>
            <a:spLocks noGrp="1" noRot="1" noChangeAspect="1" noChangeArrowheads="1" noTextEdit="1"/>
          </p:cNvSpPr>
          <p:nvPr>
            <p:ph type="sldImg"/>
          </p:nvPr>
        </p:nvSpPr>
        <p:spPr>
          <a:ln/>
        </p:spPr>
      </p:sp>
      <p:sp>
        <p:nvSpPr>
          <p:cNvPr id="1638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A080879-5628-4C95-8FA4-36D082D2AF78}" type="slidenum">
              <a:rPr lang="en-US" altLang="en-US" sz="1300" smtClean="0"/>
              <a:pPr/>
              <a:t>10</a:t>
            </a:fld>
            <a:endParaRPr lang="en-US" altLang="en-US" sz="130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A0BB64A-4E5B-4229-BF7E-D98DCE6515D9}" type="slidenum">
              <a:rPr lang="en-US" altLang="en-US" sz="1300" smtClean="0"/>
              <a:pPr/>
              <a:t>100</a:t>
            </a:fld>
            <a:endParaRPr lang="en-US" altLang="en-US" sz="1300"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11C1F9C-A8EF-4EA5-82B3-B6E6A19E081E}" type="slidenum">
              <a:rPr lang="en-US" altLang="en-US" sz="1300" smtClean="0"/>
              <a:pPr/>
              <a:t>101</a:t>
            </a:fld>
            <a:endParaRPr lang="en-US" altLang="en-US" sz="1300"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2861259-C645-4C76-8938-28EDF5D5B44A}" type="slidenum">
              <a:rPr lang="en-US" altLang="en-US" sz="1300" smtClean="0"/>
              <a:pPr/>
              <a:t>102</a:t>
            </a:fld>
            <a:endParaRPr lang="en-US" altLang="en-US" sz="1300"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A38DD8A7-748E-4636-B6A1-03222410DBA5}" type="slidenum">
              <a:rPr lang="en-US" altLang="en-US" sz="1300" smtClean="0"/>
              <a:pPr/>
              <a:t>103</a:t>
            </a:fld>
            <a:endParaRPr lang="en-US" altLang="en-US" sz="1300"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07B5A28-9D38-4B8F-A6C8-D47BF7924504}" type="slidenum">
              <a:rPr lang="en-US" altLang="en-US" sz="1300" smtClean="0"/>
              <a:pPr/>
              <a:t>104</a:t>
            </a:fld>
            <a:endParaRPr lang="en-US" altLang="en-US" sz="1300"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92D76ED-B42D-48CB-AB5B-1F25144574A6}" type="slidenum">
              <a:rPr lang="en-US" altLang="en-US" sz="1300" smtClean="0"/>
              <a:pPr/>
              <a:t>105</a:t>
            </a:fld>
            <a:endParaRPr lang="en-US" altLang="en-US" sz="1300"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C1B35D2-1779-4529-BCFD-A3CA55ED0731}" type="slidenum">
              <a:rPr lang="en-US" altLang="en-US" sz="1300" smtClean="0"/>
              <a:pPr/>
              <a:t>106</a:t>
            </a:fld>
            <a:endParaRPr lang="en-US" altLang="en-US" sz="1300"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To “connect” to line use right mouse button.</a:t>
            </a:r>
          </a:p>
          <a:p>
            <a:r>
              <a:rPr lang="en-GB" altLang="en-US" dirty="0" smtClean="0"/>
              <a:t>Can also choose as sink “to workspace” in order to manipulate data in command window (</a:t>
            </a:r>
            <a:r>
              <a:rPr lang="en-GB" altLang="en-US" dirty="0" err="1" smtClean="0"/>
              <a:t>eg</a:t>
            </a:r>
            <a:r>
              <a:rPr lang="en-GB" altLang="en-US" dirty="0" smtClean="0"/>
              <a:t> print). In this case it is useful to use clock so that you also have timing information.</a:t>
            </a:r>
          </a:p>
          <a:p>
            <a:r>
              <a:rPr lang="en-GB" altLang="en-US" dirty="0" smtClean="0"/>
              <a:t>Scope is tricky to get right. Right-click on axes to adjust settings.</a:t>
            </a:r>
          </a:p>
          <a:p>
            <a:r>
              <a:rPr lang="en-GB" altLang="en-US" dirty="0" smtClean="0"/>
              <a:t>Need to go into simulation configuration settings to set max step size to 0.02 </a:t>
            </a:r>
            <a:r>
              <a:rPr lang="en-GB" altLang="en-US" dirty="0" err="1" smtClean="0"/>
              <a:t>ti</a:t>
            </a:r>
            <a:r>
              <a:rPr lang="en-GB" altLang="en-US" dirty="0" smtClean="0"/>
              <a:t> get nice smooth plot in this case</a:t>
            </a:r>
            <a:r>
              <a:rPr lang="en-GB" altLang="en-US" dirty="0" smtClean="0"/>
              <a:t>.</a:t>
            </a:r>
          </a:p>
          <a:p>
            <a:r>
              <a:rPr lang="en-GB" altLang="en-US" dirty="0" smtClean="0"/>
              <a:t>Need to select array as save</a:t>
            </a:r>
            <a:r>
              <a:rPr lang="en-GB" altLang="en-US" baseline="0" dirty="0" smtClean="0"/>
              <a:t> format for outputs to workspace </a:t>
            </a:r>
            <a:r>
              <a:rPr lang="en-GB" altLang="en-US" baseline="0" dirty="0" err="1" smtClean="0"/>
              <a:t>tt</a:t>
            </a:r>
            <a:r>
              <a:rPr lang="en-GB" altLang="en-US" baseline="0" dirty="0" smtClean="0"/>
              <a:t> and </a:t>
            </a:r>
            <a:r>
              <a:rPr lang="en-GB" altLang="en-US" baseline="0" dirty="0" err="1" smtClean="0"/>
              <a:t>yy</a:t>
            </a:r>
            <a:r>
              <a:rPr lang="en-GB" altLang="en-US" baseline="0" dirty="0" smtClean="0"/>
              <a:t>.</a:t>
            </a:r>
            <a:endParaRPr lang="en-GB" altLang="en-US" dirty="0"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A32315F-D515-42EF-AA8A-87E9F118B606}" type="slidenum">
              <a:rPr lang="en-US" altLang="en-US" sz="1300" smtClean="0"/>
              <a:pPr/>
              <a:t>107</a:t>
            </a:fld>
            <a:endParaRPr lang="en-US" altLang="en-US" sz="1300"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A32315F-D515-42EF-AA8A-87E9F118B606}" type="slidenum">
              <a:rPr lang="en-US" altLang="en-US" sz="1300" smtClean="0"/>
              <a:pPr/>
              <a:t>108</a:t>
            </a:fld>
            <a:endParaRPr lang="en-US" altLang="en-US" sz="1300"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A32315F-D515-42EF-AA8A-87E9F118B606}" type="slidenum">
              <a:rPr lang="en-US" altLang="en-US" sz="1300" smtClean="0"/>
              <a:pPr/>
              <a:t>109</a:t>
            </a:fld>
            <a:endParaRPr lang="en-US" altLang="en-US" sz="1300"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6F372E8-6771-498C-846E-82445E38CE8F}" type="slidenum">
              <a:rPr lang="en-US" altLang="en-US" sz="1300" smtClean="0"/>
              <a:pPr/>
              <a:t>11</a:t>
            </a:fld>
            <a:endParaRPr lang="en-US" altLang="en-US" sz="1300"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8031852-E781-4F70-9CD4-7ECE39530E51}" type="slidenum">
              <a:rPr lang="en-US" altLang="en-US" sz="1300" smtClean="0"/>
              <a:pPr/>
              <a:t>110</a:t>
            </a:fld>
            <a:endParaRPr lang="en-US" altLang="en-US" sz="1300"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xfrm>
            <a:off x="974725" y="4721225"/>
            <a:ext cx="5365750" cy="431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111</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8031852-E781-4F70-9CD4-7ECE39530E51}" type="slidenum">
              <a:rPr lang="en-US" altLang="en-US" sz="1300" smtClean="0"/>
              <a:pPr/>
              <a:t>112</a:t>
            </a:fld>
            <a:endParaRPr lang="en-US" altLang="en-US" sz="1300"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xfrm>
            <a:off x="974725" y="4721225"/>
            <a:ext cx="5365750" cy="431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113</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568CD13-EA7D-418C-9D71-A5172BBB9894}" type="slidenum">
              <a:rPr lang="en-US" altLang="en-US" sz="1300" smtClean="0"/>
              <a:pPr/>
              <a:t>116</a:t>
            </a:fld>
            <a:endParaRPr lang="en-US" altLang="en-US" sz="1300"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568CD13-EA7D-418C-9D71-A5172BBB9894}" type="slidenum">
              <a:rPr lang="en-US" altLang="en-US" sz="1300" smtClean="0"/>
              <a:pPr/>
              <a:t>117</a:t>
            </a:fld>
            <a:endParaRPr lang="en-US" altLang="en-US" sz="1300"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568CD13-EA7D-418C-9D71-A5172BBB9894}" type="slidenum">
              <a:rPr lang="en-US" altLang="en-US" sz="1300" smtClean="0"/>
              <a:pPr/>
              <a:t>120</a:t>
            </a:fld>
            <a:endParaRPr lang="en-US" altLang="en-US" sz="1300"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B9E8D89-85E2-43C6-9171-C14D2E7EEBA6}" type="slidenum">
              <a:rPr lang="en-US" altLang="en-US" sz="1300" smtClean="0"/>
              <a:pPr/>
              <a:t>121</a:t>
            </a:fld>
            <a:endParaRPr lang="en-US" altLang="en-US" sz="1300"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0C569B3-1A15-4185-BFE5-7ACFA5313529}" type="slidenum">
              <a:rPr lang="en-US" altLang="en-US" sz="1300" smtClean="0"/>
              <a:pPr/>
              <a:t>122</a:t>
            </a:fld>
            <a:endParaRPr lang="en-US" altLang="en-US" sz="1300"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63FD5E1-48D8-47D6-AC94-62A7ED213C19}" type="slidenum">
              <a:rPr lang="en-US" altLang="en-US" sz="1300" smtClean="0"/>
              <a:pPr/>
              <a:t>123</a:t>
            </a:fld>
            <a:endParaRPr lang="en-US" altLang="en-US" sz="1300"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12</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026721E-EBFC-46B9-8525-98BC130C895E}" type="slidenum">
              <a:rPr lang="en-US" altLang="en-US" sz="1300" smtClean="0"/>
              <a:pPr/>
              <a:t>124</a:t>
            </a:fld>
            <a:endParaRPr lang="en-US" altLang="en-US" sz="1300"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77CF4FB-6C9A-4035-9418-F97D1D455871}" type="slidenum">
              <a:rPr lang="en-US" altLang="en-US" sz="1300" smtClean="0"/>
              <a:pPr/>
              <a:t>125</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67B498B-8B77-4BBC-B271-2B78A751C335}" type="slidenum">
              <a:rPr lang="en-US" altLang="en-US" sz="1300" smtClean="0"/>
              <a:pPr/>
              <a:t>126</a:t>
            </a:fld>
            <a:endParaRPr lang="en-US" altLang="en-US" sz="1300"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36BB107-C061-44C5-9C04-2DDC13D495B0}" type="slidenum">
              <a:rPr lang="en-US" altLang="en-US" sz="1300" smtClean="0"/>
              <a:pPr/>
              <a:t>127</a:t>
            </a:fld>
            <a:endParaRPr lang="en-US" altLang="en-US" sz="1300"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ABD2230-679B-4365-9E03-B5F3DE6B7227}" type="slidenum">
              <a:rPr lang="en-US" altLang="en-US" sz="1300" smtClean="0"/>
              <a:pPr/>
              <a:t>128</a:t>
            </a:fld>
            <a:endParaRPr lang="en-US" altLang="en-US" sz="1300"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AB42F42-F7B4-4651-AF1E-00C9EE74CF99}" type="slidenum">
              <a:rPr lang="en-US" altLang="en-US" sz="1300" smtClean="0"/>
              <a:pPr/>
              <a:t>129</a:t>
            </a:fld>
            <a:endParaRPr lang="en-US" altLang="en-US" sz="1300" smtClean="0"/>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0782CBA-F0CC-4F6C-9C53-FA389592CAFC}" type="slidenum">
              <a:rPr lang="en-US" altLang="en-US" sz="1300" smtClean="0"/>
              <a:pPr/>
              <a:t>130</a:t>
            </a:fld>
            <a:endParaRPr lang="en-US" altLang="en-US" sz="1300"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027BB1F-0436-46D3-9378-B64641F430CB}" type="slidenum">
              <a:rPr lang="en-US" altLang="en-US" sz="1300" smtClean="0"/>
              <a:pPr/>
              <a:t>131</a:t>
            </a:fld>
            <a:endParaRPr lang="en-US" altLang="en-US" sz="1300"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DFAD93E-8C53-45CE-AA72-74BAF37503D5}" type="slidenum">
              <a:rPr lang="en-US" altLang="en-US" sz="1300" smtClean="0"/>
              <a:pPr/>
              <a:t>132</a:t>
            </a:fld>
            <a:endParaRPr lang="en-US" altLang="en-US" sz="130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One of the poles is in the right half plane, which means that the open-loop system is unstable.  This is hardly surprising.  A ball does not tend as a rule to float in mid air.</a:t>
            </a:r>
          </a:p>
          <a:p>
            <a:r>
              <a:rPr lang="en-GB" altLang="en-US" smtClean="0"/>
              <a:t>To check out what happens to this unstable system when there is a nonzero initial condition:</a:t>
            </a:r>
          </a:p>
          <a:p>
            <a:r>
              <a:rPr lang="en-GB" altLang="en-US" smtClean="0"/>
              <a:t>t = [0:0.01:2]; u = 0*t; x0 = [0.005 0 0]; [y,x] = lsim(A,B,C,0,u,t,x0); h = x(:,2);  plot(t,h)</a:t>
            </a:r>
          </a:p>
          <a:p>
            <a:r>
              <a:rPr lang="en-GB" altLang="en-US" smtClean="0"/>
              <a:t>It seems that the distance between the ball and the electromagnet will go to infinity.  Actually of course it will not (the earth is finite after all and it is hardly going to leave it).  In fact either the ball will hit the table/floor resulting in an entirely different unmodelled behaviour or the offset from equilibrium grows to a point where the linearization is simply not a good enough approximation and any predictions based upon it become unreliable.</a:t>
            </a:r>
            <a:r>
              <a:rPr lang="en-US" altLang="en-US" smtClean="0"/>
              <a:t> </a:t>
            </a:r>
            <a:endParaRPr lang="en-GB" alt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DFAD93E-8C53-45CE-AA72-74BAF37503D5}" type="slidenum">
              <a:rPr lang="en-US" altLang="en-US" sz="1300" smtClean="0"/>
              <a:pPr/>
              <a:t>133</a:t>
            </a:fld>
            <a:endParaRPr lang="en-US" altLang="en-US" sz="130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a:t>
            </a:r>
            <a:r>
              <a:rPr lang="en-US" altLang="en-US" dirty="0" smtClean="0"/>
              <a:t> </a:t>
            </a:r>
            <a:endParaRPr lang="en-GB"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13</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DFAD93E-8C53-45CE-AA72-74BAF37503D5}" type="slidenum">
              <a:rPr lang="en-US" altLang="en-US" sz="1300" smtClean="0"/>
              <a:pPr/>
              <a:t>134</a:t>
            </a:fld>
            <a:endParaRPr lang="en-US" altLang="en-US" sz="130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a:t>
            </a:r>
            <a:r>
              <a:rPr lang="en-US" altLang="en-US" dirty="0" smtClean="0"/>
              <a:t> </a:t>
            </a:r>
            <a:endParaRPr lang="en-GB" altLang="en-US" dirty="0"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027BB1F-0436-46D3-9378-B64641F430CB}" type="slidenum">
              <a:rPr lang="en-US" altLang="en-US" sz="1300" smtClean="0"/>
              <a:pPr/>
              <a:t>135</a:t>
            </a:fld>
            <a:endParaRPr lang="en-US" altLang="en-US" sz="1300"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DFAD93E-8C53-45CE-AA72-74BAF37503D5}" type="slidenum">
              <a:rPr lang="en-US" altLang="en-US" sz="1300" smtClean="0"/>
              <a:pPr/>
              <a:t>136</a:t>
            </a:fld>
            <a:endParaRPr lang="en-US" altLang="en-US" sz="130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a:t>
            </a:r>
            <a:r>
              <a:rPr lang="en-US" altLang="en-US" dirty="0" smtClean="0"/>
              <a:t> </a:t>
            </a:r>
            <a:endParaRPr lang="en-GB" altLang="en-US" dirty="0"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1032985-38DB-4853-AD1C-0D67075F6ADA}" type="slidenum">
              <a:rPr lang="en-US" altLang="en-US" sz="1300" smtClean="0"/>
              <a:pPr/>
              <a:t>137</a:t>
            </a:fld>
            <a:endParaRPr lang="en-US" altLang="en-US" sz="1300"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89ED3B3-D3BE-406B-BF57-90B958EDD42D}" type="slidenum">
              <a:rPr lang="en-US" altLang="en-US" sz="1300" smtClean="0"/>
              <a:pPr/>
              <a:t>138</a:t>
            </a:fld>
            <a:endParaRPr lang="en-US" altLang="en-US" sz="1300"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Note we assume that the matrix </a:t>
            </a:r>
            <a:r>
              <a:rPr lang="en-GB" altLang="en-US" i="1" smtClean="0"/>
              <a:t>D </a:t>
            </a:r>
            <a:r>
              <a:rPr lang="en-GB" altLang="en-US" smtClean="0"/>
              <a:t>is zero as indeed it is in the case of the ball and magnetic field</a:t>
            </a:r>
            <a:r>
              <a:rPr lang="en-US" altLang="en-US" smtClean="0"/>
              <a:t>.  I am also using unconventional notation, denoting the input of the plant e.</a:t>
            </a:r>
          </a:p>
          <a:p>
            <a:r>
              <a:rPr lang="en-GB" altLang="en-US" smtClean="0"/>
              <a:t>We have quite an amount of control over the nature of the roots of this closed-loop characteristic polynomial by virtue of our complete (in principle) control over the vector of feedback gains </a:t>
            </a:r>
            <a:r>
              <a:rPr lang="en-GB" altLang="en-US" i="1" smtClean="0"/>
              <a:t>K</a:t>
            </a:r>
            <a:r>
              <a:rPr lang="en-GB" altLang="en-US" smtClean="0"/>
              <a:t>.  In the case of the ball and magnetic field and more generally in the case of a SISO plant the vector K is 1xn.  </a:t>
            </a:r>
          </a:p>
          <a:p>
            <a:r>
              <a:rPr lang="en-GB" altLang="en-US" smtClean="0"/>
              <a:t>The pole placement design procedure amounts to choosing the desired locations for the closed-loop poles and then attempting to solve the algebraic problem of determining feedback gains to ensure that the closed-loop poles actually acquire these desired values.  So, whereas the root locus procedure effectively places the dominant poles, the pole placement procedure places all of the poles.</a:t>
            </a: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F6BC644-EABB-4320-A46D-473004E3AAB2}" type="slidenum">
              <a:rPr lang="en-US" altLang="en-US" sz="1300" smtClean="0"/>
              <a:pPr/>
              <a:t>139</a:t>
            </a:fld>
            <a:endParaRPr lang="en-US" altLang="en-US" sz="1300" smtClean="0"/>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lt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6CC3785-CB74-4490-B6AB-2E427D825BCC}" type="slidenum">
              <a:rPr lang="en-US" altLang="en-US" sz="1300" smtClean="0"/>
              <a:pPr/>
              <a:t>140</a:t>
            </a:fld>
            <a:endParaRPr lang="en-US" altLang="en-US" sz="1300" smtClean="0"/>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endParaRPr kumimoji="0" lang="en-GB" altLang="en-US" dirty="0" smtClean="0"/>
          </a:p>
          <a:p>
            <a:pPr marL="228600" indent="-228600"/>
            <a:r>
              <a:rPr kumimoji="0" lang="en-GB" altLang="en-US" dirty="0" smtClean="0"/>
              <a:t>A simple ad hoc argument can also determine K but that is not important right now.  The suggested K actually gives closed-loop poles:  </a:t>
            </a:r>
          </a:p>
          <a:p>
            <a:pPr marL="228600" indent="-228600"/>
            <a:r>
              <a:rPr kumimoji="0" lang="en-GB" altLang="en-US" dirty="0" smtClean="0"/>
              <a:t>-50.0001, -9.9999 +10.0000i,  -9.9999 -10.0000i  which are not quite what we wanted.</a:t>
            </a:r>
          </a:p>
          <a:p>
            <a:pPr marL="228600" indent="-228600"/>
            <a:endParaRPr kumimoji="0" lang="en-GB" altLang="en-US" dirty="0" smtClean="0"/>
          </a:p>
          <a:p>
            <a:pPr marL="228600" indent="-228600"/>
            <a:r>
              <a:rPr kumimoji="0" lang="en-GB" altLang="en-US" dirty="0" smtClean="0"/>
              <a:t>The 2% settling time is not much in excess of 0.4 sec if at all.  The percentage overshoot is manifestly small.  The big problem with the performance is that the steady-state error is very large since the closed-loop DC gain of -280/10000 =-0.028 is far from unity.</a:t>
            </a:r>
            <a:endParaRPr kumimoji="0" lang="en-US" altLang="en-US" dirty="0"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DFAD93E-8C53-45CE-AA72-74BAF37503D5}" type="slidenum">
              <a:rPr lang="en-US" altLang="en-US" sz="1300" smtClean="0"/>
              <a:pPr/>
              <a:t>141</a:t>
            </a:fld>
            <a:endParaRPr lang="en-US" altLang="en-US" sz="130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a:t>
            </a:r>
            <a:r>
              <a:rPr lang="en-US" altLang="en-US" dirty="0" smtClean="0"/>
              <a:t> </a:t>
            </a:r>
            <a:endParaRPr lang="en-GB" altLang="en-US" dirty="0"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6CC3785-CB74-4490-B6AB-2E427D825BCC}" type="slidenum">
              <a:rPr lang="en-US" altLang="en-US" sz="1300" smtClean="0"/>
              <a:pPr/>
              <a:t>142</a:t>
            </a:fld>
            <a:endParaRPr lang="en-US" altLang="en-US" sz="1300" smtClean="0"/>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endParaRPr kumimoji="0" lang="en-GB" altLang="en-US" dirty="0"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1DE4953-F037-4DEB-B9C3-DAE2B8CB9B65}" type="slidenum">
              <a:rPr lang="en-US" altLang="en-US" sz="1300" smtClean="0"/>
              <a:pPr/>
              <a:t>143</a:t>
            </a:fld>
            <a:endParaRPr lang="en-US" altLang="en-US" sz="1300"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14</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6172085-53C2-4EA8-A619-BED9E52CAECA}" type="slidenum">
              <a:rPr lang="en-US" altLang="en-US" sz="1300" smtClean="0"/>
              <a:pPr/>
              <a:t>144</a:t>
            </a:fld>
            <a:endParaRPr lang="en-US" altLang="en-US" sz="1300"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7B6AAD1-97F6-456F-9B9F-96251BDDCCD9}" type="slidenum">
              <a:rPr lang="en-US" altLang="en-US" sz="1300" smtClean="0"/>
              <a:pPr/>
              <a:t>145</a:t>
            </a:fld>
            <a:endParaRPr lang="en-US" altLang="en-US" sz="1300"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endParaRPr kumimoji="0" lang="en-US" altLang="en-US" dirty="0"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1DE4953-F037-4DEB-B9C3-DAE2B8CB9B65}" type="slidenum">
              <a:rPr lang="en-US" altLang="en-US" sz="1300" smtClean="0"/>
              <a:pPr/>
              <a:t>146</a:t>
            </a:fld>
            <a:endParaRPr lang="en-US" altLang="en-US" sz="1300"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1DE4953-F037-4DEB-B9C3-DAE2B8CB9B65}" type="slidenum">
              <a:rPr lang="en-US" altLang="en-US" sz="1300" smtClean="0"/>
              <a:pPr/>
              <a:t>147</a:t>
            </a:fld>
            <a:endParaRPr lang="en-US" altLang="en-US" sz="1300"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2442A0F-A3E6-40CF-AC47-B59E7197CE83}" type="slidenum">
              <a:rPr lang="en-US" altLang="en-US" sz="1300" smtClean="0"/>
              <a:pPr/>
              <a:t>148</a:t>
            </a:fld>
            <a:endParaRPr lang="en-US" altLang="en-US" sz="1300" smtClean="0"/>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A390B52-8B95-4F7B-90D2-08998B019348}" type="slidenum">
              <a:rPr lang="en-US" altLang="en-US" sz="1300" smtClean="0"/>
              <a:pPr/>
              <a:t>149</a:t>
            </a:fld>
            <a:endParaRPr lang="en-US" altLang="en-US" sz="1300"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Note: we assume that  </a:t>
            </a:r>
            <a:r>
              <a:rPr lang="en-GB" altLang="en-US" i="1" dirty="0" smtClean="0"/>
              <a:t>D</a:t>
            </a:r>
            <a:r>
              <a:rPr lang="en-GB" altLang="en-US" dirty="0" smtClean="0"/>
              <a:t> = 0.</a:t>
            </a:r>
            <a:r>
              <a:rPr lang="en-US" altLang="en-US" dirty="0" smtClean="0"/>
              <a:t>  We also assume that we have a perfect model of the system.  This is clearly not the case.</a:t>
            </a:r>
          </a:p>
          <a:p>
            <a:r>
              <a:rPr lang="en-GB" altLang="en-US" dirty="0" smtClean="0"/>
              <a:t>Now it is perhaps plausible, if not obvious, that the state of the overall system comprises the concatenation of the states of the plant and the observer.</a:t>
            </a:r>
            <a:r>
              <a:rPr lang="en-US" altLang="en-US" dirty="0" smtClean="0"/>
              <a:t> </a:t>
            </a:r>
            <a:endParaRPr lang="en-GB" altLang="en-US" dirty="0"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1DE4953-F037-4DEB-B9C3-DAE2B8CB9B65}" type="slidenum">
              <a:rPr lang="en-US" altLang="en-US" sz="1300" smtClean="0"/>
              <a:pPr/>
              <a:t>150</a:t>
            </a:fld>
            <a:endParaRPr lang="en-US" altLang="en-US" sz="1300"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493A30F-99BC-448E-B470-2B0BF9784E68}" type="slidenum">
              <a:rPr lang="en-US" altLang="en-US" sz="1300" smtClean="0"/>
              <a:pPr/>
              <a:t>151</a:t>
            </a:fld>
            <a:endParaRPr lang="en-US" altLang="en-US" sz="1300"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52BF5FE-F307-4768-A4C9-BFC70557F659}" type="slidenum">
              <a:rPr lang="en-US" altLang="en-US" sz="1300" smtClean="0"/>
              <a:pPr/>
              <a:t>152</a:t>
            </a:fld>
            <a:endParaRPr lang="en-US" altLang="en-US" sz="1300"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sym typeface="Symbol" pitchFamily="18" charset="2"/>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D7AD6EB-8D17-41AC-93CA-089590F56385}" type="slidenum">
              <a:rPr lang="en-US" altLang="en-US" sz="1300" smtClean="0"/>
              <a:pPr/>
              <a:t>153</a:t>
            </a:fld>
            <a:endParaRPr lang="en-US" altLang="en-US" sz="1300"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15</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86FA338-1C22-4FF2-82BA-DDB7E891970E}" type="slidenum">
              <a:rPr lang="en-US" altLang="en-US" sz="1300" smtClean="0"/>
              <a:pPr/>
              <a:t>154</a:t>
            </a:fld>
            <a:endParaRPr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For this choice of state the system is seen to correspond to a collection of </a:t>
            </a:r>
            <a:r>
              <a:rPr lang="en-GB" altLang="en-US" i="1" smtClean="0"/>
              <a:t>decoupled</a:t>
            </a:r>
            <a:r>
              <a:rPr lang="en-GB" altLang="en-US" smtClean="0"/>
              <a:t> first order equations.</a:t>
            </a:r>
          </a:p>
          <a:p>
            <a:r>
              <a:rPr lang="en-GB" altLang="en-US" smtClean="0"/>
              <a:t>Now a form of stability for a linear, time-invariant system (global asymptotic stability in the sense of Lyapunov) roughly requires that, irrespective of the initial condition, the state of the system should remain bounded and converge to zero.</a:t>
            </a:r>
            <a:endParaRPr lang="en-US" altLang="en-US" smtClean="0"/>
          </a:p>
          <a:p>
            <a:r>
              <a:rPr lang="en-GB" altLang="en-US" smtClean="0"/>
              <a:t>Evidently each component  will remain bounded and converge to zero irrespective of the initial condition if and only if the numbers  lambda_i (which may be complex) have negative real part, i.e. lie in the open LHP.  It is also fairly clear that if z is bounded and converges to zero then x behaves likewise.  Accordingly the dynamical system is said to be stable in this case if the diagonal elements of the diagonal matrix  lie in the open LHP.  The use of the word “stable” is careless and vague in this case, but it is also very common.</a:t>
            </a:r>
            <a:r>
              <a:rPr lang="en-US" altLang="en-US" smtClean="0"/>
              <a:t> </a:t>
            </a:r>
            <a:endParaRPr lang="en-GB" alt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86FA338-1C22-4FF2-82BA-DDB7E891970E}" type="slidenum">
              <a:rPr lang="en-US" altLang="en-US" sz="1300" smtClean="0"/>
              <a:pPr/>
              <a:t>155</a:t>
            </a:fld>
            <a:endParaRPr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C875636-78E2-42FF-852B-8F559D80602B}" type="slidenum">
              <a:rPr lang="en-US" altLang="en-US" sz="1300" smtClean="0"/>
              <a:pPr/>
              <a:t>156</a:t>
            </a:fld>
            <a:endParaRPr lang="en-US" altLang="en-US" sz="1300"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DDDA9A3-1C4A-4B2F-908B-B3623A9F81C9}" type="slidenum">
              <a:rPr lang="en-US" altLang="en-US" sz="1300" smtClean="0"/>
              <a:pPr/>
              <a:t>157</a:t>
            </a:fld>
            <a:endParaRPr lang="en-US" altLang="en-US" sz="1300" smtClean="0"/>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158389F-AF5E-4A73-B0C8-D65D1FF74237}" type="slidenum">
              <a:rPr lang="en-US" altLang="en-US" sz="1300" smtClean="0"/>
              <a:pPr/>
              <a:t>158</a:t>
            </a:fld>
            <a:endParaRPr lang="en-US" altLang="en-US" sz="1300" smtClean="0"/>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sym typeface="Symbol" pitchFamily="18" charset="2"/>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E308CFB-0C99-4AC7-B82F-64DADD2FD445}" type="slidenum">
              <a:rPr lang="en-US" altLang="en-US" sz="1300" smtClean="0"/>
              <a:pPr/>
              <a:t>159</a:t>
            </a:fld>
            <a:endParaRPr lang="en-US" altLang="en-US" sz="1300" smtClean="0"/>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sym typeface="Symbol" pitchFamily="18" charset="2"/>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FC18A3F-4B93-4E17-B438-64FEDAECC85C}" type="slidenum">
              <a:rPr lang="en-US" altLang="en-US" sz="1300" smtClean="0"/>
              <a:pPr/>
              <a:t>160</a:t>
            </a:fld>
            <a:endParaRPr lang="en-US" altLang="en-US" sz="1300"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 </a:t>
            </a: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726265F-D8AC-4AB2-BFC4-20B5196E1996}" type="slidenum">
              <a:rPr lang="en-US" altLang="en-US" sz="1300" smtClean="0"/>
              <a:pPr/>
              <a:t>161</a:t>
            </a:fld>
            <a:endParaRPr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5DBC371-3AB8-48C7-9294-6E7E0A9C28C2}" type="slidenum">
              <a:rPr lang="en-US" altLang="en-US" sz="1300" smtClean="0"/>
              <a:pPr/>
              <a:t>162</a:t>
            </a:fld>
            <a:endParaRPr lang="en-US" altLang="en-US" sz="1300" smtClean="0"/>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5DBC371-3AB8-48C7-9294-6E7E0A9C28C2}" type="slidenum">
              <a:rPr lang="en-US" altLang="en-US" sz="1300" smtClean="0"/>
              <a:pPr/>
              <a:t>163</a:t>
            </a:fld>
            <a:endParaRPr lang="en-US" altLang="en-US" sz="1300" smtClean="0"/>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16</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5FDAE63-24E4-4FEE-B47D-7AB9BC3A3F1C}" type="slidenum">
              <a:rPr lang="en-US" altLang="en-US" sz="1300" smtClean="0"/>
              <a:pPr/>
              <a:t>164</a:t>
            </a:fld>
            <a:endParaRPr lang="en-US" altLang="en-US" sz="1300" smtClean="0"/>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BA8411C-0694-4624-B291-DD61057F7CAE}" type="slidenum">
              <a:rPr lang="en-US" altLang="en-US" sz="1300" smtClean="0"/>
              <a:pPr/>
              <a:t>165</a:t>
            </a:fld>
            <a:endParaRPr lang="en-US" altLang="en-US" sz="1300" smtClean="0"/>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FF2330E-3AB9-4DEF-93C6-6878A376C76C}" type="slidenum">
              <a:rPr lang="en-US" altLang="en-US" sz="1300" smtClean="0"/>
              <a:pPr/>
              <a:t>166</a:t>
            </a:fld>
            <a:endParaRPr lang="en-US" altLang="en-US" sz="1300" smtClean="0"/>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sym typeface="Symbol" pitchFamily="18" charset="2"/>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EA71C02-E99D-4026-8FAF-3C5F067EBF52}" type="slidenum">
              <a:rPr lang="en-US" altLang="en-US" sz="1300" smtClean="0"/>
              <a:pPr/>
              <a:t>167</a:t>
            </a:fld>
            <a:endParaRPr lang="en-US" altLang="en-US" sz="1300"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xfrm>
            <a:off x="974725" y="4721225"/>
            <a:ext cx="5365750" cy="431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8B4751F-F42C-4273-ACDA-6233025EA628}" type="slidenum">
              <a:rPr lang="en-US" altLang="en-US" sz="1300" smtClean="0"/>
              <a:pPr/>
              <a:t>168</a:t>
            </a:fld>
            <a:endParaRPr lang="en-US" altLang="en-US" sz="1300" smtClean="0"/>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sym typeface="Symbol" pitchFamily="18" charset="2"/>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E4E497A-E257-4DB1-9379-66DAFFA8B3F7}" type="slidenum">
              <a:rPr lang="en-US" altLang="en-US" sz="1300" smtClean="0"/>
              <a:pPr/>
              <a:t>169</a:t>
            </a:fld>
            <a:endParaRPr lang="en-US" altLang="en-US" sz="1300"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3A8F1A7-361C-4D5C-9587-5F0CE04BF86A}" type="slidenum">
              <a:rPr lang="en-US" altLang="en-US" sz="1300" smtClean="0"/>
              <a:pPr/>
              <a:t>170</a:t>
            </a:fld>
            <a:endParaRPr lang="en-US" altLang="en-US" sz="1300" smtClean="0"/>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CFC06D9-236F-4F25-9E69-F70D4FB58202}" type="slidenum">
              <a:rPr lang="en-US" altLang="en-US" sz="1300" smtClean="0"/>
              <a:pPr/>
              <a:t>171</a:t>
            </a:fld>
            <a:endParaRPr lang="en-US" altLang="en-US" sz="1300"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en-US" dirty="0"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C6FBD6A-61EF-4D8D-AAF1-DFE62264B484}" type="slidenum">
              <a:rPr lang="en-US" altLang="en-US" sz="1300" smtClean="0"/>
              <a:pPr/>
              <a:t>172</a:t>
            </a:fld>
            <a:endParaRPr lang="en-US" altLang="en-US" sz="1300"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6BADED3-6871-495A-8B37-34666E15DA02}" type="slidenum">
              <a:rPr lang="en-US" altLang="en-US" sz="1300" smtClean="0"/>
              <a:pPr/>
              <a:t>173</a:t>
            </a:fld>
            <a:endParaRPr lang="en-US" altLang="en-US" sz="1300" smtClean="0"/>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17</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284A0FA-4E24-4DFC-AD17-1BE53F463BC4}" type="slidenum">
              <a:rPr lang="en-US" altLang="en-US" sz="1300" smtClean="0"/>
              <a:pPr/>
              <a:t>174</a:t>
            </a:fld>
            <a:endParaRPr lang="en-US" altLang="en-US" sz="1300" smtClean="0"/>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B548B39-F4FF-4A44-8755-6E92F4547815}" type="slidenum">
              <a:rPr lang="en-US" altLang="en-US" sz="1300" smtClean="0"/>
              <a:pPr/>
              <a:t>175</a:t>
            </a:fld>
            <a:endParaRPr lang="en-US" altLang="en-US" sz="1300"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A78E117-1EC2-4402-A5A1-8AC1BDD0FF35}" type="slidenum">
              <a:rPr lang="en-US" altLang="en-US" sz="1300" smtClean="0"/>
              <a:pPr/>
              <a:t>176</a:t>
            </a:fld>
            <a:endParaRPr lang="en-US" altLang="en-US" sz="1300" smtClean="0"/>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053F52F-BE29-4330-8285-333D6C8199B8}" type="slidenum">
              <a:rPr lang="en-US" altLang="en-US" sz="1300" smtClean="0"/>
              <a:pPr/>
              <a:t>177</a:t>
            </a:fld>
            <a:endParaRPr lang="en-US" altLang="en-US" sz="1300" smtClean="0"/>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1AA3E68-8779-45F2-804A-2BF519BDD01A}" type="slidenum">
              <a:rPr lang="en-US" altLang="en-US" sz="1300" smtClean="0"/>
              <a:pPr/>
              <a:t>178</a:t>
            </a:fld>
            <a:endParaRPr lang="en-US" altLang="en-US" sz="1300"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10E315E-6102-44F5-90C3-016E30980894}" type="slidenum">
              <a:rPr lang="en-US" altLang="en-US" sz="1300" smtClean="0"/>
              <a:pPr/>
              <a:t>179</a:t>
            </a:fld>
            <a:endParaRPr lang="en-US" altLang="en-US" sz="1300" smtClean="0"/>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Confirm with eig(A-BK).</a:t>
            </a: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1A04BDA-9F55-4CE0-99E1-1C052CEE156A}" type="slidenum">
              <a:rPr lang="en-US" altLang="en-US" sz="1300" smtClean="0"/>
              <a:pPr/>
              <a:t>180</a:t>
            </a:fld>
            <a:endParaRPr lang="en-US" altLang="en-US" sz="1300" smtClean="0"/>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714EE31-081E-4E3E-842B-68985B9A91AD}" type="slidenum">
              <a:rPr lang="en-US" altLang="en-US" sz="1300" smtClean="0"/>
              <a:pPr/>
              <a:t>181</a:t>
            </a:fld>
            <a:endParaRPr lang="en-US" altLang="en-US" sz="1300" smtClean="0"/>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63EB9BC-C32A-4F8F-A3A6-10EF18FBF27C}" type="slidenum">
              <a:rPr lang="en-US" altLang="en-US" sz="1300" smtClean="0"/>
              <a:pPr/>
              <a:t>182</a:t>
            </a:fld>
            <a:endParaRPr lang="en-US" altLang="en-US" sz="1300" smtClean="0"/>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A14029B-B131-4BAA-AF23-5F0C84C80FB2}" type="slidenum">
              <a:rPr lang="en-US" altLang="en-US" sz="1300" smtClean="0"/>
              <a:pPr/>
              <a:t>183</a:t>
            </a:fld>
            <a:endParaRPr lang="en-US" altLang="en-US" sz="1300" smtClean="0"/>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18</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AD254600-F47D-427E-94F3-D6B3542C3FC6}" type="slidenum">
              <a:rPr lang="en-US" altLang="en-US" sz="1300" smtClean="0"/>
              <a:pPr/>
              <a:t>184</a:t>
            </a:fld>
            <a:endParaRPr lang="en-US" altLang="en-US" sz="1300" smtClean="0"/>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en-US" dirty="0"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A84497F-547B-4922-ADD3-5F2E648ECD11}" type="slidenum">
              <a:rPr lang="en-US" altLang="en-US" sz="1300" smtClean="0"/>
              <a:pPr/>
              <a:t>185</a:t>
            </a:fld>
            <a:endParaRPr lang="en-US" altLang="en-US" sz="1300"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en-US" dirty="0" smtClean="0"/>
              <a:t> </a:t>
            </a:r>
            <a:endParaRPr kumimoji="0" lang="en-US" altLang="en-US" dirty="0"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BFEE45D-486C-46CA-95D4-4F4574AC50D5}" type="slidenum">
              <a:rPr lang="en-US" altLang="en-US" sz="1300" smtClean="0"/>
              <a:pPr/>
              <a:t>186</a:t>
            </a:fld>
            <a:endParaRPr lang="en-US" altLang="en-US" sz="1300" smtClean="0"/>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67C12EF-11A1-43DC-9B82-51A7AC59259B}" type="slidenum">
              <a:rPr lang="en-US" altLang="en-US" sz="1300" smtClean="0"/>
              <a:pPr/>
              <a:t>187</a:t>
            </a:fld>
            <a:endParaRPr lang="en-US" altLang="en-US" sz="1300" smtClean="0"/>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EB125B6-378E-4C0A-B9F0-AEE39650A130}" type="slidenum">
              <a:rPr lang="en-US" altLang="en-US" sz="1300" smtClean="0"/>
              <a:pPr/>
              <a:t>188</a:t>
            </a:fld>
            <a:endParaRPr lang="en-US" altLang="en-US" sz="1300" smtClean="0"/>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en-US" altLang="en-US" dirty="0"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61ACB2F-7ADC-41EF-A473-57E0F757C409}" type="slidenum">
              <a:rPr lang="en-US" altLang="en-US" sz="1300" smtClean="0"/>
              <a:pPr/>
              <a:t>189</a:t>
            </a:fld>
            <a:endParaRPr lang="en-US" altLang="en-US" sz="1300" smtClean="0"/>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A84497F-547B-4922-ADD3-5F2E648ECD11}" type="slidenum">
              <a:rPr lang="en-US" altLang="en-US" sz="1300" smtClean="0"/>
              <a:pPr/>
              <a:t>190</a:t>
            </a:fld>
            <a:endParaRPr lang="en-US" altLang="en-US" sz="1300"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en-US" dirty="0" smtClean="0"/>
              <a:t> </a:t>
            </a:r>
            <a:endParaRPr kumimoji="0" lang="en-US" altLang="en-US" dirty="0" smtClean="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A84497F-547B-4922-ADD3-5F2E648ECD11}" type="slidenum">
              <a:rPr lang="en-US" altLang="en-US" sz="1300" smtClean="0"/>
              <a:pPr/>
              <a:t>191</a:t>
            </a:fld>
            <a:endParaRPr lang="en-US" altLang="en-US" sz="1300"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en-US" dirty="0" smtClean="0"/>
              <a:t> </a:t>
            </a:r>
            <a:endParaRPr kumimoji="0" lang="en-US" altLang="en-US" dirty="0" smtClean="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A84497F-547B-4922-ADD3-5F2E648ECD11}" type="slidenum">
              <a:rPr lang="en-US" altLang="en-US" sz="1300" smtClean="0"/>
              <a:pPr/>
              <a:t>192</a:t>
            </a:fld>
            <a:endParaRPr lang="en-US" altLang="en-US" sz="1300"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en-US" dirty="0" smtClean="0"/>
              <a:t> </a:t>
            </a:r>
            <a:endParaRPr kumimoji="0"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19</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65CF959-40CF-48C3-916C-1341628912DE}" type="slidenum">
              <a:rPr lang="en-US" altLang="en-US" sz="1300" smtClean="0"/>
              <a:pPr/>
              <a:t>2</a:t>
            </a:fld>
            <a:endParaRPr lang="en-US" altLang="en-US" sz="1300"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20</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21</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22</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C1C718E-7B83-49D5-93F0-346FB5C35D10}" type="slidenum">
              <a:rPr lang="en-US" altLang="en-US" sz="1300" smtClean="0"/>
              <a:pPr/>
              <a:t>23</a:t>
            </a:fld>
            <a:endParaRPr lang="en-US" altLang="en-US" sz="1300"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24</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25</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26</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6839D69-9CFA-453D-A069-121F83D62CB3}" type="slidenum">
              <a:rPr lang="en-US" altLang="en-US" sz="1300" smtClean="0"/>
              <a:pPr/>
              <a:t>27</a:t>
            </a:fld>
            <a:endParaRPr lang="en-US" altLang="en-US" sz="1300"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473A8A6-C3CE-42D8-BB19-9F1DA958D5A3}" type="slidenum">
              <a:rPr lang="en-US" altLang="en-US" sz="1300" smtClean="0"/>
              <a:pPr/>
              <a:t>28</a:t>
            </a:fld>
            <a:endParaRPr lang="en-US" altLang="en-US" sz="1300"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a:p>
            <a:endParaRPr lang="en-US" altLang="en-US" i="1" smtClean="0"/>
          </a:p>
          <a:p>
            <a:endParaRPr lang="en-US" altLang="en-US" i="1"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5FB6298-1878-4780-9C0F-46355D549319}" type="slidenum">
              <a:rPr lang="en-US" altLang="en-US" sz="1300" smtClean="0"/>
              <a:pPr/>
              <a:t>29</a:t>
            </a:fld>
            <a:endParaRPr lang="en-US" altLang="en-US" sz="1300"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4714C27-770A-4BA4-9AA7-38AC2A71E221}" type="slidenum">
              <a:rPr lang="en-US" altLang="en-US" sz="1300" smtClean="0"/>
              <a:pPr/>
              <a:t>3</a:t>
            </a:fld>
            <a:endParaRPr lang="en-US" altLang="en-US" sz="130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5FB6298-1878-4780-9C0F-46355D549319}" type="slidenum">
              <a:rPr lang="en-US" altLang="en-US" sz="1300" smtClean="0"/>
              <a:pPr/>
              <a:t>30</a:t>
            </a:fld>
            <a:endParaRPr lang="en-US" altLang="en-US" sz="1300"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473A8A6-C3CE-42D8-BB19-9F1DA958D5A3}" type="slidenum">
              <a:rPr lang="en-US" altLang="en-US" sz="1300" smtClean="0"/>
              <a:pPr/>
              <a:t>31</a:t>
            </a:fld>
            <a:endParaRPr lang="en-US" altLang="en-US" sz="1300"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a:p>
            <a:endParaRPr lang="en-US" altLang="en-US" i="1" smtClean="0"/>
          </a:p>
          <a:p>
            <a:endParaRPr lang="en-US" altLang="en-US" i="1"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473A8A6-C3CE-42D8-BB19-9F1DA958D5A3}" type="slidenum">
              <a:rPr lang="en-US" altLang="en-US" sz="1300" smtClean="0"/>
              <a:pPr/>
              <a:t>32</a:t>
            </a:fld>
            <a:endParaRPr lang="en-US" altLang="en-US" sz="1300"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a:p>
            <a:endParaRPr lang="en-US" altLang="en-US" i="1" smtClean="0"/>
          </a:p>
          <a:p>
            <a:endParaRPr lang="en-US" altLang="en-US" i="1"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473A8A6-C3CE-42D8-BB19-9F1DA958D5A3}" type="slidenum">
              <a:rPr lang="en-US" altLang="en-US" sz="1300" smtClean="0"/>
              <a:pPr/>
              <a:t>33</a:t>
            </a:fld>
            <a:endParaRPr lang="en-US" altLang="en-US" sz="1300"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a:p>
            <a:endParaRPr lang="en-US" altLang="en-US" i="1" smtClean="0"/>
          </a:p>
          <a:p>
            <a:endParaRPr lang="en-US" altLang="en-US" i="1"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5FB6298-1878-4780-9C0F-46355D549319}" type="slidenum">
              <a:rPr lang="en-US" altLang="en-US" sz="1300" smtClean="0"/>
              <a:pPr/>
              <a:t>34</a:t>
            </a:fld>
            <a:endParaRPr lang="en-US" altLang="en-US" sz="1300"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35</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36</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2E01865-9B9E-4A0C-BEA1-D748295FC8A2}" type="slidenum">
              <a:rPr lang="en-US" altLang="en-US" sz="1300" smtClean="0"/>
              <a:pPr/>
              <a:t>37</a:t>
            </a:fld>
            <a:endParaRPr lang="en-US" altLang="en-US" sz="1300"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DF44AAC-5175-4725-B4C2-94544DC4D182}" type="slidenum">
              <a:rPr lang="en-US" altLang="en-US" sz="1300" smtClean="0"/>
              <a:pPr/>
              <a:t>38</a:t>
            </a:fld>
            <a:endParaRPr lang="en-US" altLang="en-US" sz="1300"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Desired PM nearly achieved, gain crossover close indeed to required value.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C49DA46-63F0-4400-9A50-6217E9EF45A2}" type="slidenum">
              <a:rPr lang="en-US" altLang="en-US" sz="1300" smtClean="0"/>
              <a:pPr/>
              <a:t>39</a:t>
            </a:fld>
            <a:endParaRPr lang="en-US" altLang="en-US" sz="1300"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912FDF2-1D88-4A90-8E54-CD294A5B71B9}" type="slidenum">
              <a:rPr lang="en-US" altLang="en-US" sz="1300" smtClean="0"/>
              <a:pPr/>
              <a:t>4</a:t>
            </a:fld>
            <a:endParaRPr lang="en-US" altLang="en-US" sz="1300"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740F4A3-F96F-4EAE-8140-6387ACE56048}" type="slidenum">
              <a:rPr lang="en-US" altLang="en-US" sz="1300" smtClean="0"/>
              <a:pPr/>
              <a:t>40</a:t>
            </a:fld>
            <a:endParaRPr lang="en-US" altLang="en-US" sz="1300"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5C77DB0-42AA-421F-84FF-CB7F7A859D55}" type="slidenum">
              <a:rPr lang="en-US" altLang="en-US" sz="1300" smtClean="0"/>
              <a:pPr/>
              <a:t>41</a:t>
            </a:fld>
            <a:endParaRPr lang="en-US" altLang="en-US" sz="1300"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46BACCE-ACE3-4F48-B64E-318BDF253B99}" type="slidenum">
              <a:rPr lang="en-US" altLang="en-US" sz="1300" smtClean="0"/>
              <a:pPr/>
              <a:t>42</a:t>
            </a:fld>
            <a:endParaRPr lang="en-US" altLang="en-US" sz="1300"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A19702B0-2FEB-40A1-84DE-5607F0EB9A8D}" type="slidenum">
              <a:rPr lang="en-US" altLang="en-US" sz="1300" smtClean="0"/>
              <a:pPr/>
              <a:t>43</a:t>
            </a:fld>
            <a:endParaRPr lang="en-US" altLang="en-US" sz="1300"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8863A4A-0763-4F0A-87C1-46024EDA63CE}" type="slidenum">
              <a:rPr lang="en-US" altLang="en-US" sz="1300" smtClean="0"/>
              <a:pPr/>
              <a:t>44</a:t>
            </a:fld>
            <a:endParaRPr lang="en-US" altLang="en-US" sz="1300"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8863A4A-0763-4F0A-87C1-46024EDA63CE}" type="slidenum">
              <a:rPr lang="en-US" altLang="en-US" sz="1300" smtClean="0"/>
              <a:pPr/>
              <a:t>45</a:t>
            </a:fld>
            <a:endParaRPr lang="en-US" altLang="en-US" sz="1300"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8863A4A-0763-4F0A-87C1-46024EDA63CE}" type="slidenum">
              <a:rPr lang="en-US" altLang="en-US" sz="1300" smtClean="0"/>
              <a:pPr/>
              <a:t>46</a:t>
            </a:fld>
            <a:endParaRPr lang="en-US" altLang="en-US" sz="1300"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93B8E97-3FB7-4DF7-A9A9-7FBE83E517D7}" type="slidenum">
              <a:rPr lang="en-US" altLang="en-US" sz="1300" smtClean="0"/>
              <a:pPr/>
              <a:t>47</a:t>
            </a:fld>
            <a:endParaRPr lang="en-US" altLang="en-US" sz="1300"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7A10FD7-F4C4-4C11-8FC3-19BC79C76FA6}" type="slidenum">
              <a:rPr lang="en-US" altLang="en-US" sz="1300" smtClean="0"/>
              <a:pPr/>
              <a:t>48</a:t>
            </a:fld>
            <a:endParaRPr lang="en-US" altLang="en-US" sz="1300"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7A10FD7-F4C4-4C11-8FC3-19BC79C76FA6}" type="slidenum">
              <a:rPr lang="en-US" altLang="en-US" sz="1300" smtClean="0"/>
              <a:pPr/>
              <a:t>49</a:t>
            </a:fld>
            <a:endParaRPr lang="en-US" altLang="en-US" sz="1300"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E87B9D9-431B-43E2-A138-8C17469B42DE}" type="slidenum">
              <a:rPr lang="en-US" altLang="en-US" sz="1300" smtClean="0"/>
              <a:pPr/>
              <a:t>5</a:t>
            </a:fld>
            <a:endParaRPr lang="en-US" altLang="en-US" sz="1300"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6D100AA-1601-4F50-9D81-90F928A4B69A}" type="slidenum">
              <a:rPr lang="en-US" altLang="en-US" sz="1300" smtClean="0"/>
              <a:pPr/>
              <a:t>50</a:t>
            </a:fld>
            <a:endParaRPr lang="en-US" altLang="en-US" sz="1300"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C51BACA-60AD-4622-A06C-BAB91052673C}" type="slidenum">
              <a:rPr lang="en-US" altLang="en-US" sz="1300" smtClean="0"/>
              <a:pPr/>
              <a:t>51</a:t>
            </a:fld>
            <a:endParaRPr lang="en-US" altLang="en-US" sz="1300"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2822DF9-F92F-4438-AD94-78B8C7ADC6DD}" type="slidenum">
              <a:rPr lang="en-US" altLang="en-US" sz="1300" smtClean="0"/>
              <a:pPr/>
              <a:t>52</a:t>
            </a:fld>
            <a:endParaRPr lang="en-US" altLang="en-US" sz="1300"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9C27ED7-B016-4D31-B6B1-D0F8401D1AA7}" type="slidenum">
              <a:rPr lang="en-US" altLang="en-US" sz="1300" smtClean="0"/>
              <a:pPr/>
              <a:t>53</a:t>
            </a:fld>
            <a:endParaRPr lang="en-US" altLang="en-US" sz="1300"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DD6B702-2746-4F2C-A925-2F68E2F64ABC}" type="slidenum">
              <a:rPr lang="en-US" altLang="en-US" sz="1300" smtClean="0"/>
              <a:pPr/>
              <a:t>54</a:t>
            </a:fld>
            <a:endParaRPr lang="en-US" altLang="en-US" sz="1300"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FC27F82-5049-47C2-80BC-83A20C071944}" type="slidenum">
              <a:rPr lang="en-US" altLang="en-US" sz="1300" smtClean="0"/>
              <a:pPr/>
              <a:t>55</a:t>
            </a:fld>
            <a:endParaRPr lang="en-US" altLang="en-US" sz="1300"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035DEC3-696C-478D-8A41-0D9DFDBBD843}" type="slidenum">
              <a:rPr lang="en-US" altLang="en-US" sz="1300" smtClean="0"/>
              <a:pPr/>
              <a:t>56</a:t>
            </a:fld>
            <a:endParaRPr lang="en-US" altLang="en-US" sz="1300"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A087191-8F84-420A-9983-2A97AD3213E7}" type="slidenum">
              <a:rPr lang="en-US" altLang="en-US" sz="1300" smtClean="0"/>
              <a:pPr/>
              <a:t>57</a:t>
            </a:fld>
            <a:endParaRPr lang="en-US" altLang="en-US" sz="1300" smtClean="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B3FA92D-22A0-40FC-AE04-52DBF5A811E5}" type="slidenum">
              <a:rPr lang="en-US" altLang="en-US" sz="1300" smtClean="0"/>
              <a:pPr/>
              <a:t>58</a:t>
            </a:fld>
            <a:endParaRPr lang="en-US" altLang="en-US" sz="1300"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9763B93-DB78-4D6F-8263-B87E66B2BB71}" type="slidenum">
              <a:rPr lang="en-US" altLang="en-US" sz="1300" smtClean="0"/>
              <a:pPr/>
              <a:t>59</a:t>
            </a:fld>
            <a:endParaRPr lang="en-US" altLang="en-US" sz="1300"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6A4D7AD-4995-4846-AD9F-503A3B9A6262}" type="slidenum">
              <a:rPr lang="en-US" altLang="en-US" sz="1300" smtClean="0"/>
              <a:pPr/>
              <a:t>6</a:t>
            </a:fld>
            <a:endParaRPr lang="en-US" altLang="en-US" sz="1300"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A9D81BD7-C292-4EB6-9C20-3CDE49D807A8}" type="slidenum">
              <a:rPr lang="en-US" altLang="en-US" sz="1300" smtClean="0"/>
              <a:pPr/>
              <a:t>60</a:t>
            </a:fld>
            <a:endParaRPr lang="en-US" altLang="en-US" sz="1300"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551BB75-823F-4B1E-AAF7-757B42D9D7A5}" type="slidenum">
              <a:rPr lang="en-US" altLang="en-US" sz="1300" smtClean="0"/>
              <a:pPr/>
              <a:t>61</a:t>
            </a:fld>
            <a:endParaRPr lang="en-US" altLang="en-US" sz="1300"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DB7CE3E-200C-4D59-A191-B1C5CABFD852}" type="slidenum">
              <a:rPr lang="en-US" altLang="en-US" sz="1300" smtClean="0"/>
              <a:pPr/>
              <a:t>62</a:t>
            </a:fld>
            <a:endParaRPr lang="en-US" altLang="en-US" sz="1300"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BE7A72F-D7CD-4FEC-A1C0-AB1E93F9B379}" type="slidenum">
              <a:rPr lang="en-US" altLang="en-US" sz="1300" smtClean="0"/>
              <a:pPr/>
              <a:t>63</a:t>
            </a:fld>
            <a:endParaRPr lang="en-US" altLang="en-US" sz="1300"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DA304FB-69C6-421D-B9A1-1C1B894A6F4C}" type="slidenum">
              <a:rPr lang="en-US" altLang="en-US" sz="1300" smtClean="0"/>
              <a:pPr/>
              <a:t>64</a:t>
            </a:fld>
            <a:endParaRPr lang="en-US" altLang="en-US" sz="1300"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9B155F9-D614-468D-82FD-EA1F8802E586}" type="slidenum">
              <a:rPr lang="en-US" altLang="en-US" sz="1300" smtClean="0"/>
              <a:pPr/>
              <a:t>65</a:t>
            </a:fld>
            <a:endParaRPr lang="en-US" altLang="en-US" sz="1300"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CDD9E1D-2795-4753-AA47-9994B5B0430A}" type="slidenum">
              <a:rPr lang="en-US" altLang="en-US" sz="1300" smtClean="0"/>
              <a:pPr/>
              <a:t>66</a:t>
            </a:fld>
            <a:endParaRPr lang="en-US" altLang="en-US" sz="1300"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3B78A3D-C130-4C13-94F3-1FBDF44B63C0}" type="slidenum">
              <a:rPr lang="en-US" altLang="en-US" sz="1300" smtClean="0"/>
              <a:pPr/>
              <a:t>67</a:t>
            </a:fld>
            <a:endParaRPr lang="en-US" altLang="en-US" sz="1300"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8DBAD05-3290-499C-A45C-AD62BD73C659}" type="slidenum">
              <a:rPr lang="en-US" altLang="en-US" sz="1300" smtClean="0"/>
              <a:pPr/>
              <a:t>68</a:t>
            </a:fld>
            <a:endParaRPr lang="en-US" altLang="en-US" sz="1300"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5B5AA98-1858-4BAC-8422-36A330D73DA8}" type="slidenum">
              <a:rPr lang="en-US" altLang="en-US" sz="1300" smtClean="0"/>
              <a:pPr/>
              <a:t>69</a:t>
            </a:fld>
            <a:endParaRPr lang="en-US" altLang="en-US" sz="1300"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A080879-5628-4C95-8FA4-36D082D2AF78}" type="slidenum">
              <a:rPr lang="en-US" altLang="en-US" sz="1300" smtClean="0"/>
              <a:pPr/>
              <a:t>7</a:t>
            </a:fld>
            <a:endParaRPr lang="en-US" altLang="en-US" sz="130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AB9F8EA-84FC-427B-AA90-51CFFDBFD403}" type="slidenum">
              <a:rPr lang="en-US" altLang="en-US" sz="1300" smtClean="0"/>
              <a:pPr/>
              <a:t>70</a:t>
            </a:fld>
            <a:endParaRPr lang="en-US" altLang="en-US" sz="1300"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AB9F8EA-84FC-427B-AA90-51CFFDBFD403}" type="slidenum">
              <a:rPr lang="en-US" altLang="en-US" sz="1300" smtClean="0"/>
              <a:pPr/>
              <a:t>71</a:t>
            </a:fld>
            <a:endParaRPr lang="en-US" altLang="en-US" sz="1300"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77B1EFB-B53B-4CAB-B685-346792AC8393}" type="slidenum">
              <a:rPr lang="en-US" altLang="en-US" sz="1300" smtClean="0"/>
              <a:pPr/>
              <a:t>72</a:t>
            </a:fld>
            <a:endParaRPr lang="en-US" altLang="en-US" sz="1300"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EDA9657-C207-42F3-99E1-6793E3A9FF94}" type="slidenum">
              <a:rPr lang="en-US" altLang="en-US" sz="1300" smtClean="0"/>
              <a:pPr/>
              <a:t>73</a:t>
            </a:fld>
            <a:endParaRPr lang="en-US" altLang="en-US" sz="1300"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D3287FF-E90F-495F-AC72-A3C567F83A2E}" type="slidenum">
              <a:rPr lang="en-US" altLang="en-US" sz="1300" smtClean="0"/>
              <a:pPr/>
              <a:t>74</a:t>
            </a:fld>
            <a:endParaRPr lang="en-US" altLang="en-US" sz="1300"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F44BD91-4416-4363-A35F-E68AA48E5398}" type="slidenum">
              <a:rPr lang="en-US" altLang="en-US" sz="1300" smtClean="0"/>
              <a:pPr/>
              <a:t>75</a:t>
            </a:fld>
            <a:endParaRPr lang="en-US" altLang="en-US" sz="1300"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53C3165-4547-49A4-A55F-D96934017D1F}" type="slidenum">
              <a:rPr lang="en-US" altLang="en-US" sz="1300" smtClean="0"/>
              <a:pPr/>
              <a:t>76</a:t>
            </a:fld>
            <a:endParaRPr lang="en-US" altLang="en-US" sz="1300"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6274DDB-A305-4C79-AE5A-5665F538F5BC}" type="slidenum">
              <a:rPr lang="en-US" altLang="en-US" sz="1300" smtClean="0"/>
              <a:pPr/>
              <a:t>77</a:t>
            </a:fld>
            <a:endParaRPr lang="en-US" altLang="en-US" sz="1300" smtClean="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DACDD6D-7ADB-48A2-A673-F8239C99C4D0}" type="slidenum">
              <a:rPr lang="en-US" altLang="en-US" sz="1300" smtClean="0"/>
              <a:pPr/>
              <a:t>78</a:t>
            </a:fld>
            <a:endParaRPr lang="en-US" altLang="en-US" sz="1300"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8EF5743-75A3-4B8F-B780-AB360A6F19D8}" type="slidenum">
              <a:rPr lang="en-US" altLang="en-US" sz="1300" smtClean="0"/>
              <a:pPr/>
              <a:t>79</a:t>
            </a:fld>
            <a:endParaRPr lang="en-US" altLang="en-US" sz="1300"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BC9EB22-373D-4A56-AF36-00861EBFA0CD}" type="slidenum">
              <a:rPr lang="en-US" altLang="en-US" sz="1300" smtClean="0"/>
              <a:pPr/>
              <a:t>8</a:t>
            </a:fld>
            <a:endParaRPr lang="en-US" altLang="en-US" sz="1300"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7CFA842-74EF-4BF0-A955-EEBA87F723F2}" type="slidenum">
              <a:rPr lang="en-US" altLang="en-US" sz="1300" smtClean="0"/>
              <a:pPr/>
              <a:t>80</a:t>
            </a:fld>
            <a:endParaRPr lang="en-US" altLang="en-US" sz="1300"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A701F0A-66D6-4017-B771-1B0FD53CBFAA}" type="slidenum">
              <a:rPr lang="en-US" altLang="en-US" sz="1300" smtClean="0"/>
              <a:pPr/>
              <a:t>81</a:t>
            </a:fld>
            <a:endParaRPr lang="en-US" altLang="en-US" sz="1300"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0384443-CEA0-46D5-AFFD-C8F96DCEEE4C}" type="slidenum">
              <a:rPr lang="en-US" altLang="en-US" sz="1300" smtClean="0"/>
              <a:pPr/>
              <a:t>82</a:t>
            </a:fld>
            <a:endParaRPr lang="en-US" altLang="en-US" sz="1300"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486E1AA-DEB8-4885-AD86-92D8A0652A7D}" type="slidenum">
              <a:rPr lang="en-US" altLang="en-US" sz="1300" smtClean="0"/>
              <a:pPr/>
              <a:t>83</a:t>
            </a:fld>
            <a:endParaRPr lang="en-US" altLang="en-US" sz="1300"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B1419A7-B18E-4184-A7C5-712B6236317D}" type="slidenum">
              <a:rPr lang="en-US" altLang="en-US" sz="1300" smtClean="0"/>
              <a:pPr/>
              <a:t>84</a:t>
            </a:fld>
            <a:endParaRPr lang="en-US" altLang="en-US" sz="1300"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DAF6BD9-E0DB-41F2-9A45-9259E7C719FC}" type="slidenum">
              <a:rPr lang="en-US" altLang="en-US" sz="1300" smtClean="0"/>
              <a:pPr/>
              <a:t>85</a:t>
            </a:fld>
            <a:endParaRPr lang="en-US" altLang="en-US" sz="1300"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D61FE41-7AC3-4FE2-B0A1-EF8BE94F74C6}" type="slidenum">
              <a:rPr lang="en-US" altLang="en-US" sz="1300" smtClean="0"/>
              <a:pPr/>
              <a:t>86</a:t>
            </a:fld>
            <a:endParaRPr lang="en-US" altLang="en-US" sz="1300"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619E598-8073-478B-A1B4-8F0F839AEC60}" type="slidenum">
              <a:rPr lang="en-US" altLang="en-US" sz="1300" smtClean="0"/>
              <a:pPr/>
              <a:t>87</a:t>
            </a:fld>
            <a:endParaRPr lang="en-US" altLang="en-US" sz="1300"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51CF398-9CEE-4BE3-8A2C-E2C6378B0737}" type="slidenum">
              <a:rPr lang="en-US" altLang="en-US" sz="1300" smtClean="0"/>
              <a:pPr/>
              <a:t>88</a:t>
            </a:fld>
            <a:endParaRPr lang="en-US" altLang="en-US" sz="13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B920EF5-560F-4F4F-A7B4-87F1DD7861FA}" type="slidenum">
              <a:rPr lang="en-US" altLang="en-US" sz="1300" smtClean="0"/>
              <a:pPr/>
              <a:t>89</a:t>
            </a:fld>
            <a:endParaRPr lang="en-US" altLang="en-US" sz="1300"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1A66C40-F2EA-4CD2-B618-0BF6A2C78002}" type="slidenum">
              <a:rPr lang="en-US" altLang="en-US" sz="1300" smtClean="0"/>
              <a:pPr/>
              <a:t>9</a:t>
            </a:fld>
            <a:endParaRPr lang="en-US" altLang="en-US" sz="1300"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17ADD7D-CDB1-491B-8F34-199A3B74F403}" type="slidenum">
              <a:rPr lang="en-US" altLang="en-US" sz="1300" smtClean="0"/>
              <a:pPr/>
              <a:t>90</a:t>
            </a:fld>
            <a:endParaRPr lang="en-US" altLang="en-US" sz="1300"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D188EE4-F244-4CEA-A99D-90012209A4A2}" type="slidenum">
              <a:rPr lang="en-US" altLang="en-US" sz="1300" smtClean="0"/>
              <a:pPr/>
              <a:t>91</a:t>
            </a:fld>
            <a:endParaRPr lang="en-US" altLang="en-US" sz="130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AF2C781-2B70-4A65-8618-01C5AB0D6141}" type="slidenum">
              <a:rPr lang="en-US" altLang="en-US" sz="1300" smtClean="0"/>
              <a:pPr/>
              <a:t>92</a:t>
            </a:fld>
            <a:endParaRPr lang="en-US" altLang="en-US" sz="1300"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CAEEF16-FE97-41D8-B95B-702DCE7C1CA8}" type="slidenum">
              <a:rPr lang="en-US" altLang="en-US" sz="1300" smtClean="0"/>
              <a:pPr/>
              <a:t>93</a:t>
            </a:fld>
            <a:endParaRPr lang="en-US" altLang="en-US" sz="1300"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E345F6A-C11C-4CBF-A7AF-BC3F6BA48993}" type="slidenum">
              <a:rPr lang="en-US" altLang="en-US" sz="1300" smtClean="0"/>
              <a:pPr/>
              <a:t>94</a:t>
            </a:fld>
            <a:endParaRPr lang="en-US" altLang="en-US" sz="1300"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6AE151A-5A83-40AC-820A-39D89A725F29}" type="slidenum">
              <a:rPr lang="en-US" altLang="en-US" sz="1300" smtClean="0"/>
              <a:pPr/>
              <a:t>95</a:t>
            </a:fld>
            <a:endParaRPr lang="en-US" altLang="en-US" sz="1300"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DCE09C3-0AB4-459D-84E2-C871674DE6D7}" type="slidenum">
              <a:rPr lang="en-US" altLang="en-US" sz="1300" smtClean="0"/>
              <a:pPr/>
              <a:t>96</a:t>
            </a:fld>
            <a:endParaRPr lang="en-US" altLang="en-US" sz="1300"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610EA12-1D3F-4E7B-9D23-0ED3675B2883}" type="slidenum">
              <a:rPr lang="en-US" altLang="en-US" sz="1300" smtClean="0"/>
              <a:pPr/>
              <a:t>97</a:t>
            </a:fld>
            <a:endParaRPr lang="en-US" altLang="en-US" sz="1300"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A0BB64A-4E5B-4229-BF7E-D98DCE6515D9}" type="slidenum">
              <a:rPr lang="en-US" altLang="en-US" sz="1300" smtClean="0"/>
              <a:pPr/>
              <a:t>98</a:t>
            </a:fld>
            <a:endParaRPr lang="en-US" altLang="en-US" sz="1300"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A0BB64A-4E5B-4229-BF7E-D98DCE6515D9}" type="slidenum">
              <a:rPr lang="en-US" altLang="en-US" sz="1300" smtClean="0"/>
              <a:pPr/>
              <a:t>99</a:t>
            </a:fld>
            <a:endParaRPr lang="en-US" altLang="en-US" sz="1300"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632444-7420-446E-8BE2-9DE485B71257}" type="slidenum">
              <a:rPr lang="en-US"/>
              <a:pPr>
                <a:defRPr/>
              </a:pPr>
              <a:t>‹#›</a:t>
            </a:fld>
            <a:endParaRPr lang="en-US"/>
          </a:p>
        </p:txBody>
      </p:sp>
    </p:spTree>
    <p:extLst>
      <p:ext uri="{BB962C8B-B14F-4D97-AF65-F5344CB8AC3E}">
        <p14:creationId xmlns:p14="http://schemas.microsoft.com/office/powerpoint/2010/main" val="147077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BB4EF7-B287-4CB3-882B-D0232A38CB17}" type="slidenum">
              <a:rPr lang="en-US"/>
              <a:pPr>
                <a:defRPr/>
              </a:pPr>
              <a:t>‹#›</a:t>
            </a:fld>
            <a:endParaRPr lang="en-US"/>
          </a:p>
        </p:txBody>
      </p:sp>
    </p:spTree>
    <p:extLst>
      <p:ext uri="{BB962C8B-B14F-4D97-AF65-F5344CB8AC3E}">
        <p14:creationId xmlns:p14="http://schemas.microsoft.com/office/powerpoint/2010/main" val="336162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11485D-784A-4589-9018-B6B2EC8FC30C}" type="slidenum">
              <a:rPr lang="en-US"/>
              <a:pPr>
                <a:defRPr/>
              </a:pPr>
              <a:t>‹#›</a:t>
            </a:fld>
            <a:endParaRPr lang="en-US"/>
          </a:p>
        </p:txBody>
      </p:sp>
    </p:spTree>
    <p:extLst>
      <p:ext uri="{BB962C8B-B14F-4D97-AF65-F5344CB8AC3E}">
        <p14:creationId xmlns:p14="http://schemas.microsoft.com/office/powerpoint/2010/main" val="10753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BF0D08-B145-457C-9100-826343266F8F}" type="slidenum">
              <a:rPr lang="en-US"/>
              <a:pPr>
                <a:defRPr/>
              </a:pPr>
              <a:t>‹#›</a:t>
            </a:fld>
            <a:endParaRPr lang="en-US"/>
          </a:p>
        </p:txBody>
      </p:sp>
    </p:spTree>
    <p:extLst>
      <p:ext uri="{BB962C8B-B14F-4D97-AF65-F5344CB8AC3E}">
        <p14:creationId xmlns:p14="http://schemas.microsoft.com/office/powerpoint/2010/main" val="51928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4A0627-2B10-4F52-9B5F-A9D33B07AEEE}" type="slidenum">
              <a:rPr lang="en-US"/>
              <a:pPr>
                <a:defRPr/>
              </a:pPr>
              <a:t>‹#›</a:t>
            </a:fld>
            <a:endParaRPr lang="en-US"/>
          </a:p>
        </p:txBody>
      </p:sp>
    </p:spTree>
    <p:extLst>
      <p:ext uri="{BB962C8B-B14F-4D97-AF65-F5344CB8AC3E}">
        <p14:creationId xmlns:p14="http://schemas.microsoft.com/office/powerpoint/2010/main" val="116625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9AA1C1-7F18-4D76-BC47-E75B1671B859}" type="slidenum">
              <a:rPr lang="en-US"/>
              <a:pPr>
                <a:defRPr/>
              </a:pPr>
              <a:t>‹#›</a:t>
            </a:fld>
            <a:endParaRPr lang="en-US"/>
          </a:p>
        </p:txBody>
      </p:sp>
    </p:spTree>
    <p:extLst>
      <p:ext uri="{BB962C8B-B14F-4D97-AF65-F5344CB8AC3E}">
        <p14:creationId xmlns:p14="http://schemas.microsoft.com/office/powerpoint/2010/main" val="9566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CE5AB87-AED4-42FB-8956-B66E2C6701A3}" type="slidenum">
              <a:rPr lang="en-US"/>
              <a:pPr>
                <a:defRPr/>
              </a:pPr>
              <a:t>‹#›</a:t>
            </a:fld>
            <a:endParaRPr lang="en-US"/>
          </a:p>
        </p:txBody>
      </p:sp>
    </p:spTree>
    <p:extLst>
      <p:ext uri="{BB962C8B-B14F-4D97-AF65-F5344CB8AC3E}">
        <p14:creationId xmlns:p14="http://schemas.microsoft.com/office/powerpoint/2010/main" val="250724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A24327E-8450-4485-BFB6-D7A084CCE6FC}" type="slidenum">
              <a:rPr lang="en-US"/>
              <a:pPr>
                <a:defRPr/>
              </a:pPr>
              <a:t>‹#›</a:t>
            </a:fld>
            <a:endParaRPr lang="en-US"/>
          </a:p>
        </p:txBody>
      </p:sp>
    </p:spTree>
    <p:extLst>
      <p:ext uri="{BB962C8B-B14F-4D97-AF65-F5344CB8AC3E}">
        <p14:creationId xmlns:p14="http://schemas.microsoft.com/office/powerpoint/2010/main" val="234512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424C5AF-F7D5-4433-A9D2-AA9240449C86}" type="slidenum">
              <a:rPr lang="en-US"/>
              <a:pPr>
                <a:defRPr/>
              </a:pPr>
              <a:t>‹#›</a:t>
            </a:fld>
            <a:endParaRPr lang="en-US"/>
          </a:p>
        </p:txBody>
      </p:sp>
    </p:spTree>
    <p:extLst>
      <p:ext uri="{BB962C8B-B14F-4D97-AF65-F5344CB8AC3E}">
        <p14:creationId xmlns:p14="http://schemas.microsoft.com/office/powerpoint/2010/main" val="39329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3A5839-A010-4F95-8817-C6E450FB28CB}" type="slidenum">
              <a:rPr lang="en-US"/>
              <a:pPr>
                <a:defRPr/>
              </a:pPr>
              <a:t>‹#›</a:t>
            </a:fld>
            <a:endParaRPr lang="en-US"/>
          </a:p>
        </p:txBody>
      </p:sp>
    </p:spTree>
    <p:extLst>
      <p:ext uri="{BB962C8B-B14F-4D97-AF65-F5344CB8AC3E}">
        <p14:creationId xmlns:p14="http://schemas.microsoft.com/office/powerpoint/2010/main" val="148906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18EECA-D8FA-482A-A601-7E3AA2E9F5F4}" type="slidenum">
              <a:rPr lang="en-US"/>
              <a:pPr>
                <a:defRPr/>
              </a:pPr>
              <a:t>‹#›</a:t>
            </a:fld>
            <a:endParaRPr lang="en-US"/>
          </a:p>
        </p:txBody>
      </p:sp>
    </p:spTree>
    <p:extLst>
      <p:ext uri="{BB962C8B-B14F-4D97-AF65-F5344CB8AC3E}">
        <p14:creationId xmlns:p14="http://schemas.microsoft.com/office/powerpoint/2010/main" val="134488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1673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12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51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51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713685E6-71CE-4C6A-8237-E38DC393D81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58.wmf"/><Relationship Id="rId5" Type="http://schemas.openxmlformats.org/officeDocument/2006/relationships/oleObject" Target="../embeddings/oleObject125.bin"/><Relationship Id="rId4" Type="http://schemas.openxmlformats.org/officeDocument/2006/relationships/image" Target="../media/image157.em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vmlDrawing" Target="../drawings/vmlDrawing66.vml"/><Relationship Id="rId5" Type="http://schemas.openxmlformats.org/officeDocument/2006/relationships/image" Target="../media/image148.wmf"/><Relationship Id="rId4" Type="http://schemas.openxmlformats.org/officeDocument/2006/relationships/oleObject" Target="../embeddings/oleObject126.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notesSlide" Target="../notesSlides/notesSlide102.xml"/><Relationship Id="rId7" Type="http://schemas.openxmlformats.org/officeDocument/2006/relationships/image" Target="../media/image160.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128.bin"/><Relationship Id="rId11" Type="http://schemas.openxmlformats.org/officeDocument/2006/relationships/image" Target="../media/image162.wmf"/><Relationship Id="rId5" Type="http://schemas.openxmlformats.org/officeDocument/2006/relationships/image" Target="../media/image159.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61.wmf"/></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103.xml"/><Relationship Id="rId7"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132.bin"/><Relationship Id="rId11" Type="http://schemas.openxmlformats.org/officeDocument/2006/relationships/image" Target="../media/image166.wmf"/><Relationship Id="rId5" Type="http://schemas.openxmlformats.org/officeDocument/2006/relationships/image" Target="../media/image163.w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65.w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notesSlide" Target="../notesSlides/notesSlide110.xml"/><Relationship Id="rId7" Type="http://schemas.openxmlformats.org/officeDocument/2006/relationships/image" Target="../media/image171.e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oleObject" Target="../embeddings/oleObject136.bin"/><Relationship Id="rId5" Type="http://schemas.openxmlformats.org/officeDocument/2006/relationships/image" Target="../media/image170.wmf"/><Relationship Id="rId4" Type="http://schemas.openxmlformats.org/officeDocument/2006/relationships/oleObject" Target="../embeddings/oleObject135.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7" Type="http://schemas.openxmlformats.org/officeDocument/2006/relationships/image" Target="../media/image171.e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138.bin"/><Relationship Id="rId5" Type="http://schemas.openxmlformats.org/officeDocument/2006/relationships/image" Target="../media/image173.emf"/><Relationship Id="rId4" Type="http://schemas.openxmlformats.org/officeDocument/2006/relationships/oleObject" Target="../embeddings/oleObject137.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6.xml"/><Relationship Id="rId1" Type="http://schemas.openxmlformats.org/officeDocument/2006/relationships/vmlDrawing" Target="../drawings/vmlDrawing71.vml"/><Relationship Id="rId5" Type="http://schemas.openxmlformats.org/officeDocument/2006/relationships/image" Target="../media/image174.wmf"/><Relationship Id="rId4" Type="http://schemas.openxmlformats.org/officeDocument/2006/relationships/oleObject" Target="../embeddings/oleObject139.bin"/></Relationships>
</file>

<file path=ppt/slides/_rels/slide114.xml.rels><?xml version="1.0" encoding="UTF-8" standalone="yes"?>
<Relationships xmlns="http://schemas.openxmlformats.org/package/2006/relationships"><Relationship Id="rId2" Type="http://schemas.openxmlformats.org/officeDocument/2006/relationships/image" Target="../media/image175.e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76.e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notesSlide" Target="../notesSlides/notesSlide115.xml"/><Relationship Id="rId7" Type="http://schemas.openxmlformats.org/officeDocument/2006/relationships/image" Target="../media/image178.wmf"/><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141.bin"/><Relationship Id="rId11" Type="http://schemas.openxmlformats.org/officeDocument/2006/relationships/image" Target="../media/image180.wmf"/><Relationship Id="rId5" Type="http://schemas.openxmlformats.org/officeDocument/2006/relationships/image" Target="../media/image177.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79.wmf"/></Relationships>
</file>

<file path=ppt/slides/_rels/slide118.xml.rels><?xml version="1.0" encoding="UTF-8" standalone="yes"?>
<Relationships xmlns="http://schemas.openxmlformats.org/package/2006/relationships"><Relationship Id="rId2" Type="http://schemas.openxmlformats.org/officeDocument/2006/relationships/image" Target="../media/image181.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8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oleObject" Target="../embeddings/oleObject7.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notesSlide" Target="../notesSlides/notesSlide120.xml"/><Relationship Id="rId7" Type="http://schemas.openxmlformats.org/officeDocument/2006/relationships/image" Target="../media/image185.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144.bin"/><Relationship Id="rId11" Type="http://schemas.openxmlformats.org/officeDocument/2006/relationships/image" Target="../media/image187.wmf"/><Relationship Id="rId5" Type="http://schemas.openxmlformats.org/officeDocument/2006/relationships/image" Target="../media/image188.wmf"/><Relationship Id="rId10" Type="http://schemas.openxmlformats.org/officeDocument/2006/relationships/oleObject" Target="../embeddings/oleObject146.bin"/><Relationship Id="rId4" Type="http://schemas.openxmlformats.org/officeDocument/2006/relationships/image" Target="../media/image184.wmf"/><Relationship Id="rId9" Type="http://schemas.openxmlformats.org/officeDocument/2006/relationships/image" Target="../media/image186.wmf"/></Relationships>
</file>

<file path=ppt/slides/_rels/slide125.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notesSlide" Target="../notesSlides/notesSlide121.xml"/><Relationship Id="rId7" Type="http://schemas.openxmlformats.org/officeDocument/2006/relationships/image" Target="../media/image190.wmf"/><Relationship Id="rId12" Type="http://schemas.openxmlformats.org/officeDocument/2006/relationships/image" Target="../media/image193.w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148.bin"/><Relationship Id="rId11" Type="http://schemas.openxmlformats.org/officeDocument/2006/relationships/image" Target="../media/image192.wmf"/><Relationship Id="rId5" Type="http://schemas.openxmlformats.org/officeDocument/2006/relationships/image" Target="../media/image189.wmf"/><Relationship Id="rId10" Type="http://schemas.openxmlformats.org/officeDocument/2006/relationships/oleObject" Target="../embeddings/oleObject150.bin"/><Relationship Id="rId4" Type="http://schemas.openxmlformats.org/officeDocument/2006/relationships/oleObject" Target="../embeddings/oleObject147.bin"/><Relationship Id="rId9" Type="http://schemas.openxmlformats.org/officeDocument/2006/relationships/image" Target="../media/image191.wmf"/></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2.xml"/><Relationship Id="rId7" Type="http://schemas.openxmlformats.org/officeDocument/2006/relationships/image" Target="../media/image195.w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oleObject" Target="../embeddings/oleObject152.bin"/><Relationship Id="rId5" Type="http://schemas.openxmlformats.org/officeDocument/2006/relationships/image" Target="../media/image194.wmf"/><Relationship Id="rId4" Type="http://schemas.openxmlformats.org/officeDocument/2006/relationships/oleObject" Target="../embeddings/oleObject151.bin"/></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155.bin"/><Relationship Id="rId3" Type="http://schemas.openxmlformats.org/officeDocument/2006/relationships/notesSlide" Target="../notesSlides/notesSlide123.xml"/><Relationship Id="rId7"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oleObject" Target="../embeddings/oleObject154.bin"/><Relationship Id="rId11" Type="http://schemas.openxmlformats.org/officeDocument/2006/relationships/image" Target="../media/image199.wmf"/><Relationship Id="rId5" Type="http://schemas.openxmlformats.org/officeDocument/2006/relationships/image" Target="../media/image196.wmf"/><Relationship Id="rId10" Type="http://schemas.openxmlformats.org/officeDocument/2006/relationships/oleObject" Target="../embeddings/oleObject156.bin"/><Relationship Id="rId4" Type="http://schemas.openxmlformats.org/officeDocument/2006/relationships/oleObject" Target="../embeddings/oleObject153.bin"/><Relationship Id="rId9" Type="http://schemas.openxmlformats.org/officeDocument/2006/relationships/image" Target="../media/image198.wmf"/></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notesSlide" Target="../notesSlides/notesSlide124.xml"/><Relationship Id="rId7" Type="http://schemas.openxmlformats.org/officeDocument/2006/relationships/image" Target="../media/image200.wmf"/><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oleObject" Target="../embeddings/oleObject158.bin"/><Relationship Id="rId5" Type="http://schemas.openxmlformats.org/officeDocument/2006/relationships/image" Target="../media/image196.wmf"/><Relationship Id="rId4" Type="http://schemas.openxmlformats.org/officeDocument/2006/relationships/oleObject" Target="../embeddings/oleObject157.bin"/><Relationship Id="rId9" Type="http://schemas.openxmlformats.org/officeDocument/2006/relationships/image" Target="../media/image201.wmf"/></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202.wmf"/><Relationship Id="rId5" Type="http://schemas.openxmlformats.org/officeDocument/2006/relationships/oleObject" Target="../embeddings/oleObject160.bin"/><Relationship Id="rId4" Type="http://schemas.openxmlformats.org/officeDocument/2006/relationships/image" Target="../media/image183.w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notesSlide" Target="../notesSlides/notesSlide126.xml"/><Relationship Id="rId1" Type="http://schemas.openxmlformats.org/officeDocument/2006/relationships/slideLayout" Target="../slideLayouts/slideLayout7.xml"/><Relationship Id="rId4" Type="http://schemas.openxmlformats.org/officeDocument/2006/relationships/image" Target="../media/image203.wmf"/></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notesSlide" Target="../notesSlides/notesSlide127.xml"/><Relationship Id="rId7" Type="http://schemas.openxmlformats.org/officeDocument/2006/relationships/image" Target="../media/image205.wmf"/><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oleObject" Target="../embeddings/oleObject162.bin"/><Relationship Id="rId11" Type="http://schemas.openxmlformats.org/officeDocument/2006/relationships/image" Target="../media/image207.wmf"/><Relationship Id="rId5" Type="http://schemas.openxmlformats.org/officeDocument/2006/relationships/image" Target="../media/image204.wmf"/><Relationship Id="rId10" Type="http://schemas.openxmlformats.org/officeDocument/2006/relationships/oleObject" Target="../embeddings/oleObject164.bin"/><Relationship Id="rId4" Type="http://schemas.openxmlformats.org/officeDocument/2006/relationships/oleObject" Target="../embeddings/oleObject161.bin"/><Relationship Id="rId9" Type="http://schemas.openxmlformats.org/officeDocument/2006/relationships/image" Target="../media/image206.wmf"/></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7.xml"/><Relationship Id="rId1" Type="http://schemas.openxmlformats.org/officeDocument/2006/relationships/vmlDrawing" Target="../drawings/vmlDrawing80.vml"/><Relationship Id="rId5" Type="http://schemas.openxmlformats.org/officeDocument/2006/relationships/image" Target="../media/image208.wmf"/><Relationship Id="rId4" Type="http://schemas.openxmlformats.org/officeDocument/2006/relationships/oleObject" Target="../embeddings/oleObject165.bin"/></Relationships>
</file>

<file path=ppt/slides/_rels/slide133.xml.rels><?xml version="1.0" encoding="UTF-8" standalone="yes"?>
<Relationships xmlns="http://schemas.openxmlformats.org/package/2006/relationships"><Relationship Id="rId3" Type="http://schemas.openxmlformats.org/officeDocument/2006/relationships/image" Target="../media/image209.emf"/><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1.xml"/><Relationship Id="rId7" Type="http://schemas.openxmlformats.org/officeDocument/2006/relationships/image" Target="../media/image211.wmf"/><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oleObject" Target="../embeddings/oleObject167.bin"/><Relationship Id="rId5" Type="http://schemas.openxmlformats.org/officeDocument/2006/relationships/image" Target="../media/image210.wmf"/><Relationship Id="rId4" Type="http://schemas.openxmlformats.org/officeDocument/2006/relationships/oleObject" Target="../embeddings/oleObject166.bin"/></Relationships>
</file>

<file path=ppt/slides/_rels/slide136.xml.rels><?xml version="1.0" encoding="UTF-8" standalone="yes"?>
<Relationships xmlns="http://schemas.openxmlformats.org/package/2006/relationships"><Relationship Id="rId3" Type="http://schemas.openxmlformats.org/officeDocument/2006/relationships/image" Target="../media/image212.emf"/><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notesSlide" Target="../notesSlides/notesSlide134.xml"/><Relationship Id="rId7" Type="http://schemas.openxmlformats.org/officeDocument/2006/relationships/image" Target="../media/image214.wmf"/><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oleObject" Target="../embeddings/oleObject169.bin"/><Relationship Id="rId11" Type="http://schemas.openxmlformats.org/officeDocument/2006/relationships/image" Target="../media/image216.wmf"/><Relationship Id="rId5" Type="http://schemas.openxmlformats.org/officeDocument/2006/relationships/image" Target="../media/image213.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215.wmf"/></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5.xml"/><Relationship Id="rId7" Type="http://schemas.openxmlformats.org/officeDocument/2006/relationships/image" Target="../media/image218.wmf"/><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oleObject" Target="../embeddings/oleObject173.bin"/><Relationship Id="rId5" Type="http://schemas.openxmlformats.org/officeDocument/2006/relationships/image" Target="../media/image217.wmf"/><Relationship Id="rId4" Type="http://schemas.openxmlformats.org/officeDocument/2006/relationships/oleObject" Target="../embeddings/oleObject17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notesSlide" Target="../notesSlides/notesSlide136.xml"/><Relationship Id="rId7"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image" Target="../media/image219.wmf"/><Relationship Id="rId5" Type="http://schemas.openxmlformats.org/officeDocument/2006/relationships/oleObject" Target="../embeddings/oleObject174.bin"/><Relationship Id="rId4" Type="http://schemas.openxmlformats.org/officeDocument/2006/relationships/image" Target="../media/image221.emf"/></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vmlDrawing" Target="../drawings/vmlDrawing85.vml"/><Relationship Id="rId6" Type="http://schemas.openxmlformats.org/officeDocument/2006/relationships/image" Target="../media/image219.wmf"/><Relationship Id="rId5" Type="http://schemas.openxmlformats.org/officeDocument/2006/relationships/oleObject" Target="../embeddings/oleObject176.bin"/><Relationship Id="rId4" Type="http://schemas.openxmlformats.org/officeDocument/2006/relationships/image" Target="../media/image221.emf"/></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179.bin"/><Relationship Id="rId13" Type="http://schemas.openxmlformats.org/officeDocument/2006/relationships/image" Target="../media/image226.wmf"/><Relationship Id="rId3" Type="http://schemas.openxmlformats.org/officeDocument/2006/relationships/notesSlide" Target="../notesSlides/notesSlide140.xml"/><Relationship Id="rId7" Type="http://schemas.openxmlformats.org/officeDocument/2006/relationships/image" Target="../media/image223.wmf"/><Relationship Id="rId12"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oleObject" Target="../embeddings/oleObject178.bin"/><Relationship Id="rId11" Type="http://schemas.openxmlformats.org/officeDocument/2006/relationships/image" Target="../media/image225.wmf"/><Relationship Id="rId5" Type="http://schemas.openxmlformats.org/officeDocument/2006/relationships/image" Target="../media/image222.wmf"/><Relationship Id="rId15" Type="http://schemas.openxmlformats.org/officeDocument/2006/relationships/image" Target="../media/image227.w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224.wmf"/><Relationship Id="rId14" Type="http://schemas.openxmlformats.org/officeDocument/2006/relationships/oleObject" Target="../embeddings/oleObject182.bin"/></Relationships>
</file>

<file path=ppt/slides/_rels/slide145.xml.rels><?xml version="1.0" encoding="UTF-8" standalone="yes"?>
<Relationships xmlns="http://schemas.openxmlformats.org/package/2006/relationships"><Relationship Id="rId8" Type="http://schemas.openxmlformats.org/officeDocument/2006/relationships/image" Target="../media/image230.emf"/><Relationship Id="rId3" Type="http://schemas.openxmlformats.org/officeDocument/2006/relationships/notesSlide" Target="../notesSlides/notesSlide141.xml"/><Relationship Id="rId7" Type="http://schemas.openxmlformats.org/officeDocument/2006/relationships/image" Target="../media/image229.wmf"/><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oleObject" Target="../embeddings/oleObject184.bin"/><Relationship Id="rId5" Type="http://schemas.openxmlformats.org/officeDocument/2006/relationships/image" Target="../media/image228.wmf"/><Relationship Id="rId4" Type="http://schemas.openxmlformats.org/officeDocument/2006/relationships/oleObject" Target="../embeddings/oleObject183.bin"/></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7.xml"/><Relationship Id="rId1" Type="http://schemas.openxmlformats.org/officeDocument/2006/relationships/vmlDrawing" Target="../drawings/vmlDrawing88.vml"/><Relationship Id="rId5" Type="http://schemas.openxmlformats.org/officeDocument/2006/relationships/image" Target="../media/image231.wmf"/><Relationship Id="rId4" Type="http://schemas.openxmlformats.org/officeDocument/2006/relationships/oleObject" Target="../embeddings/oleObject185.bin"/></Relationships>
</file>

<file path=ppt/slides/_rels/slide149.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notesSlide" Target="../notesSlides/notesSlide145.xml"/><Relationship Id="rId7" Type="http://schemas.openxmlformats.org/officeDocument/2006/relationships/image" Target="../media/image233.wmf"/><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oleObject" Target="../embeddings/oleObject187.bin"/><Relationship Id="rId5" Type="http://schemas.openxmlformats.org/officeDocument/2006/relationships/image" Target="../media/image232.wmf"/><Relationship Id="rId4" Type="http://schemas.openxmlformats.org/officeDocument/2006/relationships/oleObject" Target="../embeddings/oleObject186.bin"/><Relationship Id="rId9" Type="http://schemas.openxmlformats.org/officeDocument/2006/relationships/image" Target="../media/image234.w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47.xml"/><Relationship Id="rId7" Type="http://schemas.openxmlformats.org/officeDocument/2006/relationships/image" Target="../media/image236.wmf"/><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oleObject" Target="../embeddings/oleObject190.bin"/><Relationship Id="rId5" Type="http://schemas.openxmlformats.org/officeDocument/2006/relationships/image" Target="../media/image235.wmf"/><Relationship Id="rId4" Type="http://schemas.openxmlformats.org/officeDocument/2006/relationships/oleObject" Target="../embeddings/oleObject189.bin"/></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7.xml"/><Relationship Id="rId1" Type="http://schemas.openxmlformats.org/officeDocument/2006/relationships/vmlDrawing" Target="../drawings/vmlDrawing91.vml"/><Relationship Id="rId5" Type="http://schemas.openxmlformats.org/officeDocument/2006/relationships/image" Target="../media/image237.wmf"/><Relationship Id="rId4" Type="http://schemas.openxmlformats.org/officeDocument/2006/relationships/oleObject" Target="../embeddings/oleObject191.bin"/></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49.xml"/><Relationship Id="rId7" Type="http://schemas.openxmlformats.org/officeDocument/2006/relationships/image" Target="../media/image239.wmf"/><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oleObject" Target="../embeddings/oleObject193.bin"/><Relationship Id="rId5" Type="http://schemas.openxmlformats.org/officeDocument/2006/relationships/image" Target="../media/image238.wmf"/><Relationship Id="rId4" Type="http://schemas.openxmlformats.org/officeDocument/2006/relationships/oleObject" Target="../embeddings/oleObject192.bin"/></Relationships>
</file>

<file path=ppt/slides/_rels/slide154.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244.wmf"/><Relationship Id="rId3" Type="http://schemas.openxmlformats.org/officeDocument/2006/relationships/notesSlide" Target="../notesSlides/notesSlide150.xml"/><Relationship Id="rId7" Type="http://schemas.openxmlformats.org/officeDocument/2006/relationships/image" Target="../media/image241.wmf"/><Relationship Id="rId12"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oleObject" Target="../embeddings/oleObject195.bin"/><Relationship Id="rId11" Type="http://schemas.openxmlformats.org/officeDocument/2006/relationships/image" Target="../media/image243.wmf"/><Relationship Id="rId5" Type="http://schemas.openxmlformats.org/officeDocument/2006/relationships/image" Target="../media/image240.wmf"/><Relationship Id="rId15" Type="http://schemas.openxmlformats.org/officeDocument/2006/relationships/image" Target="../media/image245.wmf"/><Relationship Id="rId10" Type="http://schemas.openxmlformats.org/officeDocument/2006/relationships/oleObject" Target="../embeddings/oleObject197.bin"/><Relationship Id="rId4" Type="http://schemas.openxmlformats.org/officeDocument/2006/relationships/oleObject" Target="../embeddings/oleObject194.bin"/><Relationship Id="rId9" Type="http://schemas.openxmlformats.org/officeDocument/2006/relationships/image" Target="../media/image242.wmf"/><Relationship Id="rId14" Type="http://schemas.openxmlformats.org/officeDocument/2006/relationships/oleObject" Target="../embeddings/oleObject199.bin"/></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vmlDrawing" Target="../drawings/vmlDrawing94.vml"/><Relationship Id="rId5" Type="http://schemas.openxmlformats.org/officeDocument/2006/relationships/image" Target="../media/image246.wmf"/><Relationship Id="rId4" Type="http://schemas.openxmlformats.org/officeDocument/2006/relationships/oleObject" Target="../embeddings/oleObject200.bin"/></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7.xml"/><Relationship Id="rId1" Type="http://schemas.openxmlformats.org/officeDocument/2006/relationships/vmlDrawing" Target="../drawings/vmlDrawing95.vml"/><Relationship Id="rId5" Type="http://schemas.openxmlformats.org/officeDocument/2006/relationships/image" Target="../media/image247.wmf"/><Relationship Id="rId4" Type="http://schemas.openxmlformats.org/officeDocument/2006/relationships/oleObject" Target="../embeddings/oleObject201.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7.xml"/><Relationship Id="rId1" Type="http://schemas.openxmlformats.org/officeDocument/2006/relationships/vmlDrawing" Target="../drawings/vmlDrawing96.vml"/><Relationship Id="rId5" Type="http://schemas.openxmlformats.org/officeDocument/2006/relationships/image" Target="../media/image248.wmf"/><Relationship Id="rId4" Type="http://schemas.openxmlformats.org/officeDocument/2006/relationships/oleObject" Target="../embeddings/oleObject202.bin"/></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7.xml"/><Relationship Id="rId1" Type="http://schemas.openxmlformats.org/officeDocument/2006/relationships/vmlDrawing" Target="../drawings/vmlDrawing97.vml"/><Relationship Id="rId5" Type="http://schemas.openxmlformats.org/officeDocument/2006/relationships/image" Target="../media/image249.wmf"/><Relationship Id="rId4" Type="http://schemas.openxmlformats.org/officeDocument/2006/relationships/oleObject" Target="../embeddings/oleObject20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notesSlide" Target="../notesSlides/notesSlide156.xml"/><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98.vml"/><Relationship Id="rId6" Type="http://schemas.openxmlformats.org/officeDocument/2006/relationships/image" Target="../media/image252.wmf"/><Relationship Id="rId5" Type="http://schemas.openxmlformats.org/officeDocument/2006/relationships/image" Target="../media/image250.wmf"/><Relationship Id="rId4" Type="http://schemas.openxmlformats.org/officeDocument/2006/relationships/oleObject" Target="../embeddings/oleObject204.bin"/></Relationships>
</file>

<file path=ppt/slides/_rels/slide161.xml.rels><?xml version="1.0" encoding="UTF-8" standalone="yes"?>
<Relationships xmlns="http://schemas.openxmlformats.org/package/2006/relationships"><Relationship Id="rId8" Type="http://schemas.openxmlformats.org/officeDocument/2006/relationships/oleObject" Target="../embeddings/oleObject208.bin"/><Relationship Id="rId3" Type="http://schemas.openxmlformats.org/officeDocument/2006/relationships/notesSlide" Target="../notesSlides/notesSlide157.xml"/><Relationship Id="rId7" Type="http://schemas.openxmlformats.org/officeDocument/2006/relationships/image" Target="../media/image254.wmf"/><Relationship Id="rId2" Type="http://schemas.openxmlformats.org/officeDocument/2006/relationships/slideLayout" Target="../slideLayouts/slideLayout7.xml"/><Relationship Id="rId1" Type="http://schemas.openxmlformats.org/officeDocument/2006/relationships/vmlDrawing" Target="../drawings/vmlDrawing99.vml"/><Relationship Id="rId6" Type="http://schemas.openxmlformats.org/officeDocument/2006/relationships/oleObject" Target="../embeddings/oleObject207.bin"/><Relationship Id="rId5" Type="http://schemas.openxmlformats.org/officeDocument/2006/relationships/image" Target="../media/image253.wmf"/><Relationship Id="rId4" Type="http://schemas.openxmlformats.org/officeDocument/2006/relationships/oleObject" Target="../embeddings/oleObject206.bin"/><Relationship Id="rId9" Type="http://schemas.openxmlformats.org/officeDocument/2006/relationships/image" Target="../media/image255.wmf"/></Relationships>
</file>

<file path=ppt/slides/_rels/slide162.xml.rels><?xml version="1.0" encoding="UTF-8" standalone="yes"?>
<Relationships xmlns="http://schemas.openxmlformats.org/package/2006/relationships"><Relationship Id="rId8" Type="http://schemas.openxmlformats.org/officeDocument/2006/relationships/oleObject" Target="../embeddings/oleObject211.bin"/><Relationship Id="rId13" Type="http://schemas.openxmlformats.org/officeDocument/2006/relationships/image" Target="../media/image260.wmf"/><Relationship Id="rId3" Type="http://schemas.openxmlformats.org/officeDocument/2006/relationships/notesSlide" Target="../notesSlides/notesSlide158.xml"/><Relationship Id="rId7" Type="http://schemas.openxmlformats.org/officeDocument/2006/relationships/image" Target="../media/image257.wmf"/><Relationship Id="rId12"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100.vml"/><Relationship Id="rId6" Type="http://schemas.openxmlformats.org/officeDocument/2006/relationships/oleObject" Target="../embeddings/oleObject210.bin"/><Relationship Id="rId11" Type="http://schemas.openxmlformats.org/officeDocument/2006/relationships/image" Target="../media/image259.wmf"/><Relationship Id="rId5" Type="http://schemas.openxmlformats.org/officeDocument/2006/relationships/image" Target="../media/image256.wmf"/><Relationship Id="rId10" Type="http://schemas.openxmlformats.org/officeDocument/2006/relationships/oleObject" Target="../embeddings/oleObject212.bin"/><Relationship Id="rId4" Type="http://schemas.openxmlformats.org/officeDocument/2006/relationships/oleObject" Target="../embeddings/oleObject209.bin"/><Relationship Id="rId9" Type="http://schemas.openxmlformats.org/officeDocument/2006/relationships/image" Target="../media/image258.wmf"/></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7.xml"/><Relationship Id="rId1" Type="http://schemas.openxmlformats.org/officeDocument/2006/relationships/vmlDrawing" Target="../drawings/vmlDrawing101.vml"/><Relationship Id="rId5" Type="http://schemas.openxmlformats.org/officeDocument/2006/relationships/image" Target="../media/image261.wmf"/><Relationship Id="rId4" Type="http://schemas.openxmlformats.org/officeDocument/2006/relationships/oleObject" Target="../embeddings/oleObject214.bin"/></Relationships>
</file>

<file path=ppt/slides/_rels/slide164.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notesSlide" Target="../notesSlides/notesSlide160.xml"/><Relationship Id="rId7" Type="http://schemas.openxmlformats.org/officeDocument/2006/relationships/image" Target="../media/image263.wmf"/><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oleObject" Target="../embeddings/oleObject216.bin"/><Relationship Id="rId5" Type="http://schemas.openxmlformats.org/officeDocument/2006/relationships/image" Target="../media/image262.wmf"/><Relationship Id="rId4" Type="http://schemas.openxmlformats.org/officeDocument/2006/relationships/oleObject" Target="../embeddings/oleObject215.bin"/><Relationship Id="rId9" Type="http://schemas.openxmlformats.org/officeDocument/2006/relationships/image" Target="../media/image264.wmf"/></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1.xml"/><Relationship Id="rId7" Type="http://schemas.openxmlformats.org/officeDocument/2006/relationships/image" Target="../media/image266.wmf"/><Relationship Id="rId2" Type="http://schemas.openxmlformats.org/officeDocument/2006/relationships/slideLayout" Target="../slideLayouts/slideLayout7.xml"/><Relationship Id="rId1" Type="http://schemas.openxmlformats.org/officeDocument/2006/relationships/vmlDrawing" Target="../drawings/vmlDrawing103.vml"/><Relationship Id="rId6" Type="http://schemas.openxmlformats.org/officeDocument/2006/relationships/oleObject" Target="../embeddings/oleObject219.bin"/><Relationship Id="rId5" Type="http://schemas.openxmlformats.org/officeDocument/2006/relationships/image" Target="../media/image265.wmf"/><Relationship Id="rId4" Type="http://schemas.openxmlformats.org/officeDocument/2006/relationships/oleObject" Target="../embeddings/oleObject218.bin"/></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vmlDrawing" Target="../drawings/vmlDrawing104.vml"/><Relationship Id="rId5" Type="http://schemas.openxmlformats.org/officeDocument/2006/relationships/image" Target="../media/image267.wmf"/><Relationship Id="rId4" Type="http://schemas.openxmlformats.org/officeDocument/2006/relationships/oleObject" Target="../embeddings/oleObject220.bin"/></Relationships>
</file>

<file path=ppt/slides/_rels/slide167.xml.rels><?xml version="1.0" encoding="UTF-8" standalone="yes"?>
<Relationships xmlns="http://schemas.openxmlformats.org/package/2006/relationships"><Relationship Id="rId8" Type="http://schemas.openxmlformats.org/officeDocument/2006/relationships/oleObject" Target="../embeddings/oleObject223.bin"/><Relationship Id="rId13" Type="http://schemas.openxmlformats.org/officeDocument/2006/relationships/image" Target="../media/image272.wmf"/><Relationship Id="rId3" Type="http://schemas.openxmlformats.org/officeDocument/2006/relationships/notesSlide" Target="../notesSlides/notesSlide163.xml"/><Relationship Id="rId7" Type="http://schemas.openxmlformats.org/officeDocument/2006/relationships/image" Target="../media/image269.wmf"/><Relationship Id="rId12" Type="http://schemas.openxmlformats.org/officeDocument/2006/relationships/oleObject" Target="../embeddings/oleObject225.bin"/><Relationship Id="rId2" Type="http://schemas.openxmlformats.org/officeDocument/2006/relationships/slideLayout" Target="../slideLayouts/slideLayout7.xml"/><Relationship Id="rId1" Type="http://schemas.openxmlformats.org/officeDocument/2006/relationships/vmlDrawing" Target="../drawings/vmlDrawing105.vml"/><Relationship Id="rId6" Type="http://schemas.openxmlformats.org/officeDocument/2006/relationships/oleObject" Target="../embeddings/oleObject222.bin"/><Relationship Id="rId11" Type="http://schemas.openxmlformats.org/officeDocument/2006/relationships/image" Target="../media/image271.wmf"/><Relationship Id="rId5" Type="http://schemas.openxmlformats.org/officeDocument/2006/relationships/image" Target="../media/image268.wmf"/><Relationship Id="rId10" Type="http://schemas.openxmlformats.org/officeDocument/2006/relationships/oleObject" Target="../embeddings/oleObject224.bin"/><Relationship Id="rId4" Type="http://schemas.openxmlformats.org/officeDocument/2006/relationships/oleObject" Target="../embeddings/oleObject221.bin"/><Relationship Id="rId9" Type="http://schemas.openxmlformats.org/officeDocument/2006/relationships/image" Target="../media/image270.wmf"/></Relationships>
</file>

<file path=ppt/slides/_rels/slide168.xml.rels><?xml version="1.0" encoding="UTF-8" standalone="yes"?>
<Relationships xmlns="http://schemas.openxmlformats.org/package/2006/relationships"><Relationship Id="rId8" Type="http://schemas.openxmlformats.org/officeDocument/2006/relationships/oleObject" Target="../embeddings/oleObject228.bin"/><Relationship Id="rId13" Type="http://schemas.openxmlformats.org/officeDocument/2006/relationships/image" Target="../media/image277.wmf"/><Relationship Id="rId3" Type="http://schemas.openxmlformats.org/officeDocument/2006/relationships/notesSlide" Target="../notesSlides/notesSlide164.xml"/><Relationship Id="rId7" Type="http://schemas.openxmlformats.org/officeDocument/2006/relationships/image" Target="../media/image274.wmf"/><Relationship Id="rId12" Type="http://schemas.openxmlformats.org/officeDocument/2006/relationships/oleObject" Target="../embeddings/oleObject230.bin"/><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oleObject" Target="../embeddings/oleObject227.bin"/><Relationship Id="rId11" Type="http://schemas.openxmlformats.org/officeDocument/2006/relationships/image" Target="../media/image276.wmf"/><Relationship Id="rId5" Type="http://schemas.openxmlformats.org/officeDocument/2006/relationships/image" Target="../media/image273.wmf"/><Relationship Id="rId10" Type="http://schemas.openxmlformats.org/officeDocument/2006/relationships/oleObject" Target="../embeddings/oleObject229.bin"/><Relationship Id="rId4" Type="http://schemas.openxmlformats.org/officeDocument/2006/relationships/oleObject" Target="../embeddings/oleObject226.bin"/><Relationship Id="rId9" Type="http://schemas.openxmlformats.org/officeDocument/2006/relationships/image" Target="../media/image275.wmf"/></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5.xml"/><Relationship Id="rId7" Type="http://schemas.openxmlformats.org/officeDocument/2006/relationships/image" Target="../media/image279.wmf"/><Relationship Id="rId2" Type="http://schemas.openxmlformats.org/officeDocument/2006/relationships/slideLayout" Target="../slideLayouts/slideLayout2.xml"/><Relationship Id="rId1" Type="http://schemas.openxmlformats.org/officeDocument/2006/relationships/vmlDrawing" Target="../drawings/vmlDrawing107.vml"/><Relationship Id="rId6" Type="http://schemas.openxmlformats.org/officeDocument/2006/relationships/oleObject" Target="../embeddings/oleObject232.bin"/><Relationship Id="rId5" Type="http://schemas.openxmlformats.org/officeDocument/2006/relationships/image" Target="../media/image278.wmf"/><Relationship Id="rId4" Type="http://schemas.openxmlformats.org/officeDocument/2006/relationships/oleObject" Target="../embeddings/oleObject231.bin"/></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vmlDrawing" Target="../drawings/vmlDrawing108.vml"/><Relationship Id="rId5" Type="http://schemas.openxmlformats.org/officeDocument/2006/relationships/image" Target="../media/image280.wmf"/><Relationship Id="rId4" Type="http://schemas.openxmlformats.org/officeDocument/2006/relationships/oleObject" Target="../embeddings/oleObject233.bin"/></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oleObject" Target="../embeddings/oleObject236.bin"/><Relationship Id="rId3" Type="http://schemas.openxmlformats.org/officeDocument/2006/relationships/notesSlide" Target="../notesSlides/notesSlide168.xml"/><Relationship Id="rId7" Type="http://schemas.openxmlformats.org/officeDocument/2006/relationships/image" Target="../media/image282.wmf"/><Relationship Id="rId2" Type="http://schemas.openxmlformats.org/officeDocument/2006/relationships/slideLayout" Target="../slideLayouts/slideLayout2.xml"/><Relationship Id="rId1" Type="http://schemas.openxmlformats.org/officeDocument/2006/relationships/vmlDrawing" Target="../drawings/vmlDrawing109.vml"/><Relationship Id="rId6" Type="http://schemas.openxmlformats.org/officeDocument/2006/relationships/oleObject" Target="../embeddings/oleObject235.bin"/><Relationship Id="rId11" Type="http://schemas.openxmlformats.org/officeDocument/2006/relationships/image" Target="../media/image284.wmf"/><Relationship Id="rId5" Type="http://schemas.openxmlformats.org/officeDocument/2006/relationships/image" Target="../media/image281.wmf"/><Relationship Id="rId10" Type="http://schemas.openxmlformats.org/officeDocument/2006/relationships/oleObject" Target="../embeddings/oleObject237.bin"/><Relationship Id="rId4" Type="http://schemas.openxmlformats.org/officeDocument/2006/relationships/oleObject" Target="../embeddings/oleObject234.bin"/><Relationship Id="rId9" Type="http://schemas.openxmlformats.org/officeDocument/2006/relationships/image" Target="../media/image283.wmf"/></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69.xml"/><Relationship Id="rId7" Type="http://schemas.openxmlformats.org/officeDocument/2006/relationships/image" Target="../media/image285.wmf"/><Relationship Id="rId2" Type="http://schemas.openxmlformats.org/officeDocument/2006/relationships/slideLayout" Target="../slideLayouts/slideLayout2.xml"/><Relationship Id="rId1" Type="http://schemas.openxmlformats.org/officeDocument/2006/relationships/vmlDrawing" Target="../drawings/vmlDrawing110.vml"/><Relationship Id="rId6" Type="http://schemas.openxmlformats.org/officeDocument/2006/relationships/oleObject" Target="../embeddings/oleObject239.bin"/><Relationship Id="rId5" Type="http://schemas.openxmlformats.org/officeDocument/2006/relationships/image" Target="../media/image281.wmf"/><Relationship Id="rId4" Type="http://schemas.openxmlformats.org/officeDocument/2006/relationships/oleObject" Target="../embeddings/oleObject238.bin"/></Relationships>
</file>

<file path=ppt/slides/_rels/slide174.xml.rels><?xml version="1.0" encoding="UTF-8" standalone="yes"?>
<Relationships xmlns="http://schemas.openxmlformats.org/package/2006/relationships"><Relationship Id="rId8" Type="http://schemas.openxmlformats.org/officeDocument/2006/relationships/oleObject" Target="../embeddings/oleObject242.bin"/><Relationship Id="rId13" Type="http://schemas.openxmlformats.org/officeDocument/2006/relationships/image" Target="../media/image289.wmf"/><Relationship Id="rId3" Type="http://schemas.openxmlformats.org/officeDocument/2006/relationships/notesSlide" Target="../notesSlides/notesSlide170.xml"/><Relationship Id="rId7" Type="http://schemas.openxmlformats.org/officeDocument/2006/relationships/image" Target="../media/image286.wmf"/><Relationship Id="rId12" Type="http://schemas.openxmlformats.org/officeDocument/2006/relationships/oleObject" Target="../embeddings/oleObject244.bin"/><Relationship Id="rId2" Type="http://schemas.openxmlformats.org/officeDocument/2006/relationships/slideLayout" Target="../slideLayouts/slideLayout2.xml"/><Relationship Id="rId1" Type="http://schemas.openxmlformats.org/officeDocument/2006/relationships/vmlDrawing" Target="../drawings/vmlDrawing111.vml"/><Relationship Id="rId6" Type="http://schemas.openxmlformats.org/officeDocument/2006/relationships/oleObject" Target="../embeddings/oleObject241.bin"/><Relationship Id="rId11" Type="http://schemas.openxmlformats.org/officeDocument/2006/relationships/image" Target="../media/image288.wmf"/><Relationship Id="rId5" Type="http://schemas.openxmlformats.org/officeDocument/2006/relationships/image" Target="../media/image281.wmf"/><Relationship Id="rId10" Type="http://schemas.openxmlformats.org/officeDocument/2006/relationships/oleObject" Target="../embeddings/oleObject243.bin"/><Relationship Id="rId4" Type="http://schemas.openxmlformats.org/officeDocument/2006/relationships/oleObject" Target="../embeddings/oleObject240.bin"/><Relationship Id="rId9" Type="http://schemas.openxmlformats.org/officeDocument/2006/relationships/image" Target="../media/image287.wmf"/></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vmlDrawing" Target="../drawings/vmlDrawing112.vml"/><Relationship Id="rId5" Type="http://schemas.openxmlformats.org/officeDocument/2006/relationships/image" Target="../media/image290.wmf"/><Relationship Id="rId4" Type="http://schemas.openxmlformats.org/officeDocument/2006/relationships/oleObject" Target="../embeddings/oleObject245.bin"/></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8" Type="http://schemas.openxmlformats.org/officeDocument/2006/relationships/oleObject" Target="../embeddings/oleObject248.bin"/><Relationship Id="rId3" Type="http://schemas.openxmlformats.org/officeDocument/2006/relationships/notesSlide" Target="../notesSlides/notesSlide173.xml"/><Relationship Id="rId7" Type="http://schemas.openxmlformats.org/officeDocument/2006/relationships/image" Target="../media/image291.wmf"/><Relationship Id="rId2" Type="http://schemas.openxmlformats.org/officeDocument/2006/relationships/slideLayout" Target="../slideLayouts/slideLayout2.xml"/><Relationship Id="rId1" Type="http://schemas.openxmlformats.org/officeDocument/2006/relationships/vmlDrawing" Target="../drawings/vmlDrawing113.vml"/><Relationship Id="rId6" Type="http://schemas.openxmlformats.org/officeDocument/2006/relationships/oleObject" Target="../embeddings/oleObject247.bin"/><Relationship Id="rId11" Type="http://schemas.openxmlformats.org/officeDocument/2006/relationships/image" Target="../media/image293.wmf"/><Relationship Id="rId5" Type="http://schemas.openxmlformats.org/officeDocument/2006/relationships/image" Target="../media/image202.wmf"/><Relationship Id="rId10" Type="http://schemas.openxmlformats.org/officeDocument/2006/relationships/oleObject" Target="../embeddings/oleObject249.bin"/><Relationship Id="rId4" Type="http://schemas.openxmlformats.org/officeDocument/2006/relationships/oleObject" Target="../embeddings/oleObject246.bin"/><Relationship Id="rId9" Type="http://schemas.openxmlformats.org/officeDocument/2006/relationships/image" Target="../media/image292.wmf"/></Relationships>
</file>

<file path=ppt/slides/_rels/slide178.xml.rels><?xml version="1.0" encoding="UTF-8" standalone="yes"?>
<Relationships xmlns="http://schemas.openxmlformats.org/package/2006/relationships"><Relationship Id="rId8" Type="http://schemas.openxmlformats.org/officeDocument/2006/relationships/oleObject" Target="../embeddings/oleObject252.bin"/><Relationship Id="rId3" Type="http://schemas.openxmlformats.org/officeDocument/2006/relationships/notesSlide" Target="../notesSlides/notesSlide174.xml"/><Relationship Id="rId7" Type="http://schemas.openxmlformats.org/officeDocument/2006/relationships/image" Target="../media/image295.wmf"/><Relationship Id="rId2" Type="http://schemas.openxmlformats.org/officeDocument/2006/relationships/slideLayout" Target="../slideLayouts/slideLayout2.xml"/><Relationship Id="rId1" Type="http://schemas.openxmlformats.org/officeDocument/2006/relationships/vmlDrawing" Target="../drawings/vmlDrawing114.vml"/><Relationship Id="rId6" Type="http://schemas.openxmlformats.org/officeDocument/2006/relationships/oleObject" Target="../embeddings/oleObject251.bin"/><Relationship Id="rId11" Type="http://schemas.openxmlformats.org/officeDocument/2006/relationships/image" Target="../media/image297.wmf"/><Relationship Id="rId5" Type="http://schemas.openxmlformats.org/officeDocument/2006/relationships/image" Target="../media/image294.wmf"/><Relationship Id="rId10" Type="http://schemas.openxmlformats.org/officeDocument/2006/relationships/oleObject" Target="../embeddings/oleObject253.bin"/><Relationship Id="rId4" Type="http://schemas.openxmlformats.org/officeDocument/2006/relationships/oleObject" Target="../embeddings/oleObject250.bin"/><Relationship Id="rId9" Type="http://schemas.openxmlformats.org/officeDocument/2006/relationships/image" Target="../media/image296.wmf"/></Relationships>
</file>

<file path=ppt/slides/_rels/slide179.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image" Target="../media/image302.wmf"/><Relationship Id="rId3" Type="http://schemas.openxmlformats.org/officeDocument/2006/relationships/notesSlide" Target="../notesSlides/notesSlide175.xml"/><Relationship Id="rId7" Type="http://schemas.openxmlformats.org/officeDocument/2006/relationships/image" Target="../media/image299.wmf"/><Relationship Id="rId12" Type="http://schemas.openxmlformats.org/officeDocument/2006/relationships/oleObject" Target="../embeddings/oleObject258.bin"/><Relationship Id="rId2" Type="http://schemas.openxmlformats.org/officeDocument/2006/relationships/slideLayout" Target="../slideLayouts/slideLayout2.xml"/><Relationship Id="rId1" Type="http://schemas.openxmlformats.org/officeDocument/2006/relationships/vmlDrawing" Target="../drawings/vmlDrawing115.vml"/><Relationship Id="rId6" Type="http://schemas.openxmlformats.org/officeDocument/2006/relationships/oleObject" Target="../embeddings/oleObject255.bin"/><Relationship Id="rId11" Type="http://schemas.openxmlformats.org/officeDocument/2006/relationships/image" Target="../media/image301.wmf"/><Relationship Id="rId5" Type="http://schemas.openxmlformats.org/officeDocument/2006/relationships/image" Target="../media/image298.wmf"/><Relationship Id="rId10" Type="http://schemas.openxmlformats.org/officeDocument/2006/relationships/oleObject" Target="../embeddings/oleObject257.bin"/><Relationship Id="rId4" Type="http://schemas.openxmlformats.org/officeDocument/2006/relationships/oleObject" Target="../embeddings/oleObject254.bin"/><Relationship Id="rId9" Type="http://schemas.openxmlformats.org/officeDocument/2006/relationships/image" Target="../media/image300.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80.xml.rels><?xml version="1.0" encoding="UTF-8" standalone="yes"?>
<Relationships xmlns="http://schemas.openxmlformats.org/package/2006/relationships"><Relationship Id="rId8" Type="http://schemas.openxmlformats.org/officeDocument/2006/relationships/oleObject" Target="../embeddings/oleObject261.bin"/><Relationship Id="rId3" Type="http://schemas.openxmlformats.org/officeDocument/2006/relationships/notesSlide" Target="../notesSlides/notesSlide176.xml"/><Relationship Id="rId7" Type="http://schemas.openxmlformats.org/officeDocument/2006/relationships/image" Target="../media/image304.wmf"/><Relationship Id="rId2" Type="http://schemas.openxmlformats.org/officeDocument/2006/relationships/slideLayout" Target="../slideLayouts/slideLayout2.xml"/><Relationship Id="rId1" Type="http://schemas.openxmlformats.org/officeDocument/2006/relationships/vmlDrawing" Target="../drawings/vmlDrawing116.vml"/><Relationship Id="rId6" Type="http://schemas.openxmlformats.org/officeDocument/2006/relationships/oleObject" Target="../embeddings/oleObject260.bin"/><Relationship Id="rId11" Type="http://schemas.openxmlformats.org/officeDocument/2006/relationships/image" Target="../media/image306.wmf"/><Relationship Id="rId5" Type="http://schemas.openxmlformats.org/officeDocument/2006/relationships/image" Target="../media/image303.wmf"/><Relationship Id="rId10" Type="http://schemas.openxmlformats.org/officeDocument/2006/relationships/oleObject" Target="../embeddings/oleObject262.bin"/><Relationship Id="rId4" Type="http://schemas.openxmlformats.org/officeDocument/2006/relationships/oleObject" Target="../embeddings/oleObject259.bin"/><Relationship Id="rId9" Type="http://schemas.openxmlformats.org/officeDocument/2006/relationships/image" Target="../media/image305.wmf"/></Relationships>
</file>

<file path=ppt/slides/_rels/slide181.xml.rels><?xml version="1.0" encoding="UTF-8" standalone="yes"?>
<Relationships xmlns="http://schemas.openxmlformats.org/package/2006/relationships"><Relationship Id="rId8" Type="http://schemas.openxmlformats.org/officeDocument/2006/relationships/oleObject" Target="../embeddings/oleObject265.bin"/><Relationship Id="rId3" Type="http://schemas.openxmlformats.org/officeDocument/2006/relationships/notesSlide" Target="../notesSlides/notesSlide177.xml"/><Relationship Id="rId7" Type="http://schemas.openxmlformats.org/officeDocument/2006/relationships/image" Target="../media/image304.wmf"/><Relationship Id="rId2" Type="http://schemas.openxmlformats.org/officeDocument/2006/relationships/slideLayout" Target="../slideLayouts/slideLayout2.xml"/><Relationship Id="rId1" Type="http://schemas.openxmlformats.org/officeDocument/2006/relationships/vmlDrawing" Target="../drawings/vmlDrawing117.vml"/><Relationship Id="rId6" Type="http://schemas.openxmlformats.org/officeDocument/2006/relationships/oleObject" Target="../embeddings/oleObject264.bin"/><Relationship Id="rId5" Type="http://schemas.openxmlformats.org/officeDocument/2006/relationships/image" Target="../media/image307.wmf"/><Relationship Id="rId4" Type="http://schemas.openxmlformats.org/officeDocument/2006/relationships/oleObject" Target="../embeddings/oleObject263.bin"/><Relationship Id="rId9" Type="http://schemas.openxmlformats.org/officeDocument/2006/relationships/image" Target="../media/image308.wmf"/></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79.xml"/><Relationship Id="rId7" Type="http://schemas.openxmlformats.org/officeDocument/2006/relationships/image" Target="../media/image310.wmf"/><Relationship Id="rId2" Type="http://schemas.openxmlformats.org/officeDocument/2006/relationships/slideLayout" Target="../slideLayouts/slideLayout2.xml"/><Relationship Id="rId1" Type="http://schemas.openxmlformats.org/officeDocument/2006/relationships/vmlDrawing" Target="../drawings/vmlDrawing118.vml"/><Relationship Id="rId6" Type="http://schemas.openxmlformats.org/officeDocument/2006/relationships/oleObject" Target="../embeddings/oleObject267.bin"/><Relationship Id="rId5" Type="http://schemas.openxmlformats.org/officeDocument/2006/relationships/image" Target="../media/image309.wmf"/><Relationship Id="rId4" Type="http://schemas.openxmlformats.org/officeDocument/2006/relationships/oleObject" Target="../embeddings/oleObject266.bin"/></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8" Type="http://schemas.openxmlformats.org/officeDocument/2006/relationships/oleObject" Target="../embeddings/oleObject270.bin"/><Relationship Id="rId3" Type="http://schemas.openxmlformats.org/officeDocument/2006/relationships/notesSlide" Target="../notesSlides/notesSlide182.xml"/><Relationship Id="rId7" Type="http://schemas.openxmlformats.org/officeDocument/2006/relationships/image" Target="../media/image312.wmf"/><Relationship Id="rId2" Type="http://schemas.openxmlformats.org/officeDocument/2006/relationships/slideLayout" Target="../slideLayouts/slideLayout2.xml"/><Relationship Id="rId1" Type="http://schemas.openxmlformats.org/officeDocument/2006/relationships/vmlDrawing" Target="../drawings/vmlDrawing119.vml"/><Relationship Id="rId6" Type="http://schemas.openxmlformats.org/officeDocument/2006/relationships/oleObject" Target="../embeddings/oleObject269.bin"/><Relationship Id="rId11" Type="http://schemas.openxmlformats.org/officeDocument/2006/relationships/image" Target="../media/image314.wmf"/><Relationship Id="rId5" Type="http://schemas.openxmlformats.org/officeDocument/2006/relationships/image" Target="../media/image311.wmf"/><Relationship Id="rId10" Type="http://schemas.openxmlformats.org/officeDocument/2006/relationships/oleObject" Target="../embeddings/oleObject271.bin"/><Relationship Id="rId4" Type="http://schemas.openxmlformats.org/officeDocument/2006/relationships/oleObject" Target="../embeddings/oleObject268.bin"/><Relationship Id="rId9" Type="http://schemas.openxmlformats.org/officeDocument/2006/relationships/image" Target="../media/image313.wmf"/></Relationships>
</file>

<file path=ppt/slides/_rels/slide187.xml.rels><?xml version="1.0" encoding="UTF-8" standalone="yes"?>
<Relationships xmlns="http://schemas.openxmlformats.org/package/2006/relationships"><Relationship Id="rId8" Type="http://schemas.openxmlformats.org/officeDocument/2006/relationships/oleObject" Target="../embeddings/oleObject274.bin"/><Relationship Id="rId3" Type="http://schemas.openxmlformats.org/officeDocument/2006/relationships/notesSlide" Target="../notesSlides/notesSlide183.xml"/><Relationship Id="rId7" Type="http://schemas.openxmlformats.org/officeDocument/2006/relationships/image" Target="../media/image315.wmf"/><Relationship Id="rId2" Type="http://schemas.openxmlformats.org/officeDocument/2006/relationships/slideLayout" Target="../slideLayouts/slideLayout2.xml"/><Relationship Id="rId1" Type="http://schemas.openxmlformats.org/officeDocument/2006/relationships/vmlDrawing" Target="../drawings/vmlDrawing120.vml"/><Relationship Id="rId6" Type="http://schemas.openxmlformats.org/officeDocument/2006/relationships/oleObject" Target="../embeddings/oleObject273.bin"/><Relationship Id="rId5" Type="http://schemas.openxmlformats.org/officeDocument/2006/relationships/image" Target="../media/image307.wmf"/><Relationship Id="rId4" Type="http://schemas.openxmlformats.org/officeDocument/2006/relationships/oleObject" Target="../embeddings/oleObject272.bin"/><Relationship Id="rId9" Type="http://schemas.openxmlformats.org/officeDocument/2006/relationships/image" Target="../media/image316.wmf"/></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2.xml"/><Relationship Id="rId1" Type="http://schemas.openxmlformats.org/officeDocument/2006/relationships/vmlDrawing" Target="../drawings/vmlDrawing121.vml"/><Relationship Id="rId5" Type="http://schemas.openxmlformats.org/officeDocument/2006/relationships/image" Target="../media/image317.wmf"/><Relationship Id="rId4" Type="http://schemas.openxmlformats.org/officeDocument/2006/relationships/oleObject" Target="../embeddings/oleObject275.bin"/></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85.xml"/><Relationship Id="rId7" Type="http://schemas.openxmlformats.org/officeDocument/2006/relationships/image" Target="../media/image319.wmf"/><Relationship Id="rId2" Type="http://schemas.openxmlformats.org/officeDocument/2006/relationships/slideLayout" Target="../slideLayouts/slideLayout2.xml"/><Relationship Id="rId1" Type="http://schemas.openxmlformats.org/officeDocument/2006/relationships/vmlDrawing" Target="../drawings/vmlDrawing122.vml"/><Relationship Id="rId6" Type="http://schemas.openxmlformats.org/officeDocument/2006/relationships/oleObject" Target="../embeddings/oleObject277.bin"/><Relationship Id="rId5" Type="http://schemas.openxmlformats.org/officeDocument/2006/relationships/image" Target="../media/image318.wmf"/><Relationship Id="rId4" Type="http://schemas.openxmlformats.org/officeDocument/2006/relationships/oleObject" Target="../embeddings/oleObject27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2.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 Id="rId9" Type="http://schemas.openxmlformats.org/officeDocument/2006/relationships/image" Target="../media/image2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4.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8.emf"/><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27.bin"/><Relationship Id="rId3" Type="http://schemas.openxmlformats.org/officeDocument/2006/relationships/notesSlide" Target="../notesSlides/notesSlide27.xml"/><Relationship Id="rId7" Type="http://schemas.openxmlformats.org/officeDocument/2006/relationships/image" Target="../media/image31.emf"/><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4.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2.wmf"/><Relationship Id="rId14" Type="http://schemas.openxmlformats.org/officeDocument/2006/relationships/image" Target="../media/image34.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37.emf"/><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0.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1.wmf"/><Relationship Id="rId4" Type="http://schemas.openxmlformats.org/officeDocument/2006/relationships/oleObject" Target="../embeddings/oleObject3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3.wmf"/><Relationship Id="rId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37.xml"/><Relationship Id="rId7"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4.bin"/><Relationship Id="rId5" Type="http://schemas.openxmlformats.org/officeDocument/2006/relationships/image" Target="../media/image44.wmf"/><Relationship Id="rId4" Type="http://schemas.openxmlformats.org/officeDocument/2006/relationships/oleObject" Target="../embeddings/oleObject33.bin"/><Relationship Id="rId9" Type="http://schemas.openxmlformats.org/officeDocument/2006/relationships/image" Target="../media/image46.wmf"/></Relationships>
</file>

<file path=ppt/slides/_rels/slide3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notesSlide" Target="../notesSlides/notesSlide38.xml"/><Relationship Id="rId7"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7.bin"/><Relationship Id="rId5" Type="http://schemas.openxmlformats.org/officeDocument/2006/relationships/image" Target="../media/image47.emf"/><Relationship Id="rId4" Type="http://schemas.openxmlformats.org/officeDocument/2006/relationships/oleObject" Target="../embeddings/oleObject36.bin"/></Relationships>
</file>

<file path=ppt/slides/_rels/slide3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image" Target="../media/image51.emf"/><Relationship Id="rId4" Type="http://schemas.openxmlformats.org/officeDocument/2006/relationships/oleObject" Target="../embeddings/oleObject38.bin"/></Relationships>
</file>

<file path=ppt/slides/_rels/slide41.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notesSlide" Target="../notesSlides/notesSlide41.xml"/><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5.wmf"/><Relationship Id="rId5" Type="http://schemas.openxmlformats.org/officeDocument/2006/relationships/image" Target="../media/image53.emf"/><Relationship Id="rId4" Type="http://schemas.openxmlformats.org/officeDocument/2006/relationships/oleObject" Target="../embeddings/oleObject3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7.wmf"/><Relationship Id="rId5" Type="http://schemas.openxmlformats.org/officeDocument/2006/relationships/image" Target="../media/image56.emf"/><Relationship Id="rId4" Type="http://schemas.openxmlformats.org/officeDocument/2006/relationships/oleObject" Target="../embeddings/oleObject4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9.wmf"/><Relationship Id="rId5" Type="http://schemas.openxmlformats.org/officeDocument/2006/relationships/image" Target="../media/image58.emf"/><Relationship Id="rId4" Type="http://schemas.openxmlformats.org/officeDocument/2006/relationships/oleObject" Target="../embeddings/oleObject4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60.emf"/><Relationship Id="rId4" Type="http://schemas.openxmlformats.org/officeDocument/2006/relationships/oleObject" Target="../embeddings/oleObject43.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60.emf"/><Relationship Id="rId4" Type="http://schemas.openxmlformats.org/officeDocument/2006/relationships/oleObject" Target="../embeddings/oleObject44.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61.emf"/><Relationship Id="rId4" Type="http://schemas.openxmlformats.org/officeDocument/2006/relationships/oleObject" Target="../embeddings/oleObject45.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image" Target="../media/image63.emf"/><Relationship Id="rId4" Type="http://schemas.openxmlformats.org/officeDocument/2006/relationships/oleObject" Target="../embeddings/oleObject4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66.emf"/><Relationship Id="rId4" Type="http://schemas.openxmlformats.org/officeDocument/2006/relationships/oleObject" Target="../embeddings/oleObject4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50.bin"/><Relationship Id="rId5" Type="http://schemas.openxmlformats.org/officeDocument/2006/relationships/image" Target="../media/image67.emf"/><Relationship Id="rId4" Type="http://schemas.openxmlformats.org/officeDocument/2006/relationships/oleObject" Target="../embeddings/oleObject49.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69.emf"/><Relationship Id="rId4" Type="http://schemas.openxmlformats.org/officeDocument/2006/relationships/oleObject" Target="../embeddings/oleObject51.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53.xml"/><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2.wmf"/><Relationship Id="rId5" Type="http://schemas.openxmlformats.org/officeDocument/2006/relationships/image" Target="../media/image70.emf"/><Relationship Id="rId4" Type="http://schemas.openxmlformats.org/officeDocument/2006/relationships/oleObject" Target="../embeddings/oleObject52.bin"/><Relationship Id="rId9" Type="http://schemas.openxmlformats.org/officeDocument/2006/relationships/image" Target="../media/image71.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oleObject" Target="../embeddings/oleObject5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76.wmf"/><Relationship Id="rId4" Type="http://schemas.openxmlformats.org/officeDocument/2006/relationships/oleObject" Target="../embeddings/oleObject55.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77.wmf"/><Relationship Id="rId4" Type="http://schemas.openxmlformats.org/officeDocument/2006/relationships/oleObject" Target="../embeddings/oleObject56.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57.xml"/><Relationship Id="rId7" Type="http://schemas.openxmlformats.org/officeDocument/2006/relationships/image" Target="../media/image79.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58.bin"/><Relationship Id="rId11" Type="http://schemas.openxmlformats.org/officeDocument/2006/relationships/image" Target="../media/image81.emf"/><Relationship Id="rId5" Type="http://schemas.openxmlformats.org/officeDocument/2006/relationships/image" Target="../media/image78.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80.e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86.emf"/><Relationship Id="rId3" Type="http://schemas.openxmlformats.org/officeDocument/2006/relationships/notesSlide" Target="../notesSlides/notesSlide58.xml"/><Relationship Id="rId7" Type="http://schemas.openxmlformats.org/officeDocument/2006/relationships/image" Target="../media/image83.emf"/><Relationship Id="rId12"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62.bin"/><Relationship Id="rId11" Type="http://schemas.openxmlformats.org/officeDocument/2006/relationships/image" Target="../media/image85.emf"/><Relationship Id="rId5" Type="http://schemas.openxmlformats.org/officeDocument/2006/relationships/image" Target="../media/image82.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84.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88.wmf"/><Relationship Id="rId5" Type="http://schemas.openxmlformats.org/officeDocument/2006/relationships/image" Target="../media/image87.emf"/><Relationship Id="rId4" Type="http://schemas.openxmlformats.org/officeDocument/2006/relationships/oleObject" Target="../embeddings/oleObject6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60.xml"/><Relationship Id="rId7" Type="http://schemas.openxmlformats.org/officeDocument/2006/relationships/image" Target="../media/image90.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68.bin"/><Relationship Id="rId5" Type="http://schemas.openxmlformats.org/officeDocument/2006/relationships/image" Target="../media/image89.emf"/><Relationship Id="rId10" Type="http://schemas.openxmlformats.org/officeDocument/2006/relationships/image" Target="../media/image92.wmf"/><Relationship Id="rId4" Type="http://schemas.openxmlformats.org/officeDocument/2006/relationships/oleObject" Target="../embeddings/oleObject67.bin"/><Relationship Id="rId9" Type="http://schemas.openxmlformats.org/officeDocument/2006/relationships/image" Target="../media/image91.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oleObject" Target="../embeddings/oleObject70.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image" Target="../media/image95.wmf"/><Relationship Id="rId4" Type="http://schemas.openxmlformats.org/officeDocument/2006/relationships/oleObject" Target="../embeddings/oleObject71.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96.wmf"/><Relationship Id="rId4" Type="http://schemas.openxmlformats.org/officeDocument/2006/relationships/oleObject" Target="../embeddings/oleObject72.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65.xml"/><Relationship Id="rId7"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74.bin"/><Relationship Id="rId11" Type="http://schemas.openxmlformats.org/officeDocument/2006/relationships/image" Target="../media/image100.emf"/><Relationship Id="rId5" Type="http://schemas.openxmlformats.org/officeDocument/2006/relationships/image" Target="../media/image97.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99.e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105.emf"/><Relationship Id="rId3" Type="http://schemas.openxmlformats.org/officeDocument/2006/relationships/notesSlide" Target="../notesSlides/notesSlide66.xml"/><Relationship Id="rId7" Type="http://schemas.openxmlformats.org/officeDocument/2006/relationships/image" Target="../media/image102.emf"/><Relationship Id="rId12"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78.bin"/><Relationship Id="rId11" Type="http://schemas.openxmlformats.org/officeDocument/2006/relationships/image" Target="../media/image104.emf"/><Relationship Id="rId5" Type="http://schemas.openxmlformats.org/officeDocument/2006/relationships/image" Target="../media/image101.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103.e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07.wmf"/><Relationship Id="rId5" Type="http://schemas.openxmlformats.org/officeDocument/2006/relationships/image" Target="../media/image106.emf"/><Relationship Id="rId4" Type="http://schemas.openxmlformats.org/officeDocument/2006/relationships/oleObject" Target="../embeddings/oleObject82.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68.xml"/><Relationship Id="rId7" Type="http://schemas.openxmlformats.org/officeDocument/2006/relationships/image" Target="../media/image109.e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84.bin"/><Relationship Id="rId5" Type="http://schemas.openxmlformats.org/officeDocument/2006/relationships/image" Target="../media/image108.emf"/><Relationship Id="rId10" Type="http://schemas.openxmlformats.org/officeDocument/2006/relationships/image" Target="../media/image111.wmf"/><Relationship Id="rId4" Type="http://schemas.openxmlformats.org/officeDocument/2006/relationships/oleObject" Target="../embeddings/oleObject83.bin"/><Relationship Id="rId9" Type="http://schemas.openxmlformats.org/officeDocument/2006/relationships/image" Target="../media/image110.e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image" Target="../media/image112.wmf"/><Relationship Id="rId4" Type="http://schemas.openxmlformats.org/officeDocument/2006/relationships/oleObject" Target="../embeddings/oleObject8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vmlDrawing" Target="../drawings/vmlDrawing44.vml"/><Relationship Id="rId5" Type="http://schemas.openxmlformats.org/officeDocument/2006/relationships/image" Target="../media/image113.wmf"/><Relationship Id="rId4" Type="http://schemas.openxmlformats.org/officeDocument/2006/relationships/oleObject" Target="../embeddings/oleObject87.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image" Target="../media/image114.emf"/><Relationship Id="rId4" Type="http://schemas.openxmlformats.org/officeDocument/2006/relationships/oleObject" Target="../embeddings/oleObject88.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115.wmf"/><Relationship Id="rId4" Type="http://schemas.openxmlformats.org/officeDocument/2006/relationships/oleObject" Target="../embeddings/oleObject89.bin"/></Relationships>
</file>

<file path=ppt/slides/_rels/slide75.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117.wmf"/><Relationship Id="rId4" Type="http://schemas.openxmlformats.org/officeDocument/2006/relationships/oleObject" Target="../embeddings/oleObject90.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122.wmf"/><Relationship Id="rId3" Type="http://schemas.openxmlformats.org/officeDocument/2006/relationships/notesSlide" Target="../notesSlides/notesSlide77.xml"/><Relationship Id="rId7" Type="http://schemas.openxmlformats.org/officeDocument/2006/relationships/image" Target="../media/image119.wmf"/><Relationship Id="rId12"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92.bin"/><Relationship Id="rId11" Type="http://schemas.openxmlformats.org/officeDocument/2006/relationships/image" Target="../media/image121.wmf"/><Relationship Id="rId5" Type="http://schemas.openxmlformats.org/officeDocument/2006/relationships/image" Target="../media/image118.wmf"/><Relationship Id="rId15" Type="http://schemas.openxmlformats.org/officeDocument/2006/relationships/image" Target="../media/image123.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120.wmf"/><Relationship Id="rId14" Type="http://schemas.openxmlformats.org/officeDocument/2006/relationships/oleObject" Target="../embeddings/oleObject96.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126.e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25.emf"/><Relationship Id="rId5" Type="http://schemas.openxmlformats.org/officeDocument/2006/relationships/image" Target="../media/image124.wmf"/><Relationship Id="rId4" Type="http://schemas.openxmlformats.org/officeDocument/2006/relationships/oleObject" Target="../embeddings/oleObject97.bin"/></Relationships>
</file>

<file path=ppt/slides/_rels/slide79.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notesSlide" Target="../notesSlides/notesSlide8.xml"/><Relationship Id="rId7" Type="http://schemas.openxmlformats.org/officeDocument/2006/relationships/oleObject" Target="../embeddings/oleObject2.bin"/><Relationship Id="rId12"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image" Target="../media/image1.emf"/><Relationship Id="rId10" Type="http://schemas.openxmlformats.org/officeDocument/2006/relationships/image" Target="../media/image3.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image" Target="../media/image128.wmf"/><Relationship Id="rId4" Type="http://schemas.openxmlformats.org/officeDocument/2006/relationships/oleObject" Target="../embeddings/oleObject98.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81.xml"/><Relationship Id="rId7" Type="http://schemas.openxmlformats.org/officeDocument/2006/relationships/image" Target="../media/image130.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00.bin"/><Relationship Id="rId5" Type="http://schemas.openxmlformats.org/officeDocument/2006/relationships/image" Target="../media/image129.wmf"/><Relationship Id="rId4" Type="http://schemas.openxmlformats.org/officeDocument/2006/relationships/oleObject" Target="../embeddings/oleObject99.bin"/><Relationship Id="rId9" Type="http://schemas.openxmlformats.org/officeDocument/2006/relationships/image" Target="../media/image131.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82.xml"/><Relationship Id="rId7"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103.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34.wmf"/></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138.e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37.emf"/><Relationship Id="rId5" Type="http://schemas.openxmlformats.org/officeDocument/2006/relationships/image" Target="../media/image136.wmf"/><Relationship Id="rId4" Type="http://schemas.openxmlformats.org/officeDocument/2006/relationships/oleObject" Target="../embeddings/oleObject106.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84.xml"/><Relationship Id="rId7" Type="http://schemas.openxmlformats.org/officeDocument/2006/relationships/image" Target="../media/image139.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108.bin"/><Relationship Id="rId5" Type="http://schemas.openxmlformats.org/officeDocument/2006/relationships/image" Target="../media/image129.wmf"/><Relationship Id="rId4" Type="http://schemas.openxmlformats.org/officeDocument/2006/relationships/oleObject" Target="../embeddings/oleObject107.bin"/><Relationship Id="rId9" Type="http://schemas.openxmlformats.org/officeDocument/2006/relationships/image" Target="../media/image140.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notesSlide" Target="../notesSlides/notesSlide85.xml"/><Relationship Id="rId7"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111.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43.w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7" Type="http://schemas.openxmlformats.org/officeDocument/2006/relationships/image" Target="../media/image147.e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46.emf"/><Relationship Id="rId5" Type="http://schemas.openxmlformats.org/officeDocument/2006/relationships/image" Target="../media/image145.wmf"/><Relationship Id="rId4" Type="http://schemas.openxmlformats.org/officeDocument/2006/relationships/oleObject" Target="../embeddings/oleObject114.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vmlDrawing" Target="../drawings/vmlDrawing57.vml"/><Relationship Id="rId5" Type="http://schemas.openxmlformats.org/officeDocument/2006/relationships/image" Target="../media/image148.wmf"/><Relationship Id="rId4" Type="http://schemas.openxmlformats.org/officeDocument/2006/relationships/oleObject" Target="../embeddings/oleObject115.bin"/></Relationships>
</file>

<file path=ppt/slides/_rels/slide89.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150.e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9.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7" Type="http://schemas.openxmlformats.org/officeDocument/2006/relationships/image" Target="../media/image152.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117.bin"/><Relationship Id="rId5" Type="http://schemas.openxmlformats.org/officeDocument/2006/relationships/image" Target="../media/image151.wmf"/><Relationship Id="rId4" Type="http://schemas.openxmlformats.org/officeDocument/2006/relationships/oleObject" Target="../embeddings/oleObject116.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7"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oleObject" Target="../embeddings/oleObject119.bin"/><Relationship Id="rId5" Type="http://schemas.openxmlformats.org/officeDocument/2006/relationships/image" Target="../media/image153.wmf"/><Relationship Id="rId4" Type="http://schemas.openxmlformats.org/officeDocument/2006/relationships/oleObject" Target="../embeddings/oleObject118.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51.wmf"/><Relationship Id="rId5" Type="http://schemas.openxmlformats.org/officeDocument/2006/relationships/oleObject" Target="../embeddings/oleObject120.bin"/><Relationship Id="rId4" Type="http://schemas.openxmlformats.org/officeDocument/2006/relationships/image" Target="../media/image155.emf"/></Relationships>
</file>

<file path=ppt/slides/_rels/slide95.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vmlDrawing" Target="../drawings/vmlDrawing61.vml"/><Relationship Id="rId5" Type="http://schemas.openxmlformats.org/officeDocument/2006/relationships/image" Target="../media/image148.wmf"/><Relationship Id="rId4" Type="http://schemas.openxmlformats.org/officeDocument/2006/relationships/oleObject" Target="../embeddings/oleObject121.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vmlDrawing" Target="../drawings/vmlDrawing62.vml"/><Relationship Id="rId5" Type="http://schemas.openxmlformats.org/officeDocument/2006/relationships/image" Target="../media/image148.wmf"/><Relationship Id="rId4" Type="http://schemas.openxmlformats.org/officeDocument/2006/relationships/oleObject" Target="../embeddings/oleObject122.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vmlDrawing" Target="../drawings/vmlDrawing63.vml"/><Relationship Id="rId5" Type="http://schemas.openxmlformats.org/officeDocument/2006/relationships/image" Target="../media/image148.wmf"/><Relationship Id="rId4" Type="http://schemas.openxmlformats.org/officeDocument/2006/relationships/oleObject" Target="../embeddings/oleObject123.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157.emf"/><Relationship Id="rId5" Type="http://schemas.openxmlformats.org/officeDocument/2006/relationships/image" Target="../media/image148.wmf"/><Relationship Id="rId4" Type="http://schemas.openxmlformats.org/officeDocument/2006/relationships/oleObject" Target="../embeddings/oleObject124.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6438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7762" name="Rectangle 6"/>
          <p:cNvSpPr>
            <a:spLocks noChangeArrowheads="1"/>
          </p:cNvSpPr>
          <p:nvPr/>
        </p:nvSpPr>
        <p:spPr bwMode="auto">
          <a:xfrm>
            <a:off x="819150" y="546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US" altLang="en-US" sz="4400">
                <a:solidFill>
                  <a:schemeClr val="tx2"/>
                </a:solidFill>
                <a:latin typeface="Arial" charset="0"/>
              </a:rPr>
              <a:t>Control Systems</a:t>
            </a:r>
          </a:p>
        </p:txBody>
      </p:sp>
      <p:sp>
        <p:nvSpPr>
          <p:cNvPr id="117763" name="Rectangle 7"/>
          <p:cNvSpPr>
            <a:spLocks noChangeArrowheads="1"/>
          </p:cNvSpPr>
          <p:nvPr/>
        </p:nvSpPr>
        <p:spPr bwMode="auto">
          <a:xfrm>
            <a:off x="819150" y="2057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US" altLang="en-US">
                <a:solidFill>
                  <a:schemeClr val="tx2"/>
                </a:solidFill>
                <a:latin typeface="Arial" charset="0"/>
              </a:rPr>
              <a:t>Stage 4: Electrical, Electronic and Communications Engineering</a:t>
            </a:r>
            <a:endParaRPr lang="en-US" altLang="en-US" sz="4400">
              <a:solidFill>
                <a:schemeClr val="tx2"/>
              </a:solidFill>
              <a:latin typeface="Arial" charset="0"/>
            </a:endParaRPr>
          </a:p>
        </p:txBody>
      </p:sp>
      <p:sp>
        <p:nvSpPr>
          <p:cNvPr id="117764" name="Text Box 8"/>
          <p:cNvSpPr txBox="1">
            <a:spLocks noChangeArrowheads="1"/>
          </p:cNvSpPr>
          <p:nvPr/>
        </p:nvSpPr>
        <p:spPr bwMode="auto">
          <a:xfrm>
            <a:off x="1797050" y="3733800"/>
            <a:ext cx="579755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lnSpc>
                <a:spcPct val="75000"/>
              </a:lnSpc>
              <a:spcBef>
                <a:spcPct val="50000"/>
              </a:spcBef>
            </a:pPr>
            <a:r>
              <a:rPr lang="en-US" altLang="en-US"/>
              <a:t>Dr Paul Curran</a:t>
            </a:r>
          </a:p>
          <a:p>
            <a:pPr algn="ctr">
              <a:lnSpc>
                <a:spcPct val="75000"/>
              </a:lnSpc>
              <a:spcBef>
                <a:spcPct val="50000"/>
              </a:spcBef>
            </a:pPr>
            <a:r>
              <a:rPr lang="en-US" altLang="en-US"/>
              <a:t>Room 145, Engineering.</a:t>
            </a:r>
          </a:p>
          <a:p>
            <a:pPr algn="ctr">
              <a:lnSpc>
                <a:spcPct val="75000"/>
              </a:lnSpc>
              <a:spcBef>
                <a:spcPct val="50000"/>
              </a:spcBef>
            </a:pPr>
            <a:r>
              <a:rPr lang="en-US" altLang="en-US"/>
              <a:t>paul.curran@ucd.ie</a:t>
            </a:r>
          </a:p>
          <a:p>
            <a:pPr algn="ctr">
              <a:lnSpc>
                <a:spcPct val="75000"/>
              </a:lnSpc>
              <a:spcBef>
                <a:spcPct val="50000"/>
              </a:spcBef>
            </a:pPr>
            <a:r>
              <a:rPr lang="en-US" altLang="en-US"/>
              <a:t>+353-1-7161846</a:t>
            </a:r>
            <a:endParaRPr lang="en-US" altLang="en-US" sz="2000" i="1"/>
          </a:p>
          <a:p>
            <a:pPr algn="ctr">
              <a:lnSpc>
                <a:spcPct val="75000"/>
              </a:lnSpc>
              <a:spcBef>
                <a:spcPct val="50000"/>
              </a:spcBef>
            </a:pPr>
            <a:endParaRPr lang="en-US" altLang="en-US" sz="2400"/>
          </a:p>
        </p:txBody>
      </p:sp>
    </p:spTree>
  </p:cSld>
  <p:clrMapOvr>
    <a:masterClrMapping/>
  </p:clrMapOvr>
  <p:transition advTm="2993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4930" name="Rectangle 2"/>
          <p:cNvSpPr>
            <a:spLocks noChangeArrowheads="1"/>
          </p:cNvSpPr>
          <p:nvPr/>
        </p:nvSpPr>
        <p:spPr bwMode="auto">
          <a:xfrm>
            <a:off x="344488" y="0"/>
            <a:ext cx="82296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Frequency Domain Design</a:t>
            </a:r>
            <a:endParaRPr lang="en-US" altLang="en-US" sz="4400">
              <a:solidFill>
                <a:schemeClr val="tx2"/>
              </a:solidFill>
              <a:latin typeface="Arial" charset="0"/>
            </a:endParaRPr>
          </a:p>
        </p:txBody>
      </p:sp>
      <p:sp>
        <p:nvSpPr>
          <p:cNvPr id="12493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2493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24933" name="Text Box 9"/>
          <p:cNvSpPr txBox="1">
            <a:spLocks noChangeArrowheads="1"/>
          </p:cNvSpPr>
          <p:nvPr/>
        </p:nvSpPr>
        <p:spPr bwMode="invGray">
          <a:xfrm>
            <a:off x="187326" y="1195960"/>
            <a:ext cx="8746812"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We see that the lead controller has increased the gain by a fixed amount at high frequencies, but left it unchanged at low frequencies. On the other hand it has increased the phase in a mid-range of frequencies but left it unchanged at lower and higher frequencies. Because of the lifting of the gain, the gain crossover frequency is generally higher. Because of the lifting of the phase in the mid-range (a range which generally includes the new gain crossover frequency) the phase margin is generally increased.</a:t>
            </a:r>
            <a:endParaRPr lang="en-US" altLang="en-US" sz="3200" dirty="0"/>
          </a:p>
        </p:txBody>
      </p:sp>
    </p:spTree>
    <p:extLst>
      <p:ext uri="{BB962C8B-B14F-4D97-AF65-F5344CB8AC3E}">
        <p14:creationId xmlns:p14="http://schemas.microsoft.com/office/powerpoint/2010/main" val="11305727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4515"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451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451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4518"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4519"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pic>
        <p:nvPicPr>
          <p:cNvPr id="3614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729" y="2397958"/>
            <a:ext cx="5946723" cy="44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9"/>
          <p:cNvSpPr txBox="1">
            <a:spLocks noChangeArrowheads="1"/>
          </p:cNvSpPr>
          <p:nvPr/>
        </p:nvSpPr>
        <p:spPr bwMode="auto">
          <a:xfrm>
            <a:off x="111737" y="1223460"/>
            <a:ext cx="877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With delay included the phase at 1.71 rad/sec is:</a:t>
            </a:r>
            <a:endParaRPr lang="en-US" altLang="en-US" sz="3200" baseline="30000" dirty="0"/>
          </a:p>
        </p:txBody>
      </p:sp>
      <p:graphicFrame>
        <p:nvGraphicFramePr>
          <p:cNvPr id="2" name="Object 1"/>
          <p:cNvGraphicFramePr>
            <a:graphicFrameLocks noChangeAspect="1"/>
          </p:cNvGraphicFramePr>
          <p:nvPr>
            <p:extLst>
              <p:ext uri="{D42A27DB-BD31-4B8C-83A1-F6EECF244321}">
                <p14:modId xmlns:p14="http://schemas.microsoft.com/office/powerpoint/2010/main" val="2476625408"/>
              </p:ext>
            </p:extLst>
          </p:nvPr>
        </p:nvGraphicFramePr>
        <p:xfrm>
          <a:off x="111737" y="1894720"/>
          <a:ext cx="4659313" cy="1006475"/>
        </p:xfrm>
        <a:graphic>
          <a:graphicData uri="http://schemas.openxmlformats.org/presentationml/2006/ole">
            <mc:AlternateContent xmlns:mc="http://schemas.openxmlformats.org/markup-compatibility/2006">
              <mc:Choice xmlns:v="urn:schemas-microsoft-com:vml" Requires="v">
                <p:oleObj spid="_x0000_s366618" name="Equation" r:id="rId5" imgW="2234880" imgH="482400" progId="Equation.3">
                  <p:embed/>
                </p:oleObj>
              </mc:Choice>
              <mc:Fallback>
                <p:oleObj name="Equation" r:id="rId5" imgW="2234880" imgH="482400" progId="Equation.3">
                  <p:embed/>
                  <p:pic>
                    <p:nvPicPr>
                      <p:cNvPr id="0" name="Object 2"/>
                      <p:cNvPicPr>
                        <a:picLocks noChangeAspect="1" noChangeArrowheads="1"/>
                      </p:cNvPicPr>
                      <p:nvPr/>
                    </p:nvPicPr>
                    <p:blipFill>
                      <a:blip r:embed="rId6"/>
                      <a:srcRect/>
                      <a:stretch>
                        <a:fillRect/>
                      </a:stretch>
                    </p:blipFill>
                    <p:spPr bwMode="auto">
                      <a:xfrm>
                        <a:off x="111737" y="1894720"/>
                        <a:ext cx="465931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525265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5539"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554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554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5542"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5543"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5544" name="TextBox 7"/>
          <p:cNvSpPr txBox="1">
            <a:spLocks noChangeArrowheads="1"/>
          </p:cNvSpPr>
          <p:nvPr/>
        </p:nvSpPr>
        <p:spPr bwMode="auto">
          <a:xfrm>
            <a:off x="4049713" y="1235075"/>
            <a:ext cx="492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PM ≥ 65</a:t>
            </a:r>
            <a:r>
              <a:rPr lang="en-GB" altLang="en-US" baseline="30000"/>
              <a:t>o</a:t>
            </a:r>
            <a:r>
              <a:rPr lang="en-GB" altLang="en-US"/>
              <a:t> and </a:t>
            </a:r>
            <a:r>
              <a:rPr lang="el-GR" altLang="en-US"/>
              <a:t>ω</a:t>
            </a:r>
            <a:r>
              <a:rPr lang="en-GB" altLang="en-US" baseline="-25000"/>
              <a:t>gc</a:t>
            </a:r>
            <a:r>
              <a:rPr lang="en-GB" altLang="en-US"/>
              <a:t> ≥ 1.6 rad/sec.</a:t>
            </a:r>
            <a:endParaRPr lang="en-US" altLang="en-US"/>
          </a:p>
        </p:txBody>
      </p:sp>
      <p:graphicFrame>
        <p:nvGraphicFramePr>
          <p:cNvPr id="65538" name="Object 2"/>
          <p:cNvGraphicFramePr>
            <a:graphicFrameLocks noChangeAspect="1"/>
          </p:cNvGraphicFramePr>
          <p:nvPr>
            <p:extLst>
              <p:ext uri="{D42A27DB-BD31-4B8C-83A1-F6EECF244321}">
                <p14:modId xmlns:p14="http://schemas.microsoft.com/office/powerpoint/2010/main" val="17746823"/>
              </p:ext>
            </p:extLst>
          </p:nvPr>
        </p:nvGraphicFramePr>
        <p:xfrm>
          <a:off x="155575" y="1235075"/>
          <a:ext cx="3419475" cy="927100"/>
        </p:xfrm>
        <a:graphic>
          <a:graphicData uri="http://schemas.openxmlformats.org/presentationml/2006/ole">
            <mc:AlternateContent xmlns:mc="http://schemas.openxmlformats.org/markup-compatibility/2006">
              <mc:Choice xmlns:v="urn:schemas-microsoft-com:vml" Requires="v">
                <p:oleObj spid="_x0000_s65621" name="Equation" r:id="rId4" imgW="1777680" imgH="482400" progId="Equation.3">
                  <p:embed/>
                </p:oleObj>
              </mc:Choice>
              <mc:Fallback>
                <p:oleObj name="Equation" r:id="rId4" imgW="177768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235075"/>
                        <a:ext cx="341947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5" name="TextBox 10"/>
          <p:cNvSpPr txBox="1">
            <a:spLocks noChangeArrowheads="1"/>
          </p:cNvSpPr>
          <p:nvPr/>
        </p:nvSpPr>
        <p:spPr bwMode="auto">
          <a:xfrm>
            <a:off x="352425" y="2395538"/>
            <a:ext cx="80549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Controller must introduce gain of 16.5 dB at 1.7 rad/sec and phase exceeding -</a:t>
            </a:r>
            <a:r>
              <a:rPr lang="en-GB" altLang="en-US" sz="3200" dirty="0" smtClean="0"/>
              <a:t>52.5</a:t>
            </a:r>
            <a:r>
              <a:rPr lang="en-GB" altLang="en-US" sz="3200" baseline="30000" dirty="0" smtClean="0"/>
              <a:t>o</a:t>
            </a:r>
            <a:endParaRPr lang="en-US" altLang="en-US" sz="3200" baseline="30000" dirty="0"/>
          </a:p>
        </p:txBody>
      </p:sp>
      <p:sp>
        <p:nvSpPr>
          <p:cNvPr id="65546" name="TextBox 11"/>
          <p:cNvSpPr txBox="1">
            <a:spLocks noChangeArrowheads="1"/>
          </p:cNvSpPr>
          <p:nvPr/>
        </p:nvSpPr>
        <p:spPr bwMode="auto">
          <a:xfrm>
            <a:off x="327025" y="3854450"/>
            <a:ext cx="83550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At 1.7 rad/sec controller must have gain of 6.6834 or more, say 6.7.</a:t>
            </a:r>
          </a:p>
          <a:p>
            <a:pPr eaLnBrk="1" hangingPunct="1"/>
            <a:endParaRPr lang="en-GB" altLang="en-US" sz="3200" dirty="0"/>
          </a:p>
          <a:p>
            <a:pPr eaLnBrk="1" hangingPunct="1"/>
            <a:r>
              <a:rPr lang="en-GB" altLang="en-US" sz="3200" dirty="0"/>
              <a:t>At 1.7 rad/sec controller must have phase </a:t>
            </a:r>
            <a:r>
              <a:rPr lang="en-GB" altLang="en-US" sz="3200" dirty="0" smtClean="0"/>
              <a:t>of say </a:t>
            </a:r>
            <a:r>
              <a:rPr lang="en-GB" altLang="en-US" sz="3200" dirty="0"/>
              <a:t>-</a:t>
            </a:r>
            <a:r>
              <a:rPr lang="en-GB" altLang="en-US" sz="3200" dirty="0" smtClean="0"/>
              <a:t>50</a:t>
            </a:r>
            <a:r>
              <a:rPr lang="en-GB" altLang="en-US" sz="3200" baseline="30000" dirty="0" smtClean="0"/>
              <a:t>o </a:t>
            </a:r>
            <a:r>
              <a:rPr lang="en-GB" altLang="en-US" sz="3200" dirty="0"/>
              <a:t>=  -</a:t>
            </a:r>
            <a:r>
              <a:rPr lang="en-GB" altLang="en-US" sz="3200" dirty="0" smtClean="0"/>
              <a:t>0.87 </a:t>
            </a:r>
            <a:r>
              <a:rPr lang="en-GB" altLang="en-US" sz="3200" dirty="0"/>
              <a:t>radians or more.</a:t>
            </a:r>
            <a:endParaRPr lang="en-US" altLang="en-US" sz="3200" baseline="300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6566" name="Rectangle 2"/>
          <p:cNvSpPr>
            <a:spLocks noChangeArrowheads="1"/>
          </p:cNvSpPr>
          <p:nvPr/>
        </p:nvSpPr>
        <p:spPr bwMode="auto">
          <a:xfrm>
            <a:off x="614363" y="247649"/>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656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656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6569"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6570"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6571" name="TextBox 11"/>
          <p:cNvSpPr txBox="1">
            <a:spLocks noChangeArrowheads="1"/>
          </p:cNvSpPr>
          <p:nvPr/>
        </p:nvSpPr>
        <p:spPr bwMode="auto">
          <a:xfrm>
            <a:off x="409575" y="1050925"/>
            <a:ext cx="83550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If I use a PI controller (recall I require a pole at 0) then</a:t>
            </a:r>
            <a:endParaRPr lang="en-US" altLang="en-US" sz="3200" baseline="30000"/>
          </a:p>
        </p:txBody>
      </p:sp>
      <p:graphicFrame>
        <p:nvGraphicFramePr>
          <p:cNvPr id="66562" name="Object 2"/>
          <p:cNvGraphicFramePr>
            <a:graphicFrameLocks noChangeAspect="1"/>
          </p:cNvGraphicFramePr>
          <p:nvPr>
            <p:extLst>
              <p:ext uri="{D42A27DB-BD31-4B8C-83A1-F6EECF244321}">
                <p14:modId xmlns:p14="http://schemas.microsoft.com/office/powerpoint/2010/main" val="3731881233"/>
              </p:ext>
            </p:extLst>
          </p:nvPr>
        </p:nvGraphicFramePr>
        <p:xfrm>
          <a:off x="1035050" y="3040063"/>
          <a:ext cx="6145213" cy="1249362"/>
        </p:xfrm>
        <a:graphic>
          <a:graphicData uri="http://schemas.openxmlformats.org/presentationml/2006/ole">
            <mc:AlternateContent xmlns:mc="http://schemas.openxmlformats.org/markup-compatibility/2006">
              <mc:Choice xmlns:v="urn:schemas-microsoft-com:vml" Requires="v">
                <p:oleObj spid="_x0000_s66864" name="Equation" r:id="rId4" imgW="2057400" imgH="419040" progId="Equation.3">
                  <p:embed/>
                </p:oleObj>
              </mc:Choice>
              <mc:Fallback>
                <p:oleObj name="Equation" r:id="rId4" imgW="2057400" imgH="419040" progId="Equation.3">
                  <p:embed/>
                  <p:pic>
                    <p:nvPicPr>
                      <p:cNvPr id="0" name="Object 2"/>
                      <p:cNvPicPr>
                        <a:picLocks noChangeAspect="1" noChangeArrowheads="1"/>
                      </p:cNvPicPr>
                      <p:nvPr/>
                    </p:nvPicPr>
                    <p:blipFill>
                      <a:blip r:embed="rId5"/>
                      <a:srcRect/>
                      <a:stretch>
                        <a:fillRect/>
                      </a:stretch>
                    </p:blipFill>
                    <p:spPr bwMode="auto">
                      <a:xfrm>
                        <a:off x="1035050" y="3040063"/>
                        <a:ext cx="6145213"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3" name="Object 2"/>
          <p:cNvGraphicFramePr>
            <a:graphicFrameLocks noChangeAspect="1"/>
          </p:cNvGraphicFramePr>
          <p:nvPr/>
        </p:nvGraphicFramePr>
        <p:xfrm>
          <a:off x="2587625" y="1681163"/>
          <a:ext cx="2995613" cy="1173162"/>
        </p:xfrm>
        <a:graphic>
          <a:graphicData uri="http://schemas.openxmlformats.org/presentationml/2006/ole">
            <mc:AlternateContent xmlns:mc="http://schemas.openxmlformats.org/markup-compatibility/2006">
              <mc:Choice xmlns:v="urn:schemas-microsoft-com:vml" Requires="v">
                <p:oleObj spid="_x0000_s66865" name="Equation" r:id="rId6" imgW="1002960" imgH="393480" progId="Equation.3">
                  <p:embed/>
                </p:oleObj>
              </mc:Choice>
              <mc:Fallback>
                <p:oleObj name="Equation" r:id="rId6" imgW="1002960" imgH="39348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25" y="1681163"/>
                        <a:ext cx="299561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2"/>
          <p:cNvGraphicFramePr>
            <a:graphicFrameLocks noChangeAspect="1"/>
          </p:cNvGraphicFramePr>
          <p:nvPr/>
        </p:nvGraphicFramePr>
        <p:xfrm>
          <a:off x="2528888" y="4441825"/>
          <a:ext cx="3376612" cy="757238"/>
        </p:xfrm>
        <a:graphic>
          <a:graphicData uri="http://schemas.openxmlformats.org/presentationml/2006/ole">
            <mc:AlternateContent xmlns:mc="http://schemas.openxmlformats.org/markup-compatibility/2006">
              <mc:Choice xmlns:v="urn:schemas-microsoft-com:vml" Requires="v">
                <p:oleObj spid="_x0000_s66866" name="Equation" r:id="rId8" imgW="1130040" imgH="253800" progId="Equation.3">
                  <p:embed/>
                </p:oleObj>
              </mc:Choice>
              <mc:Fallback>
                <p:oleObj name="Equation" r:id="rId8" imgW="1130040" imgH="2538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8888" y="4441825"/>
                        <a:ext cx="3376612"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2"/>
          <p:cNvGraphicFramePr>
            <a:graphicFrameLocks noChangeAspect="1"/>
          </p:cNvGraphicFramePr>
          <p:nvPr>
            <p:extLst>
              <p:ext uri="{D42A27DB-BD31-4B8C-83A1-F6EECF244321}">
                <p14:modId xmlns:p14="http://schemas.microsoft.com/office/powerpoint/2010/main" val="1379626023"/>
              </p:ext>
            </p:extLst>
          </p:nvPr>
        </p:nvGraphicFramePr>
        <p:xfrm>
          <a:off x="1155700" y="5424488"/>
          <a:ext cx="6411913" cy="1174750"/>
        </p:xfrm>
        <a:graphic>
          <a:graphicData uri="http://schemas.openxmlformats.org/presentationml/2006/ole">
            <mc:AlternateContent xmlns:mc="http://schemas.openxmlformats.org/markup-compatibility/2006">
              <mc:Choice xmlns:v="urn:schemas-microsoft-com:vml" Requires="v">
                <p:oleObj spid="_x0000_s66867" name="Equation" r:id="rId10" imgW="2145960" imgH="393480" progId="Equation.3">
                  <p:embed/>
                </p:oleObj>
              </mc:Choice>
              <mc:Fallback>
                <p:oleObj name="Equation" r:id="rId10" imgW="2145960" imgH="393480" progId="Equation.3">
                  <p:embed/>
                  <p:pic>
                    <p:nvPicPr>
                      <p:cNvPr id="0" name="Object 2"/>
                      <p:cNvPicPr>
                        <a:picLocks noChangeAspect="1" noChangeArrowheads="1"/>
                      </p:cNvPicPr>
                      <p:nvPr/>
                    </p:nvPicPr>
                    <p:blipFill>
                      <a:blip r:embed="rId11"/>
                      <a:srcRect/>
                      <a:stretch>
                        <a:fillRect/>
                      </a:stretch>
                    </p:blipFill>
                    <p:spPr bwMode="auto">
                      <a:xfrm>
                        <a:off x="1155700" y="5424488"/>
                        <a:ext cx="6411913"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7590" name="Rectangle 2"/>
          <p:cNvSpPr>
            <a:spLocks noChangeArrowheads="1"/>
          </p:cNvSpPr>
          <p:nvPr/>
        </p:nvSpPr>
        <p:spPr bwMode="auto">
          <a:xfrm>
            <a:off x="569913" y="156434"/>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75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75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7593"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7594"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67586" name="Object 2"/>
          <p:cNvGraphicFramePr>
            <a:graphicFrameLocks noChangeAspect="1"/>
          </p:cNvGraphicFramePr>
          <p:nvPr>
            <p:extLst>
              <p:ext uri="{D42A27DB-BD31-4B8C-83A1-F6EECF244321}">
                <p14:modId xmlns:p14="http://schemas.microsoft.com/office/powerpoint/2010/main" val="1127925569"/>
              </p:ext>
            </p:extLst>
          </p:nvPr>
        </p:nvGraphicFramePr>
        <p:xfrm>
          <a:off x="495300" y="3041650"/>
          <a:ext cx="3906838" cy="757238"/>
        </p:xfrm>
        <a:graphic>
          <a:graphicData uri="http://schemas.openxmlformats.org/presentationml/2006/ole">
            <mc:AlternateContent xmlns:mc="http://schemas.openxmlformats.org/markup-compatibility/2006">
              <mc:Choice xmlns:v="urn:schemas-microsoft-com:vml" Requires="v">
                <p:oleObj spid="_x0000_s67890" name="Equation" r:id="rId4" imgW="1307880" imgH="253800" progId="Equation.3">
                  <p:embed/>
                </p:oleObj>
              </mc:Choice>
              <mc:Fallback>
                <p:oleObj name="Equation" r:id="rId4" imgW="1307880" imgH="253800" progId="Equation.3">
                  <p:embed/>
                  <p:pic>
                    <p:nvPicPr>
                      <p:cNvPr id="0" name="Object 2"/>
                      <p:cNvPicPr>
                        <a:picLocks noChangeAspect="1" noChangeArrowheads="1"/>
                      </p:cNvPicPr>
                      <p:nvPr/>
                    </p:nvPicPr>
                    <p:blipFill>
                      <a:blip r:embed="rId5"/>
                      <a:srcRect/>
                      <a:stretch>
                        <a:fillRect/>
                      </a:stretch>
                    </p:blipFill>
                    <p:spPr bwMode="auto">
                      <a:xfrm>
                        <a:off x="495300" y="3041650"/>
                        <a:ext cx="3906838"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7" name="Object 2"/>
          <p:cNvGraphicFramePr>
            <a:graphicFrameLocks noChangeAspect="1"/>
          </p:cNvGraphicFramePr>
          <p:nvPr>
            <p:extLst>
              <p:ext uri="{D42A27DB-BD31-4B8C-83A1-F6EECF244321}">
                <p14:modId xmlns:p14="http://schemas.microsoft.com/office/powerpoint/2010/main" val="2286320252"/>
              </p:ext>
            </p:extLst>
          </p:nvPr>
        </p:nvGraphicFramePr>
        <p:xfrm>
          <a:off x="723900" y="1152525"/>
          <a:ext cx="4400550" cy="642938"/>
        </p:xfrm>
        <a:graphic>
          <a:graphicData uri="http://schemas.openxmlformats.org/presentationml/2006/ole">
            <mc:AlternateContent xmlns:mc="http://schemas.openxmlformats.org/markup-compatibility/2006">
              <mc:Choice xmlns:v="urn:schemas-microsoft-com:vml" Requires="v">
                <p:oleObj spid="_x0000_s67891" name="Equation" r:id="rId6" imgW="1473120" imgH="215640" progId="Equation.3">
                  <p:embed/>
                </p:oleObj>
              </mc:Choice>
              <mc:Fallback>
                <p:oleObj name="Equation" r:id="rId6" imgW="1473120" imgH="215640" progId="Equation.3">
                  <p:embed/>
                  <p:pic>
                    <p:nvPicPr>
                      <p:cNvPr id="0" name="Object 2"/>
                      <p:cNvPicPr>
                        <a:picLocks noChangeAspect="1" noChangeArrowheads="1"/>
                      </p:cNvPicPr>
                      <p:nvPr/>
                    </p:nvPicPr>
                    <p:blipFill>
                      <a:blip r:embed="rId7"/>
                      <a:srcRect/>
                      <a:stretch>
                        <a:fillRect/>
                      </a:stretch>
                    </p:blipFill>
                    <p:spPr bwMode="auto">
                      <a:xfrm>
                        <a:off x="723900" y="1152525"/>
                        <a:ext cx="440055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5" name="TextBox 12"/>
          <p:cNvSpPr txBox="1">
            <a:spLocks noChangeArrowheads="1"/>
          </p:cNvSpPr>
          <p:nvPr/>
        </p:nvSpPr>
        <p:spPr bwMode="auto">
          <a:xfrm>
            <a:off x="5521325" y="1152525"/>
            <a:ext cx="2898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implies</a:t>
            </a:r>
            <a:endParaRPr lang="en-US" altLang="en-US" sz="3200"/>
          </a:p>
        </p:txBody>
      </p:sp>
      <p:graphicFrame>
        <p:nvGraphicFramePr>
          <p:cNvPr id="67588" name="Object 2"/>
          <p:cNvGraphicFramePr>
            <a:graphicFrameLocks noChangeAspect="1"/>
          </p:cNvGraphicFramePr>
          <p:nvPr>
            <p:extLst>
              <p:ext uri="{D42A27DB-BD31-4B8C-83A1-F6EECF244321}">
                <p14:modId xmlns:p14="http://schemas.microsoft.com/office/powerpoint/2010/main" val="92349145"/>
              </p:ext>
            </p:extLst>
          </p:nvPr>
        </p:nvGraphicFramePr>
        <p:xfrm>
          <a:off x="3297238" y="2101850"/>
          <a:ext cx="1631950" cy="528638"/>
        </p:xfrm>
        <a:graphic>
          <a:graphicData uri="http://schemas.openxmlformats.org/presentationml/2006/ole">
            <mc:AlternateContent xmlns:mc="http://schemas.openxmlformats.org/markup-compatibility/2006">
              <mc:Choice xmlns:v="urn:schemas-microsoft-com:vml" Requires="v">
                <p:oleObj spid="_x0000_s67892" name="Equation" r:id="rId8" imgW="545760" imgH="177480" progId="Equation.3">
                  <p:embed/>
                </p:oleObj>
              </mc:Choice>
              <mc:Fallback>
                <p:oleObj name="Equation" r:id="rId8" imgW="545760" imgH="177480" progId="Equation.3">
                  <p:embed/>
                  <p:pic>
                    <p:nvPicPr>
                      <p:cNvPr id="0" name="Object 2"/>
                      <p:cNvPicPr>
                        <a:picLocks noChangeAspect="1" noChangeArrowheads="1"/>
                      </p:cNvPicPr>
                      <p:nvPr/>
                    </p:nvPicPr>
                    <p:blipFill>
                      <a:blip r:embed="rId9"/>
                      <a:srcRect/>
                      <a:stretch>
                        <a:fillRect/>
                      </a:stretch>
                    </p:blipFill>
                    <p:spPr bwMode="auto">
                      <a:xfrm>
                        <a:off x="3297238" y="2101850"/>
                        <a:ext cx="16319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6" name="TextBox 13"/>
          <p:cNvSpPr txBox="1">
            <a:spLocks noChangeArrowheads="1"/>
          </p:cNvSpPr>
          <p:nvPr/>
        </p:nvSpPr>
        <p:spPr bwMode="auto">
          <a:xfrm>
            <a:off x="4748213" y="3097213"/>
            <a:ext cx="28971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implies</a:t>
            </a:r>
            <a:endParaRPr lang="en-US" altLang="en-US" sz="3200"/>
          </a:p>
        </p:txBody>
      </p:sp>
      <p:graphicFrame>
        <p:nvGraphicFramePr>
          <p:cNvPr id="67589" name="Object 2"/>
          <p:cNvGraphicFramePr>
            <a:graphicFrameLocks noChangeAspect="1"/>
          </p:cNvGraphicFramePr>
          <p:nvPr>
            <p:extLst>
              <p:ext uri="{D42A27DB-BD31-4B8C-83A1-F6EECF244321}">
                <p14:modId xmlns:p14="http://schemas.microsoft.com/office/powerpoint/2010/main" val="14550522"/>
              </p:ext>
            </p:extLst>
          </p:nvPr>
        </p:nvGraphicFramePr>
        <p:xfrm>
          <a:off x="3357563" y="4075113"/>
          <a:ext cx="1590675" cy="528637"/>
        </p:xfrm>
        <a:graphic>
          <a:graphicData uri="http://schemas.openxmlformats.org/presentationml/2006/ole">
            <mc:AlternateContent xmlns:mc="http://schemas.openxmlformats.org/markup-compatibility/2006">
              <mc:Choice xmlns:v="urn:schemas-microsoft-com:vml" Requires="v">
                <p:oleObj spid="_x0000_s67893" name="Equation" r:id="rId10" imgW="533160" imgH="177480" progId="Equation.3">
                  <p:embed/>
                </p:oleObj>
              </mc:Choice>
              <mc:Fallback>
                <p:oleObj name="Equation" r:id="rId10" imgW="533160" imgH="177480" progId="Equation.3">
                  <p:embed/>
                  <p:pic>
                    <p:nvPicPr>
                      <p:cNvPr id="0" name="Object 2"/>
                      <p:cNvPicPr>
                        <a:picLocks noChangeAspect="1" noChangeArrowheads="1"/>
                      </p:cNvPicPr>
                      <p:nvPr/>
                    </p:nvPicPr>
                    <p:blipFill>
                      <a:blip r:embed="rId11"/>
                      <a:srcRect/>
                      <a:stretch>
                        <a:fillRect/>
                      </a:stretch>
                    </p:blipFill>
                    <p:spPr bwMode="auto">
                      <a:xfrm>
                        <a:off x="3357563" y="4075113"/>
                        <a:ext cx="1590675"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7" name="TextBox 15"/>
          <p:cNvSpPr txBox="1">
            <a:spLocks noChangeArrowheads="1"/>
          </p:cNvSpPr>
          <p:nvPr/>
        </p:nvSpPr>
        <p:spPr bwMode="auto">
          <a:xfrm>
            <a:off x="569913" y="4916488"/>
            <a:ext cx="79216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We have designed a PI controller for a system incorporating delay by using frequency response data only. Does it </a:t>
            </a:r>
            <a:r>
              <a:rPr lang="en-GB" altLang="en-US" sz="3200" dirty="0" smtClean="0"/>
              <a:t>work?</a:t>
            </a:r>
            <a:endParaRPr lang="en-US" altLang="en-US" sz="32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5410" name="Rectangle 2"/>
          <p:cNvSpPr>
            <a:spLocks noChangeArrowheads="1"/>
          </p:cNvSpPr>
          <p:nvPr/>
        </p:nvSpPr>
        <p:spPr bwMode="auto">
          <a:xfrm>
            <a:off x="614363" y="238125"/>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541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541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5413"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5414"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5415" name="TextBox 15"/>
          <p:cNvSpPr txBox="1">
            <a:spLocks noChangeArrowheads="1"/>
          </p:cNvSpPr>
          <p:nvPr/>
        </p:nvSpPr>
        <p:spPr bwMode="auto">
          <a:xfrm>
            <a:off x="665163" y="1590675"/>
            <a:ext cx="79200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I achieve a gain-crossover frequency of </a:t>
            </a:r>
            <a:r>
              <a:rPr lang="en-GB" altLang="en-US" sz="3200" dirty="0" smtClean="0"/>
              <a:t>1.89 </a:t>
            </a:r>
            <a:r>
              <a:rPr lang="en-GB" altLang="en-US" sz="3200" dirty="0"/>
              <a:t>rad/sec, in excess of requirement.</a:t>
            </a:r>
          </a:p>
          <a:p>
            <a:pPr eaLnBrk="1" hangingPunct="1"/>
            <a:r>
              <a:rPr lang="en-GB" altLang="en-US" sz="3200" dirty="0"/>
              <a:t>I achieve a PM of about </a:t>
            </a:r>
            <a:r>
              <a:rPr lang="en-GB" altLang="en-US" sz="3200" dirty="0" smtClean="0"/>
              <a:t>57.8</a:t>
            </a:r>
            <a:r>
              <a:rPr lang="en-GB" altLang="en-US" sz="3200" baseline="30000" dirty="0" smtClean="0"/>
              <a:t>o</a:t>
            </a:r>
            <a:r>
              <a:rPr lang="en-GB" altLang="en-US" sz="3200" dirty="0" smtClean="0"/>
              <a:t> </a:t>
            </a:r>
            <a:r>
              <a:rPr lang="en-GB" altLang="en-US" sz="3200" dirty="0"/>
              <a:t>slightly above the target value. So in these terms the answer is yes it does work.</a:t>
            </a:r>
          </a:p>
          <a:p>
            <a:pPr eaLnBrk="1" hangingPunct="1"/>
            <a:endParaRPr lang="en-GB" altLang="en-US" sz="3200" dirty="0"/>
          </a:p>
          <a:p>
            <a:pPr eaLnBrk="1" hangingPunct="1"/>
            <a:r>
              <a:rPr lang="en-GB" altLang="en-US" sz="3200" dirty="0"/>
              <a:t>The real question however is whether the resulting closed-loop system meets the </a:t>
            </a:r>
            <a:r>
              <a:rPr lang="en-GB" altLang="en-US" sz="3200" dirty="0" smtClean="0"/>
              <a:t>step response specifications</a:t>
            </a:r>
            <a:r>
              <a:rPr lang="en-GB" altLang="en-US" sz="3200" dirty="0"/>
              <a:t>.</a:t>
            </a:r>
            <a:endParaRPr lang="en-US" altLang="en-US" sz="32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6434" name="Rectangle 2"/>
          <p:cNvSpPr>
            <a:spLocks noChangeArrowheads="1"/>
          </p:cNvSpPr>
          <p:nvPr/>
        </p:nvSpPr>
        <p:spPr bwMode="auto">
          <a:xfrm>
            <a:off x="614363" y="205646"/>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643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643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6437"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6438"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6439" name="TextBox 15"/>
          <p:cNvSpPr txBox="1">
            <a:spLocks noChangeArrowheads="1"/>
          </p:cNvSpPr>
          <p:nvPr/>
        </p:nvSpPr>
        <p:spPr bwMode="auto">
          <a:xfrm>
            <a:off x="249238" y="1116013"/>
            <a:ext cx="85979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Basic </a:t>
            </a:r>
            <a:r>
              <a:rPr lang="en-GB" altLang="en-US" sz="3200" dirty="0" err="1"/>
              <a:t>Matlab</a:t>
            </a:r>
            <a:r>
              <a:rPr lang="en-GB" altLang="en-US" sz="3200" dirty="0"/>
              <a:t> is not the best platform on which to attempt to simulate the unit step response of a closed-loop system incorporating delay.</a:t>
            </a:r>
          </a:p>
          <a:p>
            <a:pPr eaLnBrk="1" hangingPunct="1"/>
            <a:endParaRPr lang="en-GB" altLang="en-US" sz="3200" dirty="0"/>
          </a:p>
          <a:p>
            <a:pPr eaLnBrk="1" hangingPunct="1"/>
            <a:r>
              <a:rPr lang="en-GB" altLang="en-US" sz="3200" dirty="0"/>
              <a:t>There are two approaches to solving this problem within the general </a:t>
            </a:r>
            <a:r>
              <a:rPr lang="en-GB" altLang="en-US" sz="3200" dirty="0" err="1"/>
              <a:t>Matlab</a:t>
            </a:r>
            <a:r>
              <a:rPr lang="en-GB" altLang="en-US" sz="3200" dirty="0"/>
              <a:t> environment:</a:t>
            </a:r>
          </a:p>
          <a:p>
            <a:pPr eaLnBrk="1" hangingPunct="1"/>
            <a:endParaRPr lang="en-GB" altLang="en-US" sz="3200" dirty="0"/>
          </a:p>
          <a:p>
            <a:pPr eaLnBrk="1" hangingPunct="1"/>
            <a:r>
              <a:rPr lang="en-GB" altLang="en-US" sz="3200" dirty="0"/>
              <a:t>(</a:t>
            </a:r>
            <a:r>
              <a:rPr lang="en-GB" altLang="en-US" sz="3200" dirty="0" err="1"/>
              <a:t>i</a:t>
            </a:r>
            <a:r>
              <a:rPr lang="en-GB" altLang="en-US" sz="3200" dirty="0"/>
              <a:t>) write an m-file employing one of the built-in differential equation solvers (</a:t>
            </a:r>
            <a:r>
              <a:rPr lang="en-GB" altLang="en-US" sz="3200" dirty="0" err="1"/>
              <a:t>eg</a:t>
            </a:r>
            <a:r>
              <a:rPr lang="en-GB" altLang="en-US" sz="3200" dirty="0"/>
              <a:t> </a:t>
            </a:r>
            <a:r>
              <a:rPr lang="en-GB" altLang="en-US" sz="3200" b="1" dirty="0"/>
              <a:t>ode45</a:t>
            </a:r>
            <a:r>
              <a:rPr lang="en-GB" altLang="en-US" sz="3200" dirty="0"/>
              <a:t>)</a:t>
            </a:r>
          </a:p>
          <a:p>
            <a:pPr eaLnBrk="1" hangingPunct="1"/>
            <a:endParaRPr lang="en-GB" altLang="en-US" sz="3200" dirty="0"/>
          </a:p>
          <a:p>
            <a:pPr eaLnBrk="1" hangingPunct="1"/>
            <a:r>
              <a:rPr lang="en-GB" altLang="en-US" sz="3200" dirty="0"/>
              <a:t>(ii) use </a:t>
            </a:r>
            <a:r>
              <a:rPr lang="en-GB" altLang="en-US" sz="3200" b="1" dirty="0"/>
              <a:t>Simulink</a:t>
            </a:r>
            <a:endParaRPr lang="en-US" altLang="en-US" sz="3200"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7458" name="Rectangle 2"/>
          <p:cNvSpPr>
            <a:spLocks noChangeArrowheads="1"/>
          </p:cNvSpPr>
          <p:nvPr/>
        </p:nvSpPr>
        <p:spPr bwMode="auto">
          <a:xfrm>
            <a:off x="614363" y="247649"/>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745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746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7461"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7462"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7463" name="TextBox 15"/>
          <p:cNvSpPr txBox="1">
            <a:spLocks noChangeArrowheads="1"/>
          </p:cNvSpPr>
          <p:nvPr/>
        </p:nvSpPr>
        <p:spPr bwMode="auto">
          <a:xfrm>
            <a:off x="249238" y="1180346"/>
            <a:ext cx="85979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Simulink is a specialist dynamical system simulator with an easy-to-use graphical interface.</a:t>
            </a:r>
            <a:endParaRPr lang="en-US" altLang="en-US" sz="3200"/>
          </a:p>
        </p:txBody>
      </p:sp>
      <p:pic>
        <p:nvPicPr>
          <p:cNvPr id="367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43" y="2405036"/>
            <a:ext cx="8648290" cy="383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8482" name="Rectangle 2"/>
          <p:cNvSpPr>
            <a:spLocks noChangeArrowheads="1"/>
          </p:cNvSpPr>
          <p:nvPr/>
        </p:nvSpPr>
        <p:spPr bwMode="auto">
          <a:xfrm>
            <a:off x="614363" y="293687"/>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848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848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8485"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8486"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8487" name="TextBox 15"/>
          <p:cNvSpPr txBox="1">
            <a:spLocks noChangeArrowheads="1"/>
          </p:cNvSpPr>
          <p:nvPr/>
        </p:nvSpPr>
        <p:spPr bwMode="auto">
          <a:xfrm>
            <a:off x="201613" y="1133293"/>
            <a:ext cx="85979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Simulink gives the following unit step response for our closed-loop system:</a:t>
            </a:r>
            <a:endParaRPr lang="en-US" altLang="en-US" sz="3200" dirty="0"/>
          </a:p>
        </p:txBody>
      </p:sp>
      <p:sp>
        <p:nvSpPr>
          <p:cNvPr id="148489" name="TextBox 15"/>
          <p:cNvSpPr txBox="1">
            <a:spLocks noChangeArrowheads="1"/>
          </p:cNvSpPr>
          <p:nvPr/>
        </p:nvSpPr>
        <p:spPr bwMode="auto">
          <a:xfrm>
            <a:off x="306388" y="5602288"/>
            <a:ext cx="85979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Steady-state error is zero, PO </a:t>
            </a:r>
            <a:r>
              <a:rPr lang="en-GB" altLang="en-US" sz="3200" dirty="0" smtClean="0"/>
              <a:t>is rather small.</a:t>
            </a:r>
            <a:endParaRPr lang="en-GB" altLang="en-US" sz="3200" dirty="0"/>
          </a:p>
          <a:p>
            <a:pPr eaLnBrk="1" hangingPunct="1"/>
            <a:r>
              <a:rPr lang="en-GB" altLang="en-US" sz="3200" dirty="0"/>
              <a:t>The 2% settling time is about </a:t>
            </a:r>
            <a:r>
              <a:rPr lang="en-GB" altLang="en-US" sz="3200" dirty="0" smtClean="0"/>
              <a:t>6 </a:t>
            </a:r>
            <a:r>
              <a:rPr lang="en-GB" altLang="en-US" sz="3200" dirty="0"/>
              <a:t>sec.</a:t>
            </a:r>
            <a:endParaRPr lang="en-US" altLang="en-US" sz="3200" dirty="0"/>
          </a:p>
        </p:txBody>
      </p:sp>
      <p:pic>
        <p:nvPicPr>
          <p:cNvPr id="368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983" y="160178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8482" name="Rectangle 2"/>
          <p:cNvSpPr>
            <a:spLocks noChangeArrowheads="1"/>
          </p:cNvSpPr>
          <p:nvPr/>
        </p:nvSpPr>
        <p:spPr bwMode="auto">
          <a:xfrm>
            <a:off x="614363" y="293687"/>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848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848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8485"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8486"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8487" name="TextBox 15"/>
          <p:cNvSpPr txBox="1">
            <a:spLocks noChangeArrowheads="1"/>
          </p:cNvSpPr>
          <p:nvPr/>
        </p:nvSpPr>
        <p:spPr bwMode="auto">
          <a:xfrm>
            <a:off x="231906" y="1651299"/>
            <a:ext cx="8597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So essentially the answer is no, the closed-loop system does not meet the time-domain specifications. Of course I can redesign, aiming for a much higher gain crossover frequency and this should improve the speed of response. A first pass in design seldom, if ever, solves the problem. This failure does not however undermine the main point. We have undertaken this design by employing the frequency response data </a:t>
            </a:r>
            <a:r>
              <a:rPr lang="en-GB" altLang="en-US" sz="3200" i="1" dirty="0" smtClean="0"/>
              <a:t>only</a:t>
            </a:r>
            <a:r>
              <a:rPr lang="en-GB" altLang="en-US" sz="3200" dirty="0" smtClean="0"/>
              <a:t>.</a:t>
            </a:r>
            <a:endParaRPr lang="en-US" altLang="en-US" sz="3200" dirty="0"/>
          </a:p>
        </p:txBody>
      </p:sp>
    </p:spTree>
    <p:extLst>
      <p:ext uri="{BB962C8B-B14F-4D97-AF65-F5344CB8AC3E}">
        <p14:creationId xmlns:p14="http://schemas.microsoft.com/office/powerpoint/2010/main" val="118817399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8482" name="Rectangle 2"/>
          <p:cNvSpPr>
            <a:spLocks noChangeArrowheads="1"/>
          </p:cNvSpPr>
          <p:nvPr/>
        </p:nvSpPr>
        <p:spPr bwMode="auto">
          <a:xfrm>
            <a:off x="614363" y="293687"/>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848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848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8485"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8486"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8487" name="TextBox 15"/>
          <p:cNvSpPr txBox="1">
            <a:spLocks noChangeArrowheads="1"/>
          </p:cNvSpPr>
          <p:nvPr/>
        </p:nvSpPr>
        <p:spPr bwMode="auto">
          <a:xfrm>
            <a:off x="231906" y="1109571"/>
            <a:ext cx="85979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I can offer some explanation for my failure. The root locus of the latency-free part of the open-loop transfer function shows a dominant pole between 0 and the system zero at -1.</a:t>
            </a:r>
            <a:endParaRPr lang="en-US" altLang="en-US" sz="3200" dirty="0"/>
          </a:p>
        </p:txBody>
      </p:sp>
      <p:pic>
        <p:nvPicPr>
          <p:cNvPr id="3706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5"/>
          <p:cNvSpPr txBox="1">
            <a:spLocks noChangeArrowheads="1"/>
          </p:cNvSpPr>
          <p:nvPr/>
        </p:nvSpPr>
        <p:spPr bwMode="auto">
          <a:xfrm>
            <a:off x="273050" y="3443996"/>
            <a:ext cx="386423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The associated closed-loop pole cannot be fast enough and when latency is present it will surely be slower still.</a:t>
            </a:r>
            <a:endParaRPr lang="en-US" altLang="en-US" sz="3200" dirty="0"/>
          </a:p>
        </p:txBody>
      </p:sp>
    </p:spTree>
    <p:extLst>
      <p:ext uri="{BB962C8B-B14F-4D97-AF65-F5344CB8AC3E}">
        <p14:creationId xmlns:p14="http://schemas.microsoft.com/office/powerpoint/2010/main" val="89005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904784"/>
            <a:ext cx="9144000" cy="1406616"/>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6978" name="Rectangle 2"/>
          <p:cNvSpPr>
            <a:spLocks noChangeArrowheads="1"/>
          </p:cNvSpPr>
          <p:nvPr/>
        </p:nvSpPr>
        <p:spPr bwMode="auto">
          <a:xfrm>
            <a:off x="285750" y="903288"/>
            <a:ext cx="82296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Basic Idea of Lead Controller Design</a:t>
            </a:r>
            <a:endParaRPr lang="en-US" altLang="en-US" sz="4400">
              <a:solidFill>
                <a:schemeClr val="tx2"/>
              </a:solidFill>
              <a:latin typeface="Arial" charset="0"/>
            </a:endParaRPr>
          </a:p>
        </p:txBody>
      </p:sp>
      <p:sp>
        <p:nvSpPr>
          <p:cNvPr id="12697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2698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26981" name="Text Box 9"/>
          <p:cNvSpPr txBox="1">
            <a:spLocks noChangeArrowheads="1"/>
          </p:cNvSpPr>
          <p:nvPr/>
        </p:nvSpPr>
        <p:spPr bwMode="invGray">
          <a:xfrm>
            <a:off x="261938" y="2620963"/>
            <a:ext cx="86915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a:t>Increase gain crossover frequency by introduction of positive gain at higher frequencies.  Achieve desired phase margin by introduction of </a:t>
            </a:r>
            <a:r>
              <a:rPr lang="en-GB" altLang="en-US" sz="3200" dirty="0" smtClean="0"/>
              <a:t>suitable positive </a:t>
            </a:r>
            <a:r>
              <a:rPr lang="en-GB" altLang="en-US" sz="3200" dirty="0"/>
              <a:t>phase at appropriate frequency.</a:t>
            </a:r>
          </a:p>
          <a:p>
            <a:pPr eaLnBrk="1" hangingPunct="1">
              <a:spcBef>
                <a:spcPct val="50000"/>
              </a:spcBef>
            </a:pPr>
            <a:r>
              <a:rPr lang="en-GB" altLang="en-US" sz="3200" dirty="0"/>
              <a:t>Increased gain crossover frequency suggests improved speed and increase in phase margin suggests improved overshoot in closed-loop system.</a:t>
            </a:r>
            <a:endParaRPr lang="en-US" altLang="en-US" sz="32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9460" name="Rectangle 9"/>
          <p:cNvSpPr>
            <a:spLocks noChangeArrowheads="1"/>
          </p:cNvSpPr>
          <p:nvPr/>
        </p:nvSpPr>
        <p:spPr bwMode="auto">
          <a:xfrm>
            <a:off x="674688" y="201613"/>
            <a:ext cx="7772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rPr>
              <a:t>Example </a:t>
            </a:r>
            <a:r>
              <a:rPr lang="en-GB" altLang="en-US" sz="4400" dirty="0" smtClean="0">
                <a:solidFill>
                  <a:schemeClr val="tx2"/>
                </a:solidFill>
              </a:rPr>
              <a:t>5.7/3.4:  </a:t>
            </a:r>
            <a:r>
              <a:rPr lang="en-GB" altLang="en-US" sz="4400" dirty="0">
                <a:solidFill>
                  <a:schemeClr val="tx2"/>
                </a:solidFill>
              </a:rPr>
              <a:t>PI Controller</a:t>
            </a:r>
          </a:p>
        </p:txBody>
      </p:sp>
      <p:sp>
        <p:nvSpPr>
          <p:cNvPr id="19461"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6</a:t>
            </a:r>
            <a:endParaRPr kumimoji="1" lang="en-GB" altLang="en-US" sz="1400" dirty="0"/>
          </a:p>
        </p:txBody>
      </p:sp>
      <p:graphicFrame>
        <p:nvGraphicFramePr>
          <p:cNvPr id="19458" name="Object 11"/>
          <p:cNvGraphicFramePr>
            <a:graphicFrameLocks noChangeAspect="1"/>
          </p:cNvGraphicFramePr>
          <p:nvPr>
            <p:extLst>
              <p:ext uri="{D42A27DB-BD31-4B8C-83A1-F6EECF244321}">
                <p14:modId xmlns:p14="http://schemas.microsoft.com/office/powerpoint/2010/main" val="1958542939"/>
              </p:ext>
            </p:extLst>
          </p:nvPr>
        </p:nvGraphicFramePr>
        <p:xfrm>
          <a:off x="290513" y="3659188"/>
          <a:ext cx="3463925" cy="1682750"/>
        </p:xfrm>
        <a:graphic>
          <a:graphicData uri="http://schemas.openxmlformats.org/presentationml/2006/ole">
            <mc:AlternateContent xmlns:mc="http://schemas.openxmlformats.org/markup-compatibility/2006">
              <mc:Choice xmlns:v="urn:schemas-microsoft-com:vml" Requires="v">
                <p:oleObj spid="_x0000_s376838" name="Equation" r:id="rId4" imgW="1358640" imgH="660240" progId="Equation.3">
                  <p:embed/>
                </p:oleObj>
              </mc:Choice>
              <mc:Fallback>
                <p:oleObj name="Equation" r:id="rId4" imgW="1358640" imgH="660240" progId="Equation.3">
                  <p:embed/>
                  <p:pic>
                    <p:nvPicPr>
                      <p:cNvPr id="0" name=""/>
                      <p:cNvPicPr>
                        <a:picLocks noChangeAspect="1" noChangeArrowheads="1"/>
                      </p:cNvPicPr>
                      <p:nvPr/>
                    </p:nvPicPr>
                    <p:blipFill>
                      <a:blip r:embed="rId5"/>
                      <a:srcRect/>
                      <a:stretch>
                        <a:fillRect/>
                      </a:stretch>
                    </p:blipFill>
                    <p:spPr bwMode="auto">
                      <a:xfrm>
                        <a:off x="290513" y="3659188"/>
                        <a:ext cx="3463925"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smtClean="0"/>
              <a:t>Lead/Lag</a:t>
            </a:r>
            <a:endParaRPr kumimoji="1" lang="en-GB" altLang="en-US" sz="1400" dirty="0"/>
          </a:p>
        </p:txBody>
      </p:sp>
      <p:graphicFrame>
        <p:nvGraphicFramePr>
          <p:cNvPr id="19459" name="Object 18"/>
          <p:cNvGraphicFramePr>
            <a:graphicFrameLocks noChangeAspect="1"/>
          </p:cNvGraphicFramePr>
          <p:nvPr>
            <p:extLst>
              <p:ext uri="{D42A27DB-BD31-4B8C-83A1-F6EECF244321}">
                <p14:modId xmlns:p14="http://schemas.microsoft.com/office/powerpoint/2010/main" val="46961883"/>
              </p:ext>
            </p:extLst>
          </p:nvPr>
        </p:nvGraphicFramePr>
        <p:xfrm>
          <a:off x="2270125" y="1095376"/>
          <a:ext cx="3927475" cy="2426566"/>
        </p:xfrm>
        <a:graphic>
          <a:graphicData uri="http://schemas.openxmlformats.org/presentationml/2006/ole">
            <mc:AlternateContent xmlns:mc="http://schemas.openxmlformats.org/markup-compatibility/2006">
              <mc:Choice xmlns:v="urn:schemas-microsoft-com:vml" Requires="v">
                <p:oleObj spid="_x0000_s376839" name="Visio" r:id="rId6" imgW="4269850" imgH="2639038" progId="Visio.Drawing.11">
                  <p:embed/>
                </p:oleObj>
              </mc:Choice>
              <mc:Fallback>
                <p:oleObj name="Visio" r:id="rId6" imgW="4269850" imgH="2639038"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270125" y="1095376"/>
                        <a:ext cx="3927475" cy="2426566"/>
                      </a:xfrm>
                      <a:prstGeom prst="rect">
                        <a:avLst/>
                      </a:prstGeom>
                      <a:noFill/>
                      <a:ln>
                        <a:noFill/>
                      </a:ln>
                      <a:effectLst/>
                      <a:extLst/>
                    </p:spPr>
                  </p:pic>
                </p:oleObj>
              </mc:Fallback>
            </mc:AlternateContent>
          </a:graphicData>
        </a:graphic>
      </p:graphicFrame>
      <p:pic>
        <p:nvPicPr>
          <p:cNvPr id="19511"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888" y="3233340"/>
            <a:ext cx="4849812" cy="363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58961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a:t>
            </a:r>
            <a:r>
              <a:rPr lang="en-IE" altLang="en-US" dirty="0" smtClean="0"/>
              <a:t>5.7/3.4</a:t>
            </a:r>
            <a:endParaRPr lang="en-GB" altLang="en-US" dirty="0" smtClean="0"/>
          </a:p>
        </p:txBody>
      </p:sp>
      <p:sp>
        <p:nvSpPr>
          <p:cNvPr id="142339" name="Text Box 3"/>
          <p:cNvSpPr txBox="1">
            <a:spLocks noChangeArrowheads="1"/>
          </p:cNvSpPr>
          <p:nvPr/>
        </p:nvSpPr>
        <p:spPr bwMode="invGray">
          <a:xfrm>
            <a:off x="182560" y="1676400"/>
            <a:ext cx="87788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sz="3200" dirty="0" smtClean="0">
                <a:cs typeface="Times New Roman" panose="02020603050405020304" pitchFamily="18" charset="0"/>
                <a:sym typeface="Symbol" pitchFamily="18" charset="2"/>
              </a:rPr>
              <a:t>Suppose the specification of performance is as follows.</a:t>
            </a:r>
          </a:p>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The system should track a step input with zero error.</a:t>
            </a:r>
          </a:p>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The 2% settling time should be about 2 sec or </a:t>
            </a:r>
            <a:r>
              <a:rPr kumimoji="1" lang="en-GB" altLang="en-US" sz="3200" dirty="0" smtClean="0">
                <a:cs typeface="Times New Roman" panose="02020603050405020304" pitchFamily="18" charset="0"/>
                <a:sym typeface="Symbol" pitchFamily="18" charset="2"/>
              </a:rPr>
              <a:t>better.</a:t>
            </a:r>
            <a:endParaRPr kumimoji="1" lang="en-GB" altLang="en-US" sz="3200" dirty="0" smtClean="0">
              <a:cs typeface="Times New Roman" panose="02020603050405020304" pitchFamily="18" charset="0"/>
              <a:sym typeface="Symbol" pitchFamily="18" charset="2"/>
            </a:endParaRPr>
          </a:p>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The overshoot should not exceed 5</a:t>
            </a:r>
            <a:r>
              <a:rPr kumimoji="1" lang="en-GB" altLang="en-US" sz="3200" dirty="0" smtClean="0">
                <a:cs typeface="Times New Roman" panose="02020603050405020304" pitchFamily="18" charset="0"/>
                <a:sym typeface="Symbol" pitchFamily="18" charset="2"/>
              </a:rPr>
              <a:t>%</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6</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smtClean="0"/>
              <a:t>Lead/Lag</a:t>
            </a:r>
            <a:endParaRPr kumimoji="1" lang="en-GB" altLang="en-US" sz="1400" dirty="0"/>
          </a:p>
        </p:txBody>
      </p:sp>
    </p:spTree>
    <p:extLst>
      <p:ext uri="{BB962C8B-B14F-4D97-AF65-F5344CB8AC3E}">
        <p14:creationId xmlns:p14="http://schemas.microsoft.com/office/powerpoint/2010/main" val="151490658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9460" name="Rectangle 9"/>
          <p:cNvSpPr>
            <a:spLocks noChangeArrowheads="1"/>
          </p:cNvSpPr>
          <p:nvPr/>
        </p:nvSpPr>
        <p:spPr bwMode="auto">
          <a:xfrm>
            <a:off x="674688" y="201613"/>
            <a:ext cx="7772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rPr>
              <a:t>Example </a:t>
            </a:r>
            <a:r>
              <a:rPr lang="en-GB" altLang="en-US" sz="4400" dirty="0" smtClean="0">
                <a:solidFill>
                  <a:schemeClr val="tx2"/>
                </a:solidFill>
              </a:rPr>
              <a:t>5.7/3.4</a:t>
            </a:r>
            <a:r>
              <a:rPr lang="en-GB" altLang="en-US" sz="4400" dirty="0">
                <a:solidFill>
                  <a:schemeClr val="tx2"/>
                </a:solidFill>
              </a:rPr>
              <a:t>:  PI Controller</a:t>
            </a:r>
          </a:p>
        </p:txBody>
      </p:sp>
      <p:sp>
        <p:nvSpPr>
          <p:cNvPr id="19461"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6</a:t>
            </a:r>
            <a:endParaRPr kumimoji="1" lang="en-GB" altLang="en-US" sz="1400" dirty="0"/>
          </a:p>
        </p:txBody>
      </p:sp>
      <p:graphicFrame>
        <p:nvGraphicFramePr>
          <p:cNvPr id="19458" name="Object 11"/>
          <p:cNvGraphicFramePr>
            <a:graphicFrameLocks noChangeAspect="1"/>
          </p:cNvGraphicFramePr>
          <p:nvPr/>
        </p:nvGraphicFramePr>
        <p:xfrm>
          <a:off x="557213" y="3648075"/>
          <a:ext cx="7640637" cy="2847975"/>
        </p:xfrm>
        <a:graphic>
          <a:graphicData uri="http://schemas.openxmlformats.org/presentationml/2006/ole">
            <mc:AlternateContent xmlns:mc="http://schemas.openxmlformats.org/markup-compatibility/2006">
              <mc:Choice xmlns:v="urn:schemas-microsoft-com:vml" Requires="v">
                <p:oleObj spid="_x0000_s377863" name="Equation" r:id="rId4" imgW="2997000" imgH="1117440" progId="Equation.3">
                  <p:embed/>
                </p:oleObj>
              </mc:Choice>
              <mc:Fallback>
                <p:oleObj name="Equation" r:id="rId4" imgW="299700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3648075"/>
                        <a:ext cx="7640637"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smtClean="0"/>
              <a:t>Lead/Lag</a:t>
            </a:r>
            <a:endParaRPr kumimoji="1" lang="en-GB" altLang="en-US" sz="1400" dirty="0"/>
          </a:p>
        </p:txBody>
      </p:sp>
      <p:graphicFrame>
        <p:nvGraphicFramePr>
          <p:cNvPr id="19459" name="Object 18"/>
          <p:cNvGraphicFramePr>
            <a:graphicFrameLocks noChangeAspect="1"/>
          </p:cNvGraphicFramePr>
          <p:nvPr/>
        </p:nvGraphicFramePr>
        <p:xfrm>
          <a:off x="2270125" y="1095375"/>
          <a:ext cx="4270375" cy="2638425"/>
        </p:xfrm>
        <a:graphic>
          <a:graphicData uri="http://schemas.openxmlformats.org/presentationml/2006/ole">
            <mc:AlternateContent xmlns:mc="http://schemas.openxmlformats.org/markup-compatibility/2006">
              <mc:Choice xmlns:v="urn:schemas-microsoft-com:vml" Requires="v">
                <p:oleObj spid="_x0000_s377864" name="Visio" r:id="rId6" imgW="4269850" imgH="2639038" progId="Visio.Drawing.11">
                  <p:embed/>
                </p:oleObj>
              </mc:Choice>
              <mc:Fallback>
                <p:oleObj name="Visio" r:id="rId6" imgW="4269850" imgH="2639038"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270125" y="1095375"/>
                        <a:ext cx="42703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622003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a:t>
            </a:r>
            <a:r>
              <a:rPr lang="en-IE" altLang="en-US" dirty="0" smtClean="0"/>
              <a:t>5.7/3.4</a:t>
            </a:r>
            <a:endParaRPr lang="en-GB" altLang="en-US" dirty="0" smtClean="0"/>
          </a:p>
        </p:txBody>
      </p:sp>
      <p:sp>
        <p:nvSpPr>
          <p:cNvPr id="142339" name="Text Box 3"/>
          <p:cNvSpPr txBox="1">
            <a:spLocks noChangeArrowheads="1"/>
          </p:cNvSpPr>
          <p:nvPr/>
        </p:nvSpPr>
        <p:spPr bwMode="invGray">
          <a:xfrm>
            <a:off x="182560" y="1676400"/>
            <a:ext cx="87788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Integrator in forward loop.</a:t>
            </a:r>
            <a:endParaRPr kumimoji="1" lang="en-GB" altLang="en-US" sz="3200" dirty="0" smtClean="0">
              <a:cs typeface="Times New Roman" panose="02020603050405020304" pitchFamily="18" charset="0"/>
              <a:sym typeface="Symbol" pitchFamily="18" charset="2"/>
            </a:endParaRPr>
          </a:p>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The overshoot should not exceed 5</a:t>
            </a:r>
            <a:r>
              <a:rPr kumimoji="1" lang="en-GB" altLang="en-US" sz="3200" dirty="0" smtClean="0">
                <a:cs typeface="Times New Roman" panose="02020603050405020304" pitchFamily="18" charset="0"/>
                <a:sym typeface="Symbol" pitchFamily="18" charset="2"/>
              </a:rPr>
              <a:t>% implies damping ratio of about 0.7, i.e. PM = 70</a:t>
            </a:r>
            <a:r>
              <a:rPr kumimoji="1" lang="en-GB" altLang="en-US" sz="3200" baseline="30000" dirty="0" smtClean="0">
                <a:cs typeface="Times New Roman" panose="02020603050405020304" pitchFamily="18" charset="0"/>
                <a:sym typeface="Symbol" pitchFamily="18" charset="2"/>
              </a:rPr>
              <a:t>o</a:t>
            </a:r>
            <a:r>
              <a:rPr kumimoji="1" lang="en-GB" altLang="en-US" sz="3200" dirty="0" smtClean="0">
                <a:cs typeface="Times New Roman" panose="02020603050405020304" pitchFamily="18" charset="0"/>
                <a:sym typeface="Symbol" pitchFamily="18" charset="2"/>
              </a:rPr>
              <a:t>.</a:t>
            </a:r>
          </a:p>
          <a:p>
            <a:pPr marL="514350" indent="-514350" eaLnBrk="1" hangingPunct="1">
              <a:buAutoNum type="arabicPeriod"/>
            </a:pPr>
            <a:r>
              <a:rPr kumimoji="1" lang="en-GB" altLang="en-US" sz="3200" dirty="0">
                <a:cs typeface="Times New Roman" panose="02020603050405020304" pitchFamily="18" charset="0"/>
                <a:sym typeface="Symbol" pitchFamily="18" charset="2"/>
              </a:rPr>
              <a:t>The 2% settling time should be about 2 sec or </a:t>
            </a:r>
            <a:r>
              <a:rPr kumimoji="1" lang="en-GB" altLang="en-US" sz="3200" dirty="0" smtClean="0">
                <a:cs typeface="Times New Roman" panose="02020603050405020304" pitchFamily="18" charset="0"/>
                <a:sym typeface="Symbol" pitchFamily="18" charset="2"/>
              </a:rPr>
              <a:t>better, given required damping ratio requires a natural frequency of about 2.86 rad/sec, i.e. gain crossover frequency of about 1.9 rad/sec using</a:t>
            </a:r>
            <a:endParaRPr kumimoji="1" lang="en-GB" altLang="en-US" sz="3200"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6</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smtClean="0"/>
              <a:t>Lead/Lag</a:t>
            </a:r>
            <a:endParaRPr kumimoji="1" lang="en-GB" altLang="en-US" sz="14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graphicFrame>
        <p:nvGraphicFramePr>
          <p:cNvPr id="7" name="Object 6"/>
          <p:cNvGraphicFramePr>
            <a:graphicFrameLocks noChangeAspect="1"/>
          </p:cNvGraphicFramePr>
          <p:nvPr>
            <p:extLst>
              <p:ext uri="{D42A27DB-BD31-4B8C-83A1-F6EECF244321}">
                <p14:modId xmlns:p14="http://schemas.microsoft.com/office/powerpoint/2010/main" val="3452764286"/>
              </p:ext>
            </p:extLst>
          </p:nvPr>
        </p:nvGraphicFramePr>
        <p:xfrm>
          <a:off x="2586766" y="5260053"/>
          <a:ext cx="3732212" cy="771525"/>
        </p:xfrm>
        <a:graphic>
          <a:graphicData uri="http://schemas.openxmlformats.org/presentationml/2006/ole">
            <mc:AlternateContent xmlns:mc="http://schemas.openxmlformats.org/markup-compatibility/2006">
              <mc:Choice xmlns:v="urn:schemas-microsoft-com:vml" Requires="v">
                <p:oleObj spid="_x0000_s379911" name="Equation" r:id="rId4" imgW="1701720" imgH="355320" progId="Equation.3">
                  <p:embed/>
                </p:oleObj>
              </mc:Choice>
              <mc:Fallback>
                <p:oleObj name="Equation" r:id="rId4" imgW="1701720" imgH="355320" progId="Equation.3">
                  <p:embed/>
                  <p:pic>
                    <p:nvPicPr>
                      <p:cNvPr id="0" name="Object 3"/>
                      <p:cNvPicPr>
                        <a:picLocks noChangeAspect="1" noChangeArrowheads="1"/>
                      </p:cNvPicPr>
                      <p:nvPr/>
                    </p:nvPicPr>
                    <p:blipFill>
                      <a:blip r:embed="rId5"/>
                      <a:srcRect/>
                      <a:stretch>
                        <a:fillRect/>
                      </a:stretch>
                    </p:blipFill>
                    <p:spPr bwMode="auto">
                      <a:xfrm>
                        <a:off x="2586766" y="5260053"/>
                        <a:ext cx="3732212" cy="771525"/>
                      </a:xfrm>
                      <a:prstGeom prst="rect">
                        <a:avLst/>
                      </a:prstGeom>
                      <a:noFill/>
                    </p:spPr>
                  </p:pic>
                </p:oleObj>
              </mc:Fallback>
            </mc:AlternateContent>
          </a:graphicData>
        </a:graphic>
      </p:graphicFrame>
    </p:spTree>
    <p:extLst>
      <p:ext uri="{BB962C8B-B14F-4D97-AF65-F5344CB8AC3E}">
        <p14:creationId xmlns:p14="http://schemas.microsoft.com/office/powerpoint/2010/main" val="300952237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206826" y="1212266"/>
            <a:ext cx="5774250" cy="1909935"/>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272654" y="1379752"/>
            <a:ext cx="8218025" cy="1938992"/>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err="1" smtClean="0">
                <a:solidFill>
                  <a:srgbClr val="0000FF"/>
                </a:solidFill>
              </a:rPr>
              <a:t>Gp</a:t>
            </a:r>
            <a:r>
              <a:rPr lang="en-GB" sz="2400" dirty="0" smtClean="0">
                <a:solidFill>
                  <a:srgbClr val="0000FF"/>
                </a:solidFill>
              </a:rPr>
              <a:t> =</a:t>
            </a:r>
            <a:r>
              <a:rPr lang="en-GB" sz="2400" dirty="0" smtClean="0"/>
              <a:t> </a:t>
            </a:r>
            <a:r>
              <a:rPr lang="en-GB" sz="2400" dirty="0" err="1" smtClean="0">
                <a:solidFill>
                  <a:srgbClr val="0000FF"/>
                </a:solidFill>
              </a:rPr>
              <a:t>tf</a:t>
            </a:r>
            <a:r>
              <a:rPr lang="en-GB" sz="2400" dirty="0" smtClean="0">
                <a:solidFill>
                  <a:srgbClr val="0000FF"/>
                </a:solidFill>
              </a:rPr>
              <a:t>([1],[1 12 32])</a:t>
            </a:r>
          </a:p>
          <a:p>
            <a:pPr algn="l"/>
            <a:r>
              <a:rPr lang="en-GB" sz="2400" dirty="0" smtClean="0"/>
              <a:t>&gt;&gt;</a:t>
            </a:r>
            <a:r>
              <a:rPr lang="en-GB" sz="2400" dirty="0" smtClean="0">
                <a:solidFill>
                  <a:srgbClr val="0000FF"/>
                </a:solidFill>
              </a:rPr>
              <a:t>  </a:t>
            </a:r>
            <a:r>
              <a:rPr lang="en-GB" sz="2400" dirty="0" err="1" smtClean="0">
                <a:solidFill>
                  <a:srgbClr val="0000FF"/>
                </a:solidFill>
              </a:rPr>
              <a:t>Gint</a:t>
            </a:r>
            <a:r>
              <a:rPr lang="en-GB" sz="2400" dirty="0" smtClean="0">
                <a:solidFill>
                  <a:srgbClr val="0000FF"/>
                </a:solidFill>
              </a:rPr>
              <a:t> </a:t>
            </a:r>
            <a:r>
              <a:rPr lang="en-GB" sz="2400" dirty="0" smtClean="0">
                <a:solidFill>
                  <a:srgbClr val="0000FF"/>
                </a:solidFill>
              </a:rPr>
              <a:t>= </a:t>
            </a:r>
            <a:r>
              <a:rPr lang="en-GB" sz="2400" dirty="0" err="1" smtClean="0">
                <a:solidFill>
                  <a:srgbClr val="0000FF"/>
                </a:solidFill>
              </a:rPr>
              <a:t>tf</a:t>
            </a:r>
            <a:r>
              <a:rPr lang="en-GB" sz="2400" dirty="0" smtClean="0">
                <a:solidFill>
                  <a:srgbClr val="0000FF"/>
                </a:solidFill>
              </a:rPr>
              <a:t>([</a:t>
            </a:r>
            <a:r>
              <a:rPr lang="en-GB" sz="2400" dirty="0" smtClean="0">
                <a:solidFill>
                  <a:srgbClr val="0000FF"/>
                </a:solidFill>
              </a:rPr>
              <a:t>1],[</a:t>
            </a:r>
            <a:r>
              <a:rPr lang="en-GB" sz="2400" dirty="0" smtClean="0">
                <a:solidFill>
                  <a:srgbClr val="0000FF"/>
                </a:solidFill>
              </a:rPr>
              <a:t>1 0]   </a:t>
            </a:r>
            <a:r>
              <a:rPr lang="en-GB" sz="2400" i="1" dirty="0" smtClean="0">
                <a:solidFill>
                  <a:srgbClr val="009900"/>
                </a:solidFill>
              </a:rPr>
              <a:t>add integrator</a:t>
            </a:r>
            <a:endParaRPr lang="en-GB" sz="2400" dirty="0" smtClean="0">
              <a:solidFill>
                <a:srgbClr val="0000FF"/>
              </a:solidFill>
            </a:endParaRPr>
          </a:p>
          <a:p>
            <a:pPr algn="l"/>
            <a:r>
              <a:rPr lang="en-GB" sz="2400" dirty="0" smtClean="0"/>
              <a:t>&gt;&gt;</a:t>
            </a:r>
            <a:r>
              <a:rPr lang="en-GB" sz="2400" dirty="0" smtClean="0">
                <a:solidFill>
                  <a:srgbClr val="0000FF"/>
                </a:solidFill>
              </a:rPr>
              <a:t>  </a:t>
            </a:r>
            <a:r>
              <a:rPr lang="en-GB" sz="2400" dirty="0" err="1" smtClean="0">
                <a:solidFill>
                  <a:srgbClr val="0000FF"/>
                </a:solidFill>
              </a:rPr>
              <a:t>Gpa</a:t>
            </a:r>
            <a:r>
              <a:rPr lang="en-GB" sz="2400" dirty="0" smtClean="0">
                <a:solidFill>
                  <a:srgbClr val="0000FF"/>
                </a:solidFill>
              </a:rPr>
              <a:t> </a:t>
            </a:r>
            <a:r>
              <a:rPr lang="en-GB" sz="2400" dirty="0" smtClean="0">
                <a:solidFill>
                  <a:srgbClr val="0000FF"/>
                </a:solidFill>
              </a:rPr>
              <a:t>= </a:t>
            </a:r>
            <a:r>
              <a:rPr lang="en-GB" sz="2400" dirty="0" smtClean="0">
                <a:solidFill>
                  <a:srgbClr val="0000FF"/>
                </a:solidFill>
              </a:rPr>
              <a:t>series(</a:t>
            </a:r>
            <a:r>
              <a:rPr lang="en-GB" sz="2400" dirty="0" err="1" smtClean="0">
                <a:solidFill>
                  <a:srgbClr val="0000FF"/>
                </a:solidFill>
              </a:rPr>
              <a:t>Gp,Gint</a:t>
            </a:r>
            <a:r>
              <a:rPr lang="en-GB" sz="2400" dirty="0" smtClean="0">
                <a:solidFill>
                  <a:srgbClr val="0000FF"/>
                </a:solidFill>
              </a:rPr>
              <a:t>)</a:t>
            </a:r>
            <a:endParaRPr lang="en-GB" sz="2400" dirty="0" smtClean="0">
              <a:solidFill>
                <a:srgbClr val="0000FF"/>
              </a:solidFill>
            </a:endParaRPr>
          </a:p>
          <a:p>
            <a:pPr algn="l"/>
            <a:r>
              <a:rPr lang="en-GB" sz="2400" dirty="0" smtClean="0"/>
              <a:t>&gt;&gt;</a:t>
            </a:r>
            <a:r>
              <a:rPr lang="en-GB" sz="2400" dirty="0" smtClean="0">
                <a:solidFill>
                  <a:srgbClr val="0000FF"/>
                </a:solidFill>
              </a:rPr>
              <a:t>  </a:t>
            </a:r>
            <a:r>
              <a:rPr lang="en-GB" sz="2400" dirty="0" smtClean="0">
                <a:solidFill>
                  <a:srgbClr val="0000FF"/>
                </a:solidFill>
              </a:rPr>
              <a:t>margin(</a:t>
            </a:r>
            <a:r>
              <a:rPr lang="en-GB" sz="2400" dirty="0" err="1" smtClean="0">
                <a:solidFill>
                  <a:srgbClr val="0000FF"/>
                </a:solidFill>
              </a:rPr>
              <a:t>Gpa</a:t>
            </a:r>
            <a:r>
              <a:rPr lang="en-GB" sz="2400" dirty="0" smtClean="0">
                <a:solidFill>
                  <a:srgbClr val="0000FF"/>
                </a:solidFill>
              </a:rPr>
              <a:t>)    </a:t>
            </a:r>
            <a:r>
              <a:rPr lang="en-GB" sz="2400" i="1" dirty="0" smtClean="0">
                <a:solidFill>
                  <a:srgbClr val="009900"/>
                </a:solidFill>
              </a:rPr>
              <a:t>draw Bode plot</a:t>
            </a:r>
            <a:endParaRPr lang="en-GB" sz="2400" i="1" dirty="0" smtClean="0">
              <a:solidFill>
                <a:srgbClr val="009900"/>
              </a:solidFill>
            </a:endParaRPr>
          </a:p>
          <a:p>
            <a:pPr algn="l"/>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a:t>6</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Example 5.7/3.4</a:t>
            </a:r>
            <a:endParaRPr lang="en-US" altLang="en-US" sz="4000" b="0" kern="0" dirty="0" smtClean="0"/>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Lead/Lag</a:t>
            </a:r>
            <a:endParaRPr kumimoji="1" lang="en-GB" altLang="en-US" sz="1400" b="0" dirty="0"/>
          </a:p>
        </p:txBody>
      </p:sp>
      <p:pic>
        <p:nvPicPr>
          <p:cNvPr id="411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892"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5"/>
          <p:cNvSpPr txBox="1">
            <a:spLocks noChangeArrowheads="1"/>
          </p:cNvSpPr>
          <p:nvPr/>
        </p:nvSpPr>
        <p:spPr bwMode="auto">
          <a:xfrm>
            <a:off x="110657" y="3352931"/>
            <a:ext cx="386423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The current PM is fine but the gain crossover frequency is far too low. This is reflected in a settling time of 124 sec of current closed-loop system.</a:t>
            </a:r>
            <a:endParaRPr lang="en-US" altLang="en-US" sz="3200" dirty="0"/>
          </a:p>
        </p:txBody>
      </p:sp>
    </p:spTree>
    <p:extLst>
      <p:ext uri="{BB962C8B-B14F-4D97-AF65-F5344CB8AC3E}">
        <p14:creationId xmlns:p14="http://schemas.microsoft.com/office/powerpoint/2010/main" val="81071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206826" y="1212267"/>
            <a:ext cx="5774250" cy="766436"/>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272654" y="1379752"/>
            <a:ext cx="8218025" cy="830997"/>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bode(</a:t>
            </a:r>
            <a:r>
              <a:rPr lang="en-GB" sz="2400" dirty="0" err="1" smtClean="0">
                <a:solidFill>
                  <a:srgbClr val="0000FF"/>
                </a:solidFill>
              </a:rPr>
              <a:t>Gpa</a:t>
            </a:r>
            <a:r>
              <a:rPr lang="en-GB" sz="2400" dirty="0" smtClean="0">
                <a:solidFill>
                  <a:srgbClr val="0000FF"/>
                </a:solidFill>
              </a:rPr>
              <a:t>)    </a:t>
            </a:r>
            <a:r>
              <a:rPr lang="en-GB" sz="2400" i="1" dirty="0" smtClean="0">
                <a:solidFill>
                  <a:srgbClr val="009900"/>
                </a:solidFill>
              </a:rPr>
              <a:t>draw Bode plot</a:t>
            </a:r>
            <a:endParaRPr lang="en-GB" sz="2400" i="1" dirty="0" smtClean="0">
              <a:solidFill>
                <a:srgbClr val="009900"/>
              </a:solidFill>
            </a:endParaRPr>
          </a:p>
          <a:p>
            <a:pPr algn="l"/>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a:t>6</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Example 5.7/3.4</a:t>
            </a:r>
            <a:endParaRPr lang="en-US" altLang="en-US" sz="4000" b="0" kern="0" dirty="0" smtClean="0"/>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Lead/Lag</a:t>
            </a:r>
            <a:endParaRPr kumimoji="1" lang="en-GB" altLang="en-US" sz="1400" b="0" dirty="0"/>
          </a:p>
        </p:txBody>
      </p:sp>
      <p:sp>
        <p:nvSpPr>
          <p:cNvPr id="12" name="TextBox 15"/>
          <p:cNvSpPr txBox="1">
            <a:spLocks noChangeArrowheads="1"/>
          </p:cNvSpPr>
          <p:nvPr/>
        </p:nvSpPr>
        <p:spPr bwMode="auto">
          <a:xfrm>
            <a:off x="206825" y="2660454"/>
            <a:ext cx="386423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Gain at 1.9 rad/sec is about -37dB and the phase is about -129</a:t>
            </a:r>
            <a:r>
              <a:rPr lang="en-GB" altLang="en-US" sz="3200" baseline="30000" dirty="0" smtClean="0"/>
              <a:t>o</a:t>
            </a:r>
            <a:r>
              <a:rPr lang="en-GB" altLang="en-US" sz="3200" dirty="0" smtClean="0"/>
              <a:t>.</a:t>
            </a:r>
            <a:endParaRPr lang="en-US" altLang="en-US" sz="3200" dirty="0"/>
          </a:p>
        </p:txBody>
      </p:sp>
      <p:pic>
        <p:nvPicPr>
          <p:cNvPr id="412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97870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69600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0025"/>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1509"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5.7/3.4</a:t>
            </a:r>
            <a:endParaRPr lang="en-GB" altLang="en-US" sz="4400" dirty="0">
              <a:solidFill>
                <a:schemeClr val="tx2"/>
              </a:solidFill>
              <a:latin typeface="Arial" charset="0"/>
            </a:endParaRPr>
          </a:p>
        </p:txBody>
      </p:sp>
      <p:sp>
        <p:nvSpPr>
          <p:cNvPr id="21510"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6</a:t>
            </a:r>
            <a:endParaRPr kumimoji="1" lang="en-GB" altLang="en-US" sz="800" dirty="0"/>
          </a:p>
        </p:txBody>
      </p:sp>
      <p:sp>
        <p:nvSpPr>
          <p:cNvPr id="2151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smtClean="0"/>
              <a:t>Lead/Lag</a:t>
            </a:r>
            <a:endParaRPr kumimoji="1" lang="en-GB" altLang="en-US" sz="1400" dirty="0"/>
          </a:p>
        </p:txBody>
      </p:sp>
      <p:sp>
        <p:nvSpPr>
          <p:cNvPr id="11" name="Text Box 3"/>
          <p:cNvSpPr txBox="1">
            <a:spLocks noChangeArrowheads="1"/>
          </p:cNvSpPr>
          <p:nvPr/>
        </p:nvSpPr>
        <p:spPr bwMode="invGray">
          <a:xfrm>
            <a:off x="330200" y="2359516"/>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rPr>
              <a:t>Gain of residual controller @ 1.9 rad/sec – 37 dB = 0 dB</a:t>
            </a:r>
            <a:endParaRPr kumimoji="1" lang="en-GB" altLang="en-US" dirty="0">
              <a:latin typeface="Arial Unicode MS" pitchFamily="34" charset="-128"/>
            </a:endParaRPr>
          </a:p>
        </p:txBody>
      </p:sp>
      <p:sp>
        <p:nvSpPr>
          <p:cNvPr id="12" name="Text Box 8"/>
          <p:cNvSpPr txBox="1">
            <a:spLocks noChangeArrowheads="1"/>
          </p:cNvSpPr>
          <p:nvPr/>
        </p:nvSpPr>
        <p:spPr bwMode="invGray">
          <a:xfrm>
            <a:off x="330200" y="1225606"/>
            <a:ext cx="81772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For the new gain crossover frequency to actually equal 1.9 rad/sec require:</a:t>
            </a:r>
            <a:endParaRPr lang="en-US" altLang="en-US" i="1" dirty="0"/>
          </a:p>
        </p:txBody>
      </p:sp>
      <p:sp>
        <p:nvSpPr>
          <p:cNvPr id="13" name="Text Box 8"/>
          <p:cNvSpPr txBox="1">
            <a:spLocks noChangeArrowheads="1"/>
          </p:cNvSpPr>
          <p:nvPr/>
        </p:nvSpPr>
        <p:spPr bwMode="invGray">
          <a:xfrm>
            <a:off x="330200" y="3161836"/>
            <a:ext cx="81772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where the residual controller refers to what is left after the integrator has been absorbed into the augmented plant, i.e. to </a:t>
            </a:r>
            <a:r>
              <a:rPr lang="en-GB" altLang="en-US" i="1" dirty="0" smtClean="0"/>
              <a:t>k</a:t>
            </a:r>
            <a:r>
              <a:rPr lang="en-GB" altLang="en-US" dirty="0" smtClean="0"/>
              <a:t>(</a:t>
            </a:r>
            <a:r>
              <a:rPr lang="en-GB" altLang="en-US" i="1" dirty="0" err="1" smtClean="0"/>
              <a:t>s</a:t>
            </a:r>
            <a:r>
              <a:rPr lang="en-GB" altLang="en-US" dirty="0" err="1" smtClean="0"/>
              <a:t>+</a:t>
            </a:r>
            <a:r>
              <a:rPr lang="en-GB" altLang="en-US" i="1" dirty="0" err="1" smtClean="0"/>
              <a:t>z</a:t>
            </a:r>
            <a:r>
              <a:rPr lang="en-GB" altLang="en-US" dirty="0" smtClean="0"/>
              <a:t>).</a:t>
            </a:r>
            <a:endParaRPr lang="en-US" altLang="en-US" i="1" dirty="0"/>
          </a:p>
        </p:txBody>
      </p:sp>
      <p:sp>
        <p:nvSpPr>
          <p:cNvPr id="14" name="Text Box 8"/>
          <p:cNvSpPr txBox="1">
            <a:spLocks noChangeArrowheads="1"/>
          </p:cNvSpPr>
          <p:nvPr/>
        </p:nvSpPr>
        <p:spPr bwMode="invGray">
          <a:xfrm>
            <a:off x="330199" y="4705822"/>
            <a:ext cx="8177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For the new phase margin to exceed 70</a:t>
            </a:r>
            <a:r>
              <a:rPr lang="en-GB" altLang="en-US" baseline="30000" dirty="0" smtClean="0"/>
              <a:t>o</a:t>
            </a:r>
            <a:r>
              <a:rPr lang="en-GB" altLang="en-US" dirty="0" smtClean="0"/>
              <a:t> require:</a:t>
            </a:r>
            <a:endParaRPr lang="en-US" altLang="en-US" i="1" dirty="0"/>
          </a:p>
        </p:txBody>
      </p:sp>
      <p:sp>
        <p:nvSpPr>
          <p:cNvPr id="15" name="Text Box 3"/>
          <p:cNvSpPr txBox="1">
            <a:spLocks noChangeArrowheads="1"/>
          </p:cNvSpPr>
          <p:nvPr/>
        </p:nvSpPr>
        <p:spPr bwMode="invGray">
          <a:xfrm>
            <a:off x="330199" y="5420008"/>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rPr>
              <a:t>Phase of residual controller @ 1.9 rad/sec –129</a:t>
            </a:r>
            <a:r>
              <a:rPr kumimoji="1" lang="en-GB" altLang="en-US" baseline="30000" dirty="0" smtClean="0">
                <a:cs typeface="Times New Roman" panose="02020603050405020304" pitchFamily="18" charset="0"/>
              </a:rPr>
              <a:t>o</a:t>
            </a:r>
            <a:r>
              <a:rPr kumimoji="1" lang="en-GB" altLang="en-US" dirty="0" smtClean="0">
                <a:cs typeface="Times New Roman" panose="02020603050405020304" pitchFamily="18" charset="0"/>
              </a:rPr>
              <a:t> </a:t>
            </a:r>
            <a:r>
              <a:rPr kumimoji="1" lang="en-GB" altLang="en-US" dirty="0" smtClean="0">
                <a:cs typeface="Times New Roman" panose="02020603050405020304" pitchFamily="18" charset="0"/>
              </a:rPr>
              <a:t> ≥ </a:t>
            </a:r>
            <a:r>
              <a:rPr kumimoji="1" lang="en-GB" altLang="en-US" dirty="0">
                <a:cs typeface="Times New Roman" panose="02020603050405020304" pitchFamily="18" charset="0"/>
              </a:rPr>
              <a:t>– </a:t>
            </a:r>
            <a:r>
              <a:rPr kumimoji="1" lang="en-GB" altLang="en-US" dirty="0" smtClean="0">
                <a:cs typeface="Times New Roman" panose="02020603050405020304" pitchFamily="18" charset="0"/>
              </a:rPr>
              <a:t>110</a:t>
            </a:r>
            <a:r>
              <a:rPr kumimoji="1" lang="en-GB" altLang="en-US" baseline="30000" dirty="0" smtClean="0">
                <a:cs typeface="Times New Roman" panose="02020603050405020304" pitchFamily="18" charset="0"/>
              </a:rPr>
              <a:t>o</a:t>
            </a:r>
            <a:endParaRPr kumimoji="1" lang="en-GB" altLang="en-US" baseline="30000" dirty="0">
              <a:latin typeface="Arial Unicode MS" pitchFamily="34" charset="-128"/>
            </a:endParaRPr>
          </a:p>
        </p:txBody>
      </p:sp>
    </p:spTree>
    <p:extLst>
      <p:ext uri="{BB962C8B-B14F-4D97-AF65-F5344CB8AC3E}">
        <p14:creationId xmlns:p14="http://schemas.microsoft.com/office/powerpoint/2010/main" val="46700166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0025"/>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1509"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5.7/3.4</a:t>
            </a:r>
            <a:endParaRPr lang="en-GB" altLang="en-US" sz="4400" dirty="0">
              <a:solidFill>
                <a:schemeClr val="tx2"/>
              </a:solidFill>
              <a:latin typeface="Arial" charset="0"/>
            </a:endParaRPr>
          </a:p>
        </p:txBody>
      </p:sp>
      <p:sp>
        <p:nvSpPr>
          <p:cNvPr id="21510"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6</a:t>
            </a:r>
            <a:endParaRPr kumimoji="1" lang="en-GB" altLang="en-US" sz="800" dirty="0"/>
          </a:p>
        </p:txBody>
      </p:sp>
      <p:sp>
        <p:nvSpPr>
          <p:cNvPr id="2151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smtClean="0"/>
              <a:t>Lead/Lag</a:t>
            </a:r>
            <a:endParaRPr kumimoji="1" lang="en-GB" altLang="en-US" sz="1400" dirty="0"/>
          </a:p>
        </p:txBody>
      </p:sp>
      <p:sp>
        <p:nvSpPr>
          <p:cNvPr id="11" name="Text Box 3"/>
          <p:cNvSpPr txBox="1">
            <a:spLocks noChangeArrowheads="1"/>
          </p:cNvSpPr>
          <p:nvPr/>
        </p:nvSpPr>
        <p:spPr bwMode="invGray">
          <a:xfrm>
            <a:off x="330200" y="1385155"/>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rPr>
              <a:t>Gain of residual controller @ 1.9 rad/sec  = 37 dB</a:t>
            </a:r>
            <a:endParaRPr kumimoji="1" lang="en-GB" altLang="en-US" dirty="0">
              <a:latin typeface="Arial Unicode MS" pitchFamily="34" charset="-128"/>
            </a:endParaRPr>
          </a:p>
        </p:txBody>
      </p:sp>
      <p:sp>
        <p:nvSpPr>
          <p:cNvPr id="15" name="Text Box 3"/>
          <p:cNvSpPr txBox="1">
            <a:spLocks noChangeArrowheads="1"/>
          </p:cNvSpPr>
          <p:nvPr/>
        </p:nvSpPr>
        <p:spPr bwMode="invGray">
          <a:xfrm>
            <a:off x="330198" y="2107182"/>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rPr>
              <a:t>Phase of residual controller @ 1.9 rad/sec  </a:t>
            </a:r>
            <a:r>
              <a:rPr kumimoji="1" lang="en-GB" altLang="en-US" dirty="0" smtClean="0">
                <a:cs typeface="Times New Roman" panose="02020603050405020304" pitchFamily="18" charset="0"/>
              </a:rPr>
              <a:t>≥ 19</a:t>
            </a:r>
            <a:r>
              <a:rPr kumimoji="1" lang="en-GB" altLang="en-US" baseline="30000" dirty="0" smtClean="0">
                <a:cs typeface="Times New Roman" panose="02020603050405020304" pitchFamily="18" charset="0"/>
              </a:rPr>
              <a:t>o</a:t>
            </a:r>
            <a:endParaRPr kumimoji="1" lang="en-GB" altLang="en-US" baseline="30000" dirty="0">
              <a:latin typeface="Arial Unicode MS" pitchFamily="34" charset="-128"/>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88913006"/>
              </p:ext>
            </p:extLst>
          </p:nvPr>
        </p:nvGraphicFramePr>
        <p:xfrm>
          <a:off x="2455707" y="2994129"/>
          <a:ext cx="3633787" cy="1246188"/>
        </p:xfrm>
        <a:graphic>
          <a:graphicData uri="http://schemas.openxmlformats.org/presentationml/2006/ole">
            <mc:AlternateContent xmlns:mc="http://schemas.openxmlformats.org/markup-compatibility/2006">
              <mc:Choice xmlns:v="urn:schemas-microsoft-com:vml" Requires="v">
                <p:oleObj spid="_x0000_s413713" name="Equation" r:id="rId4" imgW="1422360" imgH="482400" progId="Equation.3">
                  <p:embed/>
                </p:oleObj>
              </mc:Choice>
              <mc:Fallback>
                <p:oleObj name="Equation" r:id="rId4" imgW="1422360" imgH="482400" progId="Equation.3">
                  <p:embed/>
                  <p:pic>
                    <p:nvPicPr>
                      <p:cNvPr id="0" name="Object 11"/>
                      <p:cNvPicPr>
                        <a:picLocks noChangeAspect="1" noChangeArrowheads="1"/>
                      </p:cNvPicPr>
                      <p:nvPr/>
                    </p:nvPicPr>
                    <p:blipFill>
                      <a:blip r:embed="rId5"/>
                      <a:srcRect/>
                      <a:stretch>
                        <a:fillRect/>
                      </a:stretch>
                    </p:blipFill>
                    <p:spPr bwMode="auto">
                      <a:xfrm>
                        <a:off x="2455707" y="2994129"/>
                        <a:ext cx="3633787"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17111910"/>
              </p:ext>
            </p:extLst>
          </p:nvPr>
        </p:nvGraphicFramePr>
        <p:xfrm>
          <a:off x="390161" y="4618455"/>
          <a:ext cx="1557337" cy="460375"/>
        </p:xfrm>
        <a:graphic>
          <a:graphicData uri="http://schemas.openxmlformats.org/presentationml/2006/ole">
            <mc:AlternateContent xmlns:mc="http://schemas.openxmlformats.org/markup-compatibility/2006">
              <mc:Choice xmlns:v="urn:schemas-microsoft-com:vml" Requires="v">
                <p:oleObj spid="_x0000_s413714" name="Equation" r:id="rId6" imgW="609480" imgH="177480" progId="Equation.3">
                  <p:embed/>
                </p:oleObj>
              </mc:Choice>
              <mc:Fallback>
                <p:oleObj name="Equation" r:id="rId6" imgW="609480" imgH="177480" progId="Equation.3">
                  <p:embed/>
                  <p:pic>
                    <p:nvPicPr>
                      <p:cNvPr id="0" name="Object 1"/>
                      <p:cNvPicPr>
                        <a:picLocks noChangeAspect="1" noChangeArrowheads="1"/>
                      </p:cNvPicPr>
                      <p:nvPr/>
                    </p:nvPicPr>
                    <p:blipFill>
                      <a:blip r:embed="rId7"/>
                      <a:srcRect/>
                      <a:stretch>
                        <a:fillRect/>
                      </a:stretch>
                    </p:blipFill>
                    <p:spPr bwMode="auto">
                      <a:xfrm>
                        <a:off x="390161" y="4618455"/>
                        <a:ext cx="15573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753185283"/>
              </p:ext>
            </p:extLst>
          </p:nvPr>
        </p:nvGraphicFramePr>
        <p:xfrm>
          <a:off x="4572000" y="4566442"/>
          <a:ext cx="876300" cy="460375"/>
        </p:xfrm>
        <a:graphic>
          <a:graphicData uri="http://schemas.openxmlformats.org/presentationml/2006/ole">
            <mc:AlternateContent xmlns:mc="http://schemas.openxmlformats.org/markup-compatibility/2006">
              <mc:Choice xmlns:v="urn:schemas-microsoft-com:vml" Requires="v">
                <p:oleObj spid="_x0000_s413715" name="Equation" r:id="rId8" imgW="342720" imgH="177480" progId="Equation.3">
                  <p:embed/>
                </p:oleObj>
              </mc:Choice>
              <mc:Fallback>
                <p:oleObj name="Equation" r:id="rId8" imgW="342720" imgH="177480" progId="Equation.3">
                  <p:embed/>
                  <p:pic>
                    <p:nvPicPr>
                      <p:cNvPr id="0" name="Object 2"/>
                      <p:cNvPicPr>
                        <a:picLocks noChangeAspect="1" noChangeArrowheads="1"/>
                      </p:cNvPicPr>
                      <p:nvPr/>
                    </p:nvPicPr>
                    <p:blipFill>
                      <a:blip r:embed="rId9"/>
                      <a:srcRect/>
                      <a:stretch>
                        <a:fillRect/>
                      </a:stretch>
                    </p:blipFill>
                    <p:spPr bwMode="auto">
                      <a:xfrm>
                        <a:off x="4572000" y="4566442"/>
                        <a:ext cx="8763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Box 15"/>
          <p:cNvSpPr txBox="1">
            <a:spLocks noChangeArrowheads="1"/>
          </p:cNvSpPr>
          <p:nvPr/>
        </p:nvSpPr>
        <p:spPr bwMode="auto">
          <a:xfrm>
            <a:off x="3352496" y="4504243"/>
            <a:ext cx="1367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try</a:t>
            </a:r>
            <a:endParaRPr lang="en-US" altLang="en-US" sz="3200" dirty="0"/>
          </a:p>
        </p:txBody>
      </p:sp>
      <p:graphicFrame>
        <p:nvGraphicFramePr>
          <p:cNvPr id="5" name="Object 4"/>
          <p:cNvGraphicFramePr>
            <a:graphicFrameLocks noChangeAspect="1"/>
          </p:cNvGraphicFramePr>
          <p:nvPr>
            <p:extLst>
              <p:ext uri="{D42A27DB-BD31-4B8C-83A1-F6EECF244321}">
                <p14:modId xmlns:p14="http://schemas.microsoft.com/office/powerpoint/2010/main" val="1212085687"/>
              </p:ext>
            </p:extLst>
          </p:nvPr>
        </p:nvGraphicFramePr>
        <p:xfrm>
          <a:off x="4619625" y="5235133"/>
          <a:ext cx="1557338" cy="460375"/>
        </p:xfrm>
        <a:graphic>
          <a:graphicData uri="http://schemas.openxmlformats.org/presentationml/2006/ole">
            <mc:AlternateContent xmlns:mc="http://schemas.openxmlformats.org/markup-compatibility/2006">
              <mc:Choice xmlns:v="urn:schemas-microsoft-com:vml" Requires="v">
                <p:oleObj spid="_x0000_s413716" name="Equation" r:id="rId10" imgW="609480" imgH="177480" progId="Equation.3">
                  <p:embed/>
                </p:oleObj>
              </mc:Choice>
              <mc:Fallback>
                <p:oleObj name="Equation" r:id="rId10" imgW="609480" imgH="177480" progId="Equation.3">
                  <p:embed/>
                  <p:pic>
                    <p:nvPicPr>
                      <p:cNvPr id="0" name="Object 2"/>
                      <p:cNvPicPr>
                        <a:picLocks noChangeAspect="1" noChangeArrowheads="1"/>
                      </p:cNvPicPr>
                      <p:nvPr/>
                    </p:nvPicPr>
                    <p:blipFill>
                      <a:blip r:embed="rId11"/>
                      <a:srcRect/>
                      <a:stretch>
                        <a:fillRect/>
                      </a:stretch>
                    </p:blipFill>
                    <p:spPr bwMode="auto">
                      <a:xfrm>
                        <a:off x="4619625" y="5235133"/>
                        <a:ext cx="15573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105981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1887" y="1323153"/>
            <a:ext cx="6238113" cy="1331380"/>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462987" y="1454204"/>
            <a:ext cx="8218025" cy="1200329"/>
          </a:xfrm>
          <a:prstGeom prst="rect">
            <a:avLst/>
          </a:prstGeom>
          <a:noFill/>
          <a:ln w="9525">
            <a:noFill/>
            <a:miter lim="800000"/>
            <a:headEnd/>
            <a:tailEnd/>
          </a:ln>
        </p:spPr>
        <p:txBody>
          <a:bodyPr wrap="square">
            <a:spAutoFit/>
          </a:bodyPr>
          <a:lstStyle/>
          <a:p>
            <a:pPr algn="l"/>
            <a:r>
              <a:rPr lang="en-GB" sz="2400" dirty="0" smtClean="0"/>
              <a:t>&gt;&gt;  </a:t>
            </a:r>
            <a:r>
              <a:rPr lang="en-GB" sz="2400" dirty="0" err="1" smtClean="0">
                <a:solidFill>
                  <a:srgbClr val="0000FF"/>
                </a:solidFill>
              </a:rPr>
              <a:t>Gc</a:t>
            </a:r>
            <a:r>
              <a:rPr lang="en-GB" sz="2400" dirty="0" smtClean="0">
                <a:solidFill>
                  <a:srgbClr val="0000FF"/>
                </a:solidFill>
              </a:rPr>
              <a:t> </a:t>
            </a:r>
            <a:r>
              <a:rPr lang="en-GB" sz="2400" dirty="0" smtClean="0">
                <a:solidFill>
                  <a:srgbClr val="0000FF"/>
                </a:solidFill>
              </a:rPr>
              <a:t>= </a:t>
            </a:r>
            <a:r>
              <a:rPr lang="en-GB" sz="2400" dirty="0" err="1" smtClean="0">
                <a:solidFill>
                  <a:srgbClr val="0000FF"/>
                </a:solidFill>
              </a:rPr>
              <a:t>tf</a:t>
            </a:r>
            <a:r>
              <a:rPr lang="en-GB" sz="2400" dirty="0" smtClean="0">
                <a:solidFill>
                  <a:srgbClr val="0000FF"/>
                </a:solidFill>
              </a:rPr>
              <a:t>(13.24*[1 5],[1 0])</a:t>
            </a:r>
            <a:endParaRPr lang="en-GB" sz="2400" dirty="0" smtClean="0">
              <a:solidFill>
                <a:srgbClr val="0000FF"/>
              </a:solidFill>
            </a:endParaRPr>
          </a:p>
          <a:p>
            <a:pPr algn="l"/>
            <a:r>
              <a:rPr lang="en-GB" sz="2400" dirty="0" smtClean="0"/>
              <a:t>&gt;&gt;</a:t>
            </a:r>
            <a:r>
              <a:rPr lang="en-GB" sz="2400" dirty="0" smtClean="0">
                <a:solidFill>
                  <a:srgbClr val="0000FF"/>
                </a:solidFill>
              </a:rPr>
              <a:t>  </a:t>
            </a:r>
            <a:r>
              <a:rPr lang="en-GB" sz="2400" dirty="0" smtClean="0">
                <a:solidFill>
                  <a:srgbClr val="0000FF"/>
                </a:solidFill>
              </a:rPr>
              <a:t>Go </a:t>
            </a:r>
            <a:r>
              <a:rPr lang="en-GB" sz="2400" dirty="0" smtClean="0">
                <a:solidFill>
                  <a:srgbClr val="0000FF"/>
                </a:solidFill>
              </a:rPr>
              <a:t>= </a:t>
            </a:r>
            <a:r>
              <a:rPr lang="en-GB" sz="2400" dirty="0" smtClean="0">
                <a:solidFill>
                  <a:srgbClr val="0000FF"/>
                </a:solidFill>
              </a:rPr>
              <a:t>series(</a:t>
            </a:r>
            <a:r>
              <a:rPr lang="en-GB" sz="2400" dirty="0" err="1" smtClean="0">
                <a:solidFill>
                  <a:srgbClr val="0000FF"/>
                </a:solidFill>
              </a:rPr>
              <a:t>Gp,Gc</a:t>
            </a:r>
            <a:r>
              <a:rPr lang="en-GB" sz="2400" dirty="0" smtClean="0">
                <a:solidFill>
                  <a:srgbClr val="0000FF"/>
                </a:solidFill>
              </a:rPr>
              <a:t>)</a:t>
            </a:r>
            <a:endParaRPr lang="en-GB" sz="2400" dirty="0" smtClean="0">
              <a:solidFill>
                <a:srgbClr val="0000FF"/>
              </a:solidFill>
            </a:endParaRPr>
          </a:p>
          <a:p>
            <a:pPr algn="l"/>
            <a:r>
              <a:rPr lang="en-GB" sz="2400" dirty="0" smtClean="0"/>
              <a:t>&gt;&gt;</a:t>
            </a:r>
            <a:r>
              <a:rPr lang="en-GB" sz="2400" dirty="0" smtClean="0">
                <a:solidFill>
                  <a:srgbClr val="0000FF"/>
                </a:solidFill>
              </a:rPr>
              <a:t>  </a:t>
            </a:r>
            <a:r>
              <a:rPr lang="en-GB" sz="2400" dirty="0" smtClean="0">
                <a:solidFill>
                  <a:srgbClr val="0000FF"/>
                </a:solidFill>
              </a:rPr>
              <a:t>margin(Go)</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a:t>6</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Lead/Lag</a:t>
            </a:r>
            <a:endParaRPr kumimoji="1" lang="en-GB" altLang="en-US" sz="1400" b="0" dirty="0"/>
          </a:p>
        </p:txBody>
      </p:sp>
      <p:sp>
        <p:nvSpPr>
          <p:cNvPr id="12" name="Text Box 8"/>
          <p:cNvSpPr txBox="1">
            <a:spLocks noChangeArrowheads="1"/>
          </p:cNvSpPr>
          <p:nvPr/>
        </p:nvSpPr>
        <p:spPr bwMode="invGray">
          <a:xfrm>
            <a:off x="111887" y="3558811"/>
            <a:ext cx="414261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Gain crossover frequency is at 1.94 rad/sec and PM is 71.7</a:t>
            </a:r>
            <a:r>
              <a:rPr lang="en-GB" altLang="en-US" baseline="30000" dirty="0" smtClean="0"/>
              <a:t>o</a:t>
            </a:r>
            <a:r>
              <a:rPr lang="en-GB" altLang="en-US" dirty="0" smtClean="0"/>
              <a:t>, slightly better than required.</a:t>
            </a:r>
            <a:endParaRPr lang="en-US" altLang="en-US" i="1" dirty="0"/>
          </a:p>
        </p:txBody>
      </p:sp>
      <p:pic>
        <p:nvPicPr>
          <p:cNvPr id="414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564"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473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1887" y="1323153"/>
            <a:ext cx="6238113" cy="1331380"/>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462987" y="1454204"/>
            <a:ext cx="8218025" cy="1200329"/>
          </a:xfrm>
          <a:prstGeom prst="rect">
            <a:avLst/>
          </a:prstGeom>
          <a:noFill/>
          <a:ln w="9525">
            <a:noFill/>
            <a:miter lim="800000"/>
            <a:headEnd/>
            <a:tailEnd/>
          </a:ln>
        </p:spPr>
        <p:txBody>
          <a:bodyPr wrap="square">
            <a:spAutoFit/>
          </a:bodyPr>
          <a:lstStyle/>
          <a:p>
            <a:pPr algn="l"/>
            <a:r>
              <a:rPr lang="en-GB" sz="2400" dirty="0" smtClean="0"/>
              <a:t>&gt;&gt;  </a:t>
            </a:r>
            <a:r>
              <a:rPr lang="en-GB" sz="2400" dirty="0" err="1" smtClean="0">
                <a:solidFill>
                  <a:srgbClr val="0000FF"/>
                </a:solidFill>
              </a:rPr>
              <a:t>Gcl</a:t>
            </a:r>
            <a:r>
              <a:rPr lang="en-GB" sz="2400" dirty="0" smtClean="0">
                <a:solidFill>
                  <a:srgbClr val="0000FF"/>
                </a:solidFill>
              </a:rPr>
              <a:t> </a:t>
            </a:r>
            <a:r>
              <a:rPr lang="en-GB" sz="2400" dirty="0" smtClean="0">
                <a:solidFill>
                  <a:srgbClr val="0000FF"/>
                </a:solidFill>
              </a:rPr>
              <a:t>= </a:t>
            </a:r>
            <a:r>
              <a:rPr lang="en-GB" sz="2400" dirty="0" smtClean="0">
                <a:solidFill>
                  <a:srgbClr val="0000FF"/>
                </a:solidFill>
              </a:rPr>
              <a:t>feedback</a:t>
            </a:r>
            <a:r>
              <a:rPr lang="en-GB" sz="2400" dirty="0" smtClean="0">
                <a:solidFill>
                  <a:srgbClr val="0000FF"/>
                </a:solidFill>
              </a:rPr>
              <a:t>(</a:t>
            </a:r>
            <a:r>
              <a:rPr lang="en-GB" sz="2400" dirty="0" err="1" smtClean="0">
                <a:solidFill>
                  <a:srgbClr val="0000FF"/>
                </a:solidFill>
              </a:rPr>
              <a:t>Go,Gideal</a:t>
            </a:r>
            <a:r>
              <a:rPr lang="en-GB" sz="2400" dirty="0" smtClean="0">
                <a:solidFill>
                  <a:srgbClr val="0000FF"/>
                </a:solidFill>
              </a:rPr>
              <a:t>)</a:t>
            </a:r>
            <a:endParaRPr lang="en-GB" sz="2400" dirty="0" smtClean="0">
              <a:solidFill>
                <a:srgbClr val="0000FF"/>
              </a:solidFill>
            </a:endParaRPr>
          </a:p>
          <a:p>
            <a:pPr algn="l"/>
            <a:r>
              <a:rPr lang="en-GB" sz="2400" dirty="0" smtClean="0"/>
              <a:t>&gt;&gt;</a:t>
            </a:r>
            <a:r>
              <a:rPr lang="en-GB" sz="2400" dirty="0" smtClean="0">
                <a:solidFill>
                  <a:srgbClr val="0000FF"/>
                </a:solidFill>
              </a:rPr>
              <a:t>  step(</a:t>
            </a:r>
            <a:r>
              <a:rPr lang="en-GB" sz="2400" dirty="0" err="1" smtClean="0">
                <a:solidFill>
                  <a:srgbClr val="0000FF"/>
                </a:solidFill>
              </a:rPr>
              <a:t>Gcl</a:t>
            </a:r>
            <a:r>
              <a:rPr lang="en-GB" sz="2400" dirty="0" smtClean="0">
                <a:solidFill>
                  <a:srgbClr val="0000FF"/>
                </a:solidFill>
              </a:rPr>
              <a:t>)</a:t>
            </a:r>
          </a:p>
          <a:p>
            <a:pPr algn="l"/>
            <a:r>
              <a:rPr lang="en-GB" sz="2400" dirty="0" smtClean="0"/>
              <a:t>&gt;&gt;</a:t>
            </a:r>
            <a:r>
              <a:rPr lang="en-GB" sz="2400" dirty="0" smtClean="0">
                <a:solidFill>
                  <a:srgbClr val="0000FF"/>
                </a:solidFill>
              </a:rPr>
              <a:t>  </a:t>
            </a:r>
            <a:r>
              <a:rPr lang="en-GB" sz="2400" dirty="0" err="1" smtClean="0">
                <a:solidFill>
                  <a:srgbClr val="0000FF"/>
                </a:solidFill>
              </a:rPr>
              <a:t>stepinfo</a:t>
            </a:r>
            <a:r>
              <a:rPr lang="en-GB" sz="2400" dirty="0" smtClean="0">
                <a:solidFill>
                  <a:srgbClr val="0000FF"/>
                </a:solidFill>
              </a:rPr>
              <a:t>(</a:t>
            </a:r>
            <a:r>
              <a:rPr lang="en-GB" sz="2400" dirty="0" err="1" smtClean="0">
                <a:solidFill>
                  <a:srgbClr val="0000FF"/>
                </a:solidFill>
              </a:rPr>
              <a:t>Gcl</a:t>
            </a:r>
            <a:r>
              <a:rPr lang="en-GB" sz="2400" dirty="0" smtClean="0">
                <a:solidFill>
                  <a:srgbClr val="0000FF"/>
                </a:solidFill>
              </a:rPr>
              <a:t>)</a:t>
            </a:r>
            <a:endParaRPr lang="en-GB" sz="2400"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a:t>6</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Lead/Lag</a:t>
            </a:r>
            <a:endParaRPr kumimoji="1" lang="en-GB" altLang="en-US" sz="1400" b="0" dirty="0"/>
          </a:p>
        </p:txBody>
      </p:sp>
      <p:pic>
        <p:nvPicPr>
          <p:cNvPr id="415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594"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1887" y="3088035"/>
            <a:ext cx="4572000" cy="3539430"/>
          </a:xfrm>
          <a:prstGeom prst="rect">
            <a:avLst/>
          </a:prstGeom>
        </p:spPr>
        <p:txBody>
          <a:bodyPr>
            <a:spAutoFit/>
          </a:bodyPr>
          <a:lstStyle/>
          <a:p>
            <a:r>
              <a:rPr lang="en-IE" dirty="0"/>
              <a:t> </a:t>
            </a:r>
            <a:r>
              <a:rPr lang="en-IE" dirty="0" smtClean="0"/>
              <a:t>        </a:t>
            </a:r>
            <a:r>
              <a:rPr lang="en-IE" dirty="0" err="1" smtClean="0"/>
              <a:t>RiseTime</a:t>
            </a:r>
            <a:r>
              <a:rPr lang="en-IE" dirty="0"/>
              <a:t>: 0.7747</a:t>
            </a:r>
          </a:p>
          <a:p>
            <a:r>
              <a:rPr lang="en-IE" dirty="0"/>
              <a:t>    </a:t>
            </a:r>
            <a:r>
              <a:rPr lang="en-IE" dirty="0" err="1"/>
              <a:t>SettlingTime</a:t>
            </a:r>
            <a:r>
              <a:rPr lang="en-IE" dirty="0"/>
              <a:t>: 1.1965</a:t>
            </a:r>
          </a:p>
          <a:p>
            <a:r>
              <a:rPr lang="en-IE" dirty="0"/>
              <a:t>     </a:t>
            </a:r>
            <a:r>
              <a:rPr lang="en-IE" dirty="0" err="1"/>
              <a:t>SettlingMin</a:t>
            </a:r>
            <a:r>
              <a:rPr lang="en-IE" dirty="0"/>
              <a:t>: 0.9001</a:t>
            </a:r>
          </a:p>
          <a:p>
            <a:r>
              <a:rPr lang="en-IE" dirty="0"/>
              <a:t>     </a:t>
            </a:r>
            <a:r>
              <a:rPr lang="en-IE" dirty="0" err="1"/>
              <a:t>SettlingMax</a:t>
            </a:r>
            <a:r>
              <a:rPr lang="en-IE" dirty="0"/>
              <a:t>: 1.0101</a:t>
            </a:r>
          </a:p>
          <a:p>
            <a:r>
              <a:rPr lang="en-IE" dirty="0"/>
              <a:t>       Overshoot: 1.0119</a:t>
            </a:r>
          </a:p>
          <a:p>
            <a:r>
              <a:rPr lang="en-IE" dirty="0"/>
              <a:t>      Undershoot: 0</a:t>
            </a:r>
          </a:p>
          <a:p>
            <a:r>
              <a:rPr lang="en-IE" dirty="0"/>
              <a:t>            </a:t>
            </a:r>
            <a:r>
              <a:rPr lang="en-IE" dirty="0" smtClean="0"/>
              <a:t>    Peak</a:t>
            </a:r>
            <a:r>
              <a:rPr lang="en-IE" dirty="0"/>
              <a:t>: 1.0101</a:t>
            </a:r>
          </a:p>
          <a:p>
            <a:r>
              <a:rPr lang="en-IE" dirty="0"/>
              <a:t>        </a:t>
            </a:r>
            <a:r>
              <a:rPr lang="en-IE" dirty="0" err="1"/>
              <a:t>PeakTime</a:t>
            </a:r>
            <a:r>
              <a:rPr lang="en-IE" dirty="0"/>
              <a:t>: 1.6992</a:t>
            </a:r>
          </a:p>
        </p:txBody>
      </p:sp>
    </p:spTree>
    <p:extLst>
      <p:ext uri="{BB962C8B-B14F-4D97-AF65-F5344CB8AC3E}">
        <p14:creationId xmlns:p14="http://schemas.microsoft.com/office/powerpoint/2010/main" val="721166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5122" name="Object 15"/>
          <p:cNvGraphicFramePr>
            <a:graphicFrameLocks noChangeAspect="1"/>
          </p:cNvGraphicFramePr>
          <p:nvPr>
            <p:extLst>
              <p:ext uri="{D42A27DB-BD31-4B8C-83A1-F6EECF244321}">
                <p14:modId xmlns:p14="http://schemas.microsoft.com/office/powerpoint/2010/main" val="474469853"/>
              </p:ext>
            </p:extLst>
          </p:nvPr>
        </p:nvGraphicFramePr>
        <p:xfrm>
          <a:off x="3397745" y="1706030"/>
          <a:ext cx="2668587" cy="1177925"/>
        </p:xfrm>
        <a:graphic>
          <a:graphicData uri="http://schemas.openxmlformats.org/presentationml/2006/ole">
            <mc:AlternateContent xmlns:mc="http://schemas.openxmlformats.org/markup-compatibility/2006">
              <mc:Choice xmlns:v="urn:schemas-microsoft-com:vml" Requires="v">
                <p:oleObj spid="_x0000_s338063" name="Equation" r:id="rId4" imgW="977760" imgH="431640" progId="Equation.3">
                  <p:embed/>
                </p:oleObj>
              </mc:Choice>
              <mc:Fallback>
                <p:oleObj name="Equation" r:id="rId4" imgW="9777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745" y="1706030"/>
                        <a:ext cx="2668587"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2054"/>
          <p:cNvSpPr txBox="1">
            <a:spLocks noChangeArrowheads="1"/>
          </p:cNvSpPr>
          <p:nvPr/>
        </p:nvSpPr>
        <p:spPr bwMode="invGray">
          <a:xfrm>
            <a:off x="257175" y="1182810"/>
            <a:ext cx="7800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Consider a simple plant:</a:t>
            </a:r>
            <a:endParaRPr lang="en-US" altLang="en-US" dirty="0"/>
          </a:p>
        </p:txBody>
      </p:sp>
      <p:graphicFrame>
        <p:nvGraphicFramePr>
          <p:cNvPr id="5123" name="Object 2056"/>
          <p:cNvGraphicFramePr>
            <a:graphicFrameLocks noChangeAspect="1"/>
          </p:cNvGraphicFramePr>
          <p:nvPr>
            <p:extLst>
              <p:ext uri="{D42A27DB-BD31-4B8C-83A1-F6EECF244321}">
                <p14:modId xmlns:p14="http://schemas.microsoft.com/office/powerpoint/2010/main" val="976108951"/>
              </p:ext>
            </p:extLst>
          </p:nvPr>
        </p:nvGraphicFramePr>
        <p:xfrm>
          <a:off x="2362200" y="4812102"/>
          <a:ext cx="4610100" cy="1177925"/>
        </p:xfrm>
        <a:graphic>
          <a:graphicData uri="http://schemas.openxmlformats.org/presentationml/2006/ole">
            <mc:AlternateContent xmlns:mc="http://schemas.openxmlformats.org/markup-compatibility/2006">
              <mc:Choice xmlns:v="urn:schemas-microsoft-com:vml" Requires="v">
                <p:oleObj spid="_x0000_s338064" name="Equation" r:id="rId6" imgW="1688760" imgH="431640" progId="Equation.3">
                  <p:embed/>
                </p:oleObj>
              </mc:Choice>
              <mc:Fallback>
                <p:oleObj name="Equation" r:id="rId6" imgW="1688760" imgH="431640" progId="Equation.3">
                  <p:embed/>
                  <p:pic>
                    <p:nvPicPr>
                      <p:cNvPr id="0" name=""/>
                      <p:cNvPicPr>
                        <a:picLocks noChangeAspect="1" noChangeArrowheads="1"/>
                      </p:cNvPicPr>
                      <p:nvPr/>
                    </p:nvPicPr>
                    <p:blipFill>
                      <a:blip r:embed="rId7"/>
                      <a:srcRect/>
                      <a:stretch>
                        <a:fillRect/>
                      </a:stretch>
                    </p:blipFill>
                    <p:spPr bwMode="auto">
                      <a:xfrm>
                        <a:off x="2362200" y="4812102"/>
                        <a:ext cx="46101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2054"/>
          <p:cNvSpPr txBox="1">
            <a:spLocks noChangeArrowheads="1"/>
          </p:cNvSpPr>
          <p:nvPr/>
        </p:nvSpPr>
        <p:spPr bwMode="invGray">
          <a:xfrm>
            <a:off x="257175" y="3208979"/>
            <a:ext cx="858702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Suppose we require zero steady-state error to a step input. We must include an integrator in the forward loop. Going ahead and including this we are left with an augmented plant:</a:t>
            </a:r>
            <a:endParaRPr lang="en-US" altLang="en-US" dirty="0"/>
          </a:p>
        </p:txBody>
      </p:sp>
    </p:spTree>
    <p:extLst>
      <p:ext uri="{BB962C8B-B14F-4D97-AF65-F5344CB8AC3E}">
        <p14:creationId xmlns:p14="http://schemas.microsoft.com/office/powerpoint/2010/main" val="338290454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0025"/>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1509"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5.7/3.4</a:t>
            </a:r>
            <a:endParaRPr lang="en-GB" altLang="en-US" sz="4400" dirty="0">
              <a:solidFill>
                <a:schemeClr val="tx2"/>
              </a:solidFill>
              <a:latin typeface="Arial" charset="0"/>
            </a:endParaRPr>
          </a:p>
        </p:txBody>
      </p:sp>
      <p:sp>
        <p:nvSpPr>
          <p:cNvPr id="21510"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6</a:t>
            </a:r>
            <a:endParaRPr kumimoji="1" lang="en-GB" altLang="en-US" sz="800" dirty="0"/>
          </a:p>
        </p:txBody>
      </p:sp>
      <p:sp>
        <p:nvSpPr>
          <p:cNvPr id="2151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smtClean="0"/>
              <a:t>Lead/Lag</a:t>
            </a:r>
            <a:endParaRPr kumimoji="1" lang="en-GB" altLang="en-US" sz="1400" dirty="0"/>
          </a:p>
        </p:txBody>
      </p:sp>
      <p:sp>
        <p:nvSpPr>
          <p:cNvPr id="13" name="Text Box 8"/>
          <p:cNvSpPr txBox="1">
            <a:spLocks noChangeArrowheads="1"/>
          </p:cNvSpPr>
          <p:nvPr/>
        </p:nvSpPr>
        <p:spPr bwMode="invGray">
          <a:xfrm>
            <a:off x="330200" y="2720132"/>
            <a:ext cx="81772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So the specifications are met. Frequency-domain methods, i.e. loop shaping offers a genuine alternative to root locus-based methods.</a:t>
            </a:r>
            <a:endParaRPr lang="en-US" altLang="en-US" sz="3200" i="1" dirty="0"/>
          </a:p>
        </p:txBody>
      </p:sp>
    </p:spTree>
    <p:extLst>
      <p:ext uri="{BB962C8B-B14F-4D97-AF65-F5344CB8AC3E}">
        <p14:creationId xmlns:p14="http://schemas.microsoft.com/office/powerpoint/2010/main" val="347021424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9506" name="Rectangle 2"/>
          <p:cNvSpPr>
            <a:spLocks noGrp="1" noChangeArrowheads="1"/>
          </p:cNvSpPr>
          <p:nvPr>
            <p:ph type="title"/>
          </p:nvPr>
        </p:nvSpPr>
        <p:spPr>
          <a:xfrm>
            <a:off x="762000" y="228600"/>
            <a:ext cx="7772400" cy="800100"/>
          </a:xfrm>
        </p:spPr>
        <p:txBody>
          <a:bodyPr/>
          <a:lstStyle/>
          <a:p>
            <a:pPr eaLnBrk="1" hangingPunct="1"/>
            <a:r>
              <a:rPr lang="en-US" altLang="en-US" smtClean="0"/>
              <a:t>Overview of Topics</a:t>
            </a:r>
          </a:p>
        </p:txBody>
      </p:sp>
      <p:sp>
        <p:nvSpPr>
          <p:cNvPr id="149507" name="Text Box 3"/>
          <p:cNvSpPr txBox="1">
            <a:spLocks noChangeArrowheads="1"/>
          </p:cNvSpPr>
          <p:nvPr/>
        </p:nvSpPr>
        <p:spPr bwMode="auto">
          <a:xfrm>
            <a:off x="1866900" y="1090613"/>
            <a:ext cx="57531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endParaRPr lang="en-GB" altLang="en-US" sz="2400"/>
          </a:p>
          <a:p>
            <a:pPr algn="ctr"/>
            <a:r>
              <a:rPr lang="en-GB" altLang="en-US" sz="2400" b="1" i="1"/>
              <a:t>Models and Block Diagrams:	</a:t>
            </a:r>
            <a:r>
              <a:rPr lang="en-GB" altLang="en-US" sz="2400"/>
              <a:t> </a:t>
            </a:r>
          </a:p>
          <a:p>
            <a:pPr algn="ctr"/>
            <a:r>
              <a:rPr lang="en-GB" altLang="en-US" sz="2400" b="1" i="1"/>
              <a:t>Pole locations and Transient Response.</a:t>
            </a:r>
          </a:p>
          <a:p>
            <a:pPr algn="ctr"/>
            <a:endParaRPr lang="en-GB" altLang="en-US" sz="2400" b="1" i="1"/>
          </a:p>
          <a:p>
            <a:pPr algn="ctr"/>
            <a:r>
              <a:rPr lang="en-GB" altLang="en-US" sz="2400" b="1" i="1"/>
              <a:t>PID Controllers and Root Locus Design.</a:t>
            </a:r>
          </a:p>
          <a:p>
            <a:pPr algn="ctr"/>
            <a:endParaRPr lang="en-GB" altLang="en-US" sz="2400" b="1" i="1"/>
          </a:p>
          <a:p>
            <a:pPr algn="ctr"/>
            <a:r>
              <a:rPr lang="en-GB" altLang="en-US" sz="2400" b="1" i="1"/>
              <a:t>Frequency Response Analysis and Design.</a:t>
            </a:r>
          </a:p>
          <a:p>
            <a:pPr algn="ctr"/>
            <a:endParaRPr lang="en-GB" altLang="en-US" sz="2400" b="1" i="1"/>
          </a:p>
          <a:p>
            <a:pPr algn="ctr"/>
            <a:r>
              <a:rPr lang="en-GB" altLang="en-US" sz="2400" b="1" i="1"/>
              <a:t>State Space Models:	</a:t>
            </a:r>
            <a:endParaRPr lang="en-GB" altLang="en-US" sz="2400"/>
          </a:p>
          <a:p>
            <a:pPr algn="ctr"/>
            <a:r>
              <a:rPr lang="en-GB" altLang="en-US" sz="2400" b="1" i="1"/>
              <a:t>Pole Placement and Observer Design.</a:t>
            </a:r>
          </a:p>
          <a:p>
            <a:pPr algn="ctr"/>
            <a:endParaRPr lang="en-GB" altLang="en-US" sz="2400" b="1" i="1"/>
          </a:p>
          <a:p>
            <a:pPr algn="ctr"/>
            <a:r>
              <a:rPr lang="en-GB" altLang="en-US" sz="2400" b="1" i="1"/>
              <a:t>Digital Control.</a:t>
            </a:r>
            <a:endParaRPr lang="en-GB" altLang="en-US" sz="2400"/>
          </a:p>
        </p:txBody>
      </p:sp>
      <p:sp>
        <p:nvSpPr>
          <p:cNvPr id="878596" name="Oval 4"/>
          <p:cNvSpPr>
            <a:spLocks noChangeArrowheads="1"/>
          </p:cNvSpPr>
          <p:nvPr/>
        </p:nvSpPr>
        <p:spPr bwMode="invGray">
          <a:xfrm>
            <a:off x="7605713" y="4292600"/>
            <a:ext cx="244475" cy="274638"/>
          </a:xfrm>
          <a:prstGeom prst="ellipse">
            <a:avLst/>
          </a:prstGeom>
          <a:gradFill rotWithShape="0">
            <a:gsLst>
              <a:gs pos="0">
                <a:schemeClr val="accent1"/>
              </a:gs>
              <a:gs pos="50000">
                <a:schemeClr val="bg1"/>
              </a:gs>
              <a:gs pos="100000">
                <a:schemeClr val="accent1"/>
              </a:gs>
            </a:gsLst>
            <a:lin ang="0" scaled="1"/>
          </a:gradFill>
          <a:ln w="9525">
            <a:solidFill>
              <a:schemeClr val="tx1"/>
            </a:solidFill>
            <a:round/>
            <a:headEnd/>
            <a:tailEnd/>
          </a:ln>
          <a:effectLst/>
        </p:spPr>
        <p:txBody>
          <a:bodyPr anchor="ctr">
            <a:spAutoFit/>
          </a:bodyPr>
          <a:lstStyle/>
          <a:p>
            <a:pPr>
              <a:defRPr/>
            </a:pPr>
            <a:endParaRPr lang="en-US"/>
          </a:p>
        </p:txBody>
      </p:sp>
    </p:spTree>
  </p:cSld>
  <p:clrMapOvr>
    <a:masterClrMapping/>
  </p:clrMapOvr>
  <p:transition advTm="155440"/>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54769" y="2159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1554" name="Rectangle 2050"/>
          <p:cNvSpPr>
            <a:spLocks noChangeArrowheads="1"/>
          </p:cNvSpPr>
          <p:nvPr/>
        </p:nvSpPr>
        <p:spPr bwMode="auto">
          <a:xfrm>
            <a:off x="685800" y="0"/>
            <a:ext cx="7772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rPr>
              <a:t>State Space</a:t>
            </a:r>
          </a:p>
        </p:txBody>
      </p:sp>
      <p:sp>
        <p:nvSpPr>
          <p:cNvPr id="151555" name="Text Box 2051"/>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151556" name="Text Box 205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51557" name="Rectangle 1044"/>
          <p:cNvSpPr>
            <a:spLocks noChangeArrowheads="1"/>
          </p:cNvSpPr>
          <p:nvPr/>
        </p:nvSpPr>
        <p:spPr bwMode="invGray">
          <a:xfrm>
            <a:off x="166688" y="1114425"/>
            <a:ext cx="8701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The </a:t>
            </a:r>
            <a:r>
              <a:rPr lang="en-GB" altLang="en-US" b="1"/>
              <a:t>state-space representation</a:t>
            </a:r>
            <a:r>
              <a:rPr lang="en-GB" altLang="en-US"/>
              <a:t> of a system takes the form </a:t>
            </a:r>
          </a:p>
          <a:p>
            <a:r>
              <a:rPr lang="en-GB" altLang="en-US"/>
              <a:t>of the following very general equations</a:t>
            </a:r>
            <a:r>
              <a:rPr lang="en-US" altLang="en-US"/>
              <a:t> </a:t>
            </a:r>
          </a:p>
        </p:txBody>
      </p:sp>
      <p:pic>
        <p:nvPicPr>
          <p:cNvPr id="151558" name="Picture 1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975" y="2384425"/>
            <a:ext cx="56181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9" name="Text Box 1086"/>
          <p:cNvSpPr txBox="1">
            <a:spLocks noChangeArrowheads="1"/>
          </p:cNvSpPr>
          <p:nvPr/>
        </p:nvSpPr>
        <p:spPr bwMode="invGray">
          <a:xfrm>
            <a:off x="219075" y="3105150"/>
            <a:ext cx="815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vector </a:t>
            </a:r>
            <a:r>
              <a:rPr lang="en-GB" altLang="en-US" i="1"/>
              <a:t>x</a:t>
            </a:r>
            <a:r>
              <a:rPr lang="en-GB" altLang="en-US"/>
              <a:t> is </a:t>
            </a:r>
            <a:r>
              <a:rPr lang="en-GB" altLang="en-US" i="1"/>
              <a:t>n</a:t>
            </a:r>
            <a:r>
              <a:rPr lang="en-GB" altLang="en-US"/>
              <a:t>x1 and is called the </a:t>
            </a:r>
            <a:r>
              <a:rPr lang="en-GB" altLang="en-US" i="1"/>
              <a:t>state vector</a:t>
            </a:r>
            <a:r>
              <a:rPr lang="en-GB" altLang="en-US"/>
              <a:t>.</a:t>
            </a:r>
            <a:r>
              <a:rPr lang="en-US" altLang="en-US"/>
              <a:t> </a:t>
            </a:r>
          </a:p>
        </p:txBody>
      </p:sp>
      <p:sp>
        <p:nvSpPr>
          <p:cNvPr id="151560" name="Text Box 1087"/>
          <p:cNvSpPr txBox="1">
            <a:spLocks noChangeArrowheads="1"/>
          </p:cNvSpPr>
          <p:nvPr/>
        </p:nvSpPr>
        <p:spPr bwMode="invGray">
          <a:xfrm>
            <a:off x="214313" y="3851275"/>
            <a:ext cx="8929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matrix </a:t>
            </a:r>
            <a:r>
              <a:rPr lang="en-GB" altLang="en-US" i="1"/>
              <a:t>A</a:t>
            </a:r>
            <a:r>
              <a:rPr lang="en-GB" altLang="en-US"/>
              <a:t> is </a:t>
            </a:r>
            <a:r>
              <a:rPr lang="en-GB" altLang="en-US" i="1"/>
              <a:t>n</a:t>
            </a:r>
            <a:r>
              <a:rPr lang="en-GB" altLang="en-US"/>
              <a:t>x</a:t>
            </a:r>
            <a:r>
              <a:rPr lang="en-GB" altLang="en-US" i="1"/>
              <a:t>n</a:t>
            </a:r>
            <a:r>
              <a:rPr lang="en-GB" altLang="en-US"/>
              <a:t> and is called the </a:t>
            </a:r>
            <a:r>
              <a:rPr lang="en-GB" altLang="en-US" i="1"/>
              <a:t>state transition matrix</a:t>
            </a:r>
            <a:r>
              <a:rPr lang="en-GB" altLang="en-US"/>
              <a:t>. </a:t>
            </a:r>
            <a:endParaRPr lang="en-US" altLang="en-US"/>
          </a:p>
        </p:txBody>
      </p:sp>
      <p:sp>
        <p:nvSpPr>
          <p:cNvPr id="151561" name="Text Box 1088"/>
          <p:cNvSpPr txBox="1">
            <a:spLocks noChangeArrowheads="1"/>
          </p:cNvSpPr>
          <p:nvPr/>
        </p:nvSpPr>
        <p:spPr bwMode="invGray">
          <a:xfrm>
            <a:off x="214313" y="4637088"/>
            <a:ext cx="8929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vector </a:t>
            </a:r>
            <a:r>
              <a:rPr lang="en-GB" altLang="en-US" i="1"/>
              <a:t>u</a:t>
            </a:r>
            <a:r>
              <a:rPr lang="en-GB" altLang="en-US"/>
              <a:t> is </a:t>
            </a:r>
            <a:r>
              <a:rPr lang="en-GB" altLang="en-US" i="1"/>
              <a:t>m</a:t>
            </a:r>
            <a:r>
              <a:rPr lang="en-GB" altLang="en-US"/>
              <a:t>x1 and is called the </a:t>
            </a:r>
            <a:r>
              <a:rPr lang="en-GB" altLang="en-US" i="1"/>
              <a:t>input vector</a:t>
            </a:r>
            <a:r>
              <a:rPr lang="en-GB" altLang="en-US"/>
              <a:t> (or input).</a:t>
            </a:r>
            <a:r>
              <a:rPr lang="en-US" altLang="en-US"/>
              <a:t> </a:t>
            </a:r>
            <a:r>
              <a:rPr lang="en-GB" altLang="en-US"/>
              <a:t> </a:t>
            </a:r>
            <a:endParaRPr lang="en-US" altLang="en-US"/>
          </a:p>
        </p:txBody>
      </p:sp>
      <p:sp>
        <p:nvSpPr>
          <p:cNvPr id="151562" name="Text Box 1089"/>
          <p:cNvSpPr txBox="1">
            <a:spLocks noChangeArrowheads="1"/>
          </p:cNvSpPr>
          <p:nvPr/>
        </p:nvSpPr>
        <p:spPr bwMode="invGray">
          <a:xfrm>
            <a:off x="214313" y="5373688"/>
            <a:ext cx="8929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vector </a:t>
            </a:r>
            <a:r>
              <a:rPr lang="en-GB" altLang="en-US" i="1"/>
              <a:t>y</a:t>
            </a:r>
            <a:r>
              <a:rPr lang="en-GB" altLang="en-US"/>
              <a:t> is </a:t>
            </a:r>
            <a:r>
              <a:rPr lang="en-GB" altLang="en-US" i="1"/>
              <a:t>l</a:t>
            </a:r>
            <a:r>
              <a:rPr lang="en-GB" altLang="en-US"/>
              <a:t>x1 and is called the </a:t>
            </a:r>
            <a:r>
              <a:rPr lang="en-GB" altLang="en-US" i="1"/>
              <a:t>output vector</a:t>
            </a:r>
            <a:r>
              <a:rPr lang="en-GB" altLang="en-US"/>
              <a:t> (or output).</a:t>
            </a:r>
            <a:r>
              <a:rPr lang="en-US" altLang="en-US"/>
              <a:t> </a:t>
            </a:r>
            <a:r>
              <a:rPr lang="en-GB" altLang="en-US"/>
              <a:t> </a:t>
            </a:r>
            <a:endParaRPr lang="en-US" altLang="en-US"/>
          </a:p>
        </p:txBody>
      </p:sp>
      <p:sp>
        <p:nvSpPr>
          <p:cNvPr id="151563" name="Text Box 1090"/>
          <p:cNvSpPr txBox="1">
            <a:spLocks noChangeArrowheads="1"/>
          </p:cNvSpPr>
          <p:nvPr/>
        </p:nvSpPr>
        <p:spPr bwMode="invGray">
          <a:xfrm>
            <a:off x="214313" y="6157913"/>
            <a:ext cx="8929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In the special case </a:t>
            </a:r>
            <a:r>
              <a:rPr lang="en-GB" altLang="en-US" i="1"/>
              <a:t>m </a:t>
            </a:r>
            <a:r>
              <a:rPr lang="en-GB" altLang="en-US"/>
              <a:t>= 1, </a:t>
            </a:r>
            <a:r>
              <a:rPr lang="en-GB" altLang="en-US" i="1"/>
              <a:t>l </a:t>
            </a:r>
            <a:r>
              <a:rPr lang="en-GB" altLang="en-US"/>
              <a:t>= 1 the system is SISO.</a:t>
            </a:r>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293687"/>
            <a:ext cx="9144000" cy="1298576"/>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2578" name="Rectangle 2"/>
          <p:cNvSpPr>
            <a:spLocks noChangeArrowheads="1"/>
          </p:cNvSpPr>
          <p:nvPr/>
        </p:nvSpPr>
        <p:spPr bwMode="auto">
          <a:xfrm>
            <a:off x="219075" y="263525"/>
            <a:ext cx="671195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Magnetically suspended ball</a:t>
            </a:r>
          </a:p>
        </p:txBody>
      </p:sp>
      <p:sp>
        <p:nvSpPr>
          <p:cNvPr id="15257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152580" name="Rectangle 9"/>
          <p:cNvSpPr>
            <a:spLocks noChangeArrowheads="1"/>
          </p:cNvSpPr>
          <p:nvPr/>
        </p:nvSpPr>
        <p:spPr bwMode="invGray">
          <a:xfrm>
            <a:off x="115888" y="3636506"/>
            <a:ext cx="902811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where </a:t>
            </a:r>
            <a:r>
              <a:rPr lang="en-GB" altLang="en-US" i="1" dirty="0"/>
              <a:t>h</a:t>
            </a:r>
            <a:r>
              <a:rPr lang="en-GB" altLang="en-US" dirty="0"/>
              <a:t> is the vertical </a:t>
            </a:r>
            <a:r>
              <a:rPr lang="en-GB" altLang="en-US" dirty="0" smtClean="0"/>
              <a:t>position (measured down from a reference) </a:t>
            </a:r>
            <a:r>
              <a:rPr lang="en-GB" altLang="en-US" dirty="0"/>
              <a:t>of the ball, </a:t>
            </a:r>
            <a:r>
              <a:rPr lang="en-GB" altLang="en-US" i="1" dirty="0" err="1"/>
              <a:t>i</a:t>
            </a:r>
            <a:r>
              <a:rPr lang="en-GB" altLang="en-US" dirty="0"/>
              <a:t> is the current </a:t>
            </a:r>
            <a:r>
              <a:rPr lang="en-GB" altLang="en-US" dirty="0" smtClean="0"/>
              <a:t>through </a:t>
            </a:r>
            <a:r>
              <a:rPr lang="en-GB" altLang="en-US" dirty="0"/>
              <a:t>the electromagnet, </a:t>
            </a:r>
            <a:r>
              <a:rPr lang="en-GB" altLang="en-US" i="1" dirty="0"/>
              <a:t>V</a:t>
            </a:r>
            <a:r>
              <a:rPr lang="en-GB" altLang="en-US" dirty="0"/>
              <a:t> is the applied voltage, </a:t>
            </a:r>
            <a:r>
              <a:rPr lang="en-GB" altLang="en-US" i="1" dirty="0"/>
              <a:t>M</a:t>
            </a:r>
            <a:r>
              <a:rPr lang="en-GB" altLang="en-US" dirty="0"/>
              <a:t> is the </a:t>
            </a:r>
            <a:r>
              <a:rPr lang="en-GB" altLang="en-US" dirty="0" smtClean="0"/>
              <a:t>mass </a:t>
            </a:r>
            <a:r>
              <a:rPr lang="en-GB" altLang="en-US" dirty="0"/>
              <a:t>of the ball, g is gravity, </a:t>
            </a:r>
            <a:r>
              <a:rPr lang="en-GB" altLang="en-US" i="1" dirty="0"/>
              <a:t>L</a:t>
            </a:r>
            <a:r>
              <a:rPr lang="en-GB" altLang="en-US" dirty="0"/>
              <a:t> is the inductance, </a:t>
            </a:r>
            <a:r>
              <a:rPr lang="en-GB" altLang="en-US" i="1" dirty="0"/>
              <a:t>R</a:t>
            </a:r>
            <a:r>
              <a:rPr lang="en-GB" altLang="en-US" dirty="0"/>
              <a:t> is the </a:t>
            </a:r>
            <a:r>
              <a:rPr lang="en-GB" altLang="en-US" dirty="0" smtClean="0"/>
              <a:t>resistance </a:t>
            </a:r>
            <a:r>
              <a:rPr lang="en-GB" altLang="en-US" dirty="0"/>
              <a:t>and </a:t>
            </a:r>
            <a:r>
              <a:rPr lang="en-GB" altLang="en-US" i="1" dirty="0"/>
              <a:t>K</a:t>
            </a:r>
            <a:r>
              <a:rPr lang="en-GB" altLang="en-US" dirty="0"/>
              <a:t> is a coefficient that determines the magnetic </a:t>
            </a:r>
            <a:r>
              <a:rPr lang="en-GB" altLang="en-US" dirty="0" smtClean="0"/>
              <a:t>force </a:t>
            </a:r>
            <a:r>
              <a:rPr lang="en-GB" altLang="en-US" dirty="0"/>
              <a:t>exerted on the ball.</a:t>
            </a:r>
            <a:r>
              <a:rPr lang="en-US" altLang="en-US" dirty="0"/>
              <a:t> </a:t>
            </a:r>
            <a:r>
              <a:rPr lang="en-GB" altLang="en-US" dirty="0"/>
              <a:t>For simplicity, we will choose </a:t>
            </a:r>
            <a:r>
              <a:rPr lang="en-GB" altLang="en-US" dirty="0" smtClean="0"/>
              <a:t>values </a:t>
            </a:r>
            <a:endParaRPr lang="en-GB" altLang="en-US" dirty="0"/>
          </a:p>
          <a:p>
            <a:r>
              <a:rPr lang="en-GB" altLang="en-US" i="1" dirty="0"/>
              <a:t>M</a:t>
            </a:r>
            <a:r>
              <a:rPr lang="en-GB" altLang="en-US" dirty="0"/>
              <a:t> = 0.05 kg, </a:t>
            </a:r>
            <a:r>
              <a:rPr lang="en-GB" altLang="en-US" i="1" dirty="0"/>
              <a:t>K</a:t>
            </a:r>
            <a:r>
              <a:rPr lang="en-GB" altLang="en-US" dirty="0"/>
              <a:t> = 0.0001, </a:t>
            </a:r>
            <a:r>
              <a:rPr lang="en-GB" altLang="en-US" i="1" dirty="0"/>
              <a:t>L</a:t>
            </a:r>
            <a:r>
              <a:rPr lang="en-GB" altLang="en-US" dirty="0"/>
              <a:t> = 0.01 H, </a:t>
            </a:r>
            <a:r>
              <a:rPr lang="en-GB" altLang="en-US" i="1" dirty="0"/>
              <a:t>R</a:t>
            </a:r>
            <a:r>
              <a:rPr lang="en-GB" altLang="en-US" dirty="0"/>
              <a:t> = 1, g = 9.81 m/sec</a:t>
            </a:r>
            <a:r>
              <a:rPr lang="en-GB" altLang="en-US" baseline="30000" dirty="0"/>
              <a:t>2</a:t>
            </a:r>
            <a:r>
              <a:rPr lang="en-GB" altLang="en-US" dirty="0"/>
              <a:t> .</a:t>
            </a:r>
            <a:r>
              <a:rPr lang="en-US" altLang="en-US" dirty="0"/>
              <a:t> </a:t>
            </a:r>
          </a:p>
        </p:txBody>
      </p:sp>
      <p:sp>
        <p:nvSpPr>
          <p:cNvPr id="15258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pic>
        <p:nvPicPr>
          <p:cNvPr id="15258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5900" y="1592263"/>
            <a:ext cx="3352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6738938" cy="1298576"/>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8613" name="Rectangle 2"/>
          <p:cNvSpPr>
            <a:spLocks noChangeArrowheads="1"/>
          </p:cNvSpPr>
          <p:nvPr/>
        </p:nvSpPr>
        <p:spPr bwMode="auto">
          <a:xfrm>
            <a:off x="219075" y="263525"/>
            <a:ext cx="671195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Magnetically suspended ball</a:t>
            </a:r>
          </a:p>
        </p:txBody>
      </p:sp>
      <p:sp>
        <p:nvSpPr>
          <p:cNvPr id="6861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68615" name="Rectangle 4"/>
          <p:cNvSpPr>
            <a:spLocks noChangeArrowheads="1"/>
          </p:cNvSpPr>
          <p:nvPr/>
        </p:nvSpPr>
        <p:spPr bwMode="invGray">
          <a:xfrm>
            <a:off x="171450" y="2193925"/>
            <a:ext cx="89725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The system is at equilibrium (the ball is suspended in midair) </a:t>
            </a:r>
          </a:p>
          <a:p>
            <a:r>
              <a:rPr lang="en-GB" altLang="en-US"/>
              <a:t>whenever all of the quantities in the system are static, i.e. </a:t>
            </a:r>
          </a:p>
          <a:p>
            <a:r>
              <a:rPr lang="en-GB" altLang="en-US"/>
              <a:t>when </a:t>
            </a:r>
          </a:p>
        </p:txBody>
      </p:sp>
      <p:sp>
        <p:nvSpPr>
          <p:cNvPr id="686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pic>
        <p:nvPicPr>
          <p:cNvPr id="686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8938" y="596900"/>
            <a:ext cx="2160587"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3488" y="3190875"/>
            <a:ext cx="4122737"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8610" name="Object 8"/>
          <p:cNvGraphicFramePr>
            <a:graphicFrameLocks noChangeAspect="1"/>
          </p:cNvGraphicFramePr>
          <p:nvPr/>
        </p:nvGraphicFramePr>
        <p:xfrm>
          <a:off x="3190875" y="4329113"/>
          <a:ext cx="3568700" cy="1008062"/>
        </p:xfrm>
        <a:graphic>
          <a:graphicData uri="http://schemas.openxmlformats.org/presentationml/2006/ole">
            <mc:AlternateContent xmlns:mc="http://schemas.openxmlformats.org/markup-compatibility/2006">
              <mc:Choice xmlns:v="urn:schemas-microsoft-com:vml" Requires="v">
                <p:oleObj spid="_x0000_s68836" name="Equation" r:id="rId6" imgW="1562040" imgH="444240" progId="Equation.3">
                  <p:embed/>
                </p:oleObj>
              </mc:Choice>
              <mc:Fallback>
                <p:oleObj name="Equation" r:id="rId6" imgW="1562040" imgH="4442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0875" y="4329113"/>
                        <a:ext cx="356870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10"/>
          <p:cNvGraphicFramePr>
            <a:graphicFrameLocks noChangeAspect="1"/>
          </p:cNvGraphicFramePr>
          <p:nvPr/>
        </p:nvGraphicFramePr>
        <p:xfrm>
          <a:off x="290513" y="4375150"/>
          <a:ext cx="1449387" cy="893763"/>
        </p:xfrm>
        <a:graphic>
          <a:graphicData uri="http://schemas.openxmlformats.org/presentationml/2006/ole">
            <mc:AlternateContent xmlns:mc="http://schemas.openxmlformats.org/markup-compatibility/2006">
              <mc:Choice xmlns:v="urn:schemas-microsoft-com:vml" Requires="v">
                <p:oleObj spid="_x0000_s68837" name="Equation" r:id="rId8" imgW="634680" imgH="393480" progId="Equation.3">
                  <p:embed/>
                </p:oleObj>
              </mc:Choice>
              <mc:Fallback>
                <p:oleObj name="Equation" r:id="rId8" imgW="634680" imgH="3934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513" y="4375150"/>
                        <a:ext cx="1449387"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9" name="Rectangle 11"/>
          <p:cNvSpPr>
            <a:spLocks noChangeArrowheads="1"/>
          </p:cNvSpPr>
          <p:nvPr/>
        </p:nvSpPr>
        <p:spPr bwMode="invGray">
          <a:xfrm>
            <a:off x="182563" y="5449888"/>
            <a:ext cx="8035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Assume </a:t>
            </a:r>
            <a:r>
              <a:rPr lang="en-GB" altLang="en-US" i="1"/>
              <a:t>h</a:t>
            </a:r>
            <a:r>
              <a:rPr lang="en-GB" altLang="en-US"/>
              <a:t> = 0.01 m at equilibrium, i.e. </a:t>
            </a:r>
            <a:r>
              <a:rPr lang="en-GB" altLang="en-US" i="1"/>
              <a:t>V</a:t>
            </a:r>
            <a:r>
              <a:rPr lang="en-GB" altLang="en-US"/>
              <a:t> = 7V approx.</a:t>
            </a:r>
            <a:r>
              <a:rPr lang="en-US" altLang="en-US"/>
              <a:t> </a:t>
            </a:r>
            <a:endParaRPr lang="en-GB" altLang="en-US"/>
          </a:p>
        </p:txBody>
      </p:sp>
      <p:graphicFrame>
        <p:nvGraphicFramePr>
          <p:cNvPr id="68612" name="Object 12"/>
          <p:cNvGraphicFramePr>
            <a:graphicFrameLocks noChangeAspect="1"/>
          </p:cNvGraphicFramePr>
          <p:nvPr/>
        </p:nvGraphicFramePr>
        <p:xfrm>
          <a:off x="809625" y="6142038"/>
          <a:ext cx="7646988" cy="561975"/>
        </p:xfrm>
        <a:graphic>
          <a:graphicData uri="http://schemas.openxmlformats.org/presentationml/2006/ole">
            <mc:AlternateContent xmlns:mc="http://schemas.openxmlformats.org/markup-compatibility/2006">
              <mc:Choice xmlns:v="urn:schemas-microsoft-com:vml" Requires="v">
                <p:oleObj spid="_x0000_s68838" name="Equation" r:id="rId10" imgW="3111500" imgH="228600" progId="Equation.3">
                  <p:embed/>
                </p:oleObj>
              </mc:Choice>
              <mc:Fallback>
                <p:oleObj name="Equation" r:id="rId10" imgW="3111500" imgH="2286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9625" y="6142038"/>
                        <a:ext cx="764698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188912"/>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9638" name="Rectangle 2"/>
          <p:cNvSpPr>
            <a:spLocks noChangeArrowheads="1"/>
          </p:cNvSpPr>
          <p:nvPr/>
        </p:nvSpPr>
        <p:spPr bwMode="auto">
          <a:xfrm>
            <a:off x="1039813" y="-1587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a:t>
            </a:r>
            <a:r>
              <a:rPr lang="en-GB" altLang="en-US" sz="4400" dirty="0" err="1" smtClean="0">
                <a:solidFill>
                  <a:schemeClr val="tx2"/>
                </a:solidFill>
              </a:rPr>
              <a:t>Linearisation</a:t>
            </a:r>
            <a:endParaRPr lang="en-GB" altLang="en-US" sz="4400" dirty="0">
              <a:solidFill>
                <a:schemeClr val="tx2"/>
              </a:solidFill>
            </a:endParaRPr>
          </a:p>
        </p:txBody>
      </p:sp>
      <p:sp>
        <p:nvSpPr>
          <p:cNvPr id="6963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69640" name="Rectangle 4"/>
          <p:cNvSpPr>
            <a:spLocks noChangeArrowheads="1"/>
          </p:cNvSpPr>
          <p:nvPr/>
        </p:nvSpPr>
        <p:spPr bwMode="invGray">
          <a:xfrm>
            <a:off x="0" y="895350"/>
            <a:ext cx="2532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Offset variables</a:t>
            </a:r>
            <a:r>
              <a:rPr lang="en-US" altLang="en-US"/>
              <a:t> </a:t>
            </a:r>
            <a:endParaRPr lang="en-GB" altLang="en-US"/>
          </a:p>
        </p:txBody>
      </p:sp>
      <p:sp>
        <p:nvSpPr>
          <p:cNvPr id="6964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69634" name="Object 14"/>
          <p:cNvGraphicFramePr>
            <a:graphicFrameLocks noChangeAspect="1"/>
          </p:cNvGraphicFramePr>
          <p:nvPr>
            <p:extLst>
              <p:ext uri="{D42A27DB-BD31-4B8C-83A1-F6EECF244321}">
                <p14:modId xmlns:p14="http://schemas.microsoft.com/office/powerpoint/2010/main" val="2003490323"/>
              </p:ext>
            </p:extLst>
          </p:nvPr>
        </p:nvGraphicFramePr>
        <p:xfrm>
          <a:off x="2732088" y="895350"/>
          <a:ext cx="6411912" cy="515938"/>
        </p:xfrm>
        <a:graphic>
          <a:graphicData uri="http://schemas.openxmlformats.org/presentationml/2006/ole">
            <mc:AlternateContent xmlns:mc="http://schemas.openxmlformats.org/markup-compatibility/2006">
              <mc:Choice xmlns:v="urn:schemas-microsoft-com:vml" Requires="v">
                <p:oleObj spid="_x0000_s69932" name="Equation" r:id="rId4" imgW="2844800" imgH="228600" progId="Equation.3">
                  <p:embed/>
                </p:oleObj>
              </mc:Choice>
              <mc:Fallback>
                <p:oleObj name="Equation" r:id="rId4" imgW="2844800" imgH="2286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088" y="895350"/>
                        <a:ext cx="6411912"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16"/>
          <p:cNvGraphicFramePr>
            <a:graphicFrameLocks noChangeAspect="1"/>
          </p:cNvGraphicFramePr>
          <p:nvPr/>
        </p:nvGraphicFramePr>
        <p:xfrm>
          <a:off x="150813" y="1487488"/>
          <a:ext cx="3970337" cy="1603375"/>
        </p:xfrm>
        <a:graphic>
          <a:graphicData uri="http://schemas.openxmlformats.org/presentationml/2006/ole">
            <mc:AlternateContent xmlns:mc="http://schemas.openxmlformats.org/markup-compatibility/2006">
              <mc:Choice xmlns:v="urn:schemas-microsoft-com:vml" Requires="v">
                <p:oleObj spid="_x0000_s69933" name="Equation" r:id="rId6" imgW="2260600" imgH="914400" progId="Equation.3">
                  <p:embed/>
                </p:oleObj>
              </mc:Choice>
              <mc:Fallback>
                <p:oleObj name="Equation" r:id="rId6" imgW="2260600" imgH="9144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3" y="1487488"/>
                        <a:ext cx="3970337" cy="160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18"/>
          <p:cNvGraphicFramePr>
            <a:graphicFrameLocks noChangeAspect="1"/>
          </p:cNvGraphicFramePr>
          <p:nvPr/>
        </p:nvGraphicFramePr>
        <p:xfrm>
          <a:off x="5253038" y="1870075"/>
          <a:ext cx="3705225" cy="1668463"/>
        </p:xfrm>
        <a:graphic>
          <a:graphicData uri="http://schemas.openxmlformats.org/presentationml/2006/ole">
            <mc:AlternateContent xmlns:mc="http://schemas.openxmlformats.org/markup-compatibility/2006">
              <mc:Choice xmlns:v="urn:schemas-microsoft-com:vml" Requires="v">
                <p:oleObj spid="_x0000_s69934" name="Equation" r:id="rId8" imgW="1981200" imgH="889000" progId="Equation.3">
                  <p:embed/>
                </p:oleObj>
              </mc:Choice>
              <mc:Fallback>
                <p:oleObj name="Equation" r:id="rId8" imgW="1981200" imgH="8890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3038" y="1870075"/>
                        <a:ext cx="3705225" cy="166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2" name="Rectangle 20"/>
          <p:cNvSpPr>
            <a:spLocks noChangeArrowheads="1"/>
          </p:cNvSpPr>
          <p:nvPr/>
        </p:nvSpPr>
        <p:spPr bwMode="invGray">
          <a:xfrm>
            <a:off x="155575" y="3484563"/>
            <a:ext cx="3351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Equilibrium equations</a:t>
            </a:r>
          </a:p>
        </p:txBody>
      </p:sp>
      <p:graphicFrame>
        <p:nvGraphicFramePr>
          <p:cNvPr id="69637" name="Object 21"/>
          <p:cNvGraphicFramePr>
            <a:graphicFrameLocks noChangeAspect="1"/>
          </p:cNvGraphicFramePr>
          <p:nvPr/>
        </p:nvGraphicFramePr>
        <p:xfrm>
          <a:off x="244475" y="4140200"/>
          <a:ext cx="3876675" cy="873125"/>
        </p:xfrm>
        <a:graphic>
          <a:graphicData uri="http://schemas.openxmlformats.org/presentationml/2006/ole">
            <mc:AlternateContent xmlns:mc="http://schemas.openxmlformats.org/markup-compatibility/2006">
              <mc:Choice xmlns:v="urn:schemas-microsoft-com:vml" Requires="v">
                <p:oleObj spid="_x0000_s69935" name="Equation" r:id="rId10" imgW="1954951" imgH="444307" progId="Equation.3">
                  <p:embed/>
                </p:oleObj>
              </mc:Choice>
              <mc:Fallback>
                <p:oleObj name="Equation" r:id="rId10" imgW="1954951" imgH="444307"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475" y="4140200"/>
                        <a:ext cx="387667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9643" name="Picture 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03725" y="4976813"/>
            <a:ext cx="4592638"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0660" name="Rectangle 2"/>
          <p:cNvSpPr>
            <a:spLocks noChangeArrowheads="1"/>
          </p:cNvSpPr>
          <p:nvPr/>
        </p:nvSpPr>
        <p:spPr bwMode="auto">
          <a:xfrm>
            <a:off x="1039813" y="10071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a:t>
            </a:r>
            <a:r>
              <a:rPr lang="en-GB" altLang="en-US" sz="4400" dirty="0" err="1" smtClean="0">
                <a:solidFill>
                  <a:schemeClr val="tx2"/>
                </a:solidFill>
              </a:rPr>
              <a:t>Linearisation</a:t>
            </a:r>
            <a:endParaRPr lang="en-GB" altLang="en-US" sz="4400" dirty="0">
              <a:solidFill>
                <a:schemeClr val="tx2"/>
              </a:solidFill>
            </a:endParaRPr>
          </a:p>
        </p:txBody>
      </p:sp>
      <p:sp>
        <p:nvSpPr>
          <p:cNvPr id="7066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0662"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70658" name="Object 18"/>
          <p:cNvGraphicFramePr>
            <a:graphicFrameLocks noChangeAspect="1"/>
          </p:cNvGraphicFramePr>
          <p:nvPr/>
        </p:nvGraphicFramePr>
        <p:xfrm>
          <a:off x="242888" y="1344613"/>
          <a:ext cx="8710612" cy="2120900"/>
        </p:xfrm>
        <a:graphic>
          <a:graphicData uri="http://schemas.openxmlformats.org/presentationml/2006/ole">
            <mc:AlternateContent xmlns:mc="http://schemas.openxmlformats.org/markup-compatibility/2006">
              <mc:Choice xmlns:v="urn:schemas-microsoft-com:vml" Requires="v">
                <p:oleObj spid="_x0000_s70807" name="Equation" r:id="rId4" imgW="4292600" imgH="1041400" progId="Equation.3">
                  <p:embed/>
                </p:oleObj>
              </mc:Choice>
              <mc:Fallback>
                <p:oleObj name="Equation" r:id="rId4" imgW="4292600" imgH="10414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8" y="1344613"/>
                        <a:ext cx="8710612" cy="212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59" name="Object 20"/>
          <p:cNvGraphicFramePr>
            <a:graphicFrameLocks noChangeAspect="1"/>
          </p:cNvGraphicFramePr>
          <p:nvPr/>
        </p:nvGraphicFramePr>
        <p:xfrm>
          <a:off x="1573213" y="4119563"/>
          <a:ext cx="5895975" cy="2093912"/>
        </p:xfrm>
        <a:graphic>
          <a:graphicData uri="http://schemas.openxmlformats.org/presentationml/2006/ole">
            <mc:AlternateContent xmlns:mc="http://schemas.openxmlformats.org/markup-compatibility/2006">
              <mc:Choice xmlns:v="urn:schemas-microsoft-com:vml" Requires="v">
                <p:oleObj spid="_x0000_s70808" name="Equation" r:id="rId6" imgW="2578100" imgH="914400" progId="Equation.3">
                  <p:embed/>
                </p:oleObj>
              </mc:Choice>
              <mc:Fallback>
                <p:oleObj name="Equation" r:id="rId6" imgW="2578100" imgH="9144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3213" y="4119563"/>
                        <a:ext cx="5895975" cy="209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24176"/>
            <a:ext cx="9144000" cy="570303"/>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1686" name="Rectangle 2"/>
          <p:cNvSpPr>
            <a:spLocks noChangeArrowheads="1"/>
          </p:cNvSpPr>
          <p:nvPr/>
        </p:nvSpPr>
        <p:spPr bwMode="auto">
          <a:xfrm>
            <a:off x="1039813" y="0"/>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a:t>
            </a:r>
            <a:r>
              <a:rPr lang="en-GB" altLang="en-US" sz="4400" dirty="0" err="1" smtClean="0">
                <a:solidFill>
                  <a:schemeClr val="tx2"/>
                </a:solidFill>
              </a:rPr>
              <a:t>Linearisation</a:t>
            </a:r>
            <a:endParaRPr lang="en-GB" altLang="en-US" sz="4400" dirty="0">
              <a:solidFill>
                <a:schemeClr val="tx2"/>
              </a:solidFill>
            </a:endParaRPr>
          </a:p>
        </p:txBody>
      </p:sp>
      <p:sp>
        <p:nvSpPr>
          <p:cNvPr id="7168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168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71682" name="Object 15"/>
          <p:cNvGraphicFramePr>
            <a:graphicFrameLocks noChangeAspect="1"/>
          </p:cNvGraphicFramePr>
          <p:nvPr>
            <p:extLst>
              <p:ext uri="{D42A27DB-BD31-4B8C-83A1-F6EECF244321}">
                <p14:modId xmlns:p14="http://schemas.microsoft.com/office/powerpoint/2010/main" val="767564302"/>
              </p:ext>
            </p:extLst>
          </p:nvPr>
        </p:nvGraphicFramePr>
        <p:xfrm>
          <a:off x="245360" y="1216832"/>
          <a:ext cx="4708525" cy="1839912"/>
        </p:xfrm>
        <a:graphic>
          <a:graphicData uri="http://schemas.openxmlformats.org/presentationml/2006/ole">
            <mc:AlternateContent xmlns:mc="http://schemas.openxmlformats.org/markup-compatibility/2006">
              <mc:Choice xmlns:v="urn:schemas-microsoft-com:vml" Requires="v">
                <p:oleObj spid="_x0000_s71977" name="Equation" r:id="rId4" imgW="2336800" imgH="914400" progId="Equation.3">
                  <p:embed/>
                </p:oleObj>
              </mc:Choice>
              <mc:Fallback>
                <p:oleObj name="Equation" r:id="rId4" imgW="2336800" imgH="9144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360" y="1216832"/>
                        <a:ext cx="4708525" cy="183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19"/>
          <p:cNvGraphicFramePr>
            <a:graphicFrameLocks noChangeAspect="1"/>
          </p:cNvGraphicFramePr>
          <p:nvPr/>
        </p:nvGraphicFramePr>
        <p:xfrm>
          <a:off x="5257800" y="1900238"/>
          <a:ext cx="3725863" cy="2012950"/>
        </p:xfrm>
        <a:graphic>
          <a:graphicData uri="http://schemas.openxmlformats.org/presentationml/2006/ole">
            <mc:AlternateContent xmlns:mc="http://schemas.openxmlformats.org/markup-compatibility/2006">
              <mc:Choice xmlns:v="urn:schemas-microsoft-com:vml" Requires="v">
                <p:oleObj spid="_x0000_s71978" name="Equation" r:id="rId6" imgW="1511280" imgH="812520" progId="Equation.3">
                  <p:embed/>
                </p:oleObj>
              </mc:Choice>
              <mc:Fallback>
                <p:oleObj name="Equation" r:id="rId6" imgW="1511280" imgH="81252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00238"/>
                        <a:ext cx="3725863"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19"/>
          <p:cNvGraphicFramePr>
            <a:graphicFrameLocks noChangeAspect="1"/>
          </p:cNvGraphicFramePr>
          <p:nvPr/>
        </p:nvGraphicFramePr>
        <p:xfrm>
          <a:off x="68263" y="4221163"/>
          <a:ext cx="9075737" cy="1100137"/>
        </p:xfrm>
        <a:graphic>
          <a:graphicData uri="http://schemas.openxmlformats.org/presentationml/2006/ole">
            <mc:AlternateContent xmlns:mc="http://schemas.openxmlformats.org/markup-compatibility/2006">
              <mc:Choice xmlns:v="urn:schemas-microsoft-com:vml" Requires="v">
                <p:oleObj spid="_x0000_s71979" name="Equation" r:id="rId8" imgW="3682800" imgH="444240" progId="Equation.3">
                  <p:embed/>
                </p:oleObj>
              </mc:Choice>
              <mc:Fallback>
                <p:oleObj name="Equation" r:id="rId8" imgW="3682800" imgH="44424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63" y="4221163"/>
                        <a:ext cx="907573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5" name="Object 19"/>
          <p:cNvGraphicFramePr>
            <a:graphicFrameLocks noChangeAspect="1"/>
          </p:cNvGraphicFramePr>
          <p:nvPr/>
        </p:nvGraphicFramePr>
        <p:xfrm>
          <a:off x="974725" y="5478463"/>
          <a:ext cx="7261225" cy="1036637"/>
        </p:xfrm>
        <a:graphic>
          <a:graphicData uri="http://schemas.openxmlformats.org/presentationml/2006/ole">
            <mc:AlternateContent xmlns:mc="http://schemas.openxmlformats.org/markup-compatibility/2006">
              <mc:Choice xmlns:v="urn:schemas-microsoft-com:vml" Requires="v">
                <p:oleObj spid="_x0000_s71980" name="Equation" r:id="rId10" imgW="2946240" imgH="419040" progId="Equation.3">
                  <p:embed/>
                </p:oleObj>
              </mc:Choice>
              <mc:Fallback>
                <p:oleObj name="Equation" r:id="rId10" imgW="2946240" imgH="41904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4725" y="5478463"/>
                        <a:ext cx="7261225"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2709" name="Rectangle 2"/>
          <p:cNvSpPr>
            <a:spLocks noChangeArrowheads="1"/>
          </p:cNvSpPr>
          <p:nvPr/>
        </p:nvSpPr>
        <p:spPr bwMode="auto">
          <a:xfrm>
            <a:off x="1039813" y="88900"/>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a:t>
            </a:r>
            <a:r>
              <a:rPr lang="en-GB" altLang="en-US" sz="4400" dirty="0" err="1" smtClean="0">
                <a:solidFill>
                  <a:schemeClr val="tx2"/>
                </a:solidFill>
              </a:rPr>
              <a:t>Linearisation</a:t>
            </a:r>
            <a:endParaRPr lang="en-GB" altLang="en-US" sz="4400" dirty="0">
              <a:solidFill>
                <a:schemeClr val="tx2"/>
              </a:solidFill>
            </a:endParaRPr>
          </a:p>
        </p:txBody>
      </p:sp>
      <p:sp>
        <p:nvSpPr>
          <p:cNvPr id="7271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271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72706" name="Object 15"/>
          <p:cNvGraphicFramePr>
            <a:graphicFrameLocks noChangeAspect="1"/>
          </p:cNvGraphicFramePr>
          <p:nvPr>
            <p:extLst>
              <p:ext uri="{D42A27DB-BD31-4B8C-83A1-F6EECF244321}">
                <p14:modId xmlns:p14="http://schemas.microsoft.com/office/powerpoint/2010/main" val="3013078646"/>
              </p:ext>
            </p:extLst>
          </p:nvPr>
        </p:nvGraphicFramePr>
        <p:xfrm>
          <a:off x="2263775" y="1239786"/>
          <a:ext cx="4708525" cy="1839912"/>
        </p:xfrm>
        <a:graphic>
          <a:graphicData uri="http://schemas.openxmlformats.org/presentationml/2006/ole">
            <mc:AlternateContent xmlns:mc="http://schemas.openxmlformats.org/markup-compatibility/2006">
              <mc:Choice xmlns:v="urn:schemas-microsoft-com:vml" Requires="v">
                <p:oleObj spid="_x0000_s72929" name="Equation" r:id="rId4" imgW="2336800" imgH="914400" progId="Equation.3">
                  <p:embed/>
                </p:oleObj>
              </mc:Choice>
              <mc:Fallback>
                <p:oleObj name="Equation" r:id="rId4" imgW="2336800" imgH="9144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775" y="1239786"/>
                        <a:ext cx="4708525" cy="183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7" name="Object 17"/>
          <p:cNvGraphicFramePr>
            <a:graphicFrameLocks noChangeAspect="1"/>
          </p:cNvGraphicFramePr>
          <p:nvPr/>
        </p:nvGraphicFramePr>
        <p:xfrm>
          <a:off x="295275" y="3119438"/>
          <a:ext cx="2482850" cy="1357312"/>
        </p:xfrm>
        <a:graphic>
          <a:graphicData uri="http://schemas.openxmlformats.org/presentationml/2006/ole">
            <mc:AlternateContent xmlns:mc="http://schemas.openxmlformats.org/markup-compatibility/2006">
              <mc:Choice xmlns:v="urn:schemas-microsoft-com:vml" Requires="v">
                <p:oleObj spid="_x0000_s72930" name="Equation" r:id="rId6" imgW="1295400" imgH="711200" progId="Equation.3">
                  <p:embed/>
                </p:oleObj>
              </mc:Choice>
              <mc:Fallback>
                <p:oleObj name="Equation" r:id="rId6" imgW="1295400" imgH="7112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275" y="3119438"/>
                        <a:ext cx="2482850" cy="135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19"/>
          <p:cNvGraphicFramePr>
            <a:graphicFrameLocks noChangeAspect="1"/>
          </p:cNvGraphicFramePr>
          <p:nvPr/>
        </p:nvGraphicFramePr>
        <p:xfrm>
          <a:off x="1111250" y="4973638"/>
          <a:ext cx="7780338" cy="1758950"/>
        </p:xfrm>
        <a:graphic>
          <a:graphicData uri="http://schemas.openxmlformats.org/presentationml/2006/ole">
            <mc:AlternateContent xmlns:mc="http://schemas.openxmlformats.org/markup-compatibility/2006">
              <mc:Choice xmlns:v="urn:schemas-microsoft-com:vml" Requires="v">
                <p:oleObj spid="_x0000_s72931" name="Equation" r:id="rId8" imgW="3949700" imgH="889000" progId="Equation.3">
                  <p:embed/>
                </p:oleObj>
              </mc:Choice>
              <mc:Fallback>
                <p:oleObj name="Equation" r:id="rId8" imgW="3949700" imgH="8890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250" y="4973638"/>
                        <a:ext cx="7780338" cy="175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2" name="Rectangle 21"/>
          <p:cNvSpPr>
            <a:spLocks noChangeArrowheads="1"/>
          </p:cNvSpPr>
          <p:nvPr/>
        </p:nvSpPr>
        <p:spPr bwMode="invGray">
          <a:xfrm>
            <a:off x="3825875" y="3508375"/>
            <a:ext cx="3665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definition of state vector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3731" name="Rectangle 2"/>
          <p:cNvSpPr>
            <a:spLocks noChangeArrowheads="1"/>
          </p:cNvSpPr>
          <p:nvPr/>
        </p:nvSpPr>
        <p:spPr bwMode="auto">
          <a:xfrm>
            <a:off x="1039813" y="16421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a:t>
            </a:r>
            <a:r>
              <a:rPr lang="en-GB" altLang="en-US" sz="4400" dirty="0" err="1" smtClean="0">
                <a:solidFill>
                  <a:schemeClr val="tx2"/>
                </a:solidFill>
              </a:rPr>
              <a:t>Linearisation</a:t>
            </a:r>
            <a:endParaRPr lang="en-GB" altLang="en-US" sz="4400" dirty="0">
              <a:solidFill>
                <a:schemeClr val="tx2"/>
              </a:solidFill>
            </a:endParaRPr>
          </a:p>
        </p:txBody>
      </p:sp>
      <p:sp>
        <p:nvSpPr>
          <p:cNvPr id="7373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373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73734" name="Rectangle 19"/>
          <p:cNvSpPr>
            <a:spLocks noChangeArrowheads="1"/>
          </p:cNvSpPr>
          <p:nvPr/>
        </p:nvSpPr>
        <p:spPr bwMode="invGray">
          <a:xfrm>
            <a:off x="331788" y="1414463"/>
            <a:ext cx="85423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Regarding the offset of </a:t>
            </a:r>
            <a:r>
              <a:rPr lang="en-GB" altLang="en-US" i="1"/>
              <a:t>h</a:t>
            </a:r>
            <a:r>
              <a:rPr lang="en-GB" altLang="en-US"/>
              <a:t> as the output, offset of voltage </a:t>
            </a:r>
            <a:r>
              <a:rPr lang="en-GB" altLang="en-US" i="1"/>
              <a:t>V</a:t>
            </a:r>
            <a:r>
              <a:rPr lang="en-GB" altLang="en-US"/>
              <a:t> </a:t>
            </a:r>
          </a:p>
          <a:p>
            <a:r>
              <a:rPr lang="en-GB" altLang="en-US"/>
              <a:t>as input and replacing parameters by their known values </a:t>
            </a:r>
          </a:p>
          <a:p>
            <a:r>
              <a:rPr lang="en-GB" altLang="en-US"/>
              <a:t>we obtain the standard state equation </a:t>
            </a:r>
          </a:p>
        </p:txBody>
      </p:sp>
      <p:pic>
        <p:nvPicPr>
          <p:cNvPr id="7373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9900" y="3309938"/>
            <a:ext cx="561816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730" name="Object 21"/>
          <p:cNvGraphicFramePr>
            <a:graphicFrameLocks noChangeAspect="1"/>
          </p:cNvGraphicFramePr>
          <p:nvPr/>
        </p:nvGraphicFramePr>
        <p:xfrm>
          <a:off x="231775" y="4662488"/>
          <a:ext cx="8761413" cy="1485900"/>
        </p:xfrm>
        <a:graphic>
          <a:graphicData uri="http://schemas.openxmlformats.org/presentationml/2006/ole">
            <mc:AlternateContent xmlns:mc="http://schemas.openxmlformats.org/markup-compatibility/2006">
              <mc:Choice xmlns:v="urn:schemas-microsoft-com:vml" Requires="v">
                <p:oleObj spid="_x0000_s73809" name="Equation" r:id="rId5" imgW="4178300" imgH="711200" progId="Equation.3">
                  <p:embed/>
                </p:oleObj>
              </mc:Choice>
              <mc:Fallback>
                <p:oleObj name="Equation" r:id="rId5" imgW="4178300" imgH="7112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75" y="4662488"/>
                        <a:ext cx="8761413"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275556"/>
            <a:ext cx="85870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The augmented plant has the following stability margins:</a:t>
            </a:r>
            <a:endParaRPr lang="en-US" altLang="en-US" dirty="0"/>
          </a:p>
        </p:txBody>
      </p:sp>
      <p:pic>
        <p:nvPicPr>
          <p:cNvPr id="336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260345" y="1798776"/>
            <a:ext cx="6580682" cy="493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10128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3602" name="Rectangle 8"/>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State Space Poles</a:t>
            </a:r>
          </a:p>
        </p:txBody>
      </p:sp>
      <p:sp>
        <p:nvSpPr>
          <p:cNvPr id="153603"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153604" name="Rectangle 15"/>
          <p:cNvSpPr>
            <a:spLocks noChangeArrowheads="1"/>
          </p:cNvSpPr>
          <p:nvPr/>
        </p:nvSpPr>
        <p:spPr bwMode="invGray">
          <a:xfrm>
            <a:off x="158750" y="981075"/>
            <a:ext cx="87899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If, as claimed above, the state-space representation is an </a:t>
            </a:r>
          </a:p>
          <a:p>
            <a:r>
              <a:rPr lang="en-GB" altLang="en-US" dirty="0"/>
              <a:t>alternative but </a:t>
            </a:r>
            <a:r>
              <a:rPr lang="en-GB" altLang="en-US" i="1" dirty="0"/>
              <a:t>equivalent </a:t>
            </a:r>
            <a:r>
              <a:rPr lang="en-GB" altLang="en-US" dirty="0"/>
              <a:t>representation to the transfer </a:t>
            </a:r>
          </a:p>
          <a:p>
            <a:r>
              <a:rPr lang="en-GB" altLang="en-US" dirty="0"/>
              <a:t>function then something must play the vital role of the </a:t>
            </a:r>
          </a:p>
          <a:p>
            <a:r>
              <a:rPr lang="en-GB" altLang="en-US" dirty="0"/>
              <a:t>system poles within this representation.</a:t>
            </a:r>
            <a:r>
              <a:rPr lang="en-US" altLang="en-US" dirty="0"/>
              <a:t> This is, of course, </a:t>
            </a:r>
          </a:p>
          <a:p>
            <a:r>
              <a:rPr lang="en-US" altLang="en-US" dirty="0"/>
              <a:t>the case and the “something” in question is the set of </a:t>
            </a:r>
          </a:p>
          <a:p>
            <a:r>
              <a:rPr lang="en-US" altLang="en-US" dirty="0"/>
              <a:t>eigenvalues of the state transition matrix </a:t>
            </a:r>
            <a:r>
              <a:rPr lang="en-US" altLang="en-US" i="1" dirty="0"/>
              <a:t>A. </a:t>
            </a:r>
            <a:r>
              <a:rPr lang="en-US" altLang="en-US" dirty="0"/>
              <a:t>I</a:t>
            </a:r>
            <a:r>
              <a:rPr lang="en-US" altLang="en-US" dirty="0" smtClean="0"/>
              <a:t>f </a:t>
            </a:r>
            <a:r>
              <a:rPr lang="en-US" altLang="en-US" dirty="0"/>
              <a:t>the</a:t>
            </a:r>
          </a:p>
          <a:p>
            <a:r>
              <a:rPr lang="en-GB" altLang="en-US" dirty="0"/>
              <a:t>closed-loop system has state-space representation</a:t>
            </a:r>
          </a:p>
        </p:txBody>
      </p:sp>
      <p:sp>
        <p:nvSpPr>
          <p:cNvPr id="153605" name="Text Box 1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pic>
        <p:nvPicPr>
          <p:cNvPr id="153606"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1538" y="4316413"/>
            <a:ext cx="5505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3788" y="5672138"/>
            <a:ext cx="44831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8" name="Rectangle 22"/>
          <p:cNvSpPr>
            <a:spLocks noChangeArrowheads="1"/>
          </p:cNvSpPr>
          <p:nvPr/>
        </p:nvSpPr>
        <p:spPr bwMode="invGray">
          <a:xfrm>
            <a:off x="215900" y="5048250"/>
            <a:ext cx="5926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then the closed-loop transfer function is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4758" name="Rectangle 2"/>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State Space Poles</a:t>
            </a:r>
          </a:p>
        </p:txBody>
      </p:sp>
      <p:sp>
        <p:nvSpPr>
          <p:cNvPr id="7475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4760"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74754" name="Object 10"/>
          <p:cNvGraphicFramePr>
            <a:graphicFrameLocks noChangeAspect="1"/>
          </p:cNvGraphicFramePr>
          <p:nvPr/>
        </p:nvGraphicFramePr>
        <p:xfrm>
          <a:off x="265113" y="1136650"/>
          <a:ext cx="2633662" cy="1131888"/>
        </p:xfrm>
        <a:graphic>
          <a:graphicData uri="http://schemas.openxmlformats.org/presentationml/2006/ole">
            <mc:AlternateContent xmlns:mc="http://schemas.openxmlformats.org/markup-compatibility/2006">
              <mc:Choice xmlns:v="urn:schemas-microsoft-com:vml" Requires="v">
                <p:oleObj spid="_x0000_s75051" name="Equation" r:id="rId4" imgW="977900" imgH="419100" progId="Equation.3">
                  <p:embed/>
                </p:oleObj>
              </mc:Choice>
              <mc:Fallback>
                <p:oleObj name="Equation" r:id="rId4" imgW="977900" imgH="4191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3" y="1136650"/>
                        <a:ext cx="2633662"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5" name="Object 12"/>
          <p:cNvGraphicFramePr>
            <a:graphicFrameLocks noChangeAspect="1"/>
          </p:cNvGraphicFramePr>
          <p:nvPr/>
        </p:nvGraphicFramePr>
        <p:xfrm>
          <a:off x="4270375" y="1098550"/>
          <a:ext cx="4332288" cy="1192213"/>
        </p:xfrm>
        <a:graphic>
          <a:graphicData uri="http://schemas.openxmlformats.org/presentationml/2006/ole">
            <mc:AlternateContent xmlns:mc="http://schemas.openxmlformats.org/markup-compatibility/2006">
              <mc:Choice xmlns:v="urn:schemas-microsoft-com:vml" Requires="v">
                <p:oleObj spid="_x0000_s75052" name="Equation" r:id="rId6" imgW="1524000" imgH="419100" progId="Equation.3">
                  <p:embed/>
                </p:oleObj>
              </mc:Choice>
              <mc:Fallback>
                <p:oleObj name="Equation" r:id="rId6" imgW="1524000" imgH="4191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0375" y="1098550"/>
                        <a:ext cx="4332288" cy="1192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6" name="Object 14"/>
          <p:cNvGraphicFramePr>
            <a:graphicFrameLocks noChangeAspect="1"/>
          </p:cNvGraphicFramePr>
          <p:nvPr/>
        </p:nvGraphicFramePr>
        <p:xfrm>
          <a:off x="1193800" y="4065588"/>
          <a:ext cx="6477000" cy="1077912"/>
        </p:xfrm>
        <a:graphic>
          <a:graphicData uri="http://schemas.openxmlformats.org/presentationml/2006/ole">
            <mc:AlternateContent xmlns:mc="http://schemas.openxmlformats.org/markup-compatibility/2006">
              <mc:Choice xmlns:v="urn:schemas-microsoft-com:vml" Requires="v">
                <p:oleObj spid="_x0000_s75053" name="Equation" r:id="rId8" imgW="2514600" imgH="419040" progId="Equation.3">
                  <p:embed/>
                </p:oleObj>
              </mc:Choice>
              <mc:Fallback>
                <p:oleObj name="Equation" r:id="rId8" imgW="2514600" imgH="41904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3800" y="4065588"/>
                        <a:ext cx="6477000"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7" name="Object 16"/>
          <p:cNvGraphicFramePr>
            <a:graphicFrameLocks noChangeAspect="1"/>
          </p:cNvGraphicFramePr>
          <p:nvPr/>
        </p:nvGraphicFramePr>
        <p:xfrm>
          <a:off x="200025" y="2709863"/>
          <a:ext cx="2436813" cy="603250"/>
        </p:xfrm>
        <a:graphic>
          <a:graphicData uri="http://schemas.openxmlformats.org/presentationml/2006/ole">
            <mc:AlternateContent xmlns:mc="http://schemas.openxmlformats.org/markup-compatibility/2006">
              <mc:Choice xmlns:v="urn:schemas-microsoft-com:vml" Requires="v">
                <p:oleObj spid="_x0000_s75054" name="Equation" r:id="rId10" imgW="863280" imgH="215640" progId="Equation.3">
                  <p:embed/>
                </p:oleObj>
              </mc:Choice>
              <mc:Fallback>
                <p:oleObj name="Equation" r:id="rId10" imgW="863280" imgH="21564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025" y="2709863"/>
                        <a:ext cx="24368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1" name="Rectangle 18"/>
          <p:cNvSpPr>
            <a:spLocks noChangeArrowheads="1"/>
          </p:cNvSpPr>
          <p:nvPr/>
        </p:nvSpPr>
        <p:spPr bwMode="invGray">
          <a:xfrm>
            <a:off x="2743200" y="2514600"/>
            <a:ext cx="62515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characteristic polynomial of </a:t>
            </a:r>
            <a:r>
              <a:rPr lang="en-GB" altLang="en-US" i="1"/>
              <a:t>A.</a:t>
            </a:r>
            <a:r>
              <a:rPr lang="en-GB" altLang="en-US"/>
              <a:t>  It is of </a:t>
            </a:r>
          </a:p>
          <a:p>
            <a:r>
              <a:rPr lang="en-GB" altLang="en-US"/>
              <a:t>degree </a:t>
            </a:r>
            <a:r>
              <a:rPr lang="en-GB" altLang="en-US" i="1"/>
              <a:t>n</a:t>
            </a:r>
            <a:r>
              <a:rPr lang="en-GB" altLang="en-US"/>
              <a:t> and its roots are the eigenvalues of </a:t>
            </a:r>
            <a:r>
              <a:rPr lang="en-GB" altLang="en-US" i="1"/>
              <a:t>A</a:t>
            </a:r>
            <a:r>
              <a:rPr lang="en-GB" altLang="en-US"/>
              <a:t>. </a:t>
            </a:r>
          </a:p>
        </p:txBody>
      </p:sp>
      <p:sp>
        <p:nvSpPr>
          <p:cNvPr id="74762" name="Rectangle 19"/>
          <p:cNvSpPr>
            <a:spLocks noChangeArrowheads="1"/>
          </p:cNvSpPr>
          <p:nvPr/>
        </p:nvSpPr>
        <p:spPr bwMode="invGray">
          <a:xfrm>
            <a:off x="447675" y="5268913"/>
            <a:ext cx="81391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Everything that we have ever said about desirable pole </a:t>
            </a:r>
          </a:p>
          <a:p>
            <a:r>
              <a:rPr lang="en-GB" altLang="en-US"/>
              <a:t>locations may be immediately translated into assertions </a:t>
            </a:r>
          </a:p>
          <a:p>
            <a:r>
              <a:rPr lang="en-GB" altLang="en-US"/>
              <a:t>concerning </a:t>
            </a:r>
            <a:r>
              <a:rPr lang="en-GB" altLang="en-US" i="1"/>
              <a:t>desirable eigenvalue locations.</a:t>
            </a:r>
            <a:r>
              <a:rPr lang="en-US" altLang="en-US"/>
              <a:t> </a:t>
            </a:r>
            <a:endParaRPr lang="en-GB"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46606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5779" name="Rectangle 2"/>
          <p:cNvSpPr>
            <a:spLocks noChangeArrowheads="1"/>
          </p:cNvSpPr>
          <p:nvPr/>
        </p:nvSpPr>
        <p:spPr bwMode="auto">
          <a:xfrm>
            <a:off x="1131888" y="28892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Poles</a:t>
            </a:r>
          </a:p>
        </p:txBody>
      </p:sp>
      <p:sp>
        <p:nvSpPr>
          <p:cNvPr id="757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57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75782" name="Rectangle 15"/>
          <p:cNvSpPr>
            <a:spLocks noChangeArrowheads="1"/>
          </p:cNvSpPr>
          <p:nvPr/>
        </p:nvSpPr>
        <p:spPr bwMode="invGray">
          <a:xfrm>
            <a:off x="285750" y="1365250"/>
            <a:ext cx="8675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One of the first things to do with the state equations is to </a:t>
            </a:r>
          </a:p>
          <a:p>
            <a:r>
              <a:rPr lang="en-GB" altLang="en-US"/>
              <a:t>find the open-loop poles of the system and these are the </a:t>
            </a:r>
          </a:p>
          <a:p>
            <a:r>
              <a:rPr lang="en-GB" altLang="en-US"/>
              <a:t>eigenvalues of the state transition matrix </a:t>
            </a:r>
            <a:r>
              <a:rPr lang="en-GB" altLang="en-US" i="1"/>
              <a:t>A</a:t>
            </a:r>
            <a:r>
              <a:rPr lang="en-GB" altLang="en-US"/>
              <a:t>. For the ball and</a:t>
            </a:r>
          </a:p>
          <a:p>
            <a:r>
              <a:rPr lang="en-GB" altLang="en-US"/>
              <a:t>magnetic field:</a:t>
            </a:r>
          </a:p>
        </p:txBody>
      </p:sp>
      <p:graphicFrame>
        <p:nvGraphicFramePr>
          <p:cNvPr id="75778" name="Object 18"/>
          <p:cNvGraphicFramePr>
            <a:graphicFrameLocks noChangeAspect="1"/>
          </p:cNvGraphicFramePr>
          <p:nvPr>
            <p:extLst>
              <p:ext uri="{D42A27DB-BD31-4B8C-83A1-F6EECF244321}">
                <p14:modId xmlns:p14="http://schemas.microsoft.com/office/powerpoint/2010/main" val="527338988"/>
              </p:ext>
            </p:extLst>
          </p:nvPr>
        </p:nvGraphicFramePr>
        <p:xfrm>
          <a:off x="4487863" y="3165475"/>
          <a:ext cx="2822575" cy="1485900"/>
        </p:xfrm>
        <a:graphic>
          <a:graphicData uri="http://schemas.openxmlformats.org/presentationml/2006/ole">
            <mc:AlternateContent xmlns:mc="http://schemas.openxmlformats.org/markup-compatibility/2006">
              <mc:Choice xmlns:v="urn:schemas-microsoft-com:vml" Requires="v">
                <p:oleObj spid="_x0000_s75859" name="Equation" r:id="rId4" imgW="1346040" imgH="711000" progId="Equation.3">
                  <p:embed/>
                </p:oleObj>
              </mc:Choice>
              <mc:Fallback>
                <p:oleObj name="Equation" r:id="rId4" imgW="1346040" imgH="7110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7863" y="3165475"/>
                        <a:ext cx="2822575"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4" name="Rectangle 20"/>
          <p:cNvSpPr>
            <a:spLocks noChangeArrowheads="1"/>
          </p:cNvSpPr>
          <p:nvPr/>
        </p:nvSpPr>
        <p:spPr bwMode="invGray">
          <a:xfrm>
            <a:off x="3533775" y="4914900"/>
            <a:ext cx="21796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i="1" dirty="0"/>
              <a:t>poles =   </a:t>
            </a:r>
          </a:p>
          <a:p>
            <a:r>
              <a:rPr lang="en-GB" altLang="en-US" i="1" dirty="0"/>
              <a:t>   31.3050 </a:t>
            </a:r>
          </a:p>
          <a:p>
            <a:r>
              <a:rPr lang="en-GB" altLang="en-US" i="1" dirty="0"/>
              <a:t> -31.3050 </a:t>
            </a:r>
          </a:p>
          <a:p>
            <a:r>
              <a:rPr lang="en-GB" altLang="en-US" i="1" dirty="0"/>
              <a:t> -100.0000</a:t>
            </a:r>
            <a:r>
              <a:rPr lang="en-US" altLang="en-US" dirty="0"/>
              <a:t> </a:t>
            </a:r>
          </a:p>
        </p:txBody>
      </p:sp>
      <p:sp>
        <p:nvSpPr>
          <p:cNvPr id="12" name="Rectangle 11"/>
          <p:cNvSpPr/>
          <p:nvPr/>
        </p:nvSpPr>
        <p:spPr bwMode="auto">
          <a:xfrm>
            <a:off x="190500" y="4222675"/>
            <a:ext cx="2687611" cy="826213"/>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3" name="TextBox 1"/>
          <p:cNvSpPr txBox="1">
            <a:spLocks noChangeArrowheads="1"/>
          </p:cNvSpPr>
          <p:nvPr/>
        </p:nvSpPr>
        <p:spPr bwMode="auto">
          <a:xfrm>
            <a:off x="285750" y="4448723"/>
            <a:ext cx="2772243" cy="461665"/>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err="1" smtClean="0">
                <a:solidFill>
                  <a:srgbClr val="0000FF"/>
                </a:solidFill>
              </a:rPr>
              <a:t>eig</a:t>
            </a:r>
            <a:r>
              <a:rPr lang="en-GB" sz="2400" dirty="0" smtClean="0">
                <a:solidFill>
                  <a:srgbClr val="0000FF"/>
                </a:solidFill>
              </a:rPr>
              <a:t>(A)</a:t>
            </a:r>
            <a:endParaRPr lang="en-GB" sz="2400" dirty="0" smtClean="0">
              <a:solidFill>
                <a:srgbClr val="0000F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46606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5779" name="Rectangle 2"/>
          <p:cNvSpPr>
            <a:spLocks noChangeArrowheads="1"/>
          </p:cNvSpPr>
          <p:nvPr/>
        </p:nvSpPr>
        <p:spPr bwMode="auto">
          <a:xfrm>
            <a:off x="1131888" y="28892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Poles</a:t>
            </a:r>
          </a:p>
        </p:txBody>
      </p:sp>
      <p:sp>
        <p:nvSpPr>
          <p:cNvPr id="757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57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75782" name="Rectangle 15"/>
          <p:cNvSpPr>
            <a:spLocks noChangeArrowheads="1"/>
          </p:cNvSpPr>
          <p:nvPr/>
        </p:nvSpPr>
        <p:spPr bwMode="invGray">
          <a:xfrm>
            <a:off x="188700" y="1200150"/>
            <a:ext cx="849848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One of the </a:t>
            </a:r>
            <a:r>
              <a:rPr lang="en-GB" altLang="en-US" dirty="0" smtClean="0"/>
              <a:t>poles is in the right hal</a:t>
            </a:r>
            <a:r>
              <a:rPr lang="en-GB" altLang="en-US" dirty="0" smtClean="0"/>
              <a:t>f plane, which means that the open-loop system is unstable. This is hardly surprising, a ball does not willing hover in mid-air. There are a number of ways of determining the step response, but the simplest is usually to use the </a:t>
            </a:r>
            <a:r>
              <a:rPr lang="en-GB" altLang="en-US" b="1" dirty="0" err="1" smtClean="0"/>
              <a:t>ss</a:t>
            </a:r>
            <a:r>
              <a:rPr lang="en-GB" altLang="en-US" dirty="0" smtClean="0"/>
              <a:t> command.</a:t>
            </a:r>
            <a:endParaRPr lang="en-GB" altLang="en-US" dirty="0"/>
          </a:p>
        </p:txBody>
      </p:sp>
      <p:sp>
        <p:nvSpPr>
          <p:cNvPr id="11" name="Rectangle 10"/>
          <p:cNvSpPr/>
          <p:nvPr/>
        </p:nvSpPr>
        <p:spPr bwMode="auto">
          <a:xfrm>
            <a:off x="275444" y="3827711"/>
            <a:ext cx="3621999" cy="1188773"/>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370694" y="4006598"/>
            <a:ext cx="3166985" cy="830997"/>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err="1" smtClean="0">
                <a:solidFill>
                  <a:srgbClr val="0000FF"/>
                </a:solidFill>
              </a:rPr>
              <a:t>Gp</a:t>
            </a:r>
            <a:r>
              <a:rPr lang="en-GB" sz="2400" dirty="0" smtClean="0">
                <a:solidFill>
                  <a:srgbClr val="0000FF"/>
                </a:solidFill>
              </a:rPr>
              <a:t> = </a:t>
            </a:r>
            <a:r>
              <a:rPr lang="en-GB" sz="2400" dirty="0" err="1" smtClean="0">
                <a:solidFill>
                  <a:srgbClr val="0000FF"/>
                </a:solidFill>
              </a:rPr>
              <a:t>ss</a:t>
            </a:r>
            <a:r>
              <a:rPr lang="en-GB" sz="2400" dirty="0" smtClean="0">
                <a:solidFill>
                  <a:srgbClr val="0000FF"/>
                </a:solidFill>
              </a:rPr>
              <a:t>(A,B,C,D)</a:t>
            </a:r>
          </a:p>
          <a:p>
            <a:pPr algn="l"/>
            <a:r>
              <a:rPr lang="en-GB" sz="2400" dirty="0" smtClean="0"/>
              <a:t>&gt;&gt;</a:t>
            </a:r>
            <a:r>
              <a:rPr lang="en-GB" sz="2400" dirty="0" smtClean="0">
                <a:solidFill>
                  <a:srgbClr val="0000FF"/>
                </a:solidFill>
              </a:rPr>
              <a:t>  step(</a:t>
            </a:r>
            <a:r>
              <a:rPr lang="en-GB" sz="2400" dirty="0" err="1" smtClean="0">
                <a:solidFill>
                  <a:srgbClr val="0000FF"/>
                </a:solidFill>
              </a:rPr>
              <a:t>Gp</a:t>
            </a:r>
            <a:r>
              <a:rPr lang="en-GB" sz="2400" dirty="0" smtClean="0">
                <a:solidFill>
                  <a:srgbClr val="0000FF"/>
                </a:solidFill>
              </a:rPr>
              <a:t>)</a:t>
            </a:r>
            <a:endParaRPr lang="en-GB" sz="2400" dirty="0" smtClean="0">
              <a:solidFill>
                <a:srgbClr val="0000FF"/>
              </a:solidFill>
            </a:endParaRPr>
          </a:p>
        </p:txBody>
      </p:sp>
      <p:pic>
        <p:nvPicPr>
          <p:cNvPr id="3717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106" y="3162925"/>
            <a:ext cx="4899893" cy="367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6048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46606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5779" name="Rectangle 2"/>
          <p:cNvSpPr>
            <a:spLocks noChangeArrowheads="1"/>
          </p:cNvSpPr>
          <p:nvPr/>
        </p:nvSpPr>
        <p:spPr bwMode="auto">
          <a:xfrm>
            <a:off x="1131888" y="28892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Poles</a:t>
            </a:r>
          </a:p>
        </p:txBody>
      </p:sp>
      <p:sp>
        <p:nvSpPr>
          <p:cNvPr id="757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57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75782" name="Rectangle 15"/>
          <p:cNvSpPr>
            <a:spLocks noChangeArrowheads="1"/>
          </p:cNvSpPr>
          <p:nvPr/>
        </p:nvSpPr>
        <p:spPr bwMode="invGray">
          <a:xfrm>
            <a:off x="188700" y="1365340"/>
            <a:ext cx="849848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Since </a:t>
            </a:r>
            <a:r>
              <a:rPr lang="en-GB" altLang="en-US" i="1" dirty="0" smtClean="0"/>
              <a:t>h</a:t>
            </a:r>
            <a:r>
              <a:rPr lang="en-GB" altLang="en-US" dirty="0" smtClean="0"/>
              <a:t> is measured downwards there is a problem here. It confirms instability, but it suggests that the ball will shoot up into the air. We may obtain the transfer function using the </a:t>
            </a:r>
            <a:r>
              <a:rPr lang="en-GB" altLang="en-US" b="1" dirty="0" smtClean="0"/>
              <a:t>ss2tf</a:t>
            </a:r>
            <a:r>
              <a:rPr lang="en-GB" altLang="en-US" dirty="0" smtClean="0"/>
              <a:t> command.</a:t>
            </a:r>
            <a:endParaRPr lang="en-GB" altLang="en-US" dirty="0"/>
          </a:p>
        </p:txBody>
      </p:sp>
      <p:sp>
        <p:nvSpPr>
          <p:cNvPr id="13" name="Rectangle 12"/>
          <p:cNvSpPr/>
          <p:nvPr/>
        </p:nvSpPr>
        <p:spPr bwMode="auto">
          <a:xfrm>
            <a:off x="275443" y="3332799"/>
            <a:ext cx="7954157" cy="86444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4" name="TextBox 1"/>
          <p:cNvSpPr txBox="1">
            <a:spLocks noChangeArrowheads="1"/>
          </p:cNvSpPr>
          <p:nvPr/>
        </p:nvSpPr>
        <p:spPr bwMode="auto">
          <a:xfrm>
            <a:off x="370693" y="3484734"/>
            <a:ext cx="7154369" cy="461665"/>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smtClean="0">
                <a:solidFill>
                  <a:srgbClr val="0000FF"/>
                </a:solidFill>
              </a:rPr>
              <a:t>[</a:t>
            </a:r>
            <a:r>
              <a:rPr lang="en-GB" sz="2400" dirty="0" err="1" smtClean="0">
                <a:solidFill>
                  <a:srgbClr val="0000FF"/>
                </a:solidFill>
              </a:rPr>
              <a:t>Np</a:t>
            </a:r>
            <a:r>
              <a:rPr lang="en-GB" sz="2400" dirty="0" err="1" smtClean="0">
                <a:solidFill>
                  <a:srgbClr val="0000FF"/>
                </a:solidFill>
              </a:rPr>
              <a:t>,Dp</a:t>
            </a:r>
            <a:r>
              <a:rPr lang="en-GB" sz="2400" dirty="0" smtClean="0">
                <a:solidFill>
                  <a:srgbClr val="0000FF"/>
                </a:solidFill>
              </a:rPr>
              <a:t>]</a:t>
            </a:r>
            <a:r>
              <a:rPr lang="en-GB" sz="2400" dirty="0" smtClean="0">
                <a:solidFill>
                  <a:srgbClr val="0000FF"/>
                </a:solidFill>
              </a:rPr>
              <a:t>= ss2tf(A,B,C,D)</a:t>
            </a:r>
          </a:p>
        </p:txBody>
      </p:sp>
      <p:sp>
        <p:nvSpPr>
          <p:cNvPr id="2" name="Rectangle 1"/>
          <p:cNvSpPr/>
          <p:nvPr/>
        </p:nvSpPr>
        <p:spPr>
          <a:xfrm>
            <a:off x="188700" y="5288340"/>
            <a:ext cx="8441723" cy="1569660"/>
          </a:xfrm>
          <a:prstGeom prst="rect">
            <a:avLst/>
          </a:prstGeom>
        </p:spPr>
        <p:txBody>
          <a:bodyPr wrap="square">
            <a:spAutoFit/>
          </a:bodyPr>
          <a:lstStyle/>
          <a:p>
            <a:r>
              <a:rPr lang="pl-PL" sz="2400" dirty="0" smtClean="0"/>
              <a:t>Dp </a:t>
            </a:r>
            <a:r>
              <a:rPr lang="pl-PL" sz="2400" dirty="0"/>
              <a:t>=</a:t>
            </a:r>
          </a:p>
          <a:p>
            <a:endParaRPr lang="pl-PL" sz="2400" dirty="0"/>
          </a:p>
          <a:p>
            <a:r>
              <a:rPr lang="pl-PL" sz="2400" dirty="0"/>
              <a:t>  1.0e+004 *</a:t>
            </a:r>
          </a:p>
          <a:p>
            <a:r>
              <a:rPr lang="pl-PL" sz="2400" dirty="0" smtClean="0"/>
              <a:t>    </a:t>
            </a:r>
            <a:r>
              <a:rPr lang="pl-PL" sz="2400" dirty="0"/>
              <a:t>0.0001    0.0100   -0.0980   -9.8000</a:t>
            </a:r>
            <a:endParaRPr lang="en-IE" sz="2400" dirty="0"/>
          </a:p>
        </p:txBody>
      </p:sp>
      <p:sp>
        <p:nvSpPr>
          <p:cNvPr id="3" name="Rectangle 2"/>
          <p:cNvSpPr/>
          <p:nvPr/>
        </p:nvSpPr>
        <p:spPr>
          <a:xfrm>
            <a:off x="188700" y="4418829"/>
            <a:ext cx="5300898" cy="461665"/>
          </a:xfrm>
          <a:prstGeom prst="rect">
            <a:avLst/>
          </a:prstGeom>
        </p:spPr>
        <p:txBody>
          <a:bodyPr wrap="square">
            <a:spAutoFit/>
          </a:bodyPr>
          <a:lstStyle/>
          <a:p>
            <a:r>
              <a:rPr lang="pl-PL" sz="2400" dirty="0"/>
              <a:t>Np </a:t>
            </a:r>
            <a:r>
              <a:rPr lang="pl-PL" sz="2400" dirty="0" smtClean="0"/>
              <a:t>=</a:t>
            </a:r>
            <a:r>
              <a:rPr lang="en-IE" sz="2400" dirty="0" smtClean="0"/>
              <a:t> </a:t>
            </a:r>
            <a:r>
              <a:rPr lang="pl-PL" sz="2400" dirty="0" smtClean="0"/>
              <a:t> </a:t>
            </a:r>
            <a:r>
              <a:rPr lang="pl-PL" sz="2400" dirty="0"/>
              <a:t>0   -0.0000   -0.0000 -280.0000</a:t>
            </a:r>
            <a:endParaRPr lang="pl-PL" sz="2400" dirty="0"/>
          </a:p>
        </p:txBody>
      </p:sp>
    </p:spTree>
    <p:extLst>
      <p:ext uri="{BB962C8B-B14F-4D97-AF65-F5344CB8AC3E}">
        <p14:creationId xmlns:p14="http://schemas.microsoft.com/office/powerpoint/2010/main" val="22959738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4758" name="Rectangle 2"/>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State Space Poles</a:t>
            </a:r>
          </a:p>
        </p:txBody>
      </p:sp>
      <p:sp>
        <p:nvSpPr>
          <p:cNvPr id="7475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4760"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74756" name="Object 14"/>
          <p:cNvGraphicFramePr>
            <a:graphicFrameLocks noChangeAspect="1"/>
          </p:cNvGraphicFramePr>
          <p:nvPr>
            <p:extLst>
              <p:ext uri="{D42A27DB-BD31-4B8C-83A1-F6EECF244321}">
                <p14:modId xmlns:p14="http://schemas.microsoft.com/office/powerpoint/2010/main" val="3659946443"/>
              </p:ext>
            </p:extLst>
          </p:nvPr>
        </p:nvGraphicFramePr>
        <p:xfrm>
          <a:off x="38100" y="2338388"/>
          <a:ext cx="8701088" cy="1174750"/>
        </p:xfrm>
        <a:graphic>
          <a:graphicData uri="http://schemas.openxmlformats.org/presentationml/2006/ole">
            <mc:AlternateContent xmlns:mc="http://schemas.openxmlformats.org/markup-compatibility/2006">
              <mc:Choice xmlns:v="urn:schemas-microsoft-com:vml" Requires="v">
                <p:oleObj spid="_x0000_s372776" name="Equation" r:id="rId4" imgW="3377880" imgH="457200" progId="Equation.3">
                  <p:embed/>
                </p:oleObj>
              </mc:Choice>
              <mc:Fallback>
                <p:oleObj name="Equation" r:id="rId4" imgW="3377880" imgH="457200" progId="Equation.3">
                  <p:embed/>
                  <p:pic>
                    <p:nvPicPr>
                      <p:cNvPr id="0" name=""/>
                      <p:cNvPicPr>
                        <a:picLocks noChangeAspect="1" noChangeArrowheads="1"/>
                      </p:cNvPicPr>
                      <p:nvPr/>
                    </p:nvPicPr>
                    <p:blipFill>
                      <a:blip r:embed="rId5"/>
                      <a:srcRect/>
                      <a:stretch>
                        <a:fillRect/>
                      </a:stretch>
                    </p:blipFill>
                    <p:spPr bwMode="auto">
                      <a:xfrm>
                        <a:off x="38100" y="2338388"/>
                        <a:ext cx="8701088"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2" name="Rectangle 19"/>
          <p:cNvSpPr>
            <a:spLocks noChangeArrowheads="1"/>
          </p:cNvSpPr>
          <p:nvPr/>
        </p:nvSpPr>
        <p:spPr bwMode="invGray">
          <a:xfrm>
            <a:off x="207832" y="1442535"/>
            <a:ext cx="729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err="1" smtClean="0"/>
              <a:t>Matlab</a:t>
            </a:r>
            <a:r>
              <a:rPr lang="en-IE" altLang="en-US" dirty="0" smtClean="0"/>
              <a:t> is suggesting that the transfer function is: </a:t>
            </a:r>
            <a:endParaRPr lang="en-GB" altLang="en-US" dirty="0"/>
          </a:p>
        </p:txBody>
      </p:sp>
      <p:sp>
        <p:nvSpPr>
          <p:cNvPr id="12" name="Rectangle 19"/>
          <p:cNvSpPr>
            <a:spLocks noChangeArrowheads="1"/>
          </p:cNvSpPr>
          <p:nvPr/>
        </p:nvSpPr>
        <p:spPr bwMode="invGray">
          <a:xfrm>
            <a:off x="360231" y="3813480"/>
            <a:ext cx="61430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err="1" smtClean="0"/>
              <a:t>Matlab</a:t>
            </a:r>
            <a:r>
              <a:rPr lang="en-IE" altLang="en-US" dirty="0" smtClean="0"/>
              <a:t> is </a:t>
            </a:r>
            <a:r>
              <a:rPr lang="en-IE" altLang="en-US" i="1" dirty="0" smtClean="0"/>
              <a:t>wrong</a:t>
            </a:r>
            <a:r>
              <a:rPr lang="en-IE" altLang="en-US" dirty="0" smtClean="0"/>
              <a:t>, the transfer function is: </a:t>
            </a:r>
            <a:endParaRPr lang="en-GB"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4184660416"/>
              </p:ext>
            </p:extLst>
          </p:nvPr>
        </p:nvGraphicFramePr>
        <p:xfrm>
          <a:off x="2250346" y="4695097"/>
          <a:ext cx="4252913" cy="1174750"/>
        </p:xfrm>
        <a:graphic>
          <a:graphicData uri="http://schemas.openxmlformats.org/presentationml/2006/ole">
            <mc:AlternateContent xmlns:mc="http://schemas.openxmlformats.org/markup-compatibility/2006">
              <mc:Choice xmlns:v="urn:schemas-microsoft-com:vml" Requires="v">
                <p:oleObj spid="_x0000_s372777" name="Equation" r:id="rId6" imgW="1650960" imgH="457200" progId="Equation.3">
                  <p:embed/>
                </p:oleObj>
              </mc:Choice>
              <mc:Fallback>
                <p:oleObj name="Equation" r:id="rId6" imgW="1650960" imgH="457200" progId="Equation.3">
                  <p:embed/>
                  <p:pic>
                    <p:nvPicPr>
                      <p:cNvPr id="0" name="Object 14"/>
                      <p:cNvPicPr>
                        <a:picLocks noChangeAspect="1" noChangeArrowheads="1"/>
                      </p:cNvPicPr>
                      <p:nvPr/>
                    </p:nvPicPr>
                    <p:blipFill>
                      <a:blip r:embed="rId7"/>
                      <a:srcRect/>
                      <a:stretch>
                        <a:fillRect/>
                      </a:stretch>
                    </p:blipFill>
                    <p:spPr bwMode="auto">
                      <a:xfrm>
                        <a:off x="2250346" y="4695097"/>
                        <a:ext cx="425291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9179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46606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5779" name="Rectangle 2"/>
          <p:cNvSpPr>
            <a:spLocks noChangeArrowheads="1"/>
          </p:cNvSpPr>
          <p:nvPr/>
        </p:nvSpPr>
        <p:spPr bwMode="auto">
          <a:xfrm>
            <a:off x="1131888" y="28892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Poles</a:t>
            </a:r>
          </a:p>
        </p:txBody>
      </p:sp>
      <p:sp>
        <p:nvSpPr>
          <p:cNvPr id="757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57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75782" name="Rectangle 15"/>
          <p:cNvSpPr>
            <a:spLocks noChangeArrowheads="1"/>
          </p:cNvSpPr>
          <p:nvPr/>
        </p:nvSpPr>
        <p:spPr bwMode="invGray">
          <a:xfrm>
            <a:off x="188700" y="1417347"/>
            <a:ext cx="8498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On this occasion the </a:t>
            </a:r>
            <a:r>
              <a:rPr lang="en-GB" altLang="en-US" b="1" dirty="0" err="1" smtClean="0"/>
              <a:t>lsim</a:t>
            </a:r>
            <a:r>
              <a:rPr lang="en-GB" altLang="en-US" dirty="0" smtClean="0"/>
              <a:t> command does a better job.</a:t>
            </a:r>
            <a:endParaRPr lang="en-GB" altLang="en-US" dirty="0"/>
          </a:p>
        </p:txBody>
      </p:sp>
      <p:sp>
        <p:nvSpPr>
          <p:cNvPr id="11" name="Rectangle 10"/>
          <p:cNvSpPr/>
          <p:nvPr/>
        </p:nvSpPr>
        <p:spPr bwMode="auto">
          <a:xfrm>
            <a:off x="175595" y="2208773"/>
            <a:ext cx="4162499" cy="236322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502950" y="2387660"/>
            <a:ext cx="3741156" cy="1938992"/>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err="1" smtClean="0">
                <a:solidFill>
                  <a:srgbClr val="0000FF"/>
                </a:solidFill>
              </a:rPr>
              <a:t>Gp</a:t>
            </a:r>
            <a:r>
              <a:rPr lang="en-GB" sz="2400" dirty="0" smtClean="0">
                <a:solidFill>
                  <a:srgbClr val="0000FF"/>
                </a:solidFill>
              </a:rPr>
              <a:t> = </a:t>
            </a:r>
            <a:r>
              <a:rPr lang="en-GB" sz="2400" dirty="0" err="1" smtClean="0">
                <a:solidFill>
                  <a:srgbClr val="0000FF"/>
                </a:solidFill>
              </a:rPr>
              <a:t>ss</a:t>
            </a:r>
            <a:r>
              <a:rPr lang="en-GB" sz="2400" dirty="0" smtClean="0">
                <a:solidFill>
                  <a:srgbClr val="0000FF"/>
                </a:solidFill>
              </a:rPr>
              <a:t>(A,B,C,D)</a:t>
            </a:r>
          </a:p>
          <a:p>
            <a:pPr algn="l"/>
            <a:r>
              <a:rPr lang="en-GB" sz="2400" dirty="0" smtClean="0"/>
              <a:t>&gt;&gt;</a:t>
            </a:r>
            <a:r>
              <a:rPr lang="en-GB" sz="2400" dirty="0" smtClean="0">
                <a:solidFill>
                  <a:srgbClr val="0000FF"/>
                </a:solidFill>
              </a:rPr>
              <a:t>  T = [0:0.001:1];</a:t>
            </a:r>
          </a:p>
          <a:p>
            <a:pPr algn="l"/>
            <a:r>
              <a:rPr lang="en-GB" sz="2400" dirty="0" smtClean="0"/>
              <a:t>&gt;&gt;</a:t>
            </a:r>
            <a:r>
              <a:rPr lang="en-GB" sz="2400" dirty="0" smtClean="0">
                <a:solidFill>
                  <a:srgbClr val="0000FF"/>
                </a:solidFill>
              </a:rPr>
              <a:t>  U = zeros(1,length(T));</a:t>
            </a:r>
          </a:p>
          <a:p>
            <a:pPr algn="l"/>
            <a:r>
              <a:rPr lang="en-GB" sz="2400" dirty="0" smtClean="0"/>
              <a:t>&gt;&gt;</a:t>
            </a:r>
            <a:r>
              <a:rPr lang="en-GB" sz="2400" dirty="0" smtClean="0">
                <a:solidFill>
                  <a:srgbClr val="0000FF"/>
                </a:solidFill>
              </a:rPr>
              <a:t>  x0 = [0.0001;0;0];</a:t>
            </a:r>
          </a:p>
          <a:p>
            <a:pPr algn="l"/>
            <a:r>
              <a:rPr lang="en-GB" sz="2400" dirty="0" smtClean="0"/>
              <a:t>&gt;&gt;</a:t>
            </a:r>
            <a:r>
              <a:rPr lang="en-GB" sz="2400" dirty="0" smtClean="0">
                <a:solidFill>
                  <a:srgbClr val="0000FF"/>
                </a:solidFill>
              </a:rPr>
              <a:t>  </a:t>
            </a:r>
            <a:r>
              <a:rPr lang="en-GB" sz="2400" dirty="0" err="1" smtClean="0">
                <a:solidFill>
                  <a:srgbClr val="0000FF"/>
                </a:solidFill>
              </a:rPr>
              <a:t>lsim</a:t>
            </a:r>
            <a:r>
              <a:rPr lang="en-GB" sz="2400" dirty="0" smtClean="0">
                <a:solidFill>
                  <a:srgbClr val="0000FF"/>
                </a:solidFill>
              </a:rPr>
              <a:t>(Gp,U,T,x0)</a:t>
            </a:r>
            <a:endParaRPr lang="en-GB" sz="2400" dirty="0" smtClean="0">
              <a:solidFill>
                <a:srgbClr val="0000FF"/>
              </a:solidFill>
            </a:endParaRPr>
          </a:p>
        </p:txBody>
      </p:sp>
      <p:pic>
        <p:nvPicPr>
          <p:cNvPr id="373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93" y="2201304"/>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39623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974361" y="7910"/>
            <a:ext cx="7083789" cy="779489"/>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4626" name="Rectangle 2"/>
          <p:cNvSpPr>
            <a:spLocks noChangeArrowheads="1"/>
          </p:cNvSpPr>
          <p:nvPr/>
        </p:nvSpPr>
        <p:spPr bwMode="auto">
          <a:xfrm>
            <a:off x="715963" y="0"/>
            <a:ext cx="77724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Pole Placement</a:t>
            </a:r>
          </a:p>
        </p:txBody>
      </p:sp>
      <p:sp>
        <p:nvSpPr>
          <p:cNvPr id="15462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154628" name="Rectangle 7"/>
          <p:cNvSpPr>
            <a:spLocks noChangeArrowheads="1"/>
          </p:cNvSpPr>
          <p:nvPr/>
        </p:nvSpPr>
        <p:spPr bwMode="invGray">
          <a:xfrm>
            <a:off x="144463" y="787400"/>
            <a:ext cx="8850312"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The relationship between system poles and eigenvalues of </a:t>
            </a:r>
          </a:p>
          <a:p>
            <a:r>
              <a:rPr lang="en-GB" altLang="en-US"/>
              <a:t>the state transition matrix, together with the approximate </a:t>
            </a:r>
          </a:p>
          <a:p>
            <a:r>
              <a:rPr lang="en-GB" altLang="en-US"/>
              <a:t>analyses concerning the value of certain pole locations leads </a:t>
            </a:r>
          </a:p>
          <a:p>
            <a:r>
              <a:rPr lang="en-GB" altLang="en-US"/>
              <a:t>to the first new design method that we shall consider:  </a:t>
            </a:r>
          </a:p>
          <a:p>
            <a:r>
              <a:rPr lang="en-GB" altLang="en-US" i="1"/>
              <a:t>pole placement</a:t>
            </a:r>
            <a:r>
              <a:rPr lang="en-GB" altLang="en-US"/>
              <a:t>.  This is essentially a generalisation of the </a:t>
            </a:r>
          </a:p>
          <a:p>
            <a:r>
              <a:rPr lang="en-GB" altLang="en-US"/>
              <a:t>root locus procedure.</a:t>
            </a:r>
          </a:p>
          <a:p>
            <a:endParaRPr lang="en-GB" altLang="en-US"/>
          </a:p>
          <a:p>
            <a:r>
              <a:rPr lang="en-GB" altLang="en-US"/>
              <a:t>In classical control it was assumed that the output was </a:t>
            </a:r>
          </a:p>
          <a:p>
            <a:r>
              <a:rPr lang="en-GB" altLang="en-US"/>
              <a:t>available to be fed back.  This is now called </a:t>
            </a:r>
            <a:r>
              <a:rPr lang="en-GB" altLang="en-US" i="1"/>
              <a:t>output feedback</a:t>
            </a:r>
            <a:r>
              <a:rPr lang="en-GB" altLang="en-US"/>
              <a:t>.</a:t>
            </a:r>
          </a:p>
          <a:p>
            <a:r>
              <a:rPr lang="en-GB" altLang="en-US"/>
              <a:t>For the purposes of this problem we assume that the user </a:t>
            </a:r>
          </a:p>
          <a:p>
            <a:r>
              <a:rPr lang="en-GB" altLang="en-US"/>
              <a:t>has gone to the extraordinary effort of measuring </a:t>
            </a:r>
            <a:r>
              <a:rPr lang="en-GB" altLang="en-US" i="1"/>
              <a:t>all</a:t>
            </a:r>
            <a:r>
              <a:rPr lang="en-GB" altLang="en-US"/>
              <a:t> of the </a:t>
            </a:r>
          </a:p>
          <a:p>
            <a:r>
              <a:rPr lang="en-GB" altLang="en-US"/>
              <a:t>states of the system. The complete state vector </a:t>
            </a:r>
            <a:r>
              <a:rPr lang="en-GB" altLang="en-US" i="1"/>
              <a:t>x </a:t>
            </a:r>
            <a:r>
              <a:rPr lang="en-GB" altLang="en-US"/>
              <a:t>is now </a:t>
            </a:r>
          </a:p>
          <a:p>
            <a:r>
              <a:rPr lang="en-GB" altLang="en-US"/>
              <a:t>available for feedback and we can therefore investigate </a:t>
            </a:r>
            <a:endParaRPr lang="en-GB" altLang="en-US" i="1"/>
          </a:p>
          <a:p>
            <a:r>
              <a:rPr lang="en-GB" altLang="en-US" i="1"/>
              <a:t> full-state linear feedback</a:t>
            </a:r>
            <a:r>
              <a:rPr lang="en-GB" altLang="en-US"/>
              <a:t>.</a:t>
            </a:r>
            <a:r>
              <a:rPr lang="en-US" altLang="en-US"/>
              <a:t>    </a:t>
            </a:r>
            <a:endParaRPr lang="en-GB" altLang="en-US"/>
          </a:p>
        </p:txBody>
      </p:sp>
      <p:sp>
        <p:nvSpPr>
          <p:cNvPr id="154629" name="Text Box 1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6806" name="Rectangle 2063"/>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Full-State Linear Feedback</a:t>
            </a:r>
          </a:p>
        </p:txBody>
      </p:sp>
      <p:sp>
        <p:nvSpPr>
          <p:cNvPr id="76807"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6808" name="Rectangle 2067"/>
          <p:cNvSpPr>
            <a:spLocks noChangeArrowheads="1"/>
          </p:cNvSpPr>
          <p:nvPr/>
        </p:nvSpPr>
        <p:spPr bwMode="invGray">
          <a:xfrm>
            <a:off x="274638" y="1214438"/>
            <a:ext cx="1849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Schematic: </a:t>
            </a:r>
          </a:p>
        </p:txBody>
      </p:sp>
      <p:sp>
        <p:nvSpPr>
          <p:cNvPr id="76809" name="Text Box 207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76802" name="Object 2080"/>
          <p:cNvGraphicFramePr>
            <a:graphicFrameLocks noChangeAspect="1"/>
          </p:cNvGraphicFramePr>
          <p:nvPr/>
        </p:nvGraphicFramePr>
        <p:xfrm>
          <a:off x="923925" y="4492625"/>
          <a:ext cx="7072313" cy="596900"/>
        </p:xfrm>
        <a:graphic>
          <a:graphicData uri="http://schemas.openxmlformats.org/presentationml/2006/ole">
            <mc:AlternateContent xmlns:mc="http://schemas.openxmlformats.org/markup-compatibility/2006">
              <mc:Choice xmlns:v="urn:schemas-microsoft-com:vml" Requires="v">
                <p:oleObj spid="_x0000_s77099" name="Equation" r:id="rId4" imgW="2450880" imgH="203040" progId="Equation.3">
                  <p:embed/>
                </p:oleObj>
              </mc:Choice>
              <mc:Fallback>
                <p:oleObj name="Equation" r:id="rId4" imgW="2450880" imgH="203040" progId="Equation.3">
                  <p:embed/>
                  <p:pic>
                    <p:nvPicPr>
                      <p:cNvPr id="0" name="Object 20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 y="4492625"/>
                        <a:ext cx="707231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2085"/>
          <p:cNvGraphicFramePr>
            <a:graphicFrameLocks noChangeAspect="1"/>
          </p:cNvGraphicFramePr>
          <p:nvPr/>
        </p:nvGraphicFramePr>
        <p:xfrm>
          <a:off x="1701800" y="5259388"/>
          <a:ext cx="5643563" cy="635000"/>
        </p:xfrm>
        <a:graphic>
          <a:graphicData uri="http://schemas.openxmlformats.org/presentationml/2006/ole">
            <mc:AlternateContent xmlns:mc="http://schemas.openxmlformats.org/markup-compatibility/2006">
              <mc:Choice xmlns:v="urn:schemas-microsoft-com:vml" Requires="v">
                <p:oleObj spid="_x0000_s77100" name="Equation" r:id="rId6" imgW="1955520" imgH="215640" progId="Equation.3">
                  <p:embed/>
                </p:oleObj>
              </mc:Choice>
              <mc:Fallback>
                <p:oleObj name="Equation" r:id="rId6" imgW="1955520" imgH="215640" progId="Equation.3">
                  <p:embed/>
                  <p:pic>
                    <p:nvPicPr>
                      <p:cNvPr id="0" name="Object 20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800" y="5259388"/>
                        <a:ext cx="5643563"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0" name="Rectangle 2086"/>
          <p:cNvSpPr>
            <a:spLocks noChangeArrowheads="1"/>
          </p:cNvSpPr>
          <p:nvPr/>
        </p:nvSpPr>
        <p:spPr bwMode="invGray">
          <a:xfrm>
            <a:off x="312738" y="6086475"/>
            <a:ext cx="5984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Closed-loop characteristic polynomial = </a:t>
            </a:r>
          </a:p>
        </p:txBody>
      </p:sp>
      <p:graphicFrame>
        <p:nvGraphicFramePr>
          <p:cNvPr id="76804" name="Object 2087"/>
          <p:cNvGraphicFramePr>
            <a:graphicFrameLocks noChangeAspect="1"/>
          </p:cNvGraphicFramePr>
          <p:nvPr/>
        </p:nvGraphicFramePr>
        <p:xfrm>
          <a:off x="6248400" y="6084888"/>
          <a:ext cx="2752725" cy="523875"/>
        </p:xfrm>
        <a:graphic>
          <a:graphicData uri="http://schemas.openxmlformats.org/presentationml/2006/ole">
            <mc:AlternateContent xmlns:mc="http://schemas.openxmlformats.org/markup-compatibility/2006">
              <mc:Choice xmlns:v="urn:schemas-microsoft-com:vml" Requires="v">
                <p:oleObj spid="_x0000_s77101" name="Equation" r:id="rId8" imgW="1155600" imgH="215640" progId="Equation.3">
                  <p:embed/>
                </p:oleObj>
              </mc:Choice>
              <mc:Fallback>
                <p:oleObj name="Equation" r:id="rId8" imgW="1155600" imgH="215640" progId="Equation.3">
                  <p:embed/>
                  <p:pic>
                    <p:nvPicPr>
                      <p:cNvPr id="0" name="Object 20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6084888"/>
                        <a:ext cx="27527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5" name="Object 2088"/>
          <p:cNvGraphicFramePr>
            <a:graphicFrameLocks noChangeAspect="1"/>
          </p:cNvGraphicFramePr>
          <p:nvPr/>
        </p:nvGraphicFramePr>
        <p:xfrm>
          <a:off x="3227388" y="1247775"/>
          <a:ext cx="3424237" cy="2554288"/>
        </p:xfrm>
        <a:graphic>
          <a:graphicData uri="http://schemas.openxmlformats.org/presentationml/2006/ole">
            <mc:AlternateContent xmlns:mc="http://schemas.openxmlformats.org/markup-compatibility/2006">
              <mc:Choice xmlns:v="urn:schemas-microsoft-com:vml" Requires="v">
                <p:oleObj spid="_x0000_s77102" name="Visio" r:id="rId10" imgW="3423600" imgH="2554560" progId="Visio.Drawing.11">
                  <p:embed/>
                </p:oleObj>
              </mc:Choice>
              <mc:Fallback>
                <p:oleObj name="Visio" r:id="rId10" imgW="3423600" imgH="2554560" progId="Visio.Drawing.11">
                  <p:embed/>
                  <p:pic>
                    <p:nvPicPr>
                      <p:cNvPr id="0" name="Object 20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7388" y="1247775"/>
                        <a:ext cx="3424237" cy="255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962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7828" name="Rectangle 12"/>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6.1</a:t>
            </a:r>
            <a:endParaRPr lang="en-GB" altLang="en-US" sz="4400" dirty="0">
              <a:solidFill>
                <a:schemeClr val="tx2"/>
              </a:solidFill>
              <a:latin typeface="Arial" charset="0"/>
            </a:endParaRPr>
          </a:p>
        </p:txBody>
      </p:sp>
      <p:sp>
        <p:nvSpPr>
          <p:cNvPr id="77829" name="Text Box 1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7830" name="Rectangle 16"/>
          <p:cNvSpPr>
            <a:spLocks noChangeArrowheads="1"/>
          </p:cNvSpPr>
          <p:nvPr/>
        </p:nvSpPr>
        <p:spPr bwMode="invGray">
          <a:xfrm>
            <a:off x="0" y="1084263"/>
            <a:ext cx="89535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Suppose the specifications for the controller performance are:</a:t>
            </a:r>
          </a:p>
          <a:p>
            <a:pPr eaLnBrk="1" hangingPunct="1">
              <a:buFontTx/>
              <a:buChar char="•"/>
            </a:pPr>
            <a:r>
              <a:rPr lang="en-GB" altLang="en-US"/>
              <a:t>   2% settling time less than 0.4 sec</a:t>
            </a:r>
          </a:p>
          <a:p>
            <a:pPr eaLnBrk="1" hangingPunct="1">
              <a:buFontTx/>
              <a:buChar char="•"/>
            </a:pPr>
            <a:r>
              <a:rPr lang="en-GB" altLang="en-US"/>
              <a:t>   Percentage overshoot less than 4.3%</a:t>
            </a:r>
          </a:p>
        </p:txBody>
      </p:sp>
      <p:sp>
        <p:nvSpPr>
          <p:cNvPr id="77831" name="Text Box 2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77832" name="Rectangle 28"/>
          <p:cNvSpPr>
            <a:spLocks noChangeArrowheads="1"/>
          </p:cNvSpPr>
          <p:nvPr/>
        </p:nvSpPr>
        <p:spPr bwMode="invGray">
          <a:xfrm>
            <a:off x="0" y="2590800"/>
            <a:ext cx="92900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We have three poles in this system, so to employ our </a:t>
            </a:r>
          </a:p>
          <a:p>
            <a:pPr eaLnBrk="1" hangingPunct="1"/>
            <a:r>
              <a:rPr lang="en-GB" altLang="en-US"/>
              <a:t>standard “specification to pole location” translation procedure </a:t>
            </a:r>
          </a:p>
          <a:p>
            <a:pPr eaLnBrk="1" hangingPunct="1"/>
            <a:r>
              <a:rPr lang="en-GB" altLang="en-US"/>
              <a:t>we will require that there exists a dominant pair of poles.  </a:t>
            </a:r>
          </a:p>
          <a:p>
            <a:pPr eaLnBrk="1" hangingPunct="1"/>
            <a:r>
              <a:rPr lang="en-GB" altLang="en-US"/>
              <a:t>The percentage overshoot will require that the damping ratio </a:t>
            </a:r>
          </a:p>
          <a:p>
            <a:pPr eaLnBrk="1" hangingPunct="1"/>
            <a:r>
              <a:rPr lang="en-GB" altLang="en-US"/>
              <a:t>for this dominant pair exceed 0.7071. The 2% settling time will </a:t>
            </a:r>
          </a:p>
          <a:p>
            <a:pPr eaLnBrk="1" hangingPunct="1"/>
            <a:r>
              <a:rPr lang="en-GB" altLang="en-US"/>
              <a:t>then require that the natural frequency for this dominant pair </a:t>
            </a:r>
          </a:p>
          <a:p>
            <a:pPr eaLnBrk="1" hangingPunct="1"/>
            <a:r>
              <a:rPr lang="en-GB" altLang="en-US"/>
              <a:t>exceed 14.1421 rad/sec.</a:t>
            </a:r>
            <a:r>
              <a:rPr lang="en-US" altLang="en-US"/>
              <a:t> </a:t>
            </a:r>
            <a:r>
              <a:rPr lang="en-GB" altLang="en-US"/>
              <a:t>The pair comprise the roots of the </a:t>
            </a:r>
          </a:p>
          <a:p>
            <a:pPr eaLnBrk="1" hangingPunct="1"/>
            <a:r>
              <a:rPr lang="en-GB" altLang="en-US"/>
              <a:t>quadratic:</a:t>
            </a:r>
            <a:r>
              <a:rPr lang="en-US" altLang="en-US"/>
              <a:t> </a:t>
            </a:r>
            <a:endParaRPr lang="en-GB" altLang="en-US"/>
          </a:p>
        </p:txBody>
      </p:sp>
      <p:graphicFrame>
        <p:nvGraphicFramePr>
          <p:cNvPr id="77826" name="Object 29"/>
          <p:cNvGraphicFramePr>
            <a:graphicFrameLocks noChangeAspect="1"/>
          </p:cNvGraphicFramePr>
          <p:nvPr/>
        </p:nvGraphicFramePr>
        <p:xfrm>
          <a:off x="246063" y="6099175"/>
          <a:ext cx="5815012" cy="612775"/>
        </p:xfrm>
        <a:graphic>
          <a:graphicData uri="http://schemas.openxmlformats.org/presentationml/2006/ole">
            <mc:AlternateContent xmlns:mc="http://schemas.openxmlformats.org/markup-compatibility/2006">
              <mc:Choice xmlns:v="urn:schemas-microsoft-com:vml" Requires="v">
                <p:oleObj spid="_x0000_s77977" name="Equation" r:id="rId4" imgW="2323800" imgH="241200" progId="Equation.3">
                  <p:embed/>
                </p:oleObj>
              </mc:Choice>
              <mc:Fallback>
                <p:oleObj name="Equation" r:id="rId4" imgW="2323800" imgH="2412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063" y="6099175"/>
                        <a:ext cx="5815012"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31"/>
          <p:cNvGraphicFramePr>
            <a:graphicFrameLocks noChangeAspect="1"/>
          </p:cNvGraphicFramePr>
          <p:nvPr/>
        </p:nvGraphicFramePr>
        <p:xfrm>
          <a:off x="6954838" y="6140450"/>
          <a:ext cx="1677987" cy="527050"/>
        </p:xfrm>
        <a:graphic>
          <a:graphicData uri="http://schemas.openxmlformats.org/presentationml/2006/ole">
            <mc:AlternateContent xmlns:mc="http://schemas.openxmlformats.org/markup-compatibility/2006">
              <mc:Choice xmlns:v="urn:schemas-microsoft-com:vml" Requires="v">
                <p:oleObj spid="_x0000_s77978" name="Equation" r:id="rId6" imgW="660240" imgH="203040" progId="Equation.3">
                  <p:embed/>
                </p:oleObj>
              </mc:Choice>
              <mc:Fallback>
                <p:oleObj name="Equation" r:id="rId6" imgW="660240" imgH="203040"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4838" y="6140450"/>
                        <a:ext cx="167798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275556"/>
            <a:ext cx="8587022"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At about 21</a:t>
            </a:r>
            <a:r>
              <a:rPr lang="en-GB" altLang="en-US" baseline="30000" dirty="0" smtClean="0"/>
              <a:t>o</a:t>
            </a:r>
            <a:r>
              <a:rPr lang="en-GB" altLang="en-US" dirty="0" smtClean="0"/>
              <a:t> the phase margin is fairly low. It would roughly correspond to the performance of a canonical second order system with a damping ratio of about 0.21. This would be expected to give a rather large overshoot of about 51% </a:t>
            </a:r>
          </a:p>
          <a:p>
            <a:pPr eaLnBrk="1" hangingPunct="1">
              <a:spcBef>
                <a:spcPct val="50000"/>
              </a:spcBef>
            </a:pPr>
            <a:r>
              <a:rPr lang="en-GB" altLang="en-US" dirty="0" smtClean="0"/>
              <a:t>The gain crossover frequency, at 0.682 rad/sec, is also fairly low. Given a damping ratio of 0.21 it suggests a natural frequency of about 0.71 rad/sec and a 2% settling time of about 1/((0.21)(0.71)) which is about 26 sec. Of course these are possibly dreadful approximations but they do give us some reason to believe that the system will have significant overshoot and long transient time.</a:t>
            </a:r>
            <a:endParaRPr lang="en-US" altLang="en-US" dirty="0"/>
          </a:p>
        </p:txBody>
      </p:sp>
    </p:spTree>
    <p:extLst>
      <p:ext uri="{BB962C8B-B14F-4D97-AF65-F5344CB8AC3E}">
        <p14:creationId xmlns:p14="http://schemas.microsoft.com/office/powerpoint/2010/main" val="248120241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2225"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8852" name="Rectangle 2"/>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6.1</a:t>
            </a:r>
            <a:endParaRPr lang="en-GB" altLang="en-US" sz="4400" dirty="0">
              <a:solidFill>
                <a:schemeClr val="tx2"/>
              </a:solidFill>
              <a:latin typeface="Arial" charset="0"/>
            </a:endParaRPr>
          </a:p>
        </p:txBody>
      </p:sp>
      <p:sp>
        <p:nvSpPr>
          <p:cNvPr id="7885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8854" name="Rectangle 5"/>
          <p:cNvSpPr>
            <a:spLocks noChangeArrowheads="1"/>
          </p:cNvSpPr>
          <p:nvPr/>
        </p:nvSpPr>
        <p:spPr bwMode="invGray">
          <a:xfrm>
            <a:off x="0" y="979488"/>
            <a:ext cx="92313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The third pole must be real (obviously) and must be dominated </a:t>
            </a:r>
          </a:p>
          <a:p>
            <a:pPr eaLnBrk="1" hangingPunct="1"/>
            <a:r>
              <a:rPr lang="en-GB" altLang="en-US" dirty="0"/>
              <a:t>by the dominant pair.  As the dominant pair have real part </a:t>
            </a:r>
          </a:p>
          <a:p>
            <a:pPr eaLnBrk="1" hangingPunct="1"/>
            <a:r>
              <a:rPr lang="en-GB" altLang="en-US" dirty="0"/>
              <a:t>= -10 the third dominated pole must have real part much less </a:t>
            </a:r>
          </a:p>
          <a:p>
            <a:pPr eaLnBrk="1" hangingPunct="1"/>
            <a:r>
              <a:rPr lang="en-GB" altLang="en-US" dirty="0"/>
              <a:t>than this.  A choice of -50 is not an unreasonable first guess.  </a:t>
            </a:r>
          </a:p>
        </p:txBody>
      </p:sp>
      <p:sp>
        <p:nvSpPr>
          <p:cNvPr id="78855"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78856" name="Rectangle 10"/>
          <p:cNvSpPr>
            <a:spLocks noChangeArrowheads="1"/>
          </p:cNvSpPr>
          <p:nvPr/>
        </p:nvSpPr>
        <p:spPr bwMode="invGray">
          <a:xfrm>
            <a:off x="0" y="3222734"/>
            <a:ext cx="41941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The </a:t>
            </a:r>
            <a:r>
              <a:rPr lang="en-GB" altLang="en-US" b="1" dirty="0"/>
              <a:t>place</a:t>
            </a:r>
            <a:r>
              <a:rPr lang="en-GB" altLang="en-US" dirty="0"/>
              <a:t> command places the closed-loop poles at</a:t>
            </a:r>
          </a:p>
          <a:p>
            <a:pPr eaLnBrk="1" hangingPunct="1"/>
            <a:r>
              <a:rPr lang="en-GB" altLang="en-US" dirty="0"/>
              <a:t>         -10</a:t>
            </a:r>
            <a:r>
              <a:rPr lang="en-US" altLang="en-US" dirty="0">
                <a:cs typeface="Times New Roman" pitchFamily="18" charset="0"/>
              </a:rPr>
              <a:t>±10j</a:t>
            </a:r>
            <a:r>
              <a:rPr lang="en-GB" altLang="en-US" dirty="0"/>
              <a:t>, -50</a:t>
            </a:r>
          </a:p>
          <a:p>
            <a:pPr eaLnBrk="1" hangingPunct="1"/>
            <a:r>
              <a:rPr lang="en-GB" altLang="en-US" dirty="0" smtClean="0"/>
              <a:t>yield</a:t>
            </a:r>
            <a:r>
              <a:rPr lang="en-GB" altLang="en-US" dirty="0" smtClean="0"/>
              <a:t>ing</a:t>
            </a:r>
            <a:r>
              <a:rPr lang="en-GB" altLang="en-US" dirty="0" smtClean="0"/>
              <a:t> </a:t>
            </a:r>
            <a:r>
              <a:rPr lang="en-GB" altLang="en-US" dirty="0"/>
              <a:t>gains:</a:t>
            </a:r>
          </a:p>
        </p:txBody>
      </p:sp>
      <p:pic>
        <p:nvPicPr>
          <p:cNvPr id="7885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775" y="2708275"/>
            <a:ext cx="51181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8850" name="Object 16"/>
          <p:cNvGraphicFramePr>
            <a:graphicFrameLocks noChangeAspect="1"/>
          </p:cNvGraphicFramePr>
          <p:nvPr/>
        </p:nvGraphicFramePr>
        <p:xfrm>
          <a:off x="142875" y="5327650"/>
          <a:ext cx="4551363" cy="438150"/>
        </p:xfrm>
        <a:graphic>
          <a:graphicData uri="http://schemas.openxmlformats.org/presentationml/2006/ole">
            <mc:AlternateContent xmlns:mc="http://schemas.openxmlformats.org/markup-compatibility/2006">
              <mc:Choice xmlns:v="urn:schemas-microsoft-com:vml" Requires="v">
                <p:oleObj spid="_x0000_s79004" name="Equation" r:id="rId5" imgW="2209800" imgH="215900" progId="Equation.3">
                  <p:embed/>
                </p:oleObj>
              </mc:Choice>
              <mc:Fallback>
                <p:oleObj name="Equation" r:id="rId5" imgW="2209800" imgH="2159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 y="5327650"/>
                        <a:ext cx="455136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1" name="Object 18"/>
          <p:cNvGraphicFramePr>
            <a:graphicFrameLocks noChangeAspect="1"/>
          </p:cNvGraphicFramePr>
          <p:nvPr/>
        </p:nvGraphicFramePr>
        <p:xfrm>
          <a:off x="0" y="6035675"/>
          <a:ext cx="5567363" cy="822325"/>
        </p:xfrm>
        <a:graphic>
          <a:graphicData uri="http://schemas.openxmlformats.org/presentationml/2006/ole">
            <mc:AlternateContent xmlns:mc="http://schemas.openxmlformats.org/markup-compatibility/2006">
              <mc:Choice xmlns:v="urn:schemas-microsoft-com:vml" Requires="v">
                <p:oleObj spid="_x0000_s79005" name="Equation" r:id="rId7" imgW="2831760" imgH="419040" progId="Equation.3">
                  <p:embed/>
                </p:oleObj>
              </mc:Choice>
              <mc:Fallback>
                <p:oleObj name="Equation" r:id="rId7" imgW="2831760" imgH="4190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035675"/>
                        <a:ext cx="55673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46606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5779" name="Rectangle 2"/>
          <p:cNvSpPr>
            <a:spLocks noChangeArrowheads="1"/>
          </p:cNvSpPr>
          <p:nvPr/>
        </p:nvSpPr>
        <p:spPr bwMode="auto">
          <a:xfrm>
            <a:off x="1131888" y="288925"/>
            <a:ext cx="671195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4400" dirty="0">
                <a:solidFill>
                  <a:schemeClr val="tx2"/>
                </a:solidFill>
              </a:rPr>
              <a:t>Example </a:t>
            </a:r>
            <a:r>
              <a:rPr lang="en-GB" altLang="en-US" sz="4400" dirty="0" smtClean="0">
                <a:solidFill>
                  <a:schemeClr val="tx2"/>
                </a:solidFill>
              </a:rPr>
              <a:t>6.1</a:t>
            </a:r>
            <a:r>
              <a:rPr lang="en-GB" altLang="en-US" sz="4400" dirty="0">
                <a:solidFill>
                  <a:schemeClr val="tx2"/>
                </a:solidFill>
              </a:rPr>
              <a:t>:  Poles</a:t>
            </a:r>
          </a:p>
        </p:txBody>
      </p:sp>
      <p:sp>
        <p:nvSpPr>
          <p:cNvPr id="757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57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1" name="Rectangle 10"/>
          <p:cNvSpPr/>
          <p:nvPr/>
        </p:nvSpPr>
        <p:spPr bwMode="auto">
          <a:xfrm>
            <a:off x="175595" y="1200150"/>
            <a:ext cx="7079644" cy="140385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502948" y="1486579"/>
            <a:ext cx="6932173" cy="954107"/>
          </a:xfrm>
          <a:prstGeom prst="rect">
            <a:avLst/>
          </a:prstGeom>
          <a:noFill/>
          <a:ln w="9525">
            <a:noFill/>
            <a:miter lim="800000"/>
            <a:headEnd/>
            <a:tailEnd/>
          </a:ln>
        </p:spPr>
        <p:txBody>
          <a:bodyPr wrap="square">
            <a:spAutoFit/>
          </a:bodyPr>
          <a:lstStyle/>
          <a:p>
            <a:pPr algn="l"/>
            <a:r>
              <a:rPr lang="en-GB" dirty="0" smtClean="0"/>
              <a:t>&gt;&gt;</a:t>
            </a:r>
            <a:r>
              <a:rPr lang="en-GB" dirty="0" smtClean="0">
                <a:solidFill>
                  <a:srgbClr val="0000FF"/>
                </a:solidFill>
              </a:rPr>
              <a:t>  </a:t>
            </a:r>
            <a:r>
              <a:rPr lang="en-GB" dirty="0" err="1" smtClean="0">
                <a:solidFill>
                  <a:srgbClr val="0000FF"/>
                </a:solidFill>
              </a:rPr>
              <a:t>target_poles</a:t>
            </a:r>
            <a:r>
              <a:rPr lang="en-GB" dirty="0" smtClean="0">
                <a:solidFill>
                  <a:srgbClr val="0000FF"/>
                </a:solidFill>
              </a:rPr>
              <a:t> = [-10+10i;-10-10i;-50];</a:t>
            </a:r>
          </a:p>
          <a:p>
            <a:pPr algn="l"/>
            <a:r>
              <a:rPr lang="en-GB" dirty="0" smtClean="0"/>
              <a:t>&gt;&gt;</a:t>
            </a:r>
            <a:r>
              <a:rPr lang="en-GB" dirty="0" smtClean="0">
                <a:solidFill>
                  <a:srgbClr val="0000FF"/>
                </a:solidFill>
              </a:rPr>
              <a:t>  K = place(</a:t>
            </a:r>
            <a:r>
              <a:rPr lang="en-GB" dirty="0" err="1" smtClean="0">
                <a:solidFill>
                  <a:srgbClr val="0000FF"/>
                </a:solidFill>
              </a:rPr>
              <a:t>A,B,target_poles</a:t>
            </a:r>
            <a:r>
              <a:rPr lang="en-GB" dirty="0" smtClean="0">
                <a:solidFill>
                  <a:srgbClr val="0000FF"/>
                </a:solidFill>
              </a:rPr>
              <a:t>)</a:t>
            </a:r>
            <a:endParaRPr lang="en-GB" dirty="0" smtClean="0">
              <a:solidFill>
                <a:srgbClr val="0000FF"/>
              </a:solidFill>
            </a:endParaRPr>
          </a:p>
        </p:txBody>
      </p:sp>
      <p:sp>
        <p:nvSpPr>
          <p:cNvPr id="13" name="Rectangle 5"/>
          <p:cNvSpPr>
            <a:spLocks noChangeArrowheads="1"/>
          </p:cNvSpPr>
          <p:nvPr/>
        </p:nvSpPr>
        <p:spPr bwMode="invGray">
          <a:xfrm>
            <a:off x="226134" y="2892154"/>
            <a:ext cx="7832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The </a:t>
            </a:r>
            <a:r>
              <a:rPr lang="en-GB" altLang="en-US" dirty="0" smtClean="0"/>
              <a:t>achieved poles are the eigenvalues of </a:t>
            </a:r>
            <a:r>
              <a:rPr lang="en-GB" altLang="en-US" i="1" dirty="0" smtClean="0"/>
              <a:t>A-BK</a:t>
            </a:r>
            <a:r>
              <a:rPr lang="en-GB" altLang="en-US" dirty="0" smtClean="0"/>
              <a:t>, i.e. </a:t>
            </a:r>
            <a:endParaRPr lang="en-GB" altLang="en-US" dirty="0"/>
          </a:p>
        </p:txBody>
      </p:sp>
      <p:sp>
        <p:nvSpPr>
          <p:cNvPr id="14" name="Rectangle 13"/>
          <p:cNvSpPr/>
          <p:nvPr/>
        </p:nvSpPr>
        <p:spPr bwMode="auto">
          <a:xfrm>
            <a:off x="226134" y="3428582"/>
            <a:ext cx="7079644" cy="1038488"/>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5" name="TextBox 1"/>
          <p:cNvSpPr txBox="1">
            <a:spLocks noChangeArrowheads="1"/>
          </p:cNvSpPr>
          <p:nvPr/>
        </p:nvSpPr>
        <p:spPr bwMode="auto">
          <a:xfrm>
            <a:off x="553487" y="3715010"/>
            <a:ext cx="6932173" cy="523220"/>
          </a:xfrm>
          <a:prstGeom prst="rect">
            <a:avLst/>
          </a:prstGeom>
          <a:noFill/>
          <a:ln w="9525">
            <a:noFill/>
            <a:miter lim="800000"/>
            <a:headEnd/>
            <a:tailEnd/>
          </a:ln>
        </p:spPr>
        <p:txBody>
          <a:bodyPr wrap="square">
            <a:spAutoFit/>
          </a:bodyPr>
          <a:lstStyle/>
          <a:p>
            <a:pPr algn="l"/>
            <a:r>
              <a:rPr lang="en-GB" dirty="0" smtClean="0"/>
              <a:t>&gt;&gt;</a:t>
            </a:r>
            <a:r>
              <a:rPr lang="en-GB" dirty="0" smtClean="0">
                <a:solidFill>
                  <a:srgbClr val="0000FF"/>
                </a:solidFill>
              </a:rPr>
              <a:t>  </a:t>
            </a:r>
            <a:r>
              <a:rPr lang="en-GB" dirty="0" err="1" smtClean="0">
                <a:solidFill>
                  <a:srgbClr val="0000FF"/>
                </a:solidFill>
              </a:rPr>
              <a:t>eig</a:t>
            </a:r>
            <a:r>
              <a:rPr lang="en-GB" dirty="0" smtClean="0">
                <a:solidFill>
                  <a:srgbClr val="0000FF"/>
                </a:solidFill>
              </a:rPr>
              <a:t>(A-(B*K))</a:t>
            </a:r>
          </a:p>
        </p:txBody>
      </p:sp>
      <p:sp>
        <p:nvSpPr>
          <p:cNvPr id="2" name="Rectangle 1"/>
          <p:cNvSpPr/>
          <p:nvPr/>
        </p:nvSpPr>
        <p:spPr>
          <a:xfrm>
            <a:off x="1856142" y="4552385"/>
            <a:ext cx="4572000" cy="2246769"/>
          </a:xfrm>
          <a:prstGeom prst="rect">
            <a:avLst/>
          </a:prstGeom>
        </p:spPr>
        <p:txBody>
          <a:bodyPr>
            <a:spAutoFit/>
          </a:bodyPr>
          <a:lstStyle/>
          <a:p>
            <a:r>
              <a:rPr lang="en-IE" dirty="0" err="1"/>
              <a:t>ans</a:t>
            </a:r>
            <a:r>
              <a:rPr lang="en-IE" dirty="0"/>
              <a:t> =</a:t>
            </a:r>
          </a:p>
          <a:p>
            <a:endParaRPr lang="en-IE" dirty="0"/>
          </a:p>
          <a:p>
            <a:r>
              <a:rPr lang="en-IE" dirty="0"/>
              <a:t> -50.0000          </a:t>
            </a:r>
          </a:p>
          <a:p>
            <a:r>
              <a:rPr lang="en-IE" dirty="0"/>
              <a:t> -10.0000 +10.0000i</a:t>
            </a:r>
          </a:p>
          <a:p>
            <a:r>
              <a:rPr lang="en-IE" dirty="0"/>
              <a:t> -10.0000 -10.0000i</a:t>
            </a:r>
          </a:p>
        </p:txBody>
      </p:sp>
    </p:spTree>
    <p:extLst>
      <p:ext uri="{BB962C8B-B14F-4D97-AF65-F5344CB8AC3E}">
        <p14:creationId xmlns:p14="http://schemas.microsoft.com/office/powerpoint/2010/main" val="20304732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2225"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8852" name="Rectangle 2"/>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6.1</a:t>
            </a:r>
            <a:endParaRPr lang="en-GB" altLang="en-US" sz="4400" dirty="0">
              <a:solidFill>
                <a:schemeClr val="tx2"/>
              </a:solidFill>
              <a:latin typeface="Arial" charset="0"/>
            </a:endParaRPr>
          </a:p>
        </p:txBody>
      </p:sp>
      <p:sp>
        <p:nvSpPr>
          <p:cNvPr id="7885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78854" name="Rectangle 5"/>
          <p:cNvSpPr>
            <a:spLocks noChangeArrowheads="1"/>
          </p:cNvSpPr>
          <p:nvPr/>
        </p:nvSpPr>
        <p:spPr bwMode="invGray">
          <a:xfrm>
            <a:off x="209608" y="1143000"/>
            <a:ext cx="86803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The closed-loop poles end up exactly where we required. The overshoot is fine as is the settling time. The steady state error is dreadful however.</a:t>
            </a:r>
            <a:endParaRPr lang="en-GB" altLang="en-US" dirty="0"/>
          </a:p>
        </p:txBody>
      </p:sp>
      <p:sp>
        <p:nvSpPr>
          <p:cNvPr id="78855"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pic>
        <p:nvPicPr>
          <p:cNvPr id="7885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775" y="2708275"/>
            <a:ext cx="51181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8850" name="Object 16"/>
          <p:cNvGraphicFramePr>
            <a:graphicFrameLocks noChangeAspect="1"/>
          </p:cNvGraphicFramePr>
          <p:nvPr>
            <p:extLst>
              <p:ext uri="{D42A27DB-BD31-4B8C-83A1-F6EECF244321}">
                <p14:modId xmlns:p14="http://schemas.microsoft.com/office/powerpoint/2010/main" val="1664049020"/>
              </p:ext>
            </p:extLst>
          </p:nvPr>
        </p:nvGraphicFramePr>
        <p:xfrm>
          <a:off x="209608" y="2708275"/>
          <a:ext cx="4551363" cy="438150"/>
        </p:xfrm>
        <a:graphic>
          <a:graphicData uri="http://schemas.openxmlformats.org/presentationml/2006/ole">
            <mc:AlternateContent xmlns:mc="http://schemas.openxmlformats.org/markup-compatibility/2006">
              <mc:Choice xmlns:v="urn:schemas-microsoft-com:vml" Requires="v">
                <p:oleObj spid="_x0000_s374803" name="Equation" r:id="rId5" imgW="2209800" imgH="215900" progId="Equation.3">
                  <p:embed/>
                </p:oleObj>
              </mc:Choice>
              <mc:Fallback>
                <p:oleObj name="Equation" r:id="rId5" imgW="22098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608" y="2708275"/>
                        <a:ext cx="455136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5"/>
          <p:cNvSpPr>
            <a:spLocks noChangeArrowheads="1"/>
          </p:cNvSpPr>
          <p:nvPr/>
        </p:nvSpPr>
        <p:spPr bwMode="invGray">
          <a:xfrm>
            <a:off x="209608" y="3157305"/>
            <a:ext cx="434016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The gains are also very fussy and there is a rather worrying sensitivity of the closed-loop pole locations to the third, smaller gain. Indeed the system is barely stable if this gain is reduced to -0.2.</a:t>
            </a:r>
            <a:endParaRPr lang="en-GB" altLang="en-US" dirty="0"/>
          </a:p>
        </p:txBody>
      </p:sp>
    </p:spTree>
    <p:extLst>
      <p:ext uri="{BB962C8B-B14F-4D97-AF65-F5344CB8AC3E}">
        <p14:creationId xmlns:p14="http://schemas.microsoft.com/office/powerpoint/2010/main" val="4304549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2225"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5650" name="Rectangle 2"/>
          <p:cNvSpPr>
            <a:spLocks noChangeArrowheads="1"/>
          </p:cNvSpPr>
          <p:nvPr/>
        </p:nvSpPr>
        <p:spPr bwMode="auto">
          <a:xfrm>
            <a:off x="277813" y="0"/>
            <a:ext cx="8626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Tracking</a:t>
            </a:r>
          </a:p>
        </p:txBody>
      </p:sp>
      <p:sp>
        <p:nvSpPr>
          <p:cNvPr id="15565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5652" name="Rectangle 6"/>
          <p:cNvSpPr>
            <a:spLocks noChangeArrowheads="1"/>
          </p:cNvSpPr>
          <p:nvPr/>
        </p:nvSpPr>
        <p:spPr bwMode="invGray">
          <a:xfrm>
            <a:off x="250825" y="1018371"/>
            <a:ext cx="855503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We deal with the easy problem first. The </a:t>
            </a:r>
            <a:r>
              <a:rPr lang="en-GB" altLang="en-US" dirty="0"/>
              <a:t>tracking in the above example is dreadful. The problem </a:t>
            </a:r>
            <a:r>
              <a:rPr lang="en-GB" altLang="en-US" dirty="0" smtClean="0"/>
              <a:t>is </a:t>
            </a:r>
            <a:r>
              <a:rPr lang="en-GB" altLang="en-US" dirty="0"/>
              <a:t>caused by the fact that in the full-state linear feedback </a:t>
            </a:r>
            <a:r>
              <a:rPr lang="en-GB" altLang="en-US" dirty="0" smtClean="0"/>
              <a:t>schematic </a:t>
            </a:r>
            <a:r>
              <a:rPr lang="en-GB" altLang="en-US" dirty="0"/>
              <a:t>above we do not compare the output signal to the </a:t>
            </a:r>
            <a:r>
              <a:rPr lang="en-GB" altLang="en-US" dirty="0" smtClean="0"/>
              <a:t>reference </a:t>
            </a:r>
            <a:r>
              <a:rPr lang="en-GB" altLang="en-US" dirty="0"/>
              <a:t>signal; instead we measure all of the states, </a:t>
            </a:r>
            <a:r>
              <a:rPr lang="en-GB" altLang="en-US" dirty="0" smtClean="0"/>
              <a:t>multiply </a:t>
            </a:r>
            <a:r>
              <a:rPr lang="en-GB" altLang="en-US" dirty="0"/>
              <a:t>by the gain vector </a:t>
            </a:r>
            <a:r>
              <a:rPr lang="en-GB" altLang="en-US" i="1" dirty="0"/>
              <a:t>K</a:t>
            </a:r>
            <a:r>
              <a:rPr lang="en-GB" altLang="en-US" dirty="0"/>
              <a:t> and then subtract this result </a:t>
            </a:r>
            <a:r>
              <a:rPr lang="en-GB" altLang="en-US" dirty="0" smtClean="0"/>
              <a:t>from </a:t>
            </a:r>
            <a:r>
              <a:rPr lang="en-GB" altLang="en-US" dirty="0"/>
              <a:t>the reference.  So </a:t>
            </a:r>
            <a:r>
              <a:rPr lang="en-GB" altLang="en-US" i="1" dirty="0" err="1"/>
              <a:t>Kx</a:t>
            </a:r>
            <a:r>
              <a:rPr lang="en-GB" altLang="en-US" dirty="0"/>
              <a:t> tracks the reference, but as there </a:t>
            </a:r>
            <a:r>
              <a:rPr lang="en-GB" altLang="en-US" dirty="0" smtClean="0"/>
              <a:t>is </a:t>
            </a:r>
            <a:r>
              <a:rPr lang="en-GB" altLang="en-US" dirty="0"/>
              <a:t>no reason to expect that </a:t>
            </a:r>
            <a:r>
              <a:rPr lang="en-GB" altLang="en-US" i="1" dirty="0" err="1"/>
              <a:t>Kx</a:t>
            </a:r>
            <a:r>
              <a:rPr lang="en-GB" altLang="en-US" dirty="0"/>
              <a:t> will strongly resemble the </a:t>
            </a:r>
            <a:r>
              <a:rPr lang="en-GB" altLang="en-US" dirty="0" smtClean="0"/>
              <a:t>output </a:t>
            </a:r>
            <a:r>
              <a:rPr lang="en-GB" altLang="en-US" i="1" dirty="0"/>
              <a:t>y</a:t>
            </a:r>
            <a:r>
              <a:rPr lang="en-GB" altLang="en-US" dirty="0"/>
              <a:t> it cannot be expected that the output will thereby </a:t>
            </a:r>
            <a:r>
              <a:rPr lang="en-GB" altLang="en-US" dirty="0" smtClean="0"/>
              <a:t>track </a:t>
            </a:r>
            <a:r>
              <a:rPr lang="en-GB" altLang="en-US" dirty="0"/>
              <a:t>the reference.  This is a basic problem with full-state </a:t>
            </a:r>
            <a:r>
              <a:rPr lang="en-GB" altLang="en-US" dirty="0" smtClean="0"/>
              <a:t>linear </a:t>
            </a:r>
            <a:r>
              <a:rPr lang="en-GB" altLang="en-US" dirty="0"/>
              <a:t>feedback as it has so far been presented.</a:t>
            </a:r>
            <a:r>
              <a:rPr lang="en-US" altLang="en-US" dirty="0"/>
              <a:t>  </a:t>
            </a:r>
            <a:r>
              <a:rPr lang="en-GB" altLang="en-US" dirty="0"/>
              <a:t> </a:t>
            </a:r>
          </a:p>
        </p:txBody>
      </p:sp>
      <p:sp>
        <p:nvSpPr>
          <p:cNvPr id="155653" name="Rectangle 8"/>
          <p:cNvSpPr>
            <a:spLocks noChangeArrowheads="1"/>
          </p:cNvSpPr>
          <p:nvPr/>
        </p:nvSpPr>
        <p:spPr bwMode="invGray">
          <a:xfrm>
            <a:off x="250825" y="6098433"/>
            <a:ext cx="8091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To eliminate this problem we scale the reference input.</a:t>
            </a:r>
            <a:r>
              <a:rPr lang="en-US" altLang="en-US" dirty="0"/>
              <a:t> </a:t>
            </a:r>
          </a:p>
        </p:txBody>
      </p:sp>
      <p:sp>
        <p:nvSpPr>
          <p:cNvPr id="155654"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84162"/>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79880" name="Rectangle 2"/>
          <p:cNvSpPr>
            <a:spLocks noChangeArrowheads="1"/>
          </p:cNvSpPr>
          <p:nvPr/>
        </p:nvSpPr>
        <p:spPr bwMode="auto">
          <a:xfrm>
            <a:off x="29980" y="142081"/>
            <a:ext cx="7981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err="1">
                <a:solidFill>
                  <a:schemeClr val="tx2"/>
                </a:solidFill>
                <a:latin typeface="Arial" charset="0"/>
              </a:rPr>
              <a:t>Nbar</a:t>
            </a:r>
            <a:endParaRPr lang="en-GB" altLang="en-US" sz="4400" dirty="0">
              <a:solidFill>
                <a:schemeClr val="tx2"/>
              </a:solidFill>
              <a:latin typeface="Arial" charset="0"/>
            </a:endParaRPr>
          </a:p>
        </p:txBody>
      </p:sp>
      <p:sp>
        <p:nvSpPr>
          <p:cNvPr id="7988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79882" name="Text Box 1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79874" name="Object 18"/>
          <p:cNvGraphicFramePr>
            <a:graphicFrameLocks noChangeAspect="1"/>
          </p:cNvGraphicFramePr>
          <p:nvPr/>
        </p:nvGraphicFramePr>
        <p:xfrm>
          <a:off x="3336925" y="1152525"/>
          <a:ext cx="5011738" cy="2554288"/>
        </p:xfrm>
        <a:graphic>
          <a:graphicData uri="http://schemas.openxmlformats.org/presentationml/2006/ole">
            <mc:AlternateContent xmlns:mc="http://schemas.openxmlformats.org/markup-compatibility/2006">
              <mc:Choice xmlns:v="urn:schemas-microsoft-com:vml" Requires="v">
                <p:oleObj spid="_x0000_s80315" name="Visio" r:id="rId4" imgW="5011920" imgH="2554560" progId="Visio.Drawing.11">
                  <p:embed/>
                </p:oleObj>
              </mc:Choice>
              <mc:Fallback>
                <p:oleObj name="Visio" r:id="rId4" imgW="5011920" imgH="2554560"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6925" y="1152525"/>
                        <a:ext cx="5011738" cy="255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5" name="Object 19"/>
          <p:cNvGraphicFramePr>
            <a:graphicFrameLocks noChangeAspect="1"/>
          </p:cNvGraphicFramePr>
          <p:nvPr/>
        </p:nvGraphicFramePr>
        <p:xfrm>
          <a:off x="311150" y="1981200"/>
          <a:ext cx="3230563" cy="1090613"/>
        </p:xfrm>
        <a:graphic>
          <a:graphicData uri="http://schemas.openxmlformats.org/presentationml/2006/ole">
            <mc:AlternateContent xmlns:mc="http://schemas.openxmlformats.org/markup-compatibility/2006">
              <mc:Choice xmlns:v="urn:schemas-microsoft-com:vml" Requires="v">
                <p:oleObj spid="_x0000_s80316" name="Equation" r:id="rId6" imgW="1371600" imgH="457200" progId="Equation.3">
                  <p:embed/>
                </p:oleObj>
              </mc:Choice>
              <mc:Fallback>
                <p:oleObj name="Equation" r:id="rId6" imgW="1371600" imgH="4572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981200"/>
                        <a:ext cx="3230563" cy="1090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6" name="Object 21"/>
          <p:cNvGraphicFramePr>
            <a:graphicFrameLocks noChangeAspect="1"/>
          </p:cNvGraphicFramePr>
          <p:nvPr/>
        </p:nvGraphicFramePr>
        <p:xfrm>
          <a:off x="274638" y="3449638"/>
          <a:ext cx="4991100" cy="576262"/>
        </p:xfrm>
        <a:graphic>
          <a:graphicData uri="http://schemas.openxmlformats.org/presentationml/2006/ole">
            <mc:AlternateContent xmlns:mc="http://schemas.openxmlformats.org/markup-compatibility/2006">
              <mc:Choice xmlns:v="urn:schemas-microsoft-com:vml" Requires="v">
                <p:oleObj spid="_x0000_s80317" name="Equation" r:id="rId8" imgW="2120900" imgH="241300" progId="Equation.3">
                  <p:embed/>
                </p:oleObj>
              </mc:Choice>
              <mc:Fallback>
                <p:oleObj name="Equation" r:id="rId8" imgW="2120900" imgH="2413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638" y="3449638"/>
                        <a:ext cx="49911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7" name="Object 23"/>
          <p:cNvGraphicFramePr>
            <a:graphicFrameLocks noChangeAspect="1"/>
          </p:cNvGraphicFramePr>
          <p:nvPr/>
        </p:nvGraphicFramePr>
        <p:xfrm>
          <a:off x="261938" y="4357688"/>
          <a:ext cx="5191125" cy="906462"/>
        </p:xfrm>
        <a:graphic>
          <a:graphicData uri="http://schemas.openxmlformats.org/presentationml/2006/ole">
            <mc:AlternateContent xmlns:mc="http://schemas.openxmlformats.org/markup-compatibility/2006">
              <mc:Choice xmlns:v="urn:schemas-microsoft-com:vml" Requires="v">
                <p:oleObj spid="_x0000_s80318" name="Equation" r:id="rId10" imgW="2400300" imgH="419100" progId="Equation.3">
                  <p:embed/>
                </p:oleObj>
              </mc:Choice>
              <mc:Fallback>
                <p:oleObj name="Equation" r:id="rId10" imgW="2400300" imgH="4191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938" y="4357688"/>
                        <a:ext cx="5191125"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8" name="Object 25"/>
          <p:cNvGraphicFramePr>
            <a:graphicFrameLocks noChangeAspect="1"/>
          </p:cNvGraphicFramePr>
          <p:nvPr/>
        </p:nvGraphicFramePr>
        <p:xfrm>
          <a:off x="234950" y="5664200"/>
          <a:ext cx="4062413" cy="608013"/>
        </p:xfrm>
        <a:graphic>
          <a:graphicData uri="http://schemas.openxmlformats.org/presentationml/2006/ole">
            <mc:AlternateContent xmlns:mc="http://schemas.openxmlformats.org/markup-compatibility/2006">
              <mc:Choice xmlns:v="urn:schemas-microsoft-com:vml" Requires="v">
                <p:oleObj spid="_x0000_s80319" name="Equation" r:id="rId12" imgW="1675673" imgH="253890" progId="Equation.3">
                  <p:embed/>
                </p:oleObj>
              </mc:Choice>
              <mc:Fallback>
                <p:oleObj name="Equation" r:id="rId12" imgW="1675673" imgH="253890"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4950" y="5664200"/>
                        <a:ext cx="4062413"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9" name="Object 27"/>
          <p:cNvGraphicFramePr>
            <a:graphicFrameLocks noChangeAspect="1"/>
          </p:cNvGraphicFramePr>
          <p:nvPr/>
        </p:nvGraphicFramePr>
        <p:xfrm>
          <a:off x="5689600" y="5534025"/>
          <a:ext cx="3043238" cy="1066800"/>
        </p:xfrm>
        <a:graphic>
          <a:graphicData uri="http://schemas.openxmlformats.org/presentationml/2006/ole">
            <mc:AlternateContent xmlns:mc="http://schemas.openxmlformats.org/markup-compatibility/2006">
              <mc:Choice xmlns:v="urn:schemas-microsoft-com:vml" Requires="v">
                <p:oleObj spid="_x0000_s80320" name="Equation" r:id="rId14" imgW="1244600" imgH="431800" progId="Equation.3">
                  <p:embed/>
                </p:oleObj>
              </mc:Choice>
              <mc:Fallback>
                <p:oleObj name="Equation" r:id="rId14" imgW="1244600" imgH="431800"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89600" y="5534025"/>
                        <a:ext cx="30432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2225"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0900" name="Rectangle 2"/>
          <p:cNvSpPr>
            <a:spLocks noChangeArrowheads="1"/>
          </p:cNvSpPr>
          <p:nvPr/>
        </p:nvSpPr>
        <p:spPr bwMode="auto">
          <a:xfrm>
            <a:off x="7159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6.1</a:t>
            </a:r>
            <a:endParaRPr lang="en-GB" altLang="en-US" sz="4400" dirty="0">
              <a:solidFill>
                <a:schemeClr val="tx2"/>
              </a:solidFill>
              <a:latin typeface="Arial" charset="0"/>
            </a:endParaRPr>
          </a:p>
        </p:txBody>
      </p:sp>
      <p:sp>
        <p:nvSpPr>
          <p:cNvPr id="8090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80902"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80898" name="Object 17"/>
          <p:cNvGraphicFramePr>
            <a:graphicFrameLocks noChangeAspect="1"/>
          </p:cNvGraphicFramePr>
          <p:nvPr>
            <p:extLst>
              <p:ext uri="{D42A27DB-BD31-4B8C-83A1-F6EECF244321}">
                <p14:modId xmlns:p14="http://schemas.microsoft.com/office/powerpoint/2010/main" val="3590037564"/>
              </p:ext>
            </p:extLst>
          </p:nvPr>
        </p:nvGraphicFramePr>
        <p:xfrm>
          <a:off x="156415" y="1282154"/>
          <a:ext cx="6480175" cy="1577975"/>
        </p:xfrm>
        <a:graphic>
          <a:graphicData uri="http://schemas.openxmlformats.org/presentationml/2006/ole">
            <mc:AlternateContent xmlns:mc="http://schemas.openxmlformats.org/markup-compatibility/2006">
              <mc:Choice xmlns:v="urn:schemas-microsoft-com:vml" Requires="v">
                <p:oleObj spid="_x0000_s81051" name="Equation" r:id="rId4" imgW="2603160" imgH="634680" progId="Equation.3">
                  <p:embed/>
                </p:oleObj>
              </mc:Choice>
              <mc:Fallback>
                <p:oleObj name="Equation" r:id="rId4" imgW="2603160" imgH="63468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415" y="1282154"/>
                        <a:ext cx="6480175"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899" name="Object 18"/>
          <p:cNvGraphicFramePr>
            <a:graphicFrameLocks noChangeAspect="1"/>
          </p:cNvGraphicFramePr>
          <p:nvPr/>
        </p:nvGraphicFramePr>
        <p:xfrm>
          <a:off x="579438" y="3355975"/>
          <a:ext cx="1833562" cy="1577975"/>
        </p:xfrm>
        <a:graphic>
          <a:graphicData uri="http://schemas.openxmlformats.org/presentationml/2006/ole">
            <mc:AlternateContent xmlns:mc="http://schemas.openxmlformats.org/markup-compatibility/2006">
              <mc:Choice xmlns:v="urn:schemas-microsoft-com:vml" Requires="v">
                <p:oleObj spid="_x0000_s81052" name="Equation" r:id="rId6" imgW="736560" imgH="634680" progId="Equation.3">
                  <p:embed/>
                </p:oleObj>
              </mc:Choice>
              <mc:Fallback>
                <p:oleObj name="Equation" r:id="rId6" imgW="736560" imgH="63468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438" y="3355975"/>
                        <a:ext cx="1833562"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bwMode="auto">
          <a:xfrm>
            <a:off x="156415" y="5290762"/>
            <a:ext cx="7079644" cy="1454811"/>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483766" y="5317368"/>
            <a:ext cx="6932173" cy="1384995"/>
          </a:xfrm>
          <a:prstGeom prst="rect">
            <a:avLst/>
          </a:prstGeom>
          <a:noFill/>
          <a:ln w="9525">
            <a:noFill/>
            <a:miter lim="800000"/>
            <a:headEnd/>
            <a:tailEnd/>
          </a:ln>
        </p:spPr>
        <p:txBody>
          <a:bodyPr wrap="square">
            <a:spAutoFit/>
          </a:bodyPr>
          <a:lstStyle/>
          <a:p>
            <a:pPr algn="l"/>
            <a:r>
              <a:rPr lang="en-GB" dirty="0" smtClean="0"/>
              <a:t>&gt;&gt;  </a:t>
            </a:r>
            <a:r>
              <a:rPr lang="en-GB" dirty="0" err="1" smtClean="0">
                <a:solidFill>
                  <a:srgbClr val="0000FF"/>
                </a:solidFill>
              </a:rPr>
              <a:t>Nbar</a:t>
            </a:r>
            <a:r>
              <a:rPr lang="en-GB" dirty="0" smtClean="0">
                <a:solidFill>
                  <a:srgbClr val="0000FF"/>
                </a:solidFill>
              </a:rPr>
              <a:t> = -1/(C*</a:t>
            </a:r>
            <a:r>
              <a:rPr lang="en-GB" dirty="0" err="1" smtClean="0">
                <a:solidFill>
                  <a:srgbClr val="0000FF"/>
                </a:solidFill>
              </a:rPr>
              <a:t>inv</a:t>
            </a:r>
            <a:r>
              <a:rPr lang="en-GB" dirty="0" smtClean="0">
                <a:solidFill>
                  <a:srgbClr val="0000FF"/>
                </a:solidFill>
              </a:rPr>
              <a:t>(A-(B*K))*B)</a:t>
            </a:r>
            <a:endParaRPr lang="en-GB" dirty="0" smtClean="0"/>
          </a:p>
          <a:p>
            <a:pPr algn="l"/>
            <a:r>
              <a:rPr lang="en-GB" dirty="0" smtClean="0"/>
              <a:t>&gt;&gt;</a:t>
            </a:r>
            <a:r>
              <a:rPr lang="en-GB" dirty="0" smtClean="0">
                <a:solidFill>
                  <a:srgbClr val="0000FF"/>
                </a:solidFill>
              </a:rPr>
              <a:t>  </a:t>
            </a:r>
            <a:r>
              <a:rPr lang="en-GB" dirty="0" err="1" smtClean="0">
                <a:solidFill>
                  <a:srgbClr val="0000FF"/>
                </a:solidFill>
              </a:rPr>
              <a:t>Gcl</a:t>
            </a:r>
            <a:r>
              <a:rPr lang="en-GB" dirty="0" smtClean="0">
                <a:solidFill>
                  <a:srgbClr val="0000FF"/>
                </a:solidFill>
              </a:rPr>
              <a:t> = </a:t>
            </a:r>
            <a:r>
              <a:rPr lang="en-GB" dirty="0" err="1" smtClean="0">
                <a:solidFill>
                  <a:srgbClr val="0000FF"/>
                </a:solidFill>
              </a:rPr>
              <a:t>ss</a:t>
            </a:r>
            <a:r>
              <a:rPr lang="en-GB" dirty="0" smtClean="0">
                <a:solidFill>
                  <a:srgbClr val="0000FF"/>
                </a:solidFill>
              </a:rPr>
              <a:t>(A-(B*K),</a:t>
            </a:r>
            <a:r>
              <a:rPr lang="en-GB" dirty="0" err="1" smtClean="0">
                <a:solidFill>
                  <a:srgbClr val="0000FF"/>
                </a:solidFill>
              </a:rPr>
              <a:t>Nbar</a:t>
            </a:r>
            <a:r>
              <a:rPr lang="en-GB" dirty="0" smtClean="0">
                <a:solidFill>
                  <a:srgbClr val="0000FF"/>
                </a:solidFill>
              </a:rPr>
              <a:t>*B,C,D)</a:t>
            </a:r>
          </a:p>
          <a:p>
            <a:pPr algn="l"/>
            <a:r>
              <a:rPr lang="en-GB" dirty="0" smtClean="0"/>
              <a:t>&gt;&gt;</a:t>
            </a:r>
            <a:r>
              <a:rPr lang="en-GB" dirty="0" smtClean="0">
                <a:solidFill>
                  <a:srgbClr val="0000FF"/>
                </a:solidFill>
              </a:rPr>
              <a:t>  step(</a:t>
            </a:r>
            <a:r>
              <a:rPr lang="en-GB" dirty="0" err="1" smtClean="0">
                <a:solidFill>
                  <a:srgbClr val="0000FF"/>
                </a:solidFill>
              </a:rPr>
              <a:t>Gcl</a:t>
            </a:r>
            <a:r>
              <a:rPr lang="en-GB" dirty="0" smtClean="0">
                <a:solidFill>
                  <a:srgbClr val="0000FF"/>
                </a:solidFill>
              </a:rPr>
              <a:t>)</a:t>
            </a:r>
            <a:endParaRPr lang="en-GB" dirty="0" smtClean="0">
              <a:solidFill>
                <a:srgbClr val="0000FF"/>
              </a:solidFill>
            </a:endParaRPr>
          </a:p>
        </p:txBody>
      </p:sp>
      <p:pic>
        <p:nvPicPr>
          <p:cNvPr id="81018" name="Picture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3505" y="154508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2225"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5650" name="Rectangle 2"/>
          <p:cNvSpPr>
            <a:spLocks noChangeArrowheads="1"/>
          </p:cNvSpPr>
          <p:nvPr/>
        </p:nvSpPr>
        <p:spPr bwMode="auto">
          <a:xfrm>
            <a:off x="277813" y="0"/>
            <a:ext cx="8626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smtClean="0">
                <a:solidFill>
                  <a:schemeClr val="tx2"/>
                </a:solidFill>
                <a:latin typeface="Arial" charset="0"/>
              </a:rPr>
              <a:t>Example 6.1</a:t>
            </a:r>
            <a:endParaRPr lang="en-GB" altLang="en-US" sz="4400" dirty="0">
              <a:solidFill>
                <a:schemeClr val="tx2"/>
              </a:solidFill>
              <a:latin typeface="Arial" charset="0"/>
            </a:endParaRPr>
          </a:p>
        </p:txBody>
      </p:sp>
      <p:sp>
        <p:nvSpPr>
          <p:cNvPr id="15565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5652" name="Rectangle 6"/>
          <p:cNvSpPr>
            <a:spLocks noChangeArrowheads="1"/>
          </p:cNvSpPr>
          <p:nvPr/>
        </p:nvSpPr>
        <p:spPr bwMode="invGray">
          <a:xfrm>
            <a:off x="250825" y="1145468"/>
            <a:ext cx="85550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smtClean="0"/>
              <a:t>The steady state error has been fixed. The overshoot is fine. The settling time is a little off. Since a number of you have already discovered the command let us use </a:t>
            </a:r>
            <a:r>
              <a:rPr lang="en-IE" altLang="en-US" b="1" dirty="0" err="1" smtClean="0"/>
              <a:t>stepinfo</a:t>
            </a:r>
            <a:r>
              <a:rPr lang="en-IE" altLang="en-US" dirty="0" smtClean="0"/>
              <a:t>.</a:t>
            </a:r>
            <a:endParaRPr lang="en-GB" altLang="en-US" dirty="0"/>
          </a:p>
        </p:txBody>
      </p:sp>
      <p:sp>
        <p:nvSpPr>
          <p:cNvPr id="155654"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8" name="Rectangle 7"/>
          <p:cNvSpPr/>
          <p:nvPr/>
        </p:nvSpPr>
        <p:spPr bwMode="auto">
          <a:xfrm>
            <a:off x="277813" y="2646078"/>
            <a:ext cx="3539822" cy="800655"/>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9" name="TextBox 1"/>
          <p:cNvSpPr txBox="1">
            <a:spLocks noChangeArrowheads="1"/>
          </p:cNvSpPr>
          <p:nvPr/>
        </p:nvSpPr>
        <p:spPr bwMode="auto">
          <a:xfrm>
            <a:off x="425284" y="2781422"/>
            <a:ext cx="3652041" cy="523220"/>
          </a:xfrm>
          <a:prstGeom prst="rect">
            <a:avLst/>
          </a:prstGeom>
          <a:noFill/>
          <a:ln w="9525">
            <a:noFill/>
            <a:miter lim="800000"/>
            <a:headEnd/>
            <a:tailEnd/>
          </a:ln>
        </p:spPr>
        <p:txBody>
          <a:bodyPr wrap="square">
            <a:spAutoFit/>
          </a:bodyPr>
          <a:lstStyle/>
          <a:p>
            <a:pPr algn="l"/>
            <a:r>
              <a:rPr lang="en-GB" dirty="0" smtClean="0"/>
              <a:t>&gt;&gt;</a:t>
            </a:r>
            <a:r>
              <a:rPr lang="en-GB" dirty="0" smtClean="0">
                <a:solidFill>
                  <a:srgbClr val="0000FF"/>
                </a:solidFill>
              </a:rPr>
              <a:t>  </a:t>
            </a:r>
            <a:r>
              <a:rPr lang="en-GB" dirty="0" err="1" smtClean="0">
                <a:solidFill>
                  <a:srgbClr val="0000FF"/>
                </a:solidFill>
              </a:rPr>
              <a:t>stepinfo</a:t>
            </a:r>
            <a:r>
              <a:rPr lang="en-GB" dirty="0" smtClean="0">
                <a:solidFill>
                  <a:srgbClr val="0000FF"/>
                </a:solidFill>
              </a:rPr>
              <a:t>(</a:t>
            </a:r>
            <a:r>
              <a:rPr lang="en-GB" dirty="0" err="1" smtClean="0">
                <a:solidFill>
                  <a:srgbClr val="0000FF"/>
                </a:solidFill>
              </a:rPr>
              <a:t>Gcl</a:t>
            </a:r>
            <a:r>
              <a:rPr lang="en-GB" dirty="0" smtClean="0">
                <a:solidFill>
                  <a:srgbClr val="0000FF"/>
                </a:solidFill>
              </a:rPr>
              <a:t>)</a:t>
            </a:r>
          </a:p>
        </p:txBody>
      </p:sp>
      <p:sp>
        <p:nvSpPr>
          <p:cNvPr id="2" name="Rectangle 1"/>
          <p:cNvSpPr/>
          <p:nvPr/>
        </p:nvSpPr>
        <p:spPr>
          <a:xfrm>
            <a:off x="4233863" y="2456795"/>
            <a:ext cx="4572000" cy="4401205"/>
          </a:xfrm>
          <a:prstGeom prst="rect">
            <a:avLst/>
          </a:prstGeom>
        </p:spPr>
        <p:txBody>
          <a:bodyPr>
            <a:spAutoFit/>
          </a:bodyPr>
          <a:lstStyle/>
          <a:p>
            <a:r>
              <a:rPr lang="en-IE" dirty="0" err="1"/>
              <a:t>ans</a:t>
            </a:r>
            <a:r>
              <a:rPr lang="en-IE" dirty="0"/>
              <a:t> = </a:t>
            </a:r>
          </a:p>
          <a:p>
            <a:endParaRPr lang="en-IE" dirty="0"/>
          </a:p>
          <a:p>
            <a:r>
              <a:rPr lang="en-IE" dirty="0"/>
              <a:t>        </a:t>
            </a:r>
            <a:r>
              <a:rPr lang="en-IE" dirty="0" smtClean="0"/>
              <a:t> </a:t>
            </a:r>
            <a:r>
              <a:rPr lang="en-IE" dirty="0" err="1" smtClean="0"/>
              <a:t>RiseTime</a:t>
            </a:r>
            <a:r>
              <a:rPr lang="en-IE" dirty="0"/>
              <a:t>: </a:t>
            </a:r>
            <a:r>
              <a:rPr lang="en-IE" dirty="0" smtClean="0"/>
              <a:t>0.1587</a:t>
            </a:r>
            <a:endParaRPr lang="en-IE" dirty="0"/>
          </a:p>
          <a:p>
            <a:r>
              <a:rPr lang="en-IE" dirty="0"/>
              <a:t>    </a:t>
            </a:r>
            <a:r>
              <a:rPr lang="en-IE" dirty="0" err="1"/>
              <a:t>SettlingTime</a:t>
            </a:r>
            <a:r>
              <a:rPr lang="en-IE" dirty="0"/>
              <a:t>: 0.4420</a:t>
            </a:r>
          </a:p>
          <a:p>
            <a:r>
              <a:rPr lang="en-IE" dirty="0"/>
              <a:t>     </a:t>
            </a:r>
            <a:r>
              <a:rPr lang="en-IE" dirty="0" err="1"/>
              <a:t>SettlingMin</a:t>
            </a:r>
            <a:r>
              <a:rPr lang="en-IE" dirty="0"/>
              <a:t>: </a:t>
            </a:r>
            <a:r>
              <a:rPr lang="en-IE" dirty="0" smtClean="0"/>
              <a:t> 0.9131</a:t>
            </a:r>
            <a:endParaRPr lang="en-IE" dirty="0"/>
          </a:p>
          <a:p>
            <a:r>
              <a:rPr lang="en-IE" dirty="0"/>
              <a:t>     </a:t>
            </a:r>
            <a:r>
              <a:rPr lang="en-IE" dirty="0" err="1"/>
              <a:t>SettlingMax</a:t>
            </a:r>
            <a:r>
              <a:rPr lang="en-IE" dirty="0"/>
              <a:t>: </a:t>
            </a:r>
            <a:r>
              <a:rPr lang="en-IE" dirty="0" smtClean="0"/>
              <a:t> 1.0410</a:t>
            </a:r>
            <a:endParaRPr lang="en-IE" dirty="0"/>
          </a:p>
          <a:p>
            <a:r>
              <a:rPr lang="en-IE" dirty="0"/>
              <a:t>       </a:t>
            </a:r>
            <a:r>
              <a:rPr lang="en-IE" dirty="0" smtClean="0"/>
              <a:t> Overshoot</a:t>
            </a:r>
            <a:r>
              <a:rPr lang="en-IE" dirty="0"/>
              <a:t>: </a:t>
            </a:r>
            <a:r>
              <a:rPr lang="en-IE" dirty="0" smtClean="0"/>
              <a:t> 4.0996</a:t>
            </a:r>
            <a:endParaRPr lang="en-IE" dirty="0"/>
          </a:p>
          <a:p>
            <a:r>
              <a:rPr lang="en-IE" dirty="0"/>
              <a:t>      Undershoot: </a:t>
            </a:r>
            <a:r>
              <a:rPr lang="en-IE" dirty="0" smtClean="0"/>
              <a:t> 0</a:t>
            </a:r>
            <a:endParaRPr lang="en-IE" dirty="0"/>
          </a:p>
          <a:p>
            <a:r>
              <a:rPr lang="en-IE" dirty="0"/>
              <a:t>            </a:t>
            </a:r>
            <a:r>
              <a:rPr lang="en-IE" dirty="0" smtClean="0"/>
              <a:t>     Peak</a:t>
            </a:r>
            <a:r>
              <a:rPr lang="en-IE" dirty="0"/>
              <a:t>: </a:t>
            </a:r>
            <a:r>
              <a:rPr lang="en-IE" dirty="0" smtClean="0"/>
              <a:t> 1.0410</a:t>
            </a:r>
            <a:endParaRPr lang="en-IE" dirty="0"/>
          </a:p>
          <a:p>
            <a:r>
              <a:rPr lang="en-IE" dirty="0"/>
              <a:t>        </a:t>
            </a:r>
            <a:r>
              <a:rPr lang="en-IE" dirty="0" smtClean="0"/>
              <a:t> </a:t>
            </a:r>
            <a:r>
              <a:rPr lang="en-IE" dirty="0" err="1" smtClean="0"/>
              <a:t>PeakTime</a:t>
            </a:r>
            <a:r>
              <a:rPr lang="en-IE" dirty="0"/>
              <a:t>: </a:t>
            </a:r>
            <a:r>
              <a:rPr lang="en-IE" dirty="0" smtClean="0"/>
              <a:t> 0.3410</a:t>
            </a:r>
            <a:endParaRPr lang="en-IE" dirty="0"/>
          </a:p>
        </p:txBody>
      </p:sp>
    </p:spTree>
    <p:extLst>
      <p:ext uri="{BB962C8B-B14F-4D97-AF65-F5344CB8AC3E}">
        <p14:creationId xmlns:p14="http://schemas.microsoft.com/office/powerpoint/2010/main" val="38246683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2225"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5650" name="Rectangle 2"/>
          <p:cNvSpPr>
            <a:spLocks noChangeArrowheads="1"/>
          </p:cNvSpPr>
          <p:nvPr/>
        </p:nvSpPr>
        <p:spPr bwMode="auto">
          <a:xfrm>
            <a:off x="277813" y="0"/>
            <a:ext cx="8626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smtClean="0">
                <a:solidFill>
                  <a:schemeClr val="tx2"/>
                </a:solidFill>
                <a:latin typeface="Arial" charset="0"/>
              </a:rPr>
              <a:t>Sensitivity</a:t>
            </a:r>
            <a:endParaRPr lang="en-GB" altLang="en-US" sz="4400" dirty="0">
              <a:solidFill>
                <a:schemeClr val="tx2"/>
              </a:solidFill>
              <a:latin typeface="Arial" charset="0"/>
            </a:endParaRPr>
          </a:p>
        </p:txBody>
      </p:sp>
      <p:sp>
        <p:nvSpPr>
          <p:cNvPr id="15565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5652" name="Rectangle 6"/>
          <p:cNvSpPr>
            <a:spLocks noChangeArrowheads="1"/>
          </p:cNvSpPr>
          <p:nvPr/>
        </p:nvSpPr>
        <p:spPr bwMode="invGray">
          <a:xfrm>
            <a:off x="250825" y="1291945"/>
            <a:ext cx="855503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smtClean="0"/>
              <a:t>We may numerically investigate how the performance changes as we make small changes to the three controller gains. It transpires that small changes to the first and second gain (changing them to -280 and -7.8 for example) hardly affects the closed-loop step response at all (although of course </a:t>
            </a:r>
            <a:r>
              <a:rPr lang="en-IE" altLang="en-US" dirty="0" err="1" smtClean="0"/>
              <a:t>Nbar</a:t>
            </a:r>
            <a:r>
              <a:rPr lang="en-IE" altLang="en-US" dirty="0" smtClean="0"/>
              <a:t> must be recalculated). The sensitivity is to the third, smaller gain and indeed here again small percentage changes have relatively little affect. The real issue here is that the ratio of the largest to the smallest gain is rather big and that the task of realisation may present a problem.</a:t>
            </a:r>
            <a:endParaRPr lang="en-GB" altLang="en-US" dirty="0"/>
          </a:p>
        </p:txBody>
      </p:sp>
      <p:sp>
        <p:nvSpPr>
          <p:cNvPr id="155654"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Tree>
    <p:extLst>
      <p:ext uri="{BB962C8B-B14F-4D97-AF65-F5344CB8AC3E}">
        <p14:creationId xmlns:p14="http://schemas.microsoft.com/office/powerpoint/2010/main" val="26602771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974361" y="82550"/>
            <a:ext cx="6940446"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1923" name="Rectangle 2"/>
          <p:cNvSpPr>
            <a:spLocks noChangeArrowheads="1"/>
          </p:cNvSpPr>
          <p:nvPr/>
        </p:nvSpPr>
        <p:spPr bwMode="auto">
          <a:xfrm>
            <a:off x="304800" y="0"/>
            <a:ext cx="798195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Observers</a:t>
            </a:r>
          </a:p>
        </p:txBody>
      </p:sp>
      <p:sp>
        <p:nvSpPr>
          <p:cNvPr id="8192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1925" name="Rectangle 6"/>
          <p:cNvSpPr>
            <a:spLocks noChangeArrowheads="1"/>
          </p:cNvSpPr>
          <p:nvPr/>
        </p:nvSpPr>
        <p:spPr bwMode="invGray">
          <a:xfrm>
            <a:off x="327025" y="788988"/>
            <a:ext cx="84963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Full-state linear feedback assumes that all of the states can feasibly be measured. Luenberger proposed an ingenious alternative.  Instead of measuring all of the states we measure the output only and build a system which is capable of estimating the remaining states.  Such a system is called an </a:t>
            </a:r>
            <a:r>
              <a:rPr lang="en-GB" altLang="en-US" i="1"/>
              <a:t>observer.</a:t>
            </a:r>
            <a:r>
              <a:rPr lang="en-US" altLang="en-US"/>
              <a:t>  </a:t>
            </a:r>
            <a:endParaRPr lang="en-GB" altLang="en-US"/>
          </a:p>
        </p:txBody>
      </p:sp>
      <p:sp>
        <p:nvSpPr>
          <p:cNvPr id="81926"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81922" name="Object 18"/>
          <p:cNvGraphicFramePr>
            <a:graphicFrameLocks noChangeAspect="1"/>
          </p:cNvGraphicFramePr>
          <p:nvPr/>
        </p:nvGraphicFramePr>
        <p:xfrm>
          <a:off x="1804988" y="3287713"/>
          <a:ext cx="6650037" cy="3275012"/>
        </p:xfrm>
        <a:graphic>
          <a:graphicData uri="http://schemas.openxmlformats.org/presentationml/2006/ole">
            <mc:AlternateContent xmlns:mc="http://schemas.openxmlformats.org/markup-compatibility/2006">
              <mc:Choice xmlns:v="urn:schemas-microsoft-com:vml" Requires="v">
                <p:oleObj spid="_x0000_s81999" name="Visio" r:id="rId4" imgW="6649920" imgH="3274560" progId="Visio.Drawing.11">
                  <p:embed/>
                </p:oleObj>
              </mc:Choice>
              <mc:Fallback>
                <p:oleObj name="Visio" r:id="rId4" imgW="6649920" imgH="3274560"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4988" y="3287713"/>
                        <a:ext cx="6650037" cy="327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974361" y="218281"/>
            <a:ext cx="6940446"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2949" name="Rectangle 8"/>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Observer</a:t>
            </a:r>
          </a:p>
        </p:txBody>
      </p:sp>
      <p:sp>
        <p:nvSpPr>
          <p:cNvPr id="82950"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2951" name="Rectangle 25"/>
          <p:cNvSpPr>
            <a:spLocks noChangeArrowheads="1"/>
          </p:cNvSpPr>
          <p:nvPr/>
        </p:nvSpPr>
        <p:spPr bwMode="invGray">
          <a:xfrm>
            <a:off x="314325" y="2670175"/>
            <a:ext cx="836612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The state of the observer is employed as the estimate of the state of the plant and is fed back just as if it were in fact the correct state vector.  The matrix </a:t>
            </a:r>
            <a:r>
              <a:rPr lang="en-GB" altLang="en-US" i="1"/>
              <a:t>L</a:t>
            </a:r>
            <a:r>
              <a:rPr lang="en-GB" altLang="en-US"/>
              <a:t> is chosen so that overall closed-loop system performance is acceptable.</a:t>
            </a:r>
            <a:r>
              <a:rPr lang="en-US" altLang="en-US"/>
              <a:t> </a:t>
            </a:r>
            <a:endParaRPr lang="en-GB" altLang="en-US"/>
          </a:p>
        </p:txBody>
      </p:sp>
      <p:sp>
        <p:nvSpPr>
          <p:cNvPr id="82952" name="Text Box 3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82946" name="Object 31"/>
          <p:cNvGraphicFramePr>
            <a:graphicFrameLocks noChangeAspect="1"/>
          </p:cNvGraphicFramePr>
          <p:nvPr/>
        </p:nvGraphicFramePr>
        <p:xfrm>
          <a:off x="327025" y="1092200"/>
          <a:ext cx="6002338" cy="561975"/>
        </p:xfrm>
        <a:graphic>
          <a:graphicData uri="http://schemas.openxmlformats.org/presentationml/2006/ole">
            <mc:AlternateContent xmlns:mc="http://schemas.openxmlformats.org/markup-compatibility/2006">
              <mc:Choice xmlns:v="urn:schemas-microsoft-com:vml" Requires="v">
                <p:oleObj spid="_x0000_s83170" name="Equation" r:id="rId4" imgW="2209680" imgH="203040" progId="Equation.3">
                  <p:embed/>
                </p:oleObj>
              </mc:Choice>
              <mc:Fallback>
                <p:oleObj name="Equation" r:id="rId4" imgW="2209680" imgH="20304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025" y="1092200"/>
                        <a:ext cx="600233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7" name="Object 33"/>
          <p:cNvGraphicFramePr>
            <a:graphicFrameLocks noChangeAspect="1"/>
          </p:cNvGraphicFramePr>
          <p:nvPr/>
        </p:nvGraphicFramePr>
        <p:xfrm>
          <a:off x="357188" y="1871663"/>
          <a:ext cx="8507412" cy="684212"/>
        </p:xfrm>
        <a:graphic>
          <a:graphicData uri="http://schemas.openxmlformats.org/presentationml/2006/ole">
            <mc:AlternateContent xmlns:mc="http://schemas.openxmlformats.org/markup-compatibility/2006">
              <mc:Choice xmlns:v="urn:schemas-microsoft-com:vml" Requires="v">
                <p:oleObj spid="_x0000_s83171" name="Equation" r:id="rId6" imgW="3035160" imgH="241200" progId="Equation.3">
                  <p:embed/>
                </p:oleObj>
              </mc:Choice>
              <mc:Fallback>
                <p:oleObj name="Equation" r:id="rId6" imgW="3035160" imgH="2412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8" y="1871663"/>
                        <a:ext cx="8507412"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8" name="Object 35"/>
          <p:cNvGraphicFramePr>
            <a:graphicFrameLocks noChangeAspect="1"/>
          </p:cNvGraphicFramePr>
          <p:nvPr/>
        </p:nvGraphicFramePr>
        <p:xfrm>
          <a:off x="347663" y="5106988"/>
          <a:ext cx="4641850" cy="593725"/>
        </p:xfrm>
        <a:graphic>
          <a:graphicData uri="http://schemas.openxmlformats.org/presentationml/2006/ole">
            <mc:AlternateContent xmlns:mc="http://schemas.openxmlformats.org/markup-compatibility/2006">
              <mc:Choice xmlns:v="urn:schemas-microsoft-com:vml" Requires="v">
                <p:oleObj spid="_x0000_s83172" name="Equation" r:id="rId8" imgW="1562040" imgH="203040" progId="Equation.3">
                  <p:embed/>
                </p:oleObj>
              </mc:Choice>
              <mc:Fallback>
                <p:oleObj name="Equation" r:id="rId8" imgW="1562040" imgH="203040"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663" y="5106988"/>
                        <a:ext cx="46418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3" name="Text Box 37"/>
          <p:cNvSpPr txBox="1">
            <a:spLocks noChangeArrowheads="1"/>
          </p:cNvSpPr>
          <p:nvPr/>
        </p:nvSpPr>
        <p:spPr bwMode="invGray">
          <a:xfrm>
            <a:off x="298450" y="5734050"/>
            <a:ext cx="8632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where matrix </a:t>
            </a:r>
            <a:r>
              <a:rPr lang="en-GB" altLang="en-US" i="1"/>
              <a:t>K</a:t>
            </a:r>
            <a:r>
              <a:rPr lang="en-GB" altLang="en-US"/>
              <a:t> is also to be chosen for acceptable performance. </a:t>
            </a:r>
            <a:r>
              <a:rPr lang="en-GB" altLang="en-US" i="1"/>
              <a:t>K</a:t>
            </a:r>
            <a:r>
              <a:rPr lang="en-GB" altLang="en-US"/>
              <a:t> is chosen as above and before </a:t>
            </a:r>
            <a:r>
              <a:rPr lang="en-GB" altLang="en-US" i="1"/>
              <a:t>L</a:t>
            </a:r>
            <a:r>
              <a:rPr lang="en-GB" altLang="en-US"/>
              <a:t>.</a:t>
            </a:r>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275556"/>
            <a:ext cx="858702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The actual closed-loop step response (when the augmented plant is placed in a unity negative feedback loop) confirms these concerns. PO = 54.3%, </a:t>
            </a:r>
            <a:r>
              <a:rPr lang="en-GB" altLang="en-US" i="1" dirty="0" err="1" smtClean="0"/>
              <a:t>t</a:t>
            </a:r>
            <a:r>
              <a:rPr lang="en-GB" altLang="en-US" i="1" baseline="-25000" dirty="0" err="1" smtClean="0"/>
              <a:t>s</a:t>
            </a:r>
            <a:r>
              <a:rPr lang="en-GB" altLang="en-US" dirty="0" smtClean="0"/>
              <a:t>(2%) = 30.9 sec.</a:t>
            </a:r>
            <a:endParaRPr lang="en-US" altLang="en-US" dirty="0"/>
          </a:p>
        </p:txBody>
      </p:sp>
      <p:pic>
        <p:nvPicPr>
          <p:cNvPr id="339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613238" y="2451828"/>
            <a:ext cx="5874895" cy="440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24574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4009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5650" name="Rectangle 2"/>
          <p:cNvSpPr>
            <a:spLocks noChangeArrowheads="1"/>
          </p:cNvSpPr>
          <p:nvPr/>
        </p:nvSpPr>
        <p:spPr bwMode="auto">
          <a:xfrm>
            <a:off x="250825" y="182706"/>
            <a:ext cx="8626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smtClean="0">
                <a:solidFill>
                  <a:schemeClr val="tx2"/>
                </a:solidFill>
                <a:latin typeface="Arial" charset="0"/>
              </a:rPr>
              <a:t>The problem with observers</a:t>
            </a:r>
            <a:endParaRPr lang="en-GB" altLang="en-US" sz="4400" dirty="0">
              <a:solidFill>
                <a:schemeClr val="tx2"/>
              </a:solidFill>
              <a:latin typeface="Arial" charset="0"/>
            </a:endParaRPr>
          </a:p>
        </p:txBody>
      </p:sp>
      <p:sp>
        <p:nvSpPr>
          <p:cNvPr id="15565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5652" name="Rectangle 6"/>
          <p:cNvSpPr>
            <a:spLocks noChangeArrowheads="1"/>
          </p:cNvSpPr>
          <p:nvPr/>
        </p:nvSpPr>
        <p:spPr bwMode="invGray">
          <a:xfrm>
            <a:off x="250825" y="2153722"/>
            <a:ext cx="855503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smtClean="0"/>
              <a:t>Of course there is a very obvious problem with this idea. We assume that not only does a perfect linear time-invariant model of the system exist, we assume also that we know it. The observer is designed quite explicitly in terms of the matrices A, B, C and D of the state-space realisation. One can argue in many ways why this is not so great a problem as it first appears, but in truth </a:t>
            </a:r>
            <a:r>
              <a:rPr lang="en-IE" altLang="en-US" i="1" dirty="0" smtClean="0"/>
              <a:t>it is</a:t>
            </a:r>
            <a:r>
              <a:rPr lang="en-IE" altLang="en-US" dirty="0" smtClean="0"/>
              <a:t>.</a:t>
            </a:r>
            <a:endParaRPr lang="en-GB" altLang="en-US" dirty="0"/>
          </a:p>
        </p:txBody>
      </p:sp>
      <p:sp>
        <p:nvSpPr>
          <p:cNvPr id="155654"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Tree>
    <p:extLst>
      <p:ext uri="{BB962C8B-B14F-4D97-AF65-F5344CB8AC3E}">
        <p14:creationId xmlns:p14="http://schemas.microsoft.com/office/powerpoint/2010/main" val="17849721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1828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3972" name="Rectangle 1039"/>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Observer</a:t>
            </a:r>
          </a:p>
        </p:txBody>
      </p:sp>
      <p:sp>
        <p:nvSpPr>
          <p:cNvPr id="83973" name="Text Box 104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3974" name="Text Box 1044"/>
          <p:cNvSpPr txBox="1">
            <a:spLocks noChangeArrowheads="1"/>
          </p:cNvSpPr>
          <p:nvPr/>
        </p:nvSpPr>
        <p:spPr bwMode="invGray">
          <a:xfrm>
            <a:off x="461963" y="2800351"/>
            <a:ext cx="2608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dirty="0"/>
              <a:t>Alternative state</a:t>
            </a:r>
            <a:r>
              <a:rPr kumimoji="1" lang="en-US" altLang="en-US" dirty="0"/>
              <a:t> </a:t>
            </a:r>
            <a:endParaRPr kumimoji="1" lang="en-GB" altLang="en-US" dirty="0"/>
          </a:p>
        </p:txBody>
      </p:sp>
      <p:sp>
        <p:nvSpPr>
          <p:cNvPr id="83975" name="Rectangle 1047"/>
          <p:cNvSpPr>
            <a:spLocks noChangeArrowheads="1"/>
          </p:cNvSpPr>
          <p:nvPr/>
        </p:nvSpPr>
        <p:spPr bwMode="invGray">
          <a:xfrm>
            <a:off x="134404" y="4611231"/>
            <a:ext cx="863484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great value of this change of state is that the state transition matrix in the new formulation is </a:t>
            </a:r>
            <a:r>
              <a:rPr lang="en-GB" altLang="en-US" i="1" dirty="0"/>
              <a:t>block triangular</a:t>
            </a:r>
            <a:r>
              <a:rPr lang="en-GB" altLang="en-US" dirty="0" smtClean="0"/>
              <a:t>. It is a basic property of matrices that the eigenvalues of this block triangular matrix are the union of the eigenvalues of </a:t>
            </a:r>
            <a:r>
              <a:rPr lang="en-GB" altLang="en-US" i="1" dirty="0" smtClean="0"/>
              <a:t>A-BK</a:t>
            </a:r>
            <a:r>
              <a:rPr lang="en-GB" altLang="en-US" dirty="0" smtClean="0"/>
              <a:t> and  the eigenvalues of </a:t>
            </a:r>
            <a:r>
              <a:rPr lang="en-GB" altLang="en-US" i="1" dirty="0" smtClean="0"/>
              <a:t>A-LC</a:t>
            </a:r>
            <a:r>
              <a:rPr lang="en-GB" altLang="en-US" dirty="0" smtClean="0"/>
              <a:t>.</a:t>
            </a:r>
            <a:r>
              <a:rPr lang="en-US" altLang="en-US" dirty="0" smtClean="0"/>
              <a:t> </a:t>
            </a:r>
            <a:endParaRPr lang="en-GB" altLang="en-US" dirty="0"/>
          </a:p>
        </p:txBody>
      </p:sp>
      <p:sp>
        <p:nvSpPr>
          <p:cNvPr id="83976" name="Text Box 105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83970" name="Object 1053"/>
          <p:cNvGraphicFramePr>
            <a:graphicFrameLocks noChangeAspect="1"/>
          </p:cNvGraphicFramePr>
          <p:nvPr>
            <p:extLst>
              <p:ext uri="{D42A27DB-BD31-4B8C-83A1-F6EECF244321}">
                <p14:modId xmlns:p14="http://schemas.microsoft.com/office/powerpoint/2010/main" val="1229630885"/>
              </p:ext>
            </p:extLst>
          </p:nvPr>
        </p:nvGraphicFramePr>
        <p:xfrm>
          <a:off x="609600" y="1444742"/>
          <a:ext cx="7721600" cy="1228725"/>
        </p:xfrm>
        <a:graphic>
          <a:graphicData uri="http://schemas.openxmlformats.org/presentationml/2006/ole">
            <mc:AlternateContent xmlns:mc="http://schemas.openxmlformats.org/markup-compatibility/2006">
              <mc:Choice xmlns:v="urn:schemas-microsoft-com:vml" Requires="v">
                <p:oleObj spid="_x0000_s84122" name="Equation" r:id="rId4" imgW="2870200" imgH="457200" progId="Equation.3">
                  <p:embed/>
                </p:oleObj>
              </mc:Choice>
              <mc:Fallback>
                <p:oleObj name="Equation" r:id="rId4" imgW="2870200" imgH="457200" progId="Equation.3">
                  <p:embed/>
                  <p:pic>
                    <p:nvPicPr>
                      <p:cNvPr id="0" name="Object 10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444742"/>
                        <a:ext cx="77216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7" name="Text Box 1055"/>
          <p:cNvSpPr txBox="1">
            <a:spLocks noChangeArrowheads="1"/>
          </p:cNvSpPr>
          <p:nvPr/>
        </p:nvSpPr>
        <p:spPr bwMode="invGray">
          <a:xfrm>
            <a:off x="461963" y="925630"/>
            <a:ext cx="2855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dirty="0"/>
              <a:t>One possible state</a:t>
            </a:r>
            <a:r>
              <a:rPr kumimoji="1" lang="en-US" altLang="en-US" dirty="0"/>
              <a:t> </a:t>
            </a:r>
            <a:endParaRPr kumimoji="1" lang="en-GB" altLang="en-US" dirty="0"/>
          </a:p>
        </p:txBody>
      </p:sp>
      <p:graphicFrame>
        <p:nvGraphicFramePr>
          <p:cNvPr id="83971" name="Object 1056"/>
          <p:cNvGraphicFramePr>
            <a:graphicFrameLocks noChangeAspect="1"/>
          </p:cNvGraphicFramePr>
          <p:nvPr>
            <p:extLst>
              <p:ext uri="{D42A27DB-BD31-4B8C-83A1-F6EECF244321}">
                <p14:modId xmlns:p14="http://schemas.microsoft.com/office/powerpoint/2010/main" val="440625213"/>
              </p:ext>
            </p:extLst>
          </p:nvPr>
        </p:nvGraphicFramePr>
        <p:xfrm>
          <a:off x="461963" y="3319463"/>
          <a:ext cx="7964487" cy="1222375"/>
        </p:xfrm>
        <a:graphic>
          <a:graphicData uri="http://schemas.openxmlformats.org/presentationml/2006/ole">
            <mc:AlternateContent xmlns:mc="http://schemas.openxmlformats.org/markup-compatibility/2006">
              <mc:Choice xmlns:v="urn:schemas-microsoft-com:vml" Requires="v">
                <p:oleObj spid="_x0000_s84123" name="Equation" r:id="rId6" imgW="2984400" imgH="457200" progId="Equation.3">
                  <p:embed/>
                </p:oleObj>
              </mc:Choice>
              <mc:Fallback>
                <p:oleObj name="Equation" r:id="rId6" imgW="2984400" imgH="457200" progId="Equation.3">
                  <p:embed/>
                  <p:pic>
                    <p:nvPicPr>
                      <p:cNvPr id="0" name="Object 10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963" y="3319463"/>
                        <a:ext cx="7964487"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20675"/>
            <a:ext cx="9728616"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4995" name="Rectangle 1035"/>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Observer Estimation Error</a:t>
            </a:r>
          </a:p>
        </p:txBody>
      </p:sp>
      <p:sp>
        <p:nvSpPr>
          <p:cNvPr id="84996" name="Text Box 103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4997" name="Text Box 103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84998" name="Rectangle 1040"/>
          <p:cNvSpPr>
            <a:spLocks noChangeArrowheads="1"/>
          </p:cNvSpPr>
          <p:nvPr/>
        </p:nvSpPr>
        <p:spPr bwMode="invGray">
          <a:xfrm>
            <a:off x="301625" y="1027113"/>
            <a:ext cx="3997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a:t>Focus on second half:</a:t>
            </a:r>
            <a:r>
              <a:rPr lang="en-GB" altLang="en-US"/>
              <a:t>  </a:t>
            </a:r>
          </a:p>
        </p:txBody>
      </p:sp>
      <p:sp>
        <p:nvSpPr>
          <p:cNvPr id="84999" name="Text Box 1042"/>
          <p:cNvSpPr txBox="1">
            <a:spLocks noChangeArrowheads="1"/>
          </p:cNvSpPr>
          <p:nvPr/>
        </p:nvSpPr>
        <p:spPr bwMode="invGray">
          <a:xfrm>
            <a:off x="296863" y="2729488"/>
            <a:ext cx="8556625"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i="1" dirty="0" err="1"/>
              <a:t>e</a:t>
            </a:r>
            <a:r>
              <a:rPr kumimoji="1" lang="en-GB" altLang="en-US" i="1" baseline="-25000" dirty="0" err="1"/>
              <a:t>obs</a:t>
            </a:r>
            <a:r>
              <a:rPr kumimoji="1" lang="en-GB" altLang="en-US" dirty="0"/>
              <a:t> is the difference between the actual state and the state estimate provided by the observer.  The matrix </a:t>
            </a:r>
            <a:r>
              <a:rPr kumimoji="1" lang="en-GB" altLang="en-US" i="1" dirty="0"/>
              <a:t>A-LC </a:t>
            </a:r>
            <a:r>
              <a:rPr kumimoji="1" lang="en-GB" altLang="en-US" dirty="0"/>
              <a:t>describes the estimation error dynamics, but </a:t>
            </a:r>
            <a:r>
              <a:rPr kumimoji="1" lang="en-GB" altLang="en-US" dirty="0" smtClean="0"/>
              <a:t>how?</a:t>
            </a:r>
            <a:endParaRPr kumimoji="1" lang="en-GB" altLang="en-US" dirty="0"/>
          </a:p>
          <a:p>
            <a:pPr>
              <a:spcBef>
                <a:spcPct val="50000"/>
              </a:spcBef>
            </a:pPr>
            <a:r>
              <a:rPr kumimoji="1" lang="en-GB" altLang="en-US" dirty="0"/>
              <a:t>The poles of the transfer function of a system are equal to the eigenvalues of the state transition matrix of a state space representation of the system.  The system is stable if the poles are in the open LHP.  </a:t>
            </a:r>
            <a:r>
              <a:rPr kumimoji="1" lang="en-GB" altLang="en-US" dirty="0" smtClean="0"/>
              <a:t>It </a:t>
            </a:r>
            <a:r>
              <a:rPr kumimoji="1" lang="en-GB" altLang="en-US" dirty="0"/>
              <a:t>is finally time to start to engage with </a:t>
            </a:r>
            <a:r>
              <a:rPr kumimoji="1" lang="en-GB" altLang="en-US" dirty="0" smtClean="0"/>
              <a:t>the state space </a:t>
            </a:r>
            <a:r>
              <a:rPr kumimoji="1" lang="en-GB" altLang="en-US" dirty="0"/>
              <a:t>equation.</a:t>
            </a:r>
            <a:r>
              <a:rPr kumimoji="1" lang="en-US" altLang="en-US" dirty="0"/>
              <a:t> </a:t>
            </a:r>
            <a:endParaRPr kumimoji="1" lang="en-GB" altLang="en-US" dirty="0"/>
          </a:p>
        </p:txBody>
      </p:sp>
      <p:graphicFrame>
        <p:nvGraphicFramePr>
          <p:cNvPr id="84994" name="Object 1046"/>
          <p:cNvGraphicFramePr>
            <a:graphicFrameLocks noChangeAspect="1"/>
          </p:cNvGraphicFramePr>
          <p:nvPr>
            <p:extLst>
              <p:ext uri="{D42A27DB-BD31-4B8C-83A1-F6EECF244321}">
                <p14:modId xmlns:p14="http://schemas.microsoft.com/office/powerpoint/2010/main" val="942957839"/>
              </p:ext>
            </p:extLst>
          </p:nvPr>
        </p:nvGraphicFramePr>
        <p:xfrm>
          <a:off x="1833563" y="1770063"/>
          <a:ext cx="5626100" cy="611187"/>
        </p:xfrm>
        <a:graphic>
          <a:graphicData uri="http://schemas.openxmlformats.org/presentationml/2006/ole">
            <mc:AlternateContent xmlns:mc="http://schemas.openxmlformats.org/markup-compatibility/2006">
              <mc:Choice xmlns:v="urn:schemas-microsoft-com:vml" Requires="v">
                <p:oleObj spid="_x0000_s85078" name="Equation" r:id="rId4" imgW="2108160" imgH="228600" progId="Equation.3">
                  <p:embed/>
                </p:oleObj>
              </mc:Choice>
              <mc:Fallback>
                <p:oleObj name="Equation" r:id="rId4" imgW="2108160" imgH="228600" progId="Equation.3">
                  <p:embed/>
                  <p:pic>
                    <p:nvPicPr>
                      <p:cNvPr id="0" name="Object 1046"/>
                      <p:cNvPicPr>
                        <a:picLocks noChangeAspect="1" noChangeArrowheads="1"/>
                      </p:cNvPicPr>
                      <p:nvPr/>
                    </p:nvPicPr>
                    <p:blipFill>
                      <a:blip r:embed="rId5"/>
                      <a:srcRect/>
                      <a:stretch>
                        <a:fillRect/>
                      </a:stretch>
                    </p:blipFill>
                    <p:spPr bwMode="auto">
                      <a:xfrm>
                        <a:off x="1833563" y="1770063"/>
                        <a:ext cx="562610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6020" name="Rectangle 104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Stability</a:t>
            </a:r>
          </a:p>
        </p:txBody>
      </p:sp>
      <p:sp>
        <p:nvSpPr>
          <p:cNvPr id="86021" name="Text Box 104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6022" name="Text Box 104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86023" name="Text Box 1048"/>
          <p:cNvSpPr txBox="1">
            <a:spLocks noChangeArrowheads="1"/>
          </p:cNvSpPr>
          <p:nvPr/>
        </p:nvSpPr>
        <p:spPr bwMode="invGray">
          <a:xfrm>
            <a:off x="439738" y="1287463"/>
            <a:ext cx="506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a:t>Consider the differential equation:</a:t>
            </a:r>
          </a:p>
        </p:txBody>
      </p:sp>
      <p:sp>
        <p:nvSpPr>
          <p:cNvPr id="86024" name="Rectangle 1049"/>
          <p:cNvSpPr>
            <a:spLocks noChangeArrowheads="1"/>
          </p:cNvSpPr>
          <p:nvPr/>
        </p:nvSpPr>
        <p:spPr bwMode="invGray">
          <a:xfrm>
            <a:off x="431800" y="3062288"/>
            <a:ext cx="84963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One of the most significant ideas in state space formulation (and indeed more generally in matrix theory) is the idea of changing the state, commonly called a </a:t>
            </a:r>
            <a:r>
              <a:rPr lang="en-GB" altLang="en-US" i="1"/>
              <a:t>change of basis.</a:t>
            </a:r>
            <a:r>
              <a:rPr lang="en-GB" altLang="en-US"/>
              <a:t> Let us introduce a new state vector </a:t>
            </a:r>
          </a:p>
          <a:p>
            <a:r>
              <a:rPr lang="en-GB" altLang="en-US" i="1"/>
              <a:t>z</a:t>
            </a:r>
            <a:r>
              <a:rPr lang="en-GB" altLang="en-US"/>
              <a:t> = </a:t>
            </a:r>
            <a:r>
              <a:rPr lang="en-GB" altLang="en-US" i="1"/>
              <a:t>Mx</a:t>
            </a:r>
            <a:r>
              <a:rPr lang="en-GB" altLang="en-US"/>
              <a:t> for some non-singular matrix </a:t>
            </a:r>
            <a:r>
              <a:rPr lang="en-GB" altLang="en-US" i="1"/>
              <a:t>M</a:t>
            </a:r>
            <a:r>
              <a:rPr lang="en-GB" altLang="en-US"/>
              <a:t>. </a:t>
            </a:r>
          </a:p>
        </p:txBody>
      </p:sp>
      <p:graphicFrame>
        <p:nvGraphicFramePr>
          <p:cNvPr id="86018" name="Object 1055"/>
          <p:cNvGraphicFramePr>
            <a:graphicFrameLocks noChangeAspect="1"/>
          </p:cNvGraphicFramePr>
          <p:nvPr/>
        </p:nvGraphicFramePr>
        <p:xfrm>
          <a:off x="2279650" y="2049463"/>
          <a:ext cx="4217988" cy="722312"/>
        </p:xfrm>
        <a:graphic>
          <a:graphicData uri="http://schemas.openxmlformats.org/presentationml/2006/ole">
            <mc:AlternateContent xmlns:mc="http://schemas.openxmlformats.org/markup-compatibility/2006">
              <mc:Choice xmlns:v="urn:schemas-microsoft-com:vml" Requires="v">
                <p:oleObj spid="_x0000_s86169" name="Equation" r:id="rId4" imgW="1333500" imgH="228600" progId="Equation.3">
                  <p:embed/>
                </p:oleObj>
              </mc:Choice>
              <mc:Fallback>
                <p:oleObj name="Equation" r:id="rId4" imgW="1333500" imgH="228600" progId="Equation.3">
                  <p:embed/>
                  <p:pic>
                    <p:nvPicPr>
                      <p:cNvPr id="0" name="Object 10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2049463"/>
                        <a:ext cx="4217988"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9" name="Object 1057"/>
          <p:cNvGraphicFramePr>
            <a:graphicFrameLocks noChangeAspect="1"/>
          </p:cNvGraphicFramePr>
          <p:nvPr/>
        </p:nvGraphicFramePr>
        <p:xfrm>
          <a:off x="212725" y="5689600"/>
          <a:ext cx="8647113" cy="606425"/>
        </p:xfrm>
        <a:graphic>
          <a:graphicData uri="http://schemas.openxmlformats.org/presentationml/2006/ole">
            <mc:AlternateContent xmlns:mc="http://schemas.openxmlformats.org/markup-compatibility/2006">
              <mc:Choice xmlns:v="urn:schemas-microsoft-com:vml" Requires="v">
                <p:oleObj spid="_x0000_s86170" name="Equation" r:id="rId6" imgW="3479800" imgH="241300" progId="Equation.3">
                  <p:embed/>
                </p:oleObj>
              </mc:Choice>
              <mc:Fallback>
                <p:oleObj name="Equation" r:id="rId6" imgW="3479800" imgH="241300" progId="Equation.3">
                  <p:embed/>
                  <p:pic>
                    <p:nvPicPr>
                      <p:cNvPr id="0" name="Object 10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725" y="5689600"/>
                        <a:ext cx="8647113"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ChangeArrowheads="1"/>
          </p:cNvSpPr>
          <p:nvPr/>
        </p:nvSpPr>
        <p:spPr bwMode="auto">
          <a:xfrm>
            <a:off x="1304144" y="66636"/>
            <a:ext cx="6595672"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7048" name="Rectangle 2"/>
          <p:cNvSpPr>
            <a:spLocks noChangeArrowheads="1"/>
          </p:cNvSpPr>
          <p:nvPr/>
        </p:nvSpPr>
        <p:spPr bwMode="auto">
          <a:xfrm>
            <a:off x="609600" y="0"/>
            <a:ext cx="802005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Stability</a:t>
            </a:r>
          </a:p>
        </p:txBody>
      </p:sp>
      <p:sp>
        <p:nvSpPr>
          <p:cNvPr id="8704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705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87051" name="Rectangle 6"/>
          <p:cNvSpPr>
            <a:spLocks noChangeArrowheads="1"/>
          </p:cNvSpPr>
          <p:nvPr/>
        </p:nvSpPr>
        <p:spPr bwMode="invGray">
          <a:xfrm>
            <a:off x="265113" y="854075"/>
            <a:ext cx="84963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Now an excellent result of matrix theory says that for almost all matrices </a:t>
            </a:r>
            <a:r>
              <a:rPr lang="en-GB" altLang="en-US" i="1"/>
              <a:t>A</a:t>
            </a:r>
            <a:r>
              <a:rPr lang="en-GB" altLang="en-US"/>
              <a:t> there exists a matrix </a:t>
            </a:r>
            <a:r>
              <a:rPr lang="en-GB" altLang="en-US" i="1"/>
              <a:t>M </a:t>
            </a:r>
            <a:r>
              <a:rPr lang="en-GB" altLang="en-US"/>
              <a:t>(not necessarily real) such that the associated matrix  </a:t>
            </a:r>
            <a:r>
              <a:rPr lang="en-GB" altLang="en-US" i="1"/>
              <a:t>MAM</a:t>
            </a:r>
            <a:r>
              <a:rPr lang="en-GB" altLang="en-US" baseline="30000"/>
              <a:t>-1 </a:t>
            </a:r>
            <a:r>
              <a:rPr lang="en-GB" altLang="en-US"/>
              <a:t>is </a:t>
            </a:r>
            <a:r>
              <a:rPr lang="en-GB" altLang="en-US" i="1"/>
              <a:t>diagonal</a:t>
            </a:r>
            <a:r>
              <a:rPr lang="en-GB" altLang="en-US"/>
              <a:t>.  Assume for simplicity that </a:t>
            </a:r>
            <a:r>
              <a:rPr lang="en-GB" altLang="en-US" i="1"/>
              <a:t>M</a:t>
            </a:r>
            <a:r>
              <a:rPr lang="en-GB" altLang="en-US"/>
              <a:t> can be and has been chosen to achieve this diagonalisation. </a:t>
            </a:r>
          </a:p>
        </p:txBody>
      </p:sp>
      <p:sp>
        <p:nvSpPr>
          <p:cNvPr id="87052" name="Rectangle 7"/>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87053" name="Rectangle 9"/>
          <p:cNvSpPr>
            <a:spLocks noChangeArrowheads="1"/>
          </p:cNvSpPr>
          <p:nvPr/>
        </p:nvSpPr>
        <p:spPr bwMode="invGray">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87042" name="Object 10"/>
          <p:cNvGraphicFramePr>
            <a:graphicFrameLocks noChangeAspect="1"/>
          </p:cNvGraphicFramePr>
          <p:nvPr/>
        </p:nvGraphicFramePr>
        <p:xfrm>
          <a:off x="1987550" y="3233738"/>
          <a:ext cx="5143500" cy="606425"/>
        </p:xfrm>
        <a:graphic>
          <a:graphicData uri="http://schemas.openxmlformats.org/presentationml/2006/ole">
            <mc:AlternateContent xmlns:mc="http://schemas.openxmlformats.org/markup-compatibility/2006">
              <mc:Choice xmlns:v="urn:schemas-microsoft-com:vml" Requires="v">
                <p:oleObj spid="_x0000_s87491" name="Equation" r:id="rId4" imgW="2070000" imgH="241200" progId="Equation.3">
                  <p:embed/>
                </p:oleObj>
              </mc:Choice>
              <mc:Fallback>
                <p:oleObj name="Equation" r:id="rId4" imgW="2070000" imgH="241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550" y="3233738"/>
                        <a:ext cx="51435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4" name="Rectangle 12"/>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87043" name="Object 11"/>
          <p:cNvGraphicFramePr>
            <a:graphicFrameLocks noChangeAspect="1"/>
          </p:cNvGraphicFramePr>
          <p:nvPr/>
        </p:nvGraphicFramePr>
        <p:xfrm>
          <a:off x="342900" y="4132263"/>
          <a:ext cx="3770313" cy="657225"/>
        </p:xfrm>
        <a:graphic>
          <a:graphicData uri="http://schemas.openxmlformats.org/presentationml/2006/ole">
            <mc:AlternateContent xmlns:mc="http://schemas.openxmlformats.org/markup-compatibility/2006">
              <mc:Choice xmlns:v="urn:schemas-microsoft-com:vml" Requires="v">
                <p:oleObj spid="_x0000_s87492" name="Equation" r:id="rId6" imgW="1308100" imgH="228600" progId="Equation.3">
                  <p:embed/>
                </p:oleObj>
              </mc:Choice>
              <mc:Fallback>
                <p:oleObj name="Equation" r:id="rId6" imgW="1308100" imgH="228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 y="4132263"/>
                        <a:ext cx="3770313"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5" name="Rectangle 14"/>
          <p:cNvSpPr>
            <a:spLocks noChangeArrowheads="1"/>
          </p:cNvSpPr>
          <p:nvPr/>
        </p:nvSpPr>
        <p:spPr bwMode="invGray">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87044" name="Object 13"/>
          <p:cNvGraphicFramePr>
            <a:graphicFrameLocks noChangeAspect="1"/>
          </p:cNvGraphicFramePr>
          <p:nvPr/>
        </p:nvGraphicFramePr>
        <p:xfrm>
          <a:off x="5200650" y="4149725"/>
          <a:ext cx="3684588" cy="612775"/>
        </p:xfrm>
        <a:graphic>
          <a:graphicData uri="http://schemas.openxmlformats.org/presentationml/2006/ole">
            <mc:AlternateContent xmlns:mc="http://schemas.openxmlformats.org/markup-compatibility/2006">
              <mc:Choice xmlns:v="urn:schemas-microsoft-com:vml" Requires="v">
                <p:oleObj spid="_x0000_s87493" name="Equation" r:id="rId8" imgW="1473200" imgH="241300" progId="Equation.3">
                  <p:embed/>
                </p:oleObj>
              </mc:Choice>
              <mc:Fallback>
                <p:oleObj name="Equation" r:id="rId8" imgW="1473200" imgH="2413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0650" y="4149725"/>
                        <a:ext cx="3684588"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6" name="Rectangle 16"/>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87045" name="Object 15"/>
          <p:cNvGraphicFramePr>
            <a:graphicFrameLocks noChangeAspect="1"/>
          </p:cNvGraphicFramePr>
          <p:nvPr/>
        </p:nvGraphicFramePr>
        <p:xfrm>
          <a:off x="390525" y="5037138"/>
          <a:ext cx="3298825" cy="620712"/>
        </p:xfrm>
        <a:graphic>
          <a:graphicData uri="http://schemas.openxmlformats.org/presentationml/2006/ole">
            <mc:AlternateContent xmlns:mc="http://schemas.openxmlformats.org/markup-compatibility/2006">
              <mc:Choice xmlns:v="urn:schemas-microsoft-com:vml" Requires="v">
                <p:oleObj spid="_x0000_s87494" name="Equation" r:id="rId10" imgW="1206360" imgH="228600" progId="Equation.3">
                  <p:embed/>
                </p:oleObj>
              </mc:Choice>
              <mc:Fallback>
                <p:oleObj name="Equation" r:id="rId10" imgW="1206360" imgH="2286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525" y="5037138"/>
                        <a:ext cx="3298825"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7" name="Rectangle 18"/>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87046" name="Object 17"/>
          <p:cNvGraphicFramePr>
            <a:graphicFrameLocks noChangeAspect="1"/>
          </p:cNvGraphicFramePr>
          <p:nvPr/>
        </p:nvGraphicFramePr>
        <p:xfrm>
          <a:off x="5189538" y="5013325"/>
          <a:ext cx="1746250" cy="631825"/>
        </p:xfrm>
        <a:graphic>
          <a:graphicData uri="http://schemas.openxmlformats.org/presentationml/2006/ole">
            <mc:AlternateContent xmlns:mc="http://schemas.openxmlformats.org/markup-compatibility/2006">
              <mc:Choice xmlns:v="urn:schemas-microsoft-com:vml" Requires="v">
                <p:oleObj spid="_x0000_s87495" name="Equation" r:id="rId12" imgW="634725" imgH="228501" progId="Equation.3">
                  <p:embed/>
                </p:oleObj>
              </mc:Choice>
              <mc:Fallback>
                <p:oleObj name="Equation" r:id="rId12" imgW="634725" imgH="228501"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9538" y="5013325"/>
                        <a:ext cx="174625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8" name="Rectangle 20"/>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87047" name="Object 19"/>
          <p:cNvGraphicFramePr>
            <a:graphicFrameLocks noChangeAspect="1"/>
          </p:cNvGraphicFramePr>
          <p:nvPr/>
        </p:nvGraphicFramePr>
        <p:xfrm>
          <a:off x="254000" y="5924550"/>
          <a:ext cx="8662988" cy="657225"/>
        </p:xfrm>
        <a:graphic>
          <a:graphicData uri="http://schemas.openxmlformats.org/presentationml/2006/ole">
            <mc:AlternateContent xmlns:mc="http://schemas.openxmlformats.org/markup-compatibility/2006">
              <mc:Choice xmlns:v="urn:schemas-microsoft-com:vml" Requires="v">
                <p:oleObj spid="_x0000_s87496" name="Equation" r:id="rId14" imgW="3022560" imgH="228600" progId="Equation.3">
                  <p:embed/>
                </p:oleObj>
              </mc:Choice>
              <mc:Fallback>
                <p:oleObj name="Equation" r:id="rId14" imgW="3022560" imgH="2286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000" y="5924550"/>
                        <a:ext cx="8662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ChangeArrowheads="1"/>
          </p:cNvSpPr>
          <p:nvPr/>
        </p:nvSpPr>
        <p:spPr bwMode="auto">
          <a:xfrm>
            <a:off x="1304144" y="66636"/>
            <a:ext cx="6595672"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7048" name="Rectangle 2"/>
          <p:cNvSpPr>
            <a:spLocks noChangeArrowheads="1"/>
          </p:cNvSpPr>
          <p:nvPr/>
        </p:nvSpPr>
        <p:spPr bwMode="auto">
          <a:xfrm>
            <a:off x="609600" y="0"/>
            <a:ext cx="802005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Stability</a:t>
            </a:r>
          </a:p>
        </p:txBody>
      </p:sp>
      <p:sp>
        <p:nvSpPr>
          <p:cNvPr id="8704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705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87051" name="Rectangle 6"/>
          <p:cNvSpPr>
            <a:spLocks noChangeArrowheads="1"/>
          </p:cNvSpPr>
          <p:nvPr/>
        </p:nvSpPr>
        <p:spPr bwMode="invGray">
          <a:xfrm>
            <a:off x="156616" y="855108"/>
            <a:ext cx="883076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2400" dirty="0" smtClean="0"/>
              <a:t>We see that for this special choice of basis (or definition of state) the equations </a:t>
            </a:r>
            <a:r>
              <a:rPr lang="en-GB" altLang="en-US" sz="2400" i="1" dirty="0" smtClean="0"/>
              <a:t>decouple</a:t>
            </a:r>
            <a:r>
              <a:rPr lang="en-GB" altLang="en-US" sz="2400" dirty="0" smtClean="0"/>
              <a:t>. The system actually ends up looking like a whole collection of first order systems. This observation lies at the very heart of the techniques commonly referred to either as </a:t>
            </a:r>
            <a:r>
              <a:rPr lang="en-GB" altLang="en-US" sz="2400" i="1" dirty="0" smtClean="0"/>
              <a:t>modal analysis </a:t>
            </a:r>
            <a:r>
              <a:rPr lang="en-GB" altLang="en-US" sz="2400" dirty="0" smtClean="0"/>
              <a:t>or </a:t>
            </a:r>
            <a:r>
              <a:rPr lang="en-GB" altLang="en-US" sz="2400" i="1" dirty="0" smtClean="0"/>
              <a:t>Fourier analysis</a:t>
            </a:r>
            <a:r>
              <a:rPr lang="en-GB" altLang="en-US" sz="2400" dirty="0"/>
              <a:t>. Now a form of stability for a linear, time-invariant system (global asymptotic stability in the sense of </a:t>
            </a:r>
            <a:r>
              <a:rPr lang="en-GB" altLang="en-US" sz="2400" dirty="0" err="1"/>
              <a:t>Lyapunov</a:t>
            </a:r>
            <a:r>
              <a:rPr lang="en-GB" altLang="en-US" sz="2400" dirty="0"/>
              <a:t>) roughly requires that, irrespective of the initial condition, the state of the system should remain bounded and converge to zero</a:t>
            </a:r>
            <a:r>
              <a:rPr lang="en-GB" altLang="en-US" sz="2400" dirty="0" smtClean="0"/>
              <a:t>. Evidently </a:t>
            </a:r>
            <a:r>
              <a:rPr lang="en-GB" altLang="en-US" sz="2400" dirty="0"/>
              <a:t>each component </a:t>
            </a:r>
            <a:r>
              <a:rPr lang="en-GB" altLang="en-US" sz="2400" dirty="0" smtClean="0"/>
              <a:t>will </a:t>
            </a:r>
            <a:r>
              <a:rPr lang="en-GB" altLang="en-US" sz="2400" dirty="0"/>
              <a:t>remain bounded and converge to zero irrespective of the initial condition if and only if the </a:t>
            </a:r>
            <a:r>
              <a:rPr lang="en-GB" altLang="en-US" sz="2400" dirty="0" smtClean="0"/>
              <a:t>numbers </a:t>
            </a:r>
            <a:r>
              <a:rPr lang="en-GB" altLang="en-US" sz="2400" i="1" dirty="0" smtClean="0">
                <a:latin typeface="Symbol" panose="05050102010706020507" pitchFamily="18" charset="2"/>
              </a:rPr>
              <a:t>l</a:t>
            </a:r>
            <a:r>
              <a:rPr lang="en-GB" altLang="en-US" sz="2400" i="1" baseline="-25000" dirty="0" smtClean="0"/>
              <a:t>i</a:t>
            </a:r>
            <a:r>
              <a:rPr lang="en-GB" altLang="en-US" sz="2400" dirty="0" smtClean="0"/>
              <a:t> </a:t>
            </a:r>
            <a:r>
              <a:rPr lang="en-GB" altLang="en-US" sz="2400" dirty="0"/>
              <a:t>(which may be complex) have negative real part, i.e. lie in the open LHP.  It is also fairly clear that if </a:t>
            </a:r>
            <a:r>
              <a:rPr lang="en-GB" altLang="en-US" sz="2400" i="1" dirty="0"/>
              <a:t>z</a:t>
            </a:r>
            <a:r>
              <a:rPr lang="en-GB" altLang="en-US" sz="2400" dirty="0"/>
              <a:t> is bounded and converges to zero then </a:t>
            </a:r>
            <a:r>
              <a:rPr lang="en-GB" altLang="en-US" sz="2400" i="1" dirty="0"/>
              <a:t>x</a:t>
            </a:r>
            <a:r>
              <a:rPr lang="en-GB" altLang="en-US" sz="2400" dirty="0"/>
              <a:t> behaves likewise.  Accordingly the dynamical system is said to be stable in this case if the diagonal elements of the diagonal matrix </a:t>
            </a:r>
            <a:r>
              <a:rPr lang="en-GB" altLang="en-US" sz="2400" dirty="0" smtClean="0"/>
              <a:t>lie </a:t>
            </a:r>
            <a:r>
              <a:rPr lang="en-GB" altLang="en-US" sz="2400" dirty="0"/>
              <a:t>in the open LHP.  The use of the word “stable” is careless and vague in this case, but it is also very common.</a:t>
            </a:r>
            <a:r>
              <a:rPr lang="en-US" altLang="en-US" sz="2400" dirty="0"/>
              <a:t> </a:t>
            </a:r>
            <a:endParaRPr lang="en-GB" altLang="en-US" sz="2400" dirty="0"/>
          </a:p>
        </p:txBody>
      </p:sp>
      <p:sp>
        <p:nvSpPr>
          <p:cNvPr id="87052" name="Rectangle 7"/>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87053" name="Rectangle 9"/>
          <p:cNvSpPr>
            <a:spLocks noChangeArrowheads="1"/>
          </p:cNvSpPr>
          <p:nvPr/>
        </p:nvSpPr>
        <p:spPr bwMode="invGray">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87054" name="Rectangle 12"/>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87055" name="Rectangle 14"/>
          <p:cNvSpPr>
            <a:spLocks noChangeArrowheads="1"/>
          </p:cNvSpPr>
          <p:nvPr/>
        </p:nvSpPr>
        <p:spPr bwMode="invGray">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87056" name="Rectangle 16"/>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87057" name="Rectangle 18"/>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87058" name="Rectangle 20"/>
          <p:cNvSpPr>
            <a:spLocks noChangeArrowheads="1"/>
          </p:cNvSpPr>
          <p:nvPr/>
        </p:nvSpPr>
        <p:spPr bwMode="invGray">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Tree>
    <p:extLst>
      <p:ext uri="{BB962C8B-B14F-4D97-AF65-F5344CB8AC3E}">
        <p14:creationId xmlns:p14="http://schemas.microsoft.com/office/powerpoint/2010/main" val="185761515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304144" y="66636"/>
            <a:ext cx="6595672"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8067" name="Rectangle 2"/>
          <p:cNvSpPr>
            <a:spLocks noChangeArrowheads="1"/>
          </p:cNvSpPr>
          <p:nvPr/>
        </p:nvSpPr>
        <p:spPr bwMode="auto">
          <a:xfrm>
            <a:off x="609600" y="0"/>
            <a:ext cx="802005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Stability</a:t>
            </a:r>
          </a:p>
        </p:txBody>
      </p:sp>
      <p:sp>
        <p:nvSpPr>
          <p:cNvPr id="8806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806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88070" name="Rectangle 5"/>
          <p:cNvSpPr>
            <a:spLocks noChangeArrowheads="1"/>
          </p:cNvSpPr>
          <p:nvPr/>
        </p:nvSpPr>
        <p:spPr bwMode="invGray">
          <a:xfrm>
            <a:off x="265113" y="854075"/>
            <a:ext cx="84963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Two matrices </a:t>
            </a:r>
            <a:r>
              <a:rPr lang="en-GB" altLang="en-US" i="1" dirty="0"/>
              <a:t>A</a:t>
            </a:r>
            <a:r>
              <a:rPr lang="en-GB" altLang="en-US" dirty="0"/>
              <a:t> and </a:t>
            </a:r>
            <a:r>
              <a:rPr lang="en-GB" altLang="en-US" i="1" dirty="0"/>
              <a:t>B</a:t>
            </a:r>
            <a:r>
              <a:rPr lang="en-GB" altLang="en-US" dirty="0"/>
              <a:t> related to each other by </a:t>
            </a:r>
            <a:r>
              <a:rPr lang="en-GB" altLang="en-US" i="1" dirty="0" smtClean="0"/>
              <a:t>B </a:t>
            </a:r>
            <a:r>
              <a:rPr lang="en-GB" altLang="en-US" dirty="0" smtClean="0"/>
              <a:t>= </a:t>
            </a:r>
            <a:r>
              <a:rPr lang="en-GB" altLang="en-US" i="1" dirty="0" smtClean="0"/>
              <a:t>MAM</a:t>
            </a:r>
            <a:r>
              <a:rPr lang="en-GB" altLang="en-US" baseline="30000" dirty="0" smtClean="0"/>
              <a:t>-1</a:t>
            </a:r>
            <a:r>
              <a:rPr lang="en-GB" altLang="en-US" dirty="0" smtClean="0"/>
              <a:t> </a:t>
            </a:r>
            <a:r>
              <a:rPr lang="en-GB" altLang="en-US" dirty="0"/>
              <a:t>for some non-singular matrix </a:t>
            </a:r>
            <a:r>
              <a:rPr lang="en-GB" altLang="en-US" i="1" dirty="0"/>
              <a:t>M</a:t>
            </a:r>
            <a:r>
              <a:rPr lang="en-GB" altLang="en-US" dirty="0"/>
              <a:t> are said to be </a:t>
            </a:r>
            <a:r>
              <a:rPr lang="en-GB" altLang="en-US" i="1" dirty="0"/>
              <a:t>similar</a:t>
            </a:r>
            <a:r>
              <a:rPr lang="en-GB" altLang="en-US" dirty="0"/>
              <a:t>.  An important result of matrix theory is that two matrices are similar </a:t>
            </a:r>
            <a:r>
              <a:rPr lang="en-GB" altLang="en-US" dirty="0" smtClean="0"/>
              <a:t>only </a:t>
            </a:r>
            <a:r>
              <a:rPr lang="en-GB" altLang="en-US" dirty="0"/>
              <a:t>if they have the same eigenvalues.  </a:t>
            </a:r>
            <a:r>
              <a:rPr lang="en-GB" altLang="en-US" dirty="0" smtClean="0"/>
              <a:t>A proof </a:t>
            </a:r>
            <a:r>
              <a:rPr lang="en-GB" altLang="en-US" dirty="0"/>
              <a:t>of this proposition goes as follows</a:t>
            </a:r>
            <a:r>
              <a:rPr lang="en-US" altLang="en-US" dirty="0"/>
              <a:t>:</a:t>
            </a:r>
            <a:r>
              <a:rPr lang="en-GB" altLang="en-US" dirty="0"/>
              <a:t> </a:t>
            </a:r>
          </a:p>
        </p:txBody>
      </p:sp>
      <p:graphicFrame>
        <p:nvGraphicFramePr>
          <p:cNvPr id="88066" name="Object 19"/>
          <p:cNvGraphicFramePr>
            <a:graphicFrameLocks noChangeAspect="1"/>
          </p:cNvGraphicFramePr>
          <p:nvPr/>
        </p:nvGraphicFramePr>
        <p:xfrm>
          <a:off x="273050" y="3367088"/>
          <a:ext cx="8497888" cy="1014412"/>
        </p:xfrm>
        <a:graphic>
          <a:graphicData uri="http://schemas.openxmlformats.org/presentationml/2006/ole">
            <mc:AlternateContent xmlns:mc="http://schemas.openxmlformats.org/markup-compatibility/2006">
              <mc:Choice xmlns:v="urn:schemas-microsoft-com:vml" Requires="v">
                <p:oleObj spid="_x0000_s88144" name="Equation" r:id="rId4" imgW="4013200" imgH="482600" progId="Equation.3">
                  <p:embed/>
                </p:oleObj>
              </mc:Choice>
              <mc:Fallback>
                <p:oleObj name="Equation" r:id="rId4" imgW="4013200" imgH="4826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3367088"/>
                        <a:ext cx="8497888"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1" name="Rectangle 32"/>
          <p:cNvSpPr>
            <a:spLocks noChangeArrowheads="1"/>
          </p:cNvSpPr>
          <p:nvPr/>
        </p:nvSpPr>
        <p:spPr bwMode="invGray">
          <a:xfrm>
            <a:off x="314325" y="4487863"/>
            <a:ext cx="8662988"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In </a:t>
            </a:r>
            <a:r>
              <a:rPr lang="en-GB" altLang="en-US" dirty="0" smtClean="0"/>
              <a:t>the argument </a:t>
            </a:r>
            <a:r>
              <a:rPr lang="en-GB" altLang="en-US" dirty="0"/>
              <a:t>above matrices </a:t>
            </a:r>
            <a:r>
              <a:rPr lang="en-GB" altLang="en-US" i="1" dirty="0"/>
              <a:t>A</a:t>
            </a:r>
            <a:r>
              <a:rPr lang="en-GB" altLang="en-US" dirty="0"/>
              <a:t> and </a:t>
            </a:r>
            <a:r>
              <a:rPr lang="en-GB" altLang="en-US" i="1" dirty="0">
                <a:latin typeface="Symbol" pitchFamily="18" charset="2"/>
              </a:rPr>
              <a:t>L</a:t>
            </a:r>
            <a:r>
              <a:rPr lang="en-GB" altLang="en-US" dirty="0"/>
              <a:t> are similar and therefore have equal eigenvalues.  It is rather trivial that the eigenvalues of a diagonal matrix are its diagonal elements.  Accordingly the numbers </a:t>
            </a:r>
            <a:r>
              <a:rPr lang="en-GB" altLang="en-US" i="1" dirty="0">
                <a:latin typeface="Symbol" pitchFamily="18" charset="2"/>
              </a:rPr>
              <a:t>l</a:t>
            </a:r>
            <a:r>
              <a:rPr lang="en-GB" altLang="en-US" i="1" baseline="-25000" dirty="0"/>
              <a:t>i</a:t>
            </a:r>
            <a:r>
              <a:rPr lang="en-GB" altLang="en-US" dirty="0"/>
              <a:t> above are the eigenvalues of </a:t>
            </a:r>
            <a:r>
              <a:rPr lang="en-GB" altLang="en-US" i="1" dirty="0">
                <a:latin typeface="Symbol" pitchFamily="18" charset="2"/>
              </a:rPr>
              <a:t>L</a:t>
            </a:r>
            <a:r>
              <a:rPr lang="en-GB" altLang="en-US" dirty="0"/>
              <a:t> and are therefore also the eigenvalues of </a:t>
            </a:r>
            <a:r>
              <a:rPr lang="en-GB" altLang="en-US" i="1" dirty="0"/>
              <a:t>A</a:t>
            </a:r>
            <a:r>
              <a:rPr lang="en-GB" altLang="en-US" dirty="0"/>
              <a:t>. </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47863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9091" name="Rectangle 2"/>
          <p:cNvSpPr>
            <a:spLocks noChangeArrowheads="1"/>
          </p:cNvSpPr>
          <p:nvPr/>
        </p:nvSpPr>
        <p:spPr bwMode="auto">
          <a:xfrm>
            <a:off x="585788" y="26035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Stability</a:t>
            </a:r>
          </a:p>
        </p:txBody>
      </p:sp>
      <p:sp>
        <p:nvSpPr>
          <p:cNvPr id="8909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8909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89094" name="Text Box 5"/>
          <p:cNvSpPr txBox="1">
            <a:spLocks noChangeArrowheads="1"/>
          </p:cNvSpPr>
          <p:nvPr/>
        </p:nvSpPr>
        <p:spPr bwMode="invGray">
          <a:xfrm>
            <a:off x="392113" y="1608138"/>
            <a:ext cx="6338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a:t>Condition for stability:   Dynamical system</a:t>
            </a:r>
          </a:p>
        </p:txBody>
      </p:sp>
      <p:sp>
        <p:nvSpPr>
          <p:cNvPr id="89095" name="Rectangle 6"/>
          <p:cNvSpPr>
            <a:spLocks noChangeArrowheads="1"/>
          </p:cNvSpPr>
          <p:nvPr/>
        </p:nvSpPr>
        <p:spPr bwMode="invGray">
          <a:xfrm>
            <a:off x="303213" y="3548063"/>
            <a:ext cx="84963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is stable if and only if the eigenvalues of matrix </a:t>
            </a:r>
            <a:r>
              <a:rPr lang="en-GB" altLang="en-US" i="1"/>
              <a:t>A</a:t>
            </a:r>
            <a:r>
              <a:rPr lang="en-GB" altLang="en-US"/>
              <a:t> lie in the open LHP.  Moreover, if (S1) is stable then the state </a:t>
            </a:r>
            <a:r>
              <a:rPr lang="en-GB" altLang="en-US" i="1"/>
              <a:t>x</a:t>
            </a:r>
            <a:r>
              <a:rPr lang="en-GB" altLang="en-US"/>
              <a:t> remains bounded and converges to zero irrespective of the initial state.</a:t>
            </a:r>
            <a:r>
              <a:rPr lang="en-US" altLang="en-US"/>
              <a:t>  The latter is loosely the definition of </a:t>
            </a:r>
            <a:r>
              <a:rPr lang="en-US" altLang="en-US" i="1"/>
              <a:t>global asymptotic stability in the sense of Lyapunov</a:t>
            </a:r>
            <a:r>
              <a:rPr lang="en-US" altLang="en-US"/>
              <a:t>.  Convergence is more rapid if the eigenvalues are further into the LHP.</a:t>
            </a:r>
            <a:endParaRPr lang="en-GB" altLang="en-US"/>
          </a:p>
        </p:txBody>
      </p:sp>
      <p:graphicFrame>
        <p:nvGraphicFramePr>
          <p:cNvPr id="89090" name="Object 8"/>
          <p:cNvGraphicFramePr>
            <a:graphicFrameLocks noChangeAspect="1"/>
          </p:cNvGraphicFramePr>
          <p:nvPr/>
        </p:nvGraphicFramePr>
        <p:xfrm>
          <a:off x="1401763" y="2482850"/>
          <a:ext cx="5949950" cy="681038"/>
        </p:xfrm>
        <a:graphic>
          <a:graphicData uri="http://schemas.openxmlformats.org/presentationml/2006/ole">
            <mc:AlternateContent xmlns:mc="http://schemas.openxmlformats.org/markup-compatibility/2006">
              <mc:Choice xmlns:v="urn:schemas-microsoft-com:vml" Requires="v">
                <p:oleObj spid="_x0000_s89168" name="Equation" r:id="rId4" imgW="1993680" imgH="228600" progId="Equation.3">
                  <p:embed/>
                </p:oleObj>
              </mc:Choice>
              <mc:Fallback>
                <p:oleObj name="Equation" r:id="rId4" imgW="199368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763" y="2482850"/>
                        <a:ext cx="5949950"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419855"/>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0115" name="Rectangle 2"/>
          <p:cNvSpPr>
            <a:spLocks noChangeArrowheads="1"/>
          </p:cNvSpPr>
          <p:nvPr/>
        </p:nvSpPr>
        <p:spPr bwMode="auto">
          <a:xfrm>
            <a:off x="609600" y="2016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Observer Estimation Error</a:t>
            </a:r>
          </a:p>
        </p:txBody>
      </p:sp>
      <p:sp>
        <p:nvSpPr>
          <p:cNvPr id="9011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011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90118" name="Rectangle 5"/>
          <p:cNvSpPr>
            <a:spLocks noChangeArrowheads="1"/>
          </p:cNvSpPr>
          <p:nvPr/>
        </p:nvSpPr>
        <p:spPr bwMode="invGray">
          <a:xfrm>
            <a:off x="301625" y="1282700"/>
            <a:ext cx="8283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Returning to the observer error dynamics:  </a:t>
            </a:r>
          </a:p>
        </p:txBody>
      </p:sp>
      <p:sp>
        <p:nvSpPr>
          <p:cNvPr id="90119" name="Text Box 6"/>
          <p:cNvSpPr txBox="1">
            <a:spLocks noChangeArrowheads="1"/>
          </p:cNvSpPr>
          <p:nvPr/>
        </p:nvSpPr>
        <p:spPr bwMode="invGray">
          <a:xfrm>
            <a:off x="284163" y="2686050"/>
            <a:ext cx="855662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dirty="0"/>
              <a:t>the estimation error </a:t>
            </a:r>
            <a:r>
              <a:rPr kumimoji="1" lang="en-GB" altLang="en-US" i="1" dirty="0" err="1"/>
              <a:t>e</a:t>
            </a:r>
            <a:r>
              <a:rPr kumimoji="1" lang="en-GB" altLang="en-US" i="1" baseline="-25000" dirty="0" err="1"/>
              <a:t>obs</a:t>
            </a:r>
            <a:r>
              <a:rPr kumimoji="1" lang="en-GB" altLang="en-US" dirty="0"/>
              <a:t> will converge to zero rapidly if the eigenvalues of the matrix </a:t>
            </a:r>
            <a:r>
              <a:rPr kumimoji="1" lang="en-GB" altLang="en-US" i="1" dirty="0"/>
              <a:t>A-LC</a:t>
            </a:r>
            <a:r>
              <a:rPr kumimoji="1" lang="en-GB" altLang="en-US" dirty="0"/>
              <a:t> are sufficiently far into the LHP.  Of course this is exactly what we want if the observer is to </a:t>
            </a:r>
            <a:r>
              <a:rPr kumimoji="1" lang="en-GB" altLang="en-US" dirty="0" smtClean="0"/>
              <a:t>provide </a:t>
            </a:r>
            <a:r>
              <a:rPr kumimoji="1" lang="en-GB" altLang="en-US" dirty="0"/>
              <a:t>an accurate estimate of the state of the plant.  The choice of matrix </a:t>
            </a:r>
            <a:r>
              <a:rPr kumimoji="1" lang="en-GB" altLang="en-US" i="1" dirty="0"/>
              <a:t>L </a:t>
            </a:r>
            <a:r>
              <a:rPr kumimoji="1" lang="en-GB" altLang="en-US" dirty="0"/>
              <a:t>(which is sometimes called the </a:t>
            </a:r>
            <a:r>
              <a:rPr kumimoji="1" lang="en-GB" altLang="en-US" i="1" dirty="0"/>
              <a:t>observer gain</a:t>
            </a:r>
            <a:r>
              <a:rPr kumimoji="1" lang="en-GB" altLang="en-US" dirty="0"/>
              <a:t>) becomes a standard pole-placement problem.</a:t>
            </a:r>
            <a:r>
              <a:rPr kumimoji="1" lang="en-US" altLang="en-US" dirty="0"/>
              <a:t>  We look to place the eigenvalues of </a:t>
            </a:r>
            <a:r>
              <a:rPr kumimoji="1" lang="en-US" altLang="en-US" i="1" dirty="0"/>
              <a:t>A-LC</a:t>
            </a:r>
            <a:r>
              <a:rPr kumimoji="1" lang="en-US" altLang="en-US" dirty="0"/>
              <a:t> at -100, -101 and -102 (they must be distinct if we are to use the place command).</a:t>
            </a:r>
            <a:endParaRPr kumimoji="1" lang="en-GB" altLang="en-US" dirty="0"/>
          </a:p>
        </p:txBody>
      </p:sp>
      <p:graphicFrame>
        <p:nvGraphicFramePr>
          <p:cNvPr id="90114" name="Object 7"/>
          <p:cNvGraphicFramePr>
            <a:graphicFrameLocks noChangeAspect="1"/>
          </p:cNvGraphicFramePr>
          <p:nvPr>
            <p:extLst>
              <p:ext uri="{D42A27DB-BD31-4B8C-83A1-F6EECF244321}">
                <p14:modId xmlns:p14="http://schemas.microsoft.com/office/powerpoint/2010/main" val="1574859650"/>
              </p:ext>
            </p:extLst>
          </p:nvPr>
        </p:nvGraphicFramePr>
        <p:xfrm>
          <a:off x="1833563" y="1973263"/>
          <a:ext cx="5626100" cy="611187"/>
        </p:xfrm>
        <a:graphic>
          <a:graphicData uri="http://schemas.openxmlformats.org/presentationml/2006/ole">
            <mc:AlternateContent xmlns:mc="http://schemas.openxmlformats.org/markup-compatibility/2006">
              <mc:Choice xmlns:v="urn:schemas-microsoft-com:vml" Requires="v">
                <p:oleObj spid="_x0000_s90197" name="Equation" r:id="rId4" imgW="2108160" imgH="228600" progId="Equation.3">
                  <p:embed/>
                </p:oleObj>
              </mc:Choice>
              <mc:Fallback>
                <p:oleObj name="Equation" r:id="rId4" imgW="2108160" imgH="228600" progId="Equation.3">
                  <p:embed/>
                  <p:pic>
                    <p:nvPicPr>
                      <p:cNvPr id="0" name="Object 7"/>
                      <p:cNvPicPr>
                        <a:picLocks noChangeAspect="1" noChangeArrowheads="1"/>
                      </p:cNvPicPr>
                      <p:nvPr/>
                    </p:nvPicPr>
                    <p:blipFill>
                      <a:blip r:embed="rId5"/>
                      <a:srcRect/>
                      <a:stretch>
                        <a:fillRect/>
                      </a:stretch>
                    </p:blipFill>
                    <p:spPr bwMode="auto">
                      <a:xfrm>
                        <a:off x="1833563" y="1973263"/>
                        <a:ext cx="562610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1828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1139"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Observer Estimation Error</a:t>
            </a:r>
          </a:p>
        </p:txBody>
      </p:sp>
      <p:sp>
        <p:nvSpPr>
          <p:cNvPr id="9114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114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91142" name="Text Box 6"/>
          <p:cNvSpPr txBox="1">
            <a:spLocks noChangeArrowheads="1"/>
          </p:cNvSpPr>
          <p:nvPr/>
        </p:nvSpPr>
        <p:spPr bwMode="invGray">
          <a:xfrm>
            <a:off x="261938" y="4075113"/>
            <a:ext cx="85566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a:t>The eigenvalues of a matrix equal those of its transpose.</a:t>
            </a:r>
            <a:r>
              <a:rPr kumimoji="1" lang="en-US" altLang="en-US"/>
              <a:t> </a:t>
            </a:r>
            <a:r>
              <a:rPr kumimoji="1" lang="en-GB" altLang="en-US"/>
              <a:t>Accordingly we seek to place the eigenvalues of</a:t>
            </a:r>
            <a:r>
              <a:rPr kumimoji="1" lang="en-US" altLang="en-US"/>
              <a:t> </a:t>
            </a:r>
            <a:r>
              <a:rPr kumimoji="1" lang="en-US" altLang="en-US" i="1"/>
              <a:t>A</a:t>
            </a:r>
            <a:r>
              <a:rPr kumimoji="1" lang="en-US" altLang="en-US" i="1" baseline="30000"/>
              <a:t>T</a:t>
            </a:r>
            <a:r>
              <a:rPr kumimoji="1" lang="en-US" altLang="en-US" i="1"/>
              <a:t>-C</a:t>
            </a:r>
            <a:r>
              <a:rPr kumimoji="1" lang="en-US" altLang="en-US" i="1" baseline="30000"/>
              <a:t>T</a:t>
            </a:r>
            <a:r>
              <a:rPr kumimoji="1" lang="en-US" altLang="en-US" i="1"/>
              <a:t>L</a:t>
            </a:r>
            <a:r>
              <a:rPr kumimoji="1" lang="en-US" altLang="en-US" i="1" baseline="30000"/>
              <a:t>T</a:t>
            </a:r>
            <a:r>
              <a:rPr kumimoji="1" lang="en-US" altLang="en-US" i="1"/>
              <a:t>.</a:t>
            </a:r>
            <a:endParaRPr kumimoji="1" lang="en-GB" altLang="en-US" i="1"/>
          </a:p>
        </p:txBody>
      </p:sp>
      <p:graphicFrame>
        <p:nvGraphicFramePr>
          <p:cNvPr id="91138" name="Object 8"/>
          <p:cNvGraphicFramePr>
            <a:graphicFrameLocks noChangeAspect="1"/>
          </p:cNvGraphicFramePr>
          <p:nvPr>
            <p:extLst>
              <p:ext uri="{D42A27DB-BD31-4B8C-83A1-F6EECF244321}">
                <p14:modId xmlns:p14="http://schemas.microsoft.com/office/powerpoint/2010/main" val="2779481882"/>
              </p:ext>
            </p:extLst>
          </p:nvPr>
        </p:nvGraphicFramePr>
        <p:xfrm>
          <a:off x="2750343" y="3288754"/>
          <a:ext cx="3579813" cy="588962"/>
        </p:xfrm>
        <a:graphic>
          <a:graphicData uri="http://schemas.openxmlformats.org/presentationml/2006/ole">
            <mc:AlternateContent xmlns:mc="http://schemas.openxmlformats.org/markup-compatibility/2006">
              <mc:Choice xmlns:v="urn:schemas-microsoft-com:vml" Requires="v">
                <p:oleObj spid="_x0000_s91218" name="Equation" r:id="rId4" imgW="1485900" imgH="241300" progId="Equation.3">
                  <p:embed/>
                </p:oleObj>
              </mc:Choice>
              <mc:Fallback>
                <p:oleObj name="Equation" r:id="rId4" imgW="1485900" imgH="241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0343" y="3288754"/>
                        <a:ext cx="357981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4" name="Text Box 11"/>
          <p:cNvSpPr txBox="1">
            <a:spLocks noChangeArrowheads="1"/>
          </p:cNvSpPr>
          <p:nvPr/>
        </p:nvSpPr>
        <p:spPr bwMode="invGray">
          <a:xfrm>
            <a:off x="358775" y="1304240"/>
            <a:ext cx="85566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dirty="0" smtClean="0">
                <a:sym typeface="Symbol" pitchFamily="18" charset="2"/>
              </a:rPr>
              <a:t>A minor </a:t>
            </a:r>
            <a:r>
              <a:rPr kumimoji="1" lang="en-GB" altLang="en-US" dirty="0">
                <a:sym typeface="Symbol" pitchFamily="18" charset="2"/>
              </a:rPr>
              <a:t>problem is that </a:t>
            </a:r>
            <a:r>
              <a:rPr kumimoji="1" lang="en-GB" altLang="en-US" b="1" dirty="0">
                <a:sym typeface="Symbol" pitchFamily="18" charset="2"/>
              </a:rPr>
              <a:t>place</a:t>
            </a:r>
            <a:r>
              <a:rPr kumimoji="1" lang="en-GB" altLang="en-US" dirty="0">
                <a:sym typeface="Symbol" pitchFamily="18" charset="2"/>
              </a:rPr>
              <a:t> finds </a:t>
            </a:r>
            <a:r>
              <a:rPr kumimoji="1" lang="en-GB" altLang="en-US" i="1" dirty="0">
                <a:sym typeface="Symbol" pitchFamily="18" charset="2"/>
              </a:rPr>
              <a:t>K</a:t>
            </a:r>
            <a:r>
              <a:rPr kumimoji="1" lang="en-GB" altLang="en-US" dirty="0">
                <a:sym typeface="Symbol" pitchFamily="18" charset="2"/>
              </a:rPr>
              <a:t> in </a:t>
            </a:r>
            <a:r>
              <a:rPr kumimoji="1" lang="en-GB" altLang="en-US" i="1" dirty="0">
                <a:sym typeface="Symbol" pitchFamily="18" charset="2"/>
              </a:rPr>
              <a:t>A-BK</a:t>
            </a:r>
            <a:r>
              <a:rPr kumimoji="1" lang="en-GB" altLang="en-US" dirty="0">
                <a:sym typeface="Symbol" pitchFamily="18" charset="2"/>
              </a:rPr>
              <a:t> to achieve certain poles whereas here we need to find </a:t>
            </a:r>
            <a:r>
              <a:rPr kumimoji="1" lang="en-GB" altLang="en-US" i="1" dirty="0">
                <a:sym typeface="Symbol" pitchFamily="18" charset="2"/>
              </a:rPr>
              <a:t>L</a:t>
            </a:r>
            <a:r>
              <a:rPr kumimoji="1" lang="en-GB" altLang="en-US" dirty="0">
                <a:sym typeface="Symbol" pitchFamily="18" charset="2"/>
              </a:rPr>
              <a:t> in </a:t>
            </a:r>
            <a:r>
              <a:rPr kumimoji="1" lang="en-GB" altLang="en-US" i="1" dirty="0">
                <a:sym typeface="Symbol" pitchFamily="18" charset="2"/>
              </a:rPr>
              <a:t>A-LC </a:t>
            </a:r>
            <a:r>
              <a:rPr kumimoji="1" lang="en-GB" altLang="en-US" dirty="0">
                <a:sym typeface="Symbol" pitchFamily="18" charset="2"/>
              </a:rPr>
              <a:t>to achieve the same result.  In the former the unknown is </a:t>
            </a:r>
            <a:r>
              <a:rPr kumimoji="1" lang="en-GB" altLang="en-US" i="1" dirty="0">
                <a:sym typeface="Symbol" pitchFamily="18" charset="2"/>
              </a:rPr>
              <a:t>pre-multiplied</a:t>
            </a:r>
            <a:r>
              <a:rPr kumimoji="1" lang="en-GB" altLang="en-US" dirty="0">
                <a:sym typeface="Symbol" pitchFamily="18" charset="2"/>
              </a:rPr>
              <a:t> by </a:t>
            </a:r>
            <a:r>
              <a:rPr kumimoji="1" lang="en-GB" altLang="en-US" i="1" dirty="0">
                <a:sym typeface="Symbol" pitchFamily="18" charset="2"/>
              </a:rPr>
              <a:t>B</a:t>
            </a:r>
            <a:r>
              <a:rPr kumimoji="1" lang="en-GB" altLang="en-US" dirty="0">
                <a:sym typeface="Symbol" pitchFamily="18" charset="2"/>
              </a:rPr>
              <a:t> and in the latter it is </a:t>
            </a:r>
            <a:r>
              <a:rPr kumimoji="1" lang="en-GB" altLang="en-US" i="1" dirty="0">
                <a:sym typeface="Symbol" pitchFamily="18" charset="2"/>
              </a:rPr>
              <a:t>post-multiplied</a:t>
            </a:r>
            <a:r>
              <a:rPr kumimoji="1" lang="en-GB" altLang="en-US" dirty="0">
                <a:sym typeface="Symbol" pitchFamily="18" charset="2"/>
              </a:rPr>
              <a:t> by </a:t>
            </a:r>
            <a:r>
              <a:rPr kumimoji="1" lang="en-GB" altLang="en-US" i="1" dirty="0">
                <a:sym typeface="Symbol" pitchFamily="18" charset="2"/>
              </a:rPr>
              <a:t>C</a:t>
            </a:r>
            <a:r>
              <a:rPr kumimoji="1" lang="en-GB" altLang="en-US" dirty="0">
                <a:sym typeface="Symbol" pitchFamily="18" charset="2"/>
              </a:rPr>
              <a:t>. </a:t>
            </a:r>
          </a:p>
        </p:txBody>
      </p:sp>
      <p:sp>
        <p:nvSpPr>
          <p:cNvPr id="91145" name="Rectangle 12"/>
          <p:cNvSpPr>
            <a:spLocks noChangeArrowheads="1"/>
          </p:cNvSpPr>
          <p:nvPr/>
        </p:nvSpPr>
        <p:spPr bwMode="invGray">
          <a:xfrm>
            <a:off x="2135188" y="6070134"/>
            <a:ext cx="26784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 [</a:t>
            </a:r>
            <a:r>
              <a:rPr lang="en-GB" altLang="en-US" dirty="0" smtClean="0"/>
              <a:t>203  11282  </a:t>
            </a:r>
            <a:r>
              <a:rPr lang="en-GB" altLang="en-US" dirty="0"/>
              <a:t>0]</a:t>
            </a:r>
            <a:endParaRPr lang="en-US" altLang="en-US" dirty="0"/>
          </a:p>
        </p:txBody>
      </p:sp>
      <p:sp>
        <p:nvSpPr>
          <p:cNvPr id="11" name="Rectangle 10"/>
          <p:cNvSpPr/>
          <p:nvPr/>
        </p:nvSpPr>
        <p:spPr bwMode="auto">
          <a:xfrm>
            <a:off x="1704490" y="5215453"/>
            <a:ext cx="6195326" cy="800655"/>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1851961" y="5350797"/>
            <a:ext cx="6467580" cy="954107"/>
          </a:xfrm>
          <a:prstGeom prst="rect">
            <a:avLst/>
          </a:prstGeom>
          <a:noFill/>
          <a:ln w="9525">
            <a:noFill/>
            <a:miter lim="800000"/>
            <a:headEnd/>
            <a:tailEnd/>
          </a:ln>
        </p:spPr>
        <p:txBody>
          <a:bodyPr wrap="square">
            <a:spAutoFit/>
          </a:bodyPr>
          <a:lstStyle/>
          <a:p>
            <a:r>
              <a:rPr lang="en-GB" dirty="0" smtClean="0"/>
              <a:t>&gt;&gt;</a:t>
            </a:r>
            <a:r>
              <a:rPr lang="en-GB" dirty="0" smtClean="0">
                <a:solidFill>
                  <a:srgbClr val="0000FF"/>
                </a:solidFill>
              </a:rPr>
              <a:t>  </a:t>
            </a:r>
            <a:r>
              <a:rPr lang="en-GB" altLang="en-US" dirty="0">
                <a:solidFill>
                  <a:srgbClr val="0000FF"/>
                </a:solidFill>
              </a:rPr>
              <a:t>L = place(A',C',[-100 -101 -102])';</a:t>
            </a:r>
            <a:r>
              <a:rPr lang="en-US" altLang="en-US" dirty="0">
                <a:solidFill>
                  <a:srgbClr val="0000FF"/>
                </a:solidFill>
              </a:rPr>
              <a:t> </a:t>
            </a:r>
          </a:p>
          <a:p>
            <a:pPr algn="l"/>
            <a:endParaRPr lang="en-GB" dirty="0" smtClean="0">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102578"/>
            <a:ext cx="8587022"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Of course the reason for this terrible degradation in performance is that the introduction of the pole at zero has pulled the root locus towards the imaginary axis, slowing down the response considerably. This is why we have always argued that one never employs I-control.</a:t>
            </a:r>
          </a:p>
          <a:p>
            <a:pPr eaLnBrk="1" hangingPunct="1">
              <a:spcBef>
                <a:spcPct val="50000"/>
              </a:spcBef>
            </a:pPr>
            <a:r>
              <a:rPr lang="en-GB" altLang="en-US" sz="3200" dirty="0" smtClean="0"/>
              <a:t>I will demand improved performance by specifying a slightly higher phase margin and a higher gain crossover frequency. Specifically I will ask for a phase margin of 30</a:t>
            </a:r>
            <a:r>
              <a:rPr lang="en-GB" altLang="en-US" sz="3200" baseline="30000" dirty="0" smtClean="0"/>
              <a:t>o</a:t>
            </a:r>
            <a:r>
              <a:rPr lang="en-GB" altLang="en-US" sz="3200" dirty="0" smtClean="0"/>
              <a:t> and a gain crossover frequency of 2 rad/sec.</a:t>
            </a:r>
            <a:endParaRPr lang="en-US" altLang="en-US" sz="3200" dirty="0"/>
          </a:p>
        </p:txBody>
      </p:sp>
    </p:spTree>
    <p:extLst>
      <p:ext uri="{BB962C8B-B14F-4D97-AF65-F5344CB8AC3E}">
        <p14:creationId xmlns:p14="http://schemas.microsoft.com/office/powerpoint/2010/main" val="281364026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034320" y="0"/>
            <a:ext cx="702383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2164" name="Rectangle 1034"/>
          <p:cNvSpPr>
            <a:spLocks noChangeArrowheads="1"/>
          </p:cNvSpPr>
          <p:nvPr/>
        </p:nvSpPr>
        <p:spPr bwMode="auto">
          <a:xfrm>
            <a:off x="609600" y="0"/>
            <a:ext cx="8020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Finally include Nbar</a:t>
            </a:r>
          </a:p>
        </p:txBody>
      </p:sp>
      <p:sp>
        <p:nvSpPr>
          <p:cNvPr id="92165" name="Text Box 103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2166" name="Text Box 103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92162" name="Object 1048"/>
          <p:cNvGraphicFramePr>
            <a:graphicFrameLocks noChangeAspect="1"/>
          </p:cNvGraphicFramePr>
          <p:nvPr/>
        </p:nvGraphicFramePr>
        <p:xfrm>
          <a:off x="153988" y="744538"/>
          <a:ext cx="7315200" cy="3275012"/>
        </p:xfrm>
        <a:graphic>
          <a:graphicData uri="http://schemas.openxmlformats.org/presentationml/2006/ole">
            <mc:AlternateContent xmlns:mc="http://schemas.openxmlformats.org/markup-compatibility/2006">
              <mc:Choice xmlns:v="urn:schemas-microsoft-com:vml" Requires="v">
                <p:oleObj spid="_x0000_s92312" name="Visio" r:id="rId4" imgW="7315920" imgH="3274560" progId="Visio.Drawing.11">
                  <p:embed/>
                </p:oleObj>
              </mc:Choice>
              <mc:Fallback>
                <p:oleObj name="Visio" r:id="rId4" imgW="7315920" imgH="3274560" progId="Visio.Drawing.11">
                  <p:embed/>
                  <p:pic>
                    <p:nvPicPr>
                      <p:cNvPr id="0" name="Object 1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88" y="744538"/>
                        <a:ext cx="7315200" cy="327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167" name="Picture 1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4741863" y="3629025"/>
            <a:ext cx="48387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63" name="Object 1050"/>
          <p:cNvGraphicFramePr>
            <a:graphicFrameLocks noChangeAspect="1"/>
          </p:cNvGraphicFramePr>
          <p:nvPr/>
        </p:nvGraphicFramePr>
        <p:xfrm>
          <a:off x="239713" y="4773613"/>
          <a:ext cx="4476750" cy="1465262"/>
        </p:xfrm>
        <a:graphic>
          <a:graphicData uri="http://schemas.openxmlformats.org/presentationml/2006/ole">
            <mc:AlternateContent xmlns:mc="http://schemas.openxmlformats.org/markup-compatibility/2006">
              <mc:Choice xmlns:v="urn:schemas-microsoft-com:vml" Requires="v">
                <p:oleObj spid="_x0000_s92313" name="Equation" r:id="rId7" imgW="2171520" imgH="711000" progId="Equation.3">
                  <p:embed/>
                </p:oleObj>
              </mc:Choice>
              <mc:Fallback>
                <p:oleObj name="Equation" r:id="rId7" imgW="2171520" imgH="711000" progId="Equation.3">
                  <p:embed/>
                  <p:pic>
                    <p:nvPicPr>
                      <p:cNvPr id="0" name="Object 1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713" y="4773613"/>
                        <a:ext cx="4476750" cy="146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064302" y="68262"/>
            <a:ext cx="7120328"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3189" name="Rectangle 2"/>
          <p:cNvSpPr>
            <a:spLocks noChangeArrowheads="1"/>
          </p:cNvSpPr>
          <p:nvPr/>
        </p:nvSpPr>
        <p:spPr bwMode="auto">
          <a:xfrm>
            <a:off x="609600" y="0"/>
            <a:ext cx="8020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Finally include Nbar</a:t>
            </a:r>
          </a:p>
        </p:txBody>
      </p:sp>
      <p:sp>
        <p:nvSpPr>
          <p:cNvPr id="9319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319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93186" name="Object 7"/>
          <p:cNvGraphicFramePr>
            <a:graphicFrameLocks noChangeAspect="1"/>
          </p:cNvGraphicFramePr>
          <p:nvPr/>
        </p:nvGraphicFramePr>
        <p:xfrm>
          <a:off x="1976438" y="830263"/>
          <a:ext cx="5227637" cy="1762125"/>
        </p:xfrm>
        <a:graphic>
          <a:graphicData uri="http://schemas.openxmlformats.org/presentationml/2006/ole">
            <mc:AlternateContent xmlns:mc="http://schemas.openxmlformats.org/markup-compatibility/2006">
              <mc:Choice xmlns:v="urn:schemas-microsoft-com:vml" Requires="v">
                <p:oleObj spid="_x0000_s93410" name="Equation" r:id="rId4" imgW="2108160" imgH="711000" progId="Equation.3">
                  <p:embed/>
                </p:oleObj>
              </mc:Choice>
              <mc:Fallback>
                <p:oleObj name="Equation" r:id="rId4" imgW="2108160" imgH="7110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830263"/>
                        <a:ext cx="5227637"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7" name="Object 8"/>
          <p:cNvGraphicFramePr>
            <a:graphicFrameLocks noChangeAspect="1"/>
          </p:cNvGraphicFramePr>
          <p:nvPr/>
        </p:nvGraphicFramePr>
        <p:xfrm>
          <a:off x="252413" y="2727325"/>
          <a:ext cx="8689975" cy="2460625"/>
        </p:xfrm>
        <a:graphic>
          <a:graphicData uri="http://schemas.openxmlformats.org/presentationml/2006/ole">
            <mc:AlternateContent xmlns:mc="http://schemas.openxmlformats.org/markup-compatibility/2006">
              <mc:Choice xmlns:v="urn:schemas-microsoft-com:vml" Requires="v">
                <p:oleObj spid="_x0000_s93411" name="Equation" r:id="rId6" imgW="4483080" imgH="1269720" progId="Equation.3">
                  <p:embed/>
                </p:oleObj>
              </mc:Choice>
              <mc:Fallback>
                <p:oleObj name="Equation" r:id="rId6" imgW="4483080" imgH="12697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413" y="2727325"/>
                        <a:ext cx="8689975" cy="246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2" name="Text Box 9"/>
          <p:cNvSpPr txBox="1">
            <a:spLocks noChangeArrowheads="1"/>
          </p:cNvSpPr>
          <p:nvPr/>
        </p:nvSpPr>
        <p:spPr bwMode="invGray">
          <a:xfrm>
            <a:off x="225425" y="5297488"/>
            <a:ext cx="891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We </a:t>
            </a:r>
            <a:r>
              <a:rPr lang="en-GB" altLang="en-US" dirty="0" smtClean="0"/>
              <a:t>require that DC gain </a:t>
            </a:r>
            <a:r>
              <a:rPr lang="en-GB" altLang="en-US" dirty="0"/>
              <a:t>of closed loop system equals unity:</a:t>
            </a:r>
            <a:endParaRPr lang="en-US" altLang="en-US" dirty="0"/>
          </a:p>
        </p:txBody>
      </p:sp>
      <p:graphicFrame>
        <p:nvGraphicFramePr>
          <p:cNvPr id="93188" name="Object 10"/>
          <p:cNvGraphicFramePr>
            <a:graphicFrameLocks noChangeAspect="1"/>
          </p:cNvGraphicFramePr>
          <p:nvPr/>
        </p:nvGraphicFramePr>
        <p:xfrm>
          <a:off x="1989138" y="5788025"/>
          <a:ext cx="5353050" cy="1069975"/>
        </p:xfrm>
        <a:graphic>
          <a:graphicData uri="http://schemas.openxmlformats.org/presentationml/2006/ole">
            <mc:AlternateContent xmlns:mc="http://schemas.openxmlformats.org/markup-compatibility/2006">
              <mc:Choice xmlns:v="urn:schemas-microsoft-com:vml" Requires="v">
                <p:oleObj spid="_x0000_s93412" name="Equation" r:id="rId8" imgW="2158920" imgH="431640" progId="Equation.3">
                  <p:embed/>
                </p:oleObj>
              </mc:Choice>
              <mc:Fallback>
                <p:oleObj name="Equation" r:id="rId8" imgW="2158920" imgH="4316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138" y="5788025"/>
                        <a:ext cx="535305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4215" name="Rectangle 2"/>
          <p:cNvSpPr>
            <a:spLocks noChangeArrowheads="1"/>
          </p:cNvSpPr>
          <p:nvPr/>
        </p:nvSpPr>
        <p:spPr bwMode="auto">
          <a:xfrm>
            <a:off x="609600" y="251632"/>
            <a:ext cx="8020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Note on </a:t>
            </a:r>
            <a:r>
              <a:rPr lang="en-GB" altLang="en-US" sz="4400" dirty="0" err="1">
                <a:solidFill>
                  <a:schemeClr val="tx2"/>
                </a:solidFill>
                <a:latin typeface="Arial" charset="0"/>
              </a:rPr>
              <a:t>Matlab</a:t>
            </a:r>
            <a:endParaRPr lang="en-GB" altLang="en-US" sz="4400" dirty="0">
              <a:solidFill>
                <a:schemeClr val="tx2"/>
              </a:solidFill>
              <a:latin typeface="Arial" charset="0"/>
            </a:endParaRPr>
          </a:p>
        </p:txBody>
      </p:sp>
      <p:sp>
        <p:nvSpPr>
          <p:cNvPr id="9421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421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94210" name="Object 5"/>
          <p:cNvGraphicFramePr>
            <a:graphicFrameLocks noChangeAspect="1"/>
          </p:cNvGraphicFramePr>
          <p:nvPr/>
        </p:nvGraphicFramePr>
        <p:xfrm>
          <a:off x="654050" y="1144588"/>
          <a:ext cx="7872413" cy="1133475"/>
        </p:xfrm>
        <a:graphic>
          <a:graphicData uri="http://schemas.openxmlformats.org/presentationml/2006/ole">
            <mc:AlternateContent xmlns:mc="http://schemas.openxmlformats.org/markup-compatibility/2006">
              <mc:Choice xmlns:v="urn:schemas-microsoft-com:vml" Requires="v">
                <p:oleObj spid="_x0000_s94578" name="Equation" r:id="rId4" imgW="3174840" imgH="457200" progId="Equation.3">
                  <p:embed/>
                </p:oleObj>
              </mc:Choice>
              <mc:Fallback>
                <p:oleObj name="Equation" r:id="rId4" imgW="317484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050" y="1144588"/>
                        <a:ext cx="7872413"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9"/>
          <p:cNvGraphicFramePr>
            <a:graphicFrameLocks noChangeAspect="1"/>
          </p:cNvGraphicFramePr>
          <p:nvPr/>
        </p:nvGraphicFramePr>
        <p:xfrm>
          <a:off x="360363" y="2608263"/>
          <a:ext cx="8343900" cy="1133475"/>
        </p:xfrm>
        <a:graphic>
          <a:graphicData uri="http://schemas.openxmlformats.org/presentationml/2006/ole">
            <mc:AlternateContent xmlns:mc="http://schemas.openxmlformats.org/markup-compatibility/2006">
              <mc:Choice xmlns:v="urn:schemas-microsoft-com:vml" Requires="v">
                <p:oleObj spid="_x0000_s94579" name="Equation" r:id="rId6" imgW="3365280" imgH="457200" progId="Equation.3">
                  <p:embed/>
                </p:oleObj>
              </mc:Choice>
              <mc:Fallback>
                <p:oleObj name="Equation" r:id="rId6" imgW="336528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363" y="2608263"/>
                        <a:ext cx="83439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2" name="Object 10"/>
          <p:cNvGraphicFramePr>
            <a:graphicFrameLocks noChangeAspect="1"/>
          </p:cNvGraphicFramePr>
          <p:nvPr>
            <p:extLst>
              <p:ext uri="{D42A27DB-BD31-4B8C-83A1-F6EECF244321}">
                <p14:modId xmlns:p14="http://schemas.microsoft.com/office/powerpoint/2010/main" val="3557578790"/>
              </p:ext>
            </p:extLst>
          </p:nvPr>
        </p:nvGraphicFramePr>
        <p:xfrm>
          <a:off x="7088121" y="3789053"/>
          <a:ext cx="1700213" cy="536575"/>
        </p:xfrm>
        <a:graphic>
          <a:graphicData uri="http://schemas.openxmlformats.org/presentationml/2006/ole">
            <mc:AlternateContent xmlns:mc="http://schemas.openxmlformats.org/markup-compatibility/2006">
              <mc:Choice xmlns:v="urn:schemas-microsoft-com:vml" Requires="v">
                <p:oleObj spid="_x0000_s94580" name="Equation" r:id="rId8" imgW="685800" imgH="215640" progId="Equation.3">
                  <p:embed/>
                </p:oleObj>
              </mc:Choice>
              <mc:Fallback>
                <p:oleObj name="Equation" r:id="rId8" imgW="685800" imgH="215640" progId="Equation.3">
                  <p:embed/>
                  <p:pic>
                    <p:nvPicPr>
                      <p:cNvPr id="0" name="Object 10"/>
                      <p:cNvPicPr>
                        <a:picLocks noChangeAspect="1" noChangeArrowheads="1"/>
                      </p:cNvPicPr>
                      <p:nvPr/>
                    </p:nvPicPr>
                    <p:blipFill>
                      <a:blip r:embed="rId9"/>
                      <a:srcRect/>
                      <a:stretch>
                        <a:fillRect/>
                      </a:stretch>
                    </p:blipFill>
                    <p:spPr bwMode="auto">
                      <a:xfrm>
                        <a:off x="7088121" y="3789053"/>
                        <a:ext cx="170021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3" name="Object 11"/>
          <p:cNvGraphicFramePr>
            <a:graphicFrameLocks noChangeAspect="1"/>
          </p:cNvGraphicFramePr>
          <p:nvPr>
            <p:extLst>
              <p:ext uri="{D42A27DB-BD31-4B8C-83A1-F6EECF244321}">
                <p14:modId xmlns:p14="http://schemas.microsoft.com/office/powerpoint/2010/main" val="3535709015"/>
              </p:ext>
            </p:extLst>
          </p:nvPr>
        </p:nvGraphicFramePr>
        <p:xfrm>
          <a:off x="7208043" y="5606321"/>
          <a:ext cx="1700213" cy="1136650"/>
        </p:xfrm>
        <a:graphic>
          <a:graphicData uri="http://schemas.openxmlformats.org/presentationml/2006/ole">
            <mc:AlternateContent xmlns:mc="http://schemas.openxmlformats.org/markup-compatibility/2006">
              <mc:Choice xmlns:v="urn:schemas-microsoft-com:vml" Requires="v">
                <p:oleObj spid="_x0000_s94581" name="Equation" r:id="rId10" imgW="685800" imgH="457200" progId="Equation.3">
                  <p:embed/>
                </p:oleObj>
              </mc:Choice>
              <mc:Fallback>
                <p:oleObj name="Equation" r:id="rId10" imgW="685800" imgH="457200" progId="Equation.3">
                  <p:embed/>
                  <p:pic>
                    <p:nvPicPr>
                      <p:cNvPr id="0" name="Object 11"/>
                      <p:cNvPicPr>
                        <a:picLocks noChangeAspect="1" noChangeArrowheads="1"/>
                      </p:cNvPicPr>
                      <p:nvPr/>
                    </p:nvPicPr>
                    <p:blipFill>
                      <a:blip r:embed="rId11"/>
                      <a:srcRect/>
                      <a:stretch>
                        <a:fillRect/>
                      </a:stretch>
                    </p:blipFill>
                    <p:spPr bwMode="auto">
                      <a:xfrm>
                        <a:off x="7208043" y="5606321"/>
                        <a:ext cx="1700213"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4" name="Object 12"/>
          <p:cNvGraphicFramePr>
            <a:graphicFrameLocks noChangeAspect="1"/>
          </p:cNvGraphicFramePr>
          <p:nvPr>
            <p:extLst>
              <p:ext uri="{D42A27DB-BD31-4B8C-83A1-F6EECF244321}">
                <p14:modId xmlns:p14="http://schemas.microsoft.com/office/powerpoint/2010/main" val="3602738590"/>
              </p:ext>
            </p:extLst>
          </p:nvPr>
        </p:nvGraphicFramePr>
        <p:xfrm>
          <a:off x="7180705" y="4774021"/>
          <a:ext cx="1165225" cy="504825"/>
        </p:xfrm>
        <a:graphic>
          <a:graphicData uri="http://schemas.openxmlformats.org/presentationml/2006/ole">
            <mc:AlternateContent xmlns:mc="http://schemas.openxmlformats.org/markup-compatibility/2006">
              <mc:Choice xmlns:v="urn:schemas-microsoft-com:vml" Requires="v">
                <p:oleObj spid="_x0000_s94582" name="Equation" r:id="rId12" imgW="469800" imgH="203040" progId="Equation.3">
                  <p:embed/>
                </p:oleObj>
              </mc:Choice>
              <mc:Fallback>
                <p:oleObj name="Equation" r:id="rId12" imgW="469800" imgH="20304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80705" y="4774021"/>
                        <a:ext cx="11652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bwMode="auto">
          <a:xfrm>
            <a:off x="223118" y="3941722"/>
            <a:ext cx="6195326" cy="1664599"/>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382925" y="4057341"/>
            <a:ext cx="5823003" cy="1384995"/>
          </a:xfrm>
          <a:prstGeom prst="rect">
            <a:avLst/>
          </a:prstGeom>
          <a:noFill/>
          <a:ln w="9525">
            <a:noFill/>
            <a:miter lim="800000"/>
            <a:headEnd/>
            <a:tailEnd/>
          </a:ln>
        </p:spPr>
        <p:txBody>
          <a:bodyPr wrap="square">
            <a:spAutoFit/>
          </a:bodyPr>
          <a:lstStyle/>
          <a:p>
            <a:r>
              <a:rPr lang="en-GB" dirty="0" smtClean="0"/>
              <a:t>&gt;&gt;</a:t>
            </a:r>
            <a:r>
              <a:rPr lang="en-GB" dirty="0" smtClean="0">
                <a:solidFill>
                  <a:srgbClr val="0000FF"/>
                </a:solidFill>
              </a:rPr>
              <a:t>  </a:t>
            </a:r>
            <a:r>
              <a:rPr lang="en-GB" altLang="en-US" dirty="0" smtClean="0">
                <a:solidFill>
                  <a:srgbClr val="0000FF"/>
                </a:solidFill>
              </a:rPr>
              <a:t>K= place(A,B,[-3 -4])</a:t>
            </a:r>
          </a:p>
          <a:p>
            <a:r>
              <a:rPr lang="en-US" altLang="en-US" dirty="0" smtClean="0"/>
              <a:t>&gt;&gt;</a:t>
            </a:r>
            <a:r>
              <a:rPr lang="en-US" altLang="en-US" dirty="0" smtClean="0">
                <a:solidFill>
                  <a:srgbClr val="0000FF"/>
                </a:solidFill>
              </a:rPr>
              <a:t>  </a:t>
            </a:r>
            <a:r>
              <a:rPr lang="en-US" altLang="en-US" dirty="0" err="1" smtClean="0">
                <a:solidFill>
                  <a:srgbClr val="0000FF"/>
                </a:solidFill>
              </a:rPr>
              <a:t>Nbar</a:t>
            </a:r>
            <a:r>
              <a:rPr lang="en-US" altLang="en-US" dirty="0" smtClean="0">
                <a:solidFill>
                  <a:srgbClr val="0000FF"/>
                </a:solidFill>
              </a:rPr>
              <a:t> = -1/(C*</a:t>
            </a:r>
            <a:r>
              <a:rPr lang="en-US" altLang="en-US" dirty="0" err="1" smtClean="0">
                <a:solidFill>
                  <a:srgbClr val="0000FF"/>
                </a:solidFill>
              </a:rPr>
              <a:t>inv</a:t>
            </a:r>
            <a:r>
              <a:rPr lang="en-US" altLang="en-US" dirty="0" smtClean="0">
                <a:solidFill>
                  <a:srgbClr val="0000FF"/>
                </a:solidFill>
              </a:rPr>
              <a:t>(A-(B*K))*B)</a:t>
            </a:r>
          </a:p>
          <a:p>
            <a:r>
              <a:rPr lang="en-US" altLang="en-US" dirty="0"/>
              <a:t>&gt;&gt;</a:t>
            </a:r>
            <a:r>
              <a:rPr lang="en-US" altLang="en-US" dirty="0">
                <a:solidFill>
                  <a:srgbClr val="0000FF"/>
                </a:solidFill>
              </a:rPr>
              <a:t>  </a:t>
            </a:r>
            <a:r>
              <a:rPr lang="en-US" altLang="en-US" dirty="0" smtClean="0">
                <a:solidFill>
                  <a:srgbClr val="0000FF"/>
                </a:solidFill>
              </a:rPr>
              <a:t>L </a:t>
            </a:r>
            <a:r>
              <a:rPr lang="en-US" altLang="en-US" dirty="0">
                <a:solidFill>
                  <a:srgbClr val="0000FF"/>
                </a:solidFill>
              </a:rPr>
              <a:t>= </a:t>
            </a:r>
            <a:r>
              <a:rPr lang="en-US" altLang="en-US" dirty="0" smtClean="0">
                <a:solidFill>
                  <a:srgbClr val="0000FF"/>
                </a:solidFill>
              </a:rPr>
              <a:t>place(A',C',[-20 -21])'</a:t>
            </a:r>
            <a:endParaRPr lang="en-GB" dirty="0">
              <a:solidFill>
                <a:srgbClr val="0000FF"/>
              </a:solidFil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4215" name="Rectangle 2"/>
          <p:cNvSpPr>
            <a:spLocks noChangeArrowheads="1"/>
          </p:cNvSpPr>
          <p:nvPr/>
        </p:nvSpPr>
        <p:spPr bwMode="auto">
          <a:xfrm>
            <a:off x="609600" y="251632"/>
            <a:ext cx="8020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Note on </a:t>
            </a:r>
            <a:r>
              <a:rPr lang="en-GB" altLang="en-US" sz="4400" dirty="0" err="1">
                <a:solidFill>
                  <a:schemeClr val="tx2"/>
                </a:solidFill>
                <a:latin typeface="Arial" charset="0"/>
              </a:rPr>
              <a:t>Matlab</a:t>
            </a:r>
            <a:endParaRPr lang="en-GB" altLang="en-US" sz="4400" dirty="0">
              <a:solidFill>
                <a:schemeClr val="tx2"/>
              </a:solidFill>
              <a:latin typeface="Arial" charset="0"/>
            </a:endParaRPr>
          </a:p>
        </p:txBody>
      </p:sp>
      <p:sp>
        <p:nvSpPr>
          <p:cNvPr id="9421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421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1" name="Rectangle 10"/>
          <p:cNvSpPr/>
          <p:nvPr/>
        </p:nvSpPr>
        <p:spPr bwMode="auto">
          <a:xfrm>
            <a:off x="223118" y="3866496"/>
            <a:ext cx="8216344" cy="1766684"/>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382924" y="4057340"/>
            <a:ext cx="8246725" cy="1384995"/>
          </a:xfrm>
          <a:prstGeom prst="rect">
            <a:avLst/>
          </a:prstGeom>
          <a:noFill/>
          <a:ln w="9525">
            <a:noFill/>
            <a:miter lim="800000"/>
            <a:headEnd/>
            <a:tailEnd/>
          </a:ln>
        </p:spPr>
        <p:txBody>
          <a:bodyPr wrap="square">
            <a:spAutoFit/>
          </a:bodyPr>
          <a:lstStyle/>
          <a:p>
            <a:r>
              <a:rPr lang="en-GB" dirty="0" smtClean="0"/>
              <a:t>&gt;&gt;</a:t>
            </a:r>
            <a:r>
              <a:rPr lang="en-GB" dirty="0" smtClean="0">
                <a:solidFill>
                  <a:srgbClr val="0000FF"/>
                </a:solidFill>
              </a:rPr>
              <a:t>  </a:t>
            </a:r>
            <a:r>
              <a:rPr lang="en-GB" altLang="en-US" dirty="0" err="1" smtClean="0">
                <a:solidFill>
                  <a:srgbClr val="0000FF"/>
                </a:solidFill>
              </a:rPr>
              <a:t>Acl</a:t>
            </a:r>
            <a:r>
              <a:rPr lang="en-GB" altLang="en-US" dirty="0" smtClean="0">
                <a:solidFill>
                  <a:srgbClr val="0000FF"/>
                </a:solidFill>
              </a:rPr>
              <a:t> = [A-(B*K)  B*K; zeros(size(A))  A-(L*C)]</a:t>
            </a:r>
          </a:p>
          <a:p>
            <a:r>
              <a:rPr lang="en-US" altLang="en-US" dirty="0" smtClean="0"/>
              <a:t>&gt;&gt;</a:t>
            </a:r>
            <a:r>
              <a:rPr lang="en-US" altLang="en-US" dirty="0" smtClean="0">
                <a:solidFill>
                  <a:srgbClr val="0000FF"/>
                </a:solidFill>
              </a:rPr>
              <a:t>  </a:t>
            </a:r>
            <a:r>
              <a:rPr lang="en-US" altLang="en-US" dirty="0" err="1" smtClean="0">
                <a:solidFill>
                  <a:srgbClr val="0000FF"/>
                </a:solidFill>
              </a:rPr>
              <a:t>Bcl</a:t>
            </a:r>
            <a:r>
              <a:rPr lang="en-US" altLang="en-US" dirty="0" smtClean="0">
                <a:solidFill>
                  <a:srgbClr val="0000FF"/>
                </a:solidFill>
              </a:rPr>
              <a:t> = </a:t>
            </a:r>
            <a:r>
              <a:rPr lang="en-US" altLang="en-US" dirty="0" err="1" smtClean="0">
                <a:solidFill>
                  <a:srgbClr val="0000FF"/>
                </a:solidFill>
              </a:rPr>
              <a:t>Nbar</a:t>
            </a:r>
            <a:r>
              <a:rPr lang="en-US" altLang="en-US" dirty="0" smtClean="0">
                <a:solidFill>
                  <a:srgbClr val="0000FF"/>
                </a:solidFill>
              </a:rPr>
              <a:t>*[</a:t>
            </a:r>
            <a:r>
              <a:rPr lang="en-US" altLang="en-US" dirty="0" err="1" smtClean="0">
                <a:solidFill>
                  <a:srgbClr val="0000FF"/>
                </a:solidFill>
              </a:rPr>
              <a:t>B;zeros</a:t>
            </a:r>
            <a:r>
              <a:rPr lang="en-US" altLang="en-US" dirty="0" smtClean="0">
                <a:solidFill>
                  <a:srgbClr val="0000FF"/>
                </a:solidFill>
              </a:rPr>
              <a:t>(length(A),1)]</a:t>
            </a:r>
          </a:p>
          <a:p>
            <a:r>
              <a:rPr lang="en-US" altLang="en-US" dirty="0" smtClean="0"/>
              <a:t>&gt;&gt;</a:t>
            </a:r>
            <a:r>
              <a:rPr lang="en-US" altLang="en-US" dirty="0" smtClean="0">
                <a:solidFill>
                  <a:srgbClr val="0000FF"/>
                </a:solidFill>
              </a:rPr>
              <a:t>  </a:t>
            </a:r>
            <a:r>
              <a:rPr lang="en-US" altLang="en-US" dirty="0" err="1" smtClean="0">
                <a:solidFill>
                  <a:srgbClr val="0000FF"/>
                </a:solidFill>
              </a:rPr>
              <a:t>Ccl</a:t>
            </a:r>
            <a:r>
              <a:rPr lang="en-US" altLang="en-US" dirty="0" smtClean="0">
                <a:solidFill>
                  <a:srgbClr val="0000FF"/>
                </a:solidFill>
              </a:rPr>
              <a:t> = [C zeros(1,length(A)],  </a:t>
            </a:r>
            <a:r>
              <a:rPr lang="en-US" altLang="en-US" dirty="0" err="1" smtClean="0">
                <a:solidFill>
                  <a:srgbClr val="0000FF"/>
                </a:solidFill>
              </a:rPr>
              <a:t>Dcl</a:t>
            </a:r>
            <a:r>
              <a:rPr lang="en-US" altLang="en-US" dirty="0" smtClean="0">
                <a:solidFill>
                  <a:srgbClr val="0000FF"/>
                </a:solidFill>
              </a:rPr>
              <a:t> = D</a:t>
            </a:r>
            <a:endParaRPr lang="en-GB" dirty="0">
              <a:solidFill>
                <a:srgbClr val="0000FF"/>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66555686"/>
              </p:ext>
            </p:extLst>
          </p:nvPr>
        </p:nvGraphicFramePr>
        <p:xfrm>
          <a:off x="609600" y="1504534"/>
          <a:ext cx="7148513" cy="1762125"/>
        </p:xfrm>
        <a:graphic>
          <a:graphicData uri="http://schemas.openxmlformats.org/presentationml/2006/ole">
            <mc:AlternateContent xmlns:mc="http://schemas.openxmlformats.org/markup-compatibility/2006">
              <mc:Choice xmlns:v="urn:schemas-microsoft-com:vml" Requires="v">
                <p:oleObj spid="_x0000_s375823" name="Equation" r:id="rId4" imgW="2882880" imgH="711000" progId="Equation.3">
                  <p:embed/>
                </p:oleObj>
              </mc:Choice>
              <mc:Fallback>
                <p:oleObj name="Equation" r:id="rId4" imgW="2882880" imgH="711000" progId="Equation.3">
                  <p:embed/>
                  <p:pic>
                    <p:nvPicPr>
                      <p:cNvPr id="0" name="Object 7"/>
                      <p:cNvPicPr>
                        <a:picLocks noChangeAspect="1" noChangeArrowheads="1"/>
                      </p:cNvPicPr>
                      <p:nvPr/>
                    </p:nvPicPr>
                    <p:blipFill>
                      <a:blip r:embed="rId5"/>
                      <a:srcRect/>
                      <a:stretch>
                        <a:fillRect/>
                      </a:stretch>
                    </p:blipFill>
                    <p:spPr bwMode="auto">
                      <a:xfrm>
                        <a:off x="609600" y="1504534"/>
                        <a:ext cx="714851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516097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064302" y="68262"/>
            <a:ext cx="7120328"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5238" name="Rectangle 2"/>
          <p:cNvSpPr>
            <a:spLocks noChangeArrowheads="1"/>
          </p:cNvSpPr>
          <p:nvPr/>
        </p:nvSpPr>
        <p:spPr bwMode="auto">
          <a:xfrm>
            <a:off x="609600" y="0"/>
            <a:ext cx="8020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Note on Matlab</a:t>
            </a:r>
          </a:p>
        </p:txBody>
      </p:sp>
      <p:sp>
        <p:nvSpPr>
          <p:cNvPr id="9523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524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95234" name="Object 6"/>
          <p:cNvGraphicFramePr>
            <a:graphicFrameLocks noChangeAspect="1"/>
          </p:cNvGraphicFramePr>
          <p:nvPr/>
        </p:nvGraphicFramePr>
        <p:xfrm>
          <a:off x="1139825" y="871538"/>
          <a:ext cx="6970713" cy="2587625"/>
        </p:xfrm>
        <a:graphic>
          <a:graphicData uri="http://schemas.openxmlformats.org/presentationml/2006/ole">
            <mc:AlternateContent xmlns:mc="http://schemas.openxmlformats.org/markup-compatibility/2006">
              <mc:Choice xmlns:v="urn:schemas-microsoft-com:vml" Requires="v">
                <p:oleObj spid="_x0000_s95524" name="Equation" r:id="rId4" imgW="3149280" imgH="1168200" progId="Equation.3">
                  <p:embed/>
                </p:oleObj>
              </mc:Choice>
              <mc:Fallback>
                <p:oleObj name="Equation" r:id="rId4" imgW="3149280" imgH="1168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871538"/>
                        <a:ext cx="6970713" cy="258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6" name="Object 8"/>
          <p:cNvGraphicFramePr>
            <a:graphicFrameLocks noChangeAspect="1"/>
          </p:cNvGraphicFramePr>
          <p:nvPr>
            <p:extLst>
              <p:ext uri="{D42A27DB-BD31-4B8C-83A1-F6EECF244321}">
                <p14:modId xmlns:p14="http://schemas.microsoft.com/office/powerpoint/2010/main" val="3697809563"/>
              </p:ext>
            </p:extLst>
          </p:nvPr>
        </p:nvGraphicFramePr>
        <p:xfrm>
          <a:off x="307180" y="4811843"/>
          <a:ext cx="8624888" cy="952500"/>
        </p:xfrm>
        <a:graphic>
          <a:graphicData uri="http://schemas.openxmlformats.org/presentationml/2006/ole">
            <mc:AlternateContent xmlns:mc="http://schemas.openxmlformats.org/markup-compatibility/2006">
              <mc:Choice xmlns:v="urn:schemas-microsoft-com:vml" Requires="v">
                <p:oleObj spid="_x0000_s95525" name="Equation" r:id="rId6" imgW="3809880" imgH="419040" progId="Equation.3">
                  <p:embed/>
                </p:oleObj>
              </mc:Choice>
              <mc:Fallback>
                <p:oleObj name="Equation" r:id="rId6" imgW="3809880" imgH="4190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180" y="4811843"/>
                        <a:ext cx="8624888"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9"/>
          <p:cNvGraphicFramePr>
            <a:graphicFrameLocks noChangeAspect="1"/>
          </p:cNvGraphicFramePr>
          <p:nvPr>
            <p:extLst>
              <p:ext uri="{D42A27DB-BD31-4B8C-83A1-F6EECF244321}">
                <p14:modId xmlns:p14="http://schemas.microsoft.com/office/powerpoint/2010/main" val="1252105929"/>
              </p:ext>
            </p:extLst>
          </p:nvPr>
        </p:nvGraphicFramePr>
        <p:xfrm>
          <a:off x="2980805" y="5852593"/>
          <a:ext cx="5203825" cy="895350"/>
        </p:xfrm>
        <a:graphic>
          <a:graphicData uri="http://schemas.openxmlformats.org/presentationml/2006/ole">
            <mc:AlternateContent xmlns:mc="http://schemas.openxmlformats.org/markup-compatibility/2006">
              <mc:Choice xmlns:v="urn:schemas-microsoft-com:vml" Requires="v">
                <p:oleObj spid="_x0000_s95526" name="Equation" r:id="rId8" imgW="2298600" imgH="393480" progId="Equation.3">
                  <p:embed/>
                </p:oleObj>
              </mc:Choice>
              <mc:Fallback>
                <p:oleObj name="Equation" r:id="rId8" imgW="2298600" imgH="3934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0805" y="5852593"/>
                        <a:ext cx="520382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1" name="Text Box 10"/>
          <p:cNvSpPr txBox="1">
            <a:spLocks noChangeArrowheads="1"/>
          </p:cNvSpPr>
          <p:nvPr/>
        </p:nvSpPr>
        <p:spPr bwMode="invGray">
          <a:xfrm>
            <a:off x="227012" y="6009547"/>
            <a:ext cx="2517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But answer is</a:t>
            </a:r>
            <a:endParaRPr lang="en-US" altLang="en-US" dirty="0"/>
          </a:p>
        </p:txBody>
      </p:sp>
      <p:sp>
        <p:nvSpPr>
          <p:cNvPr id="11" name="Rectangle 10"/>
          <p:cNvSpPr/>
          <p:nvPr/>
        </p:nvSpPr>
        <p:spPr bwMode="auto">
          <a:xfrm>
            <a:off x="382924" y="3517792"/>
            <a:ext cx="8216344" cy="1294051"/>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2" name="TextBox 1"/>
          <p:cNvSpPr txBox="1">
            <a:spLocks noChangeArrowheads="1"/>
          </p:cNvSpPr>
          <p:nvPr/>
        </p:nvSpPr>
        <p:spPr bwMode="auto">
          <a:xfrm>
            <a:off x="496262" y="3708636"/>
            <a:ext cx="8246725" cy="954107"/>
          </a:xfrm>
          <a:prstGeom prst="rect">
            <a:avLst/>
          </a:prstGeom>
          <a:noFill/>
          <a:ln w="9525">
            <a:noFill/>
            <a:miter lim="800000"/>
            <a:headEnd/>
            <a:tailEnd/>
          </a:ln>
        </p:spPr>
        <p:txBody>
          <a:bodyPr wrap="square">
            <a:spAutoFit/>
          </a:bodyPr>
          <a:lstStyle/>
          <a:p>
            <a:r>
              <a:rPr lang="en-GB" dirty="0" smtClean="0"/>
              <a:t>&gt;&gt;</a:t>
            </a:r>
            <a:r>
              <a:rPr lang="en-GB" dirty="0" smtClean="0">
                <a:solidFill>
                  <a:srgbClr val="0000FF"/>
                </a:solidFill>
              </a:rPr>
              <a:t>  </a:t>
            </a:r>
            <a:r>
              <a:rPr lang="en-GB" altLang="en-US" dirty="0" smtClean="0">
                <a:solidFill>
                  <a:srgbClr val="0000FF"/>
                </a:solidFill>
              </a:rPr>
              <a:t>[</a:t>
            </a:r>
            <a:r>
              <a:rPr lang="en-GB" altLang="en-US" dirty="0" err="1" smtClean="0">
                <a:solidFill>
                  <a:srgbClr val="0000FF"/>
                </a:solidFill>
              </a:rPr>
              <a:t>Numcl,Dencl</a:t>
            </a:r>
            <a:r>
              <a:rPr lang="en-GB" altLang="en-US" dirty="0" smtClean="0">
                <a:solidFill>
                  <a:srgbClr val="0000FF"/>
                </a:solidFill>
              </a:rPr>
              <a:t>] = ss2tf(</a:t>
            </a:r>
            <a:r>
              <a:rPr lang="en-GB" altLang="en-US" dirty="0" err="1" smtClean="0">
                <a:solidFill>
                  <a:srgbClr val="0000FF"/>
                </a:solidFill>
              </a:rPr>
              <a:t>Acl,Bcl,Ccl,Dcl</a:t>
            </a:r>
            <a:r>
              <a:rPr lang="en-GB" altLang="en-US" dirty="0" smtClean="0">
                <a:solidFill>
                  <a:srgbClr val="0000FF"/>
                </a:solidFill>
              </a:rPr>
              <a:t>]</a:t>
            </a:r>
          </a:p>
          <a:p>
            <a:r>
              <a:rPr lang="en-US" altLang="en-US" dirty="0" smtClean="0"/>
              <a:t>&gt;&gt;</a:t>
            </a:r>
            <a:r>
              <a:rPr lang="en-US" altLang="en-US" dirty="0" smtClean="0">
                <a:solidFill>
                  <a:srgbClr val="0000FF"/>
                </a:solidFill>
              </a:rPr>
              <a:t>  </a:t>
            </a:r>
            <a:r>
              <a:rPr lang="en-US" altLang="en-US" dirty="0" err="1" smtClean="0">
                <a:solidFill>
                  <a:srgbClr val="0000FF"/>
                </a:solidFill>
              </a:rPr>
              <a:t>Gcl</a:t>
            </a:r>
            <a:r>
              <a:rPr lang="en-US" altLang="en-US" dirty="0" smtClean="0">
                <a:solidFill>
                  <a:srgbClr val="0000FF"/>
                </a:solidFill>
              </a:rPr>
              <a:t> = </a:t>
            </a:r>
            <a:r>
              <a:rPr lang="en-US" altLang="en-US" dirty="0" err="1" smtClean="0">
                <a:solidFill>
                  <a:srgbClr val="0000FF"/>
                </a:solidFill>
              </a:rPr>
              <a:t>tf</a:t>
            </a:r>
            <a:r>
              <a:rPr lang="en-US" altLang="en-US" dirty="0" smtClean="0">
                <a:solidFill>
                  <a:srgbClr val="0000FF"/>
                </a:solidFill>
              </a:rPr>
              <a:t>(</a:t>
            </a:r>
            <a:r>
              <a:rPr lang="en-US" altLang="en-US" dirty="0" err="1" smtClean="0">
                <a:solidFill>
                  <a:srgbClr val="0000FF"/>
                </a:solidFill>
              </a:rPr>
              <a:t>Numcl,Dencl</a:t>
            </a:r>
            <a:r>
              <a:rPr lang="en-US" altLang="en-US" dirty="0" smtClean="0">
                <a:solidFill>
                  <a:srgbClr val="0000FF"/>
                </a:solidFill>
              </a:rPr>
              <a:t>)</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064302" y="68262"/>
            <a:ext cx="7120328"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6260" name="Rectangle 2"/>
          <p:cNvSpPr>
            <a:spLocks noChangeArrowheads="1"/>
          </p:cNvSpPr>
          <p:nvPr/>
        </p:nvSpPr>
        <p:spPr bwMode="auto">
          <a:xfrm>
            <a:off x="609600" y="0"/>
            <a:ext cx="80200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Note on Matlab</a:t>
            </a:r>
          </a:p>
        </p:txBody>
      </p:sp>
      <p:sp>
        <p:nvSpPr>
          <p:cNvPr id="9626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626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96258" name="Object 7"/>
          <p:cNvGraphicFramePr>
            <a:graphicFrameLocks noChangeAspect="1"/>
          </p:cNvGraphicFramePr>
          <p:nvPr/>
        </p:nvGraphicFramePr>
        <p:xfrm>
          <a:off x="58738" y="2068513"/>
          <a:ext cx="9085262" cy="1068387"/>
        </p:xfrm>
        <a:graphic>
          <a:graphicData uri="http://schemas.openxmlformats.org/presentationml/2006/ole">
            <mc:AlternateContent xmlns:mc="http://schemas.openxmlformats.org/markup-compatibility/2006">
              <mc:Choice xmlns:v="urn:schemas-microsoft-com:vml" Requires="v">
                <p:oleObj spid="_x0000_s96408" name="Equation" r:id="rId4" imgW="4012920" imgH="469800" progId="Equation.3">
                  <p:embed/>
                </p:oleObj>
              </mc:Choice>
              <mc:Fallback>
                <p:oleObj name="Equation" r:id="rId4" imgW="4012920" imgH="469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8" y="2068513"/>
                        <a:ext cx="9085262"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59" name="Object 8"/>
          <p:cNvGraphicFramePr>
            <a:graphicFrameLocks noChangeAspect="1"/>
          </p:cNvGraphicFramePr>
          <p:nvPr/>
        </p:nvGraphicFramePr>
        <p:xfrm>
          <a:off x="1906588" y="949325"/>
          <a:ext cx="5203825" cy="895350"/>
        </p:xfrm>
        <a:graphic>
          <a:graphicData uri="http://schemas.openxmlformats.org/presentationml/2006/ole">
            <mc:AlternateContent xmlns:mc="http://schemas.openxmlformats.org/markup-compatibility/2006">
              <mc:Choice xmlns:v="urn:schemas-microsoft-com:vml" Requires="v">
                <p:oleObj spid="_x0000_s96409" name="Equation" r:id="rId6" imgW="2298600" imgH="393480" progId="Equation.3">
                  <p:embed/>
                </p:oleObj>
              </mc:Choice>
              <mc:Fallback>
                <p:oleObj name="Equation" r:id="rId6" imgW="229860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6588" y="949325"/>
                        <a:ext cx="520382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3" name="Text Box 9"/>
          <p:cNvSpPr txBox="1">
            <a:spLocks noChangeArrowheads="1"/>
          </p:cNvSpPr>
          <p:nvPr/>
        </p:nvSpPr>
        <p:spPr bwMode="invGray">
          <a:xfrm>
            <a:off x="536575" y="3206750"/>
            <a:ext cx="8196263"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So the answer given by Matlab is correct, but is not in reduced form, i.e. there are common zeros and poles which can be cancelled.  This impacts on the evaluation of the zeros of the resulting closed loop transfer function.  Matlab will report the zeros as being the actual zero -1 as well as the roots of the polynomial </a:t>
            </a:r>
            <a:r>
              <a:rPr lang="en-GB" altLang="en-US" i="1"/>
              <a:t>s</a:t>
            </a:r>
            <a:r>
              <a:rPr lang="en-GB" altLang="en-US" baseline="30000"/>
              <a:t>2</a:t>
            </a:r>
            <a:r>
              <a:rPr lang="en-GB" altLang="en-US"/>
              <a:t>+41</a:t>
            </a:r>
            <a:r>
              <a:rPr lang="en-GB" altLang="en-US" i="1"/>
              <a:t>s</a:t>
            </a:r>
            <a:r>
              <a:rPr lang="en-GB" altLang="en-US"/>
              <a:t>+420 which are -20 and -21, i.e. the chosen poles of the error dynamics.</a:t>
            </a:r>
            <a:endParaRPr lang="en-US" alt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064302" y="68262"/>
            <a:ext cx="7120328"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3" name="Rectangle 11"/>
          <p:cNvSpPr>
            <a:spLocks noChangeArrowheads="1"/>
          </p:cNvSpPr>
          <p:nvPr/>
        </p:nvSpPr>
        <p:spPr bwMode="auto">
          <a:xfrm>
            <a:off x="609600" y="0"/>
            <a:ext cx="8020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Pole Placement</a:t>
            </a:r>
          </a:p>
        </p:txBody>
      </p:sp>
      <p:sp>
        <p:nvSpPr>
          <p:cNvPr id="97284"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7285" name="Text Box 2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97286" name="Text Box 22"/>
          <p:cNvSpPr txBox="1">
            <a:spLocks noChangeArrowheads="1"/>
          </p:cNvSpPr>
          <p:nvPr/>
        </p:nvSpPr>
        <p:spPr bwMode="invGray">
          <a:xfrm>
            <a:off x="227013" y="796925"/>
            <a:ext cx="873918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We seek matrix </a:t>
            </a:r>
            <a:r>
              <a:rPr lang="en-GB" altLang="en-US" i="1" dirty="0"/>
              <a:t>K</a:t>
            </a:r>
            <a:r>
              <a:rPr lang="en-GB" altLang="en-US" dirty="0"/>
              <a:t> such that the eigenvalues of </a:t>
            </a:r>
            <a:r>
              <a:rPr lang="en-GB" altLang="en-US" i="1" dirty="0"/>
              <a:t>A-BK</a:t>
            </a:r>
            <a:r>
              <a:rPr lang="en-GB" altLang="en-US" dirty="0"/>
              <a:t> lie at specified locations.  Software such as </a:t>
            </a:r>
            <a:r>
              <a:rPr lang="en-GB" altLang="en-US" dirty="0" err="1"/>
              <a:t>Matlab’s</a:t>
            </a:r>
            <a:r>
              <a:rPr lang="en-GB" altLang="en-US" dirty="0"/>
              <a:t> </a:t>
            </a:r>
            <a:r>
              <a:rPr lang="en-GB" altLang="en-US" b="1" dirty="0"/>
              <a:t>place</a:t>
            </a:r>
            <a:r>
              <a:rPr lang="en-GB" altLang="en-US" dirty="0"/>
              <a:t> command</a:t>
            </a:r>
            <a:r>
              <a:rPr lang="en-US" altLang="en-US" dirty="0"/>
              <a:t> achieves this, but </a:t>
            </a:r>
            <a:r>
              <a:rPr lang="en-US" altLang="en-US" dirty="0" smtClean="0"/>
              <a:t>how?  </a:t>
            </a:r>
            <a:r>
              <a:rPr lang="en-GB" altLang="en-US" dirty="0"/>
              <a:t>Consider the special case of a single input system, i.e. </a:t>
            </a:r>
            <a:r>
              <a:rPr lang="en-GB" altLang="en-US" i="1" dirty="0"/>
              <a:t>B</a:t>
            </a:r>
            <a:r>
              <a:rPr lang="en-GB" altLang="en-US" dirty="0"/>
              <a:t> is </a:t>
            </a:r>
            <a:r>
              <a:rPr lang="en-GB" altLang="en-US" i="1" dirty="0"/>
              <a:t>n</a:t>
            </a:r>
            <a:r>
              <a:rPr lang="en-GB" altLang="en-US" dirty="0"/>
              <a:t>x1 and </a:t>
            </a:r>
            <a:r>
              <a:rPr lang="en-GB" altLang="en-US" i="1" dirty="0"/>
              <a:t>K</a:t>
            </a:r>
            <a:r>
              <a:rPr lang="en-GB" altLang="en-US" dirty="0"/>
              <a:t> is 1x</a:t>
            </a:r>
            <a:r>
              <a:rPr lang="en-GB" altLang="en-US" i="1" dirty="0"/>
              <a:t>n</a:t>
            </a:r>
            <a:r>
              <a:rPr lang="en-GB" altLang="en-US" dirty="0"/>
              <a:t>.  The key observation is that the problem is very simple to solve if matrices </a:t>
            </a:r>
            <a:r>
              <a:rPr lang="en-GB" altLang="en-US" i="1" dirty="0"/>
              <a:t>A</a:t>
            </a:r>
            <a:r>
              <a:rPr lang="en-GB" altLang="en-US" dirty="0"/>
              <a:t> and </a:t>
            </a:r>
            <a:r>
              <a:rPr lang="en-GB" altLang="en-US" i="1" dirty="0"/>
              <a:t>B</a:t>
            </a:r>
            <a:r>
              <a:rPr lang="en-GB" altLang="en-US" dirty="0"/>
              <a:t> have a particular form:</a:t>
            </a:r>
            <a:r>
              <a:rPr lang="en-US" altLang="en-US" dirty="0"/>
              <a:t> </a:t>
            </a:r>
          </a:p>
        </p:txBody>
      </p:sp>
      <p:graphicFrame>
        <p:nvGraphicFramePr>
          <p:cNvPr id="97282" name="Object 23"/>
          <p:cNvGraphicFramePr>
            <a:graphicFrameLocks noChangeAspect="1"/>
          </p:cNvGraphicFramePr>
          <p:nvPr/>
        </p:nvGraphicFramePr>
        <p:xfrm>
          <a:off x="1590675" y="3597275"/>
          <a:ext cx="6199188" cy="2382838"/>
        </p:xfrm>
        <a:graphic>
          <a:graphicData uri="http://schemas.openxmlformats.org/presentationml/2006/ole">
            <mc:AlternateContent xmlns:mc="http://schemas.openxmlformats.org/markup-compatibility/2006">
              <mc:Choice xmlns:v="urn:schemas-microsoft-com:vml" Requires="v">
                <p:oleObj spid="_x0000_s97360" name="Equation" r:id="rId4" imgW="3035300" imgH="1168400" progId="Equation.3">
                  <p:embed/>
                </p:oleObj>
              </mc:Choice>
              <mc:Fallback>
                <p:oleObj name="Equation" r:id="rId4" imgW="3035300" imgH="1168400"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3597275"/>
                        <a:ext cx="6199188" cy="238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7" name="Text Box 25"/>
          <p:cNvSpPr txBox="1">
            <a:spLocks noChangeArrowheads="1"/>
          </p:cNvSpPr>
          <p:nvPr/>
        </p:nvSpPr>
        <p:spPr bwMode="invGray">
          <a:xfrm>
            <a:off x="180975" y="6143625"/>
            <a:ext cx="8739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matrix </a:t>
            </a:r>
            <a:r>
              <a:rPr lang="en-GB" altLang="en-US" i="1"/>
              <a:t>A</a:t>
            </a:r>
            <a:r>
              <a:rPr lang="en-GB" altLang="en-US"/>
              <a:t> is said to be in </a:t>
            </a:r>
            <a:r>
              <a:rPr lang="en-GB" altLang="en-US" i="1"/>
              <a:t>companion form</a:t>
            </a:r>
            <a:r>
              <a:rPr lang="en-GB" altLang="en-US"/>
              <a:t>.</a:t>
            </a:r>
            <a:r>
              <a:rPr lang="en-US" altLang="en-US"/>
              <a:t> </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912814" y="68262"/>
            <a:ext cx="487339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8311" name="Rectangle 9"/>
          <p:cNvSpPr>
            <a:spLocks noChangeArrowheads="1"/>
          </p:cNvSpPr>
          <p:nvPr/>
        </p:nvSpPr>
        <p:spPr bwMode="auto">
          <a:xfrm>
            <a:off x="912813" y="0"/>
            <a:ext cx="40433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rPr>
              <a:t>Companion form</a:t>
            </a:r>
          </a:p>
        </p:txBody>
      </p:sp>
      <p:sp>
        <p:nvSpPr>
          <p:cNvPr id="98312"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1400" dirty="0"/>
          </a:p>
        </p:txBody>
      </p:sp>
      <p:sp>
        <p:nvSpPr>
          <p:cNvPr id="98313"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98306" name="Object 16"/>
          <p:cNvGraphicFramePr>
            <a:graphicFrameLocks noChangeAspect="1"/>
          </p:cNvGraphicFramePr>
          <p:nvPr>
            <p:extLst>
              <p:ext uri="{D42A27DB-BD31-4B8C-83A1-F6EECF244321}">
                <p14:modId xmlns:p14="http://schemas.microsoft.com/office/powerpoint/2010/main" val="3501389222"/>
              </p:ext>
            </p:extLst>
          </p:nvPr>
        </p:nvGraphicFramePr>
        <p:xfrm>
          <a:off x="5659751" y="421481"/>
          <a:ext cx="3322637" cy="1765300"/>
        </p:xfrm>
        <a:graphic>
          <a:graphicData uri="http://schemas.openxmlformats.org/presentationml/2006/ole">
            <mc:AlternateContent xmlns:mc="http://schemas.openxmlformats.org/markup-compatibility/2006">
              <mc:Choice xmlns:v="urn:schemas-microsoft-com:vml" Requires="v">
                <p:oleObj spid="_x0000_s98679" name="Equation" r:id="rId4" imgW="2197080" imgH="1168200" progId="Equation.3">
                  <p:embed/>
                </p:oleObj>
              </mc:Choice>
              <mc:Fallback>
                <p:oleObj name="Equation" r:id="rId4" imgW="2197080" imgH="11682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751" y="421481"/>
                        <a:ext cx="3322637" cy="176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7" name="Object 17"/>
          <p:cNvGraphicFramePr>
            <a:graphicFrameLocks noChangeAspect="1"/>
          </p:cNvGraphicFramePr>
          <p:nvPr/>
        </p:nvGraphicFramePr>
        <p:xfrm>
          <a:off x="160338" y="1435100"/>
          <a:ext cx="5018087" cy="1136650"/>
        </p:xfrm>
        <a:graphic>
          <a:graphicData uri="http://schemas.openxmlformats.org/presentationml/2006/ole">
            <mc:AlternateContent xmlns:mc="http://schemas.openxmlformats.org/markup-compatibility/2006">
              <mc:Choice xmlns:v="urn:schemas-microsoft-com:vml" Requires="v">
                <p:oleObj spid="_x0000_s98680" name="Equation" r:id="rId6" imgW="2044440" imgH="457200" progId="Equation.3">
                  <p:embed/>
                </p:oleObj>
              </mc:Choice>
              <mc:Fallback>
                <p:oleObj name="Equation" r:id="rId6" imgW="2044440" imgH="4572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338" y="1435100"/>
                        <a:ext cx="5018087"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19"/>
          <p:cNvGraphicFramePr>
            <a:graphicFrameLocks noChangeAspect="1"/>
          </p:cNvGraphicFramePr>
          <p:nvPr/>
        </p:nvGraphicFramePr>
        <p:xfrm>
          <a:off x="146050" y="2801938"/>
          <a:ext cx="5381625" cy="561975"/>
        </p:xfrm>
        <a:graphic>
          <a:graphicData uri="http://schemas.openxmlformats.org/presentationml/2006/ole">
            <mc:AlternateContent xmlns:mc="http://schemas.openxmlformats.org/markup-compatibility/2006">
              <mc:Choice xmlns:v="urn:schemas-microsoft-com:vml" Requires="v">
                <p:oleObj spid="_x0000_s98681" name="Equation" r:id="rId8" imgW="2184120" imgH="228600" progId="Equation.3">
                  <p:embed/>
                </p:oleObj>
              </mc:Choice>
              <mc:Fallback>
                <p:oleObj name="Equation" r:id="rId8" imgW="2184120" imgH="2286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050" y="2801938"/>
                        <a:ext cx="5381625"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9" name="Object 21"/>
          <p:cNvGraphicFramePr>
            <a:graphicFrameLocks noChangeAspect="1"/>
          </p:cNvGraphicFramePr>
          <p:nvPr/>
        </p:nvGraphicFramePr>
        <p:xfrm>
          <a:off x="1185863" y="3530600"/>
          <a:ext cx="7685087" cy="2336800"/>
        </p:xfrm>
        <a:graphic>
          <a:graphicData uri="http://schemas.openxmlformats.org/presentationml/2006/ole">
            <mc:AlternateContent xmlns:mc="http://schemas.openxmlformats.org/markup-compatibility/2006">
              <mc:Choice xmlns:v="urn:schemas-microsoft-com:vml" Requires="v">
                <p:oleObj spid="_x0000_s98682" name="Equation" r:id="rId10" imgW="3835400" imgH="1168400" progId="Equation.3">
                  <p:embed/>
                </p:oleObj>
              </mc:Choice>
              <mc:Fallback>
                <p:oleObj name="Equation" r:id="rId10" imgW="3835400" imgH="11684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5863" y="3530600"/>
                        <a:ext cx="7685087" cy="233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0" name="Object 23"/>
          <p:cNvGraphicFramePr>
            <a:graphicFrameLocks noChangeAspect="1"/>
          </p:cNvGraphicFramePr>
          <p:nvPr/>
        </p:nvGraphicFramePr>
        <p:xfrm>
          <a:off x="146050" y="6178550"/>
          <a:ext cx="8855075" cy="533400"/>
        </p:xfrm>
        <a:graphic>
          <a:graphicData uri="http://schemas.openxmlformats.org/presentationml/2006/ole">
            <mc:AlternateContent xmlns:mc="http://schemas.openxmlformats.org/markup-compatibility/2006">
              <mc:Choice xmlns:v="urn:schemas-microsoft-com:vml" Requires="v">
                <p:oleObj spid="_x0000_s98683" name="Equation" r:id="rId12" imgW="4063680" imgH="241200" progId="Equation.3">
                  <p:embed/>
                </p:oleObj>
              </mc:Choice>
              <mc:Fallback>
                <p:oleObj name="Equation" r:id="rId12" imgW="4063680" imgH="24120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6050" y="6178550"/>
                        <a:ext cx="8855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912814" y="218281"/>
            <a:ext cx="7145336"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9335" name="Rectangle 9"/>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6.2</a:t>
            </a:r>
            <a:endParaRPr lang="en-GB" altLang="en-US" sz="4400" dirty="0">
              <a:solidFill>
                <a:schemeClr val="tx2"/>
              </a:solidFill>
              <a:latin typeface="Arial" charset="0"/>
            </a:endParaRPr>
          </a:p>
        </p:txBody>
      </p:sp>
      <p:sp>
        <p:nvSpPr>
          <p:cNvPr id="99336"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99337"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99330" name="Object 9"/>
          <p:cNvGraphicFramePr>
            <a:graphicFrameLocks noChangeAspect="1"/>
          </p:cNvGraphicFramePr>
          <p:nvPr/>
        </p:nvGraphicFramePr>
        <p:xfrm>
          <a:off x="452438" y="1150938"/>
          <a:ext cx="4486275" cy="1527175"/>
        </p:xfrm>
        <a:graphic>
          <a:graphicData uri="http://schemas.openxmlformats.org/presentationml/2006/ole">
            <mc:AlternateContent xmlns:mc="http://schemas.openxmlformats.org/markup-compatibility/2006">
              <mc:Choice xmlns:v="urn:schemas-microsoft-com:vml" Requires="v">
                <p:oleObj spid="_x0000_s99719" name="Equation" r:id="rId4" imgW="2082800" imgH="711200" progId="Equation.3">
                  <p:embed/>
                </p:oleObj>
              </mc:Choice>
              <mc:Fallback>
                <p:oleObj name="Equation" r:id="rId4" imgW="2082800" imgH="711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8" y="1150938"/>
                        <a:ext cx="4486275"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8" name="Rectangle 11"/>
          <p:cNvSpPr>
            <a:spLocks noChangeArrowheads="1"/>
          </p:cNvSpPr>
          <p:nvPr/>
        </p:nvSpPr>
        <p:spPr bwMode="invGray">
          <a:xfrm>
            <a:off x="6015038" y="1044575"/>
            <a:ext cx="29130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eig(A)</a:t>
            </a:r>
            <a:r>
              <a:rPr lang="en-US" altLang="en-US"/>
              <a:t> </a:t>
            </a:r>
            <a:r>
              <a:rPr lang="en-GB" altLang="en-US"/>
              <a:t>=</a:t>
            </a:r>
            <a:endParaRPr lang="en-US" altLang="en-US"/>
          </a:p>
          <a:p>
            <a:pPr eaLnBrk="1" hangingPunct="1"/>
            <a:r>
              <a:rPr lang="en-GB" altLang="en-US"/>
              <a:t>  -7.4361          </a:t>
            </a:r>
            <a:endParaRPr lang="en-US" altLang="en-US"/>
          </a:p>
          <a:p>
            <a:pPr eaLnBrk="1" hangingPunct="1"/>
            <a:r>
              <a:rPr lang="en-GB" altLang="en-US"/>
              <a:t>  -0.2819 + 0.8529i</a:t>
            </a:r>
            <a:endParaRPr lang="en-US" altLang="en-US"/>
          </a:p>
          <a:p>
            <a:pPr eaLnBrk="1" hangingPunct="1"/>
            <a:r>
              <a:rPr lang="en-GB" altLang="en-US"/>
              <a:t>  -0.2819 - 0.8529i</a:t>
            </a:r>
          </a:p>
        </p:txBody>
      </p:sp>
      <p:graphicFrame>
        <p:nvGraphicFramePr>
          <p:cNvPr id="99331" name="Object 12"/>
          <p:cNvGraphicFramePr>
            <a:graphicFrameLocks noChangeAspect="1"/>
          </p:cNvGraphicFramePr>
          <p:nvPr/>
        </p:nvGraphicFramePr>
        <p:xfrm>
          <a:off x="146050" y="3052763"/>
          <a:ext cx="5013325" cy="527050"/>
        </p:xfrm>
        <a:graphic>
          <a:graphicData uri="http://schemas.openxmlformats.org/presentationml/2006/ole">
            <mc:AlternateContent xmlns:mc="http://schemas.openxmlformats.org/markup-compatibility/2006">
              <mc:Choice xmlns:v="urn:schemas-microsoft-com:vml" Requires="v">
                <p:oleObj spid="_x0000_s99720" name="Equation" r:id="rId6" imgW="1955520" imgH="203040" progId="Equation.3">
                  <p:embed/>
                </p:oleObj>
              </mc:Choice>
              <mc:Fallback>
                <p:oleObj name="Equation" r:id="rId6" imgW="1955520" imgH="2030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050" y="3052763"/>
                        <a:ext cx="50133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2" name="Object 14"/>
          <p:cNvGraphicFramePr>
            <a:graphicFrameLocks noChangeAspect="1"/>
          </p:cNvGraphicFramePr>
          <p:nvPr>
            <p:extLst>
              <p:ext uri="{D42A27DB-BD31-4B8C-83A1-F6EECF244321}">
                <p14:modId xmlns:p14="http://schemas.microsoft.com/office/powerpoint/2010/main" val="2867359293"/>
              </p:ext>
            </p:extLst>
          </p:nvPr>
        </p:nvGraphicFramePr>
        <p:xfrm>
          <a:off x="0" y="3860800"/>
          <a:ext cx="8893175" cy="588963"/>
        </p:xfrm>
        <a:graphic>
          <a:graphicData uri="http://schemas.openxmlformats.org/presentationml/2006/ole">
            <mc:AlternateContent xmlns:mc="http://schemas.openxmlformats.org/markup-compatibility/2006">
              <mc:Choice xmlns:v="urn:schemas-microsoft-com:vml" Requires="v">
                <p:oleObj spid="_x0000_s99721" name="Equation" r:id="rId8" imgW="3504960" imgH="228600" progId="Equation.3">
                  <p:embed/>
                </p:oleObj>
              </mc:Choice>
              <mc:Fallback>
                <p:oleObj name="Equation" r:id="rId8" imgW="3504960" imgH="228600" progId="Equation.3">
                  <p:embed/>
                  <p:pic>
                    <p:nvPicPr>
                      <p:cNvPr id="0" name="Object 14"/>
                      <p:cNvPicPr>
                        <a:picLocks noChangeAspect="1" noChangeArrowheads="1"/>
                      </p:cNvPicPr>
                      <p:nvPr/>
                    </p:nvPicPr>
                    <p:blipFill>
                      <a:blip r:embed="rId9"/>
                      <a:srcRect/>
                      <a:stretch>
                        <a:fillRect/>
                      </a:stretch>
                    </p:blipFill>
                    <p:spPr bwMode="auto">
                      <a:xfrm>
                        <a:off x="0" y="3860800"/>
                        <a:ext cx="889317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3" name="Object 16"/>
          <p:cNvGraphicFramePr>
            <a:graphicFrameLocks noChangeAspect="1"/>
          </p:cNvGraphicFramePr>
          <p:nvPr/>
        </p:nvGraphicFramePr>
        <p:xfrm>
          <a:off x="333375" y="4816475"/>
          <a:ext cx="8501063" cy="598488"/>
        </p:xfrm>
        <a:graphic>
          <a:graphicData uri="http://schemas.openxmlformats.org/presentationml/2006/ole">
            <mc:AlternateContent xmlns:mc="http://schemas.openxmlformats.org/markup-compatibility/2006">
              <mc:Choice xmlns:v="urn:schemas-microsoft-com:vml" Requires="v">
                <p:oleObj spid="_x0000_s99722" name="Equation" r:id="rId10" imgW="3479760" imgH="241200" progId="Equation.3">
                  <p:embed/>
                </p:oleObj>
              </mc:Choice>
              <mc:Fallback>
                <p:oleObj name="Equation" r:id="rId10" imgW="3479760" imgH="2412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375" y="4816475"/>
                        <a:ext cx="8501063"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4" name="Object 18"/>
          <p:cNvGraphicFramePr>
            <a:graphicFrameLocks noChangeAspect="1"/>
          </p:cNvGraphicFramePr>
          <p:nvPr/>
        </p:nvGraphicFramePr>
        <p:xfrm>
          <a:off x="2227263" y="5816600"/>
          <a:ext cx="5338762" cy="623888"/>
        </p:xfrm>
        <a:graphic>
          <a:graphicData uri="http://schemas.openxmlformats.org/presentationml/2006/ole">
            <mc:AlternateContent xmlns:mc="http://schemas.openxmlformats.org/markup-compatibility/2006">
              <mc:Choice xmlns:v="urn:schemas-microsoft-com:vml" Requires="v">
                <p:oleObj spid="_x0000_s99723" name="Equation" r:id="rId12" imgW="1955520" imgH="228600" progId="Equation.3">
                  <p:embed/>
                </p:oleObj>
              </mc:Choice>
              <mc:Fallback>
                <p:oleObj name="Equation" r:id="rId12" imgW="1955520" imgH="2286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7263" y="5816600"/>
                        <a:ext cx="5338762"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0356"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State Space Transformation</a:t>
            </a:r>
          </a:p>
        </p:txBody>
      </p:sp>
      <p:sp>
        <p:nvSpPr>
          <p:cNvPr id="100357"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0358"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00359" name="Text Box 10"/>
          <p:cNvSpPr txBox="1">
            <a:spLocks noChangeArrowheads="1"/>
          </p:cNvSpPr>
          <p:nvPr/>
        </p:nvSpPr>
        <p:spPr bwMode="invGray">
          <a:xfrm>
            <a:off x="393700" y="1182688"/>
            <a:ext cx="8170863"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a:sym typeface="Symbol" pitchFamily="18" charset="2"/>
              </a:rPr>
              <a:t>Introduce a new state vector </a:t>
            </a:r>
            <a:r>
              <a:rPr kumimoji="1" lang="en-GB" altLang="en-US" i="1">
                <a:sym typeface="Symbol" pitchFamily="18" charset="2"/>
              </a:rPr>
              <a:t>z = Mx</a:t>
            </a:r>
            <a:r>
              <a:rPr kumimoji="1" lang="en-GB" altLang="en-US">
                <a:sym typeface="Symbol" pitchFamily="18" charset="2"/>
              </a:rPr>
              <a:t> for some </a:t>
            </a:r>
          </a:p>
          <a:p>
            <a:pPr>
              <a:spcBef>
                <a:spcPct val="30000"/>
              </a:spcBef>
            </a:pPr>
            <a:r>
              <a:rPr kumimoji="1" lang="en-GB" altLang="en-US">
                <a:sym typeface="Symbol" pitchFamily="18" charset="2"/>
              </a:rPr>
              <a:t>non-singular matrix </a:t>
            </a:r>
            <a:r>
              <a:rPr kumimoji="1" lang="en-GB" altLang="en-US" i="1">
                <a:sym typeface="Symbol" pitchFamily="18" charset="2"/>
              </a:rPr>
              <a:t>M</a:t>
            </a:r>
            <a:r>
              <a:rPr kumimoji="1" lang="en-GB" altLang="en-US">
                <a:sym typeface="Symbol" pitchFamily="18" charset="2"/>
              </a:rPr>
              <a:t>.</a:t>
            </a:r>
            <a:endParaRPr kumimoji="1" lang="en-US" altLang="en-US">
              <a:sym typeface="Symbol" pitchFamily="18" charset="2"/>
            </a:endParaRPr>
          </a:p>
        </p:txBody>
      </p:sp>
      <p:graphicFrame>
        <p:nvGraphicFramePr>
          <p:cNvPr id="100354" name="Object 16"/>
          <p:cNvGraphicFramePr>
            <a:graphicFrameLocks noChangeAspect="1"/>
          </p:cNvGraphicFramePr>
          <p:nvPr/>
        </p:nvGraphicFramePr>
        <p:xfrm>
          <a:off x="279400" y="3440113"/>
          <a:ext cx="8578850" cy="957262"/>
        </p:xfrm>
        <a:graphic>
          <a:graphicData uri="http://schemas.openxmlformats.org/presentationml/2006/ole">
            <mc:AlternateContent xmlns:mc="http://schemas.openxmlformats.org/markup-compatibility/2006">
              <mc:Choice xmlns:v="urn:schemas-microsoft-com:vml" Requires="v">
                <p:oleObj spid="_x0000_s100505" name="Equation" r:id="rId4" imgW="4292280" imgH="482400" progId="Equation.3">
                  <p:embed/>
                </p:oleObj>
              </mc:Choice>
              <mc:Fallback>
                <p:oleObj name="Equation" r:id="rId4" imgW="4292280" imgH="4824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400" y="3440113"/>
                        <a:ext cx="8578850"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5" name="Object 18"/>
          <p:cNvGraphicFramePr>
            <a:graphicFrameLocks noChangeAspect="1"/>
          </p:cNvGraphicFramePr>
          <p:nvPr>
            <p:extLst>
              <p:ext uri="{D42A27DB-BD31-4B8C-83A1-F6EECF244321}">
                <p14:modId xmlns:p14="http://schemas.microsoft.com/office/powerpoint/2010/main" val="3454602072"/>
              </p:ext>
            </p:extLst>
          </p:nvPr>
        </p:nvGraphicFramePr>
        <p:xfrm>
          <a:off x="2193925" y="2563813"/>
          <a:ext cx="4527550" cy="519112"/>
        </p:xfrm>
        <a:graphic>
          <a:graphicData uri="http://schemas.openxmlformats.org/presentationml/2006/ole">
            <mc:AlternateContent xmlns:mc="http://schemas.openxmlformats.org/markup-compatibility/2006">
              <mc:Choice xmlns:v="urn:schemas-microsoft-com:vml" Requires="v">
                <p:oleObj spid="_x0000_s100506" name="Equation" r:id="rId6" imgW="1803240" imgH="203040" progId="Equation.3">
                  <p:embed/>
                </p:oleObj>
              </mc:Choice>
              <mc:Fallback>
                <p:oleObj name="Equation" r:id="rId6" imgW="1803240" imgH="203040" progId="Equation.3">
                  <p:embed/>
                  <p:pic>
                    <p:nvPicPr>
                      <p:cNvPr id="0" name="Object 18"/>
                      <p:cNvPicPr>
                        <a:picLocks noChangeAspect="1" noChangeArrowheads="1"/>
                      </p:cNvPicPr>
                      <p:nvPr/>
                    </p:nvPicPr>
                    <p:blipFill>
                      <a:blip r:embed="rId7"/>
                      <a:srcRect/>
                      <a:stretch>
                        <a:fillRect/>
                      </a:stretch>
                    </p:blipFill>
                    <p:spPr bwMode="auto">
                      <a:xfrm>
                        <a:off x="2193925" y="2563813"/>
                        <a:ext cx="452755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0" name="Text Box 19"/>
          <p:cNvSpPr txBox="1">
            <a:spLocks noChangeArrowheads="1"/>
          </p:cNvSpPr>
          <p:nvPr/>
        </p:nvSpPr>
        <p:spPr bwMode="invGray">
          <a:xfrm>
            <a:off x="273050" y="4630738"/>
            <a:ext cx="86217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new representation has the standard state space model form but in place of the matrices (</a:t>
            </a:r>
            <a:r>
              <a:rPr lang="en-GB" altLang="en-US" i="1"/>
              <a:t>A</a:t>
            </a:r>
            <a:r>
              <a:rPr lang="en-GB" altLang="en-US"/>
              <a:t>,</a:t>
            </a:r>
            <a:r>
              <a:rPr lang="en-GB" altLang="en-US" i="1"/>
              <a:t>B</a:t>
            </a:r>
            <a:r>
              <a:rPr lang="en-GB" altLang="en-US"/>
              <a:t>,</a:t>
            </a:r>
            <a:r>
              <a:rPr lang="en-GB" altLang="en-US" i="1"/>
              <a:t>C</a:t>
            </a:r>
            <a:r>
              <a:rPr lang="en-GB" altLang="en-US"/>
              <a:t>,</a:t>
            </a:r>
            <a:r>
              <a:rPr lang="en-GB" altLang="en-US" i="1"/>
              <a:t>D</a:t>
            </a:r>
            <a:r>
              <a:rPr lang="en-GB" altLang="en-US"/>
              <a:t>) we have new matrices (</a:t>
            </a:r>
            <a:r>
              <a:rPr lang="en-GB" altLang="en-US" i="1"/>
              <a:t>MAM</a:t>
            </a:r>
            <a:r>
              <a:rPr lang="en-GB" altLang="en-US" baseline="30000"/>
              <a:t>-1</a:t>
            </a:r>
            <a:r>
              <a:rPr lang="en-GB" altLang="en-US"/>
              <a:t>, </a:t>
            </a:r>
            <a:r>
              <a:rPr lang="en-GB" altLang="en-US" i="1"/>
              <a:t>MB</a:t>
            </a:r>
            <a:r>
              <a:rPr lang="en-GB" altLang="en-US"/>
              <a:t>, </a:t>
            </a:r>
            <a:r>
              <a:rPr lang="en-GB" altLang="en-US" i="1"/>
              <a:t>CM</a:t>
            </a:r>
            <a:r>
              <a:rPr lang="en-GB" altLang="en-US" baseline="30000"/>
              <a:t>-1</a:t>
            </a:r>
            <a:r>
              <a:rPr lang="en-GB" altLang="en-US"/>
              <a:t>, </a:t>
            </a:r>
            <a:r>
              <a:rPr lang="en-GB" altLang="en-US" i="1"/>
              <a:t>D</a:t>
            </a:r>
            <a:r>
              <a:rPr lang="en-GB" altLang="en-US"/>
              <a:t>). Notwithstanding the new matrices we claim that this is actually the </a:t>
            </a:r>
            <a:r>
              <a:rPr lang="en-GB" altLang="en-US" i="1"/>
              <a:t>same system</a:t>
            </a:r>
            <a:r>
              <a:rPr lang="en-GB" altLang="en-US"/>
              <a:t>.</a:t>
            </a:r>
            <a:r>
              <a:rPr lang="en-US" altLang="en-US"/>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0" y="1275556"/>
            <a:ext cx="397239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So what will it take to achieve this? Well the Bode plot of the augmented plant reveals that at the desired new gain crossover frequency of 2 rad/sec the gain of the augmented plant is -20 dB and the phase is -217</a:t>
            </a:r>
            <a:r>
              <a:rPr lang="en-GB" altLang="en-US" baseline="30000" dirty="0" smtClean="0"/>
              <a:t>o</a:t>
            </a:r>
            <a:r>
              <a:rPr lang="en-GB" altLang="en-US" dirty="0" smtClean="0"/>
              <a:t>.</a:t>
            </a:r>
            <a:endParaRPr lang="en-US" altLang="en-US" dirty="0"/>
          </a:p>
        </p:txBody>
      </p:sp>
      <p:pic>
        <p:nvPicPr>
          <p:cNvPr id="340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3810000" y="236983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25685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1379"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State Space Transformation</a:t>
            </a:r>
          </a:p>
        </p:txBody>
      </p:sp>
      <p:sp>
        <p:nvSpPr>
          <p:cNvPr id="1013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13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01382" name="Text Box 5"/>
          <p:cNvSpPr txBox="1">
            <a:spLocks noChangeArrowheads="1"/>
          </p:cNvSpPr>
          <p:nvPr/>
        </p:nvSpPr>
        <p:spPr bwMode="invGray">
          <a:xfrm>
            <a:off x="322263" y="1039813"/>
            <a:ext cx="81708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a:sym typeface="Symbol" pitchFamily="18" charset="2"/>
              </a:rPr>
              <a:t>One way in which we can mathematically establish this equivalence is to determine the transfer function matrix for the new description:</a:t>
            </a:r>
            <a:r>
              <a:rPr kumimoji="1" lang="en-US" altLang="en-US">
                <a:sym typeface="Symbol" pitchFamily="18" charset="2"/>
              </a:rPr>
              <a:t> </a:t>
            </a:r>
          </a:p>
        </p:txBody>
      </p:sp>
      <p:sp>
        <p:nvSpPr>
          <p:cNvPr id="101383" name="Text Box 9"/>
          <p:cNvSpPr txBox="1">
            <a:spLocks noChangeArrowheads="1"/>
          </p:cNvSpPr>
          <p:nvPr/>
        </p:nvSpPr>
        <p:spPr bwMode="invGray">
          <a:xfrm>
            <a:off x="249238" y="5235575"/>
            <a:ext cx="86217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That is to say, the transfer function matrix is </a:t>
            </a:r>
            <a:r>
              <a:rPr lang="en-GB" altLang="en-US" i="1"/>
              <a:t>unchanged </a:t>
            </a:r>
            <a:r>
              <a:rPr lang="en-GB" altLang="en-US"/>
              <a:t>by the change of basis, reflecting that the system itself is unchanged by our decision as to how to describe it.</a:t>
            </a:r>
            <a:r>
              <a:rPr lang="en-US" altLang="en-US"/>
              <a:t> </a:t>
            </a:r>
          </a:p>
        </p:txBody>
      </p:sp>
      <p:graphicFrame>
        <p:nvGraphicFramePr>
          <p:cNvPr id="101378" name="Object 10"/>
          <p:cNvGraphicFramePr>
            <a:graphicFrameLocks noChangeAspect="1"/>
          </p:cNvGraphicFramePr>
          <p:nvPr/>
        </p:nvGraphicFramePr>
        <p:xfrm>
          <a:off x="1050925" y="2581275"/>
          <a:ext cx="7118350" cy="2492375"/>
        </p:xfrm>
        <a:graphic>
          <a:graphicData uri="http://schemas.openxmlformats.org/presentationml/2006/ole">
            <mc:AlternateContent xmlns:mc="http://schemas.openxmlformats.org/markup-compatibility/2006">
              <mc:Choice xmlns:v="urn:schemas-microsoft-com:vml" Requires="v">
                <p:oleObj spid="_x0000_s101456" name="Equation" r:id="rId4" imgW="3047760" imgH="1066680" progId="Equation.3">
                  <p:embed/>
                </p:oleObj>
              </mc:Choice>
              <mc:Fallback>
                <p:oleObj name="Equation" r:id="rId4" imgW="3047760" imgH="106668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925" y="2581275"/>
                        <a:ext cx="7118350" cy="249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0403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6674" name="Rectangle 4"/>
          <p:cNvSpPr>
            <a:spLocks noChangeArrowheads="1"/>
          </p:cNvSpPr>
          <p:nvPr/>
        </p:nvSpPr>
        <p:spPr bwMode="auto">
          <a:xfrm>
            <a:off x="609600" y="28575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Pole Placement</a:t>
            </a:r>
          </a:p>
        </p:txBody>
      </p:sp>
      <p:sp>
        <p:nvSpPr>
          <p:cNvPr id="15667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667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56677" name="Text Box 8"/>
          <p:cNvSpPr txBox="1">
            <a:spLocks noChangeArrowheads="1"/>
          </p:cNvSpPr>
          <p:nvPr/>
        </p:nvSpPr>
        <p:spPr bwMode="invGray">
          <a:xfrm>
            <a:off x="352425" y="1879600"/>
            <a:ext cx="8186738"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pole placement procedure above can now be applied if the matrices </a:t>
            </a:r>
            <a:r>
              <a:rPr lang="en-GB" altLang="en-US" i="1"/>
              <a:t>MAM</a:t>
            </a:r>
            <a:r>
              <a:rPr lang="en-GB" altLang="en-US" baseline="30000"/>
              <a:t>-1</a:t>
            </a:r>
            <a:r>
              <a:rPr lang="en-GB" altLang="en-US"/>
              <a:t> and </a:t>
            </a:r>
            <a:r>
              <a:rPr lang="en-GB" altLang="en-US" i="1"/>
              <a:t>MB </a:t>
            </a:r>
            <a:r>
              <a:rPr lang="en-GB" altLang="en-US"/>
              <a:t>have the special form required.</a:t>
            </a:r>
          </a:p>
          <a:p>
            <a:pPr eaLnBrk="1" hangingPunct="1">
              <a:spcBef>
                <a:spcPct val="50000"/>
              </a:spcBef>
            </a:pPr>
            <a:r>
              <a:rPr lang="en-GB" altLang="en-US"/>
              <a:t>The issue becomes a purely matrix theoretical question:  under what conditions on matrices </a:t>
            </a:r>
            <a:r>
              <a:rPr lang="en-GB" altLang="en-US" i="1"/>
              <a:t>A</a:t>
            </a:r>
            <a:r>
              <a:rPr lang="en-GB" altLang="en-US"/>
              <a:t> and </a:t>
            </a:r>
            <a:r>
              <a:rPr lang="en-GB" altLang="en-US" i="1"/>
              <a:t>B</a:t>
            </a:r>
            <a:r>
              <a:rPr lang="en-GB" altLang="en-US"/>
              <a:t> (the latter being </a:t>
            </a:r>
            <a:r>
              <a:rPr lang="en-GB" altLang="en-US" i="1"/>
              <a:t>n</a:t>
            </a:r>
            <a:r>
              <a:rPr lang="en-GB" altLang="en-US"/>
              <a:t>x1) will there exist a non-singular matrix </a:t>
            </a:r>
            <a:r>
              <a:rPr lang="en-GB" altLang="en-US" i="1"/>
              <a:t>M</a:t>
            </a:r>
            <a:r>
              <a:rPr lang="en-GB" altLang="en-US"/>
              <a:t> such that matrix </a:t>
            </a:r>
            <a:r>
              <a:rPr lang="en-GB" altLang="en-US" i="1"/>
              <a:t>MAM</a:t>
            </a:r>
            <a:r>
              <a:rPr lang="en-GB" altLang="en-US" baseline="30000"/>
              <a:t>-1</a:t>
            </a:r>
            <a:r>
              <a:rPr lang="en-GB" altLang="en-US"/>
              <a:t> is in companion form and matrix </a:t>
            </a:r>
            <a:r>
              <a:rPr lang="en-GB" altLang="en-US" i="1"/>
              <a:t>MB</a:t>
            </a:r>
            <a:r>
              <a:rPr lang="en-GB" altLang="en-US"/>
              <a:t> is equal to the special column vector </a:t>
            </a:r>
            <a:r>
              <a:rPr lang="en-GB" altLang="en-US" i="1"/>
              <a:t>e</a:t>
            </a:r>
            <a:r>
              <a:rPr lang="en-GB" altLang="en-US" i="1" baseline="-25000"/>
              <a:t>n</a:t>
            </a:r>
            <a:r>
              <a:rPr lang="en-GB" altLang="en-US"/>
              <a:t> ?</a:t>
            </a:r>
            <a:r>
              <a:rPr lang="en-US" altLang="en-US"/>
              <a:t> </a:t>
            </a:r>
          </a:p>
          <a:p>
            <a:pPr eaLnBrk="1" hangingPunct="1">
              <a:spcBef>
                <a:spcPct val="50000"/>
              </a:spcBef>
            </a:pPr>
            <a:endParaRPr lang="en-US" altLang="en-US" i="1"/>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2406" name="Rectangle 4"/>
          <p:cNvSpPr>
            <a:spLocks noChangeArrowheads="1"/>
          </p:cNvSpPr>
          <p:nvPr/>
        </p:nvSpPr>
        <p:spPr bwMode="auto">
          <a:xfrm>
            <a:off x="609600" y="1016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Controllable Canonical Form</a:t>
            </a:r>
          </a:p>
        </p:txBody>
      </p:sp>
      <p:sp>
        <p:nvSpPr>
          <p:cNvPr id="102407"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2408"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102402" name="Object 15"/>
          <p:cNvGraphicFramePr>
            <a:graphicFrameLocks noChangeAspect="1"/>
          </p:cNvGraphicFramePr>
          <p:nvPr>
            <p:extLst>
              <p:ext uri="{D42A27DB-BD31-4B8C-83A1-F6EECF244321}">
                <p14:modId xmlns:p14="http://schemas.microsoft.com/office/powerpoint/2010/main" val="1240717665"/>
              </p:ext>
            </p:extLst>
          </p:nvPr>
        </p:nvGraphicFramePr>
        <p:xfrm>
          <a:off x="609600" y="1163637"/>
          <a:ext cx="1733550" cy="1774825"/>
        </p:xfrm>
        <a:graphic>
          <a:graphicData uri="http://schemas.openxmlformats.org/presentationml/2006/ole">
            <mc:AlternateContent xmlns:mc="http://schemas.openxmlformats.org/markup-compatibility/2006">
              <mc:Choice xmlns:v="urn:schemas-microsoft-com:vml" Requires="v">
                <p:oleObj spid="_x0000_s102699" name="Equation" r:id="rId4" imgW="914400" imgH="939800" progId="Equation.3">
                  <p:embed/>
                </p:oleObj>
              </mc:Choice>
              <mc:Fallback>
                <p:oleObj name="Equation" r:id="rId4" imgW="914400" imgH="9398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63637"/>
                        <a:ext cx="1733550"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9" name="Text Box 17"/>
          <p:cNvSpPr txBox="1">
            <a:spLocks noChangeArrowheads="1"/>
          </p:cNvSpPr>
          <p:nvPr/>
        </p:nvSpPr>
        <p:spPr bwMode="invGray">
          <a:xfrm>
            <a:off x="2921000" y="1531938"/>
            <a:ext cx="5973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for some row vector </a:t>
            </a:r>
            <a:r>
              <a:rPr lang="en-GB" altLang="en-US" i="1"/>
              <a:t>q</a:t>
            </a:r>
            <a:r>
              <a:rPr lang="en-GB" altLang="en-US" i="1" baseline="30000"/>
              <a:t>T</a:t>
            </a:r>
            <a:r>
              <a:rPr lang="en-GB" altLang="en-US"/>
              <a:t> yet to be chosen.</a:t>
            </a:r>
            <a:r>
              <a:rPr lang="en-US" altLang="en-US"/>
              <a:t> </a:t>
            </a:r>
          </a:p>
        </p:txBody>
      </p:sp>
      <p:graphicFrame>
        <p:nvGraphicFramePr>
          <p:cNvPr id="102403" name="Object 20"/>
          <p:cNvGraphicFramePr>
            <a:graphicFrameLocks noChangeAspect="1"/>
          </p:cNvGraphicFramePr>
          <p:nvPr/>
        </p:nvGraphicFramePr>
        <p:xfrm>
          <a:off x="371475" y="3000375"/>
          <a:ext cx="7594600" cy="1095375"/>
        </p:xfrm>
        <a:graphic>
          <a:graphicData uri="http://schemas.openxmlformats.org/presentationml/2006/ole">
            <mc:AlternateContent xmlns:mc="http://schemas.openxmlformats.org/markup-compatibility/2006">
              <mc:Choice xmlns:v="urn:schemas-microsoft-com:vml" Requires="v">
                <p:oleObj spid="_x0000_s102700" name="Equation" r:id="rId6" imgW="3213000" imgH="457200" progId="Equation.3">
                  <p:embed/>
                </p:oleObj>
              </mc:Choice>
              <mc:Fallback>
                <p:oleObj name="Equation" r:id="rId6" imgW="3213000" imgH="4572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475" y="3000375"/>
                        <a:ext cx="7594600"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0" name="Text Box 22"/>
          <p:cNvSpPr txBox="1">
            <a:spLocks noChangeArrowheads="1"/>
          </p:cNvSpPr>
          <p:nvPr/>
        </p:nvSpPr>
        <p:spPr bwMode="invGray">
          <a:xfrm>
            <a:off x="298450" y="4168775"/>
            <a:ext cx="84550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kumimoji="1" lang="en-GB" altLang="en-US"/>
              <a:t>By an important result from matrix theory called the </a:t>
            </a:r>
            <a:r>
              <a:rPr kumimoji="1" lang="en-GB" altLang="en-US" i="1"/>
              <a:t>Cayley-Hamilton theorem</a:t>
            </a:r>
            <a:endParaRPr kumimoji="1" lang="en-US" altLang="en-US"/>
          </a:p>
        </p:txBody>
      </p:sp>
      <p:graphicFrame>
        <p:nvGraphicFramePr>
          <p:cNvPr id="102404" name="Object 23"/>
          <p:cNvGraphicFramePr>
            <a:graphicFrameLocks noChangeAspect="1"/>
          </p:cNvGraphicFramePr>
          <p:nvPr/>
        </p:nvGraphicFramePr>
        <p:xfrm>
          <a:off x="1979613" y="5230813"/>
          <a:ext cx="4843462" cy="565150"/>
        </p:xfrm>
        <a:graphic>
          <a:graphicData uri="http://schemas.openxmlformats.org/presentationml/2006/ole">
            <mc:AlternateContent xmlns:mc="http://schemas.openxmlformats.org/markup-compatibility/2006">
              <mc:Choice xmlns:v="urn:schemas-microsoft-com:vml" Requires="v">
                <p:oleObj spid="_x0000_s102701" name="Equation" r:id="rId8" imgW="2095500" imgH="241300" progId="Equation.3">
                  <p:embed/>
                </p:oleObj>
              </mc:Choice>
              <mc:Fallback>
                <p:oleObj name="Equation" r:id="rId8" imgW="2095500" imgH="24130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5230813"/>
                        <a:ext cx="484346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5" name="Object 25"/>
          <p:cNvGraphicFramePr>
            <a:graphicFrameLocks noChangeAspect="1"/>
          </p:cNvGraphicFramePr>
          <p:nvPr/>
        </p:nvGraphicFramePr>
        <p:xfrm>
          <a:off x="1390650" y="6026150"/>
          <a:ext cx="6005513" cy="588963"/>
        </p:xfrm>
        <a:graphic>
          <a:graphicData uri="http://schemas.openxmlformats.org/presentationml/2006/ole">
            <mc:AlternateContent xmlns:mc="http://schemas.openxmlformats.org/markup-compatibility/2006">
              <mc:Choice xmlns:v="urn:schemas-microsoft-com:vml" Requires="v">
                <p:oleObj spid="_x0000_s102702" name="Equation" r:id="rId10" imgW="2489200" imgH="241300" progId="Equation.3">
                  <p:embed/>
                </p:oleObj>
              </mc:Choice>
              <mc:Fallback>
                <p:oleObj name="Equation" r:id="rId10" imgW="2489200" imgH="24130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0650" y="6026150"/>
                        <a:ext cx="6005513"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3428"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Controllable Canonical Form</a:t>
            </a:r>
          </a:p>
        </p:txBody>
      </p:sp>
      <p:sp>
        <p:nvSpPr>
          <p:cNvPr id="10342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343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103426" name="Object 6"/>
          <p:cNvGraphicFramePr>
            <a:graphicFrameLocks noChangeAspect="1"/>
          </p:cNvGraphicFramePr>
          <p:nvPr>
            <p:extLst>
              <p:ext uri="{D42A27DB-BD31-4B8C-83A1-F6EECF244321}">
                <p14:modId xmlns:p14="http://schemas.microsoft.com/office/powerpoint/2010/main" val="606689338"/>
              </p:ext>
            </p:extLst>
          </p:nvPr>
        </p:nvGraphicFramePr>
        <p:xfrm>
          <a:off x="246062" y="1143000"/>
          <a:ext cx="1127125" cy="1154112"/>
        </p:xfrm>
        <a:graphic>
          <a:graphicData uri="http://schemas.openxmlformats.org/presentationml/2006/ole">
            <mc:AlternateContent xmlns:mc="http://schemas.openxmlformats.org/markup-compatibility/2006">
              <mc:Choice xmlns:v="urn:schemas-microsoft-com:vml" Requires="v">
                <p:oleObj spid="_x0000_s103575" name="Equation" r:id="rId4" imgW="914400" imgH="939800" progId="Equation.3">
                  <p:embed/>
                </p:oleObj>
              </mc:Choice>
              <mc:Fallback>
                <p:oleObj name="Equation" r:id="rId4" imgW="914400" imgH="93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062" y="1143000"/>
                        <a:ext cx="1127125" cy="1154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7" name="Object 9"/>
          <p:cNvGraphicFramePr>
            <a:graphicFrameLocks noChangeAspect="1"/>
          </p:cNvGraphicFramePr>
          <p:nvPr/>
        </p:nvGraphicFramePr>
        <p:xfrm>
          <a:off x="315913" y="1978025"/>
          <a:ext cx="8385175" cy="4622800"/>
        </p:xfrm>
        <a:graphic>
          <a:graphicData uri="http://schemas.openxmlformats.org/presentationml/2006/ole">
            <mc:AlternateContent xmlns:mc="http://schemas.openxmlformats.org/markup-compatibility/2006">
              <mc:Choice xmlns:v="urn:schemas-microsoft-com:vml" Requires="v">
                <p:oleObj spid="_x0000_s103576" name="Equation" r:id="rId6" imgW="4228920" imgH="2336760" progId="Equation.3">
                  <p:embed/>
                </p:oleObj>
              </mc:Choice>
              <mc:Fallback>
                <p:oleObj name="Equation" r:id="rId6" imgW="4228920" imgH="23367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913" y="1978025"/>
                        <a:ext cx="8385175" cy="462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4455"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Controllable Canonical Form</a:t>
            </a:r>
          </a:p>
        </p:txBody>
      </p:sp>
      <p:sp>
        <p:nvSpPr>
          <p:cNvPr id="10445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445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graphicFrame>
        <p:nvGraphicFramePr>
          <p:cNvPr id="104450" name="Object 6"/>
          <p:cNvGraphicFramePr>
            <a:graphicFrameLocks noChangeAspect="1"/>
          </p:cNvGraphicFramePr>
          <p:nvPr/>
        </p:nvGraphicFramePr>
        <p:xfrm>
          <a:off x="212725" y="1222375"/>
          <a:ext cx="1127125" cy="1154113"/>
        </p:xfrm>
        <a:graphic>
          <a:graphicData uri="http://schemas.openxmlformats.org/presentationml/2006/ole">
            <mc:AlternateContent xmlns:mc="http://schemas.openxmlformats.org/markup-compatibility/2006">
              <mc:Choice xmlns:v="urn:schemas-microsoft-com:vml" Requires="v">
                <p:oleObj spid="_x0000_s104819" name="Equation" r:id="rId4" imgW="914400" imgH="939800" progId="Equation.3">
                  <p:embed/>
                </p:oleObj>
              </mc:Choice>
              <mc:Fallback>
                <p:oleObj name="Equation" r:id="rId4" imgW="914400" imgH="93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1222375"/>
                        <a:ext cx="1127125"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1" name="Object 9"/>
          <p:cNvGraphicFramePr>
            <a:graphicFrameLocks noChangeAspect="1"/>
          </p:cNvGraphicFramePr>
          <p:nvPr>
            <p:extLst>
              <p:ext uri="{D42A27DB-BD31-4B8C-83A1-F6EECF244321}">
                <p14:modId xmlns:p14="http://schemas.microsoft.com/office/powerpoint/2010/main" val="3807252890"/>
              </p:ext>
            </p:extLst>
          </p:nvPr>
        </p:nvGraphicFramePr>
        <p:xfrm>
          <a:off x="2953635" y="1259200"/>
          <a:ext cx="5567363" cy="1874837"/>
        </p:xfrm>
        <a:graphic>
          <a:graphicData uri="http://schemas.openxmlformats.org/presentationml/2006/ole">
            <mc:AlternateContent xmlns:mc="http://schemas.openxmlformats.org/markup-compatibility/2006">
              <mc:Choice xmlns:v="urn:schemas-microsoft-com:vml" Requires="v">
                <p:oleObj spid="_x0000_s104820" name="Equation" r:id="rId6" imgW="2781300" imgH="939800" progId="Equation.3">
                  <p:embed/>
                </p:oleObj>
              </mc:Choice>
              <mc:Fallback>
                <p:oleObj name="Equation" r:id="rId6" imgW="2781300" imgH="9398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3635" y="1259200"/>
                        <a:ext cx="5567363"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2" name="Object 11"/>
          <p:cNvGraphicFramePr>
            <a:graphicFrameLocks noChangeAspect="1"/>
          </p:cNvGraphicFramePr>
          <p:nvPr/>
        </p:nvGraphicFramePr>
        <p:xfrm>
          <a:off x="522288" y="2820988"/>
          <a:ext cx="5969000" cy="1957387"/>
        </p:xfrm>
        <a:graphic>
          <a:graphicData uri="http://schemas.openxmlformats.org/presentationml/2006/ole">
            <mc:AlternateContent xmlns:mc="http://schemas.openxmlformats.org/markup-compatibility/2006">
              <mc:Choice xmlns:v="urn:schemas-microsoft-com:vml" Requires="v">
                <p:oleObj spid="_x0000_s104821" name="Equation" r:id="rId8" imgW="2857320" imgH="939600" progId="Equation.3">
                  <p:embed/>
                </p:oleObj>
              </mc:Choice>
              <mc:Fallback>
                <p:oleObj name="Equation" r:id="rId8" imgW="2857320" imgH="939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288" y="2820988"/>
                        <a:ext cx="5969000" cy="195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13"/>
          <p:cNvGraphicFramePr>
            <a:graphicFrameLocks noChangeAspect="1"/>
          </p:cNvGraphicFramePr>
          <p:nvPr>
            <p:extLst>
              <p:ext uri="{D42A27DB-BD31-4B8C-83A1-F6EECF244321}">
                <p14:modId xmlns:p14="http://schemas.microsoft.com/office/powerpoint/2010/main" val="3218503885"/>
              </p:ext>
            </p:extLst>
          </p:nvPr>
        </p:nvGraphicFramePr>
        <p:xfrm>
          <a:off x="214313" y="5067300"/>
          <a:ext cx="3317875" cy="479425"/>
        </p:xfrm>
        <a:graphic>
          <a:graphicData uri="http://schemas.openxmlformats.org/presentationml/2006/ole">
            <mc:AlternateContent xmlns:mc="http://schemas.openxmlformats.org/markup-compatibility/2006">
              <mc:Choice xmlns:v="urn:schemas-microsoft-com:vml" Requires="v">
                <p:oleObj spid="_x0000_s104822" name="Equation" r:id="rId10" imgW="1587500" imgH="228600" progId="Equation.3">
                  <p:embed/>
                </p:oleObj>
              </mc:Choice>
              <mc:Fallback>
                <p:oleObj name="Equation" r:id="rId10" imgW="158750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313" y="5067300"/>
                        <a:ext cx="331787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8" name="Text Box 15"/>
          <p:cNvSpPr txBox="1">
            <a:spLocks noChangeArrowheads="1"/>
          </p:cNvSpPr>
          <p:nvPr/>
        </p:nvSpPr>
        <p:spPr bwMode="invGray">
          <a:xfrm>
            <a:off x="3895725" y="4833938"/>
            <a:ext cx="5248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is called the </a:t>
            </a:r>
            <a:r>
              <a:rPr lang="en-GB" altLang="en-US" i="1" dirty="0"/>
              <a:t>controllability matrix</a:t>
            </a:r>
            <a:r>
              <a:rPr lang="en-GB" altLang="en-US" dirty="0"/>
              <a:t> which we assume non-singular.</a:t>
            </a:r>
            <a:endParaRPr lang="en-US" altLang="en-US" dirty="0"/>
          </a:p>
        </p:txBody>
      </p:sp>
      <p:graphicFrame>
        <p:nvGraphicFramePr>
          <p:cNvPr id="104454" name="Object 16"/>
          <p:cNvGraphicFramePr>
            <a:graphicFrameLocks noChangeAspect="1"/>
          </p:cNvGraphicFramePr>
          <p:nvPr/>
        </p:nvGraphicFramePr>
        <p:xfrm>
          <a:off x="2146300" y="5934075"/>
          <a:ext cx="3535363" cy="635000"/>
        </p:xfrm>
        <a:graphic>
          <a:graphicData uri="http://schemas.openxmlformats.org/presentationml/2006/ole">
            <mc:AlternateContent xmlns:mc="http://schemas.openxmlformats.org/markup-compatibility/2006">
              <mc:Choice xmlns:v="urn:schemas-microsoft-com:vml" Requires="v">
                <p:oleObj spid="_x0000_s104823" name="Equation" r:id="rId12" imgW="1562040" imgH="279360" progId="Equation.3">
                  <p:embed/>
                </p:oleObj>
              </mc:Choice>
              <mc:Fallback>
                <p:oleObj name="Equation" r:id="rId12" imgW="1562040" imgH="27936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46300" y="5934075"/>
                        <a:ext cx="3535363"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989350" y="74756"/>
            <a:ext cx="7180289"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5475" name="Rectangle 2"/>
          <p:cNvSpPr>
            <a:spLocks noChangeArrowheads="1"/>
          </p:cNvSpPr>
          <p:nvPr/>
        </p:nvSpPr>
        <p:spPr bwMode="auto">
          <a:xfrm>
            <a:off x="609600" y="0"/>
            <a:ext cx="80200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Complete Controllability</a:t>
            </a:r>
          </a:p>
        </p:txBody>
      </p:sp>
      <p:sp>
        <p:nvSpPr>
          <p:cNvPr id="10547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547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05478" name="Text Box 14"/>
          <p:cNvSpPr txBox="1">
            <a:spLocks noChangeArrowheads="1"/>
          </p:cNvSpPr>
          <p:nvPr/>
        </p:nvSpPr>
        <p:spPr bwMode="invGray">
          <a:xfrm>
            <a:off x="192088" y="782638"/>
            <a:ext cx="8951912"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matrix pair (</a:t>
            </a:r>
            <a:r>
              <a:rPr lang="en-GB" altLang="en-US" i="1"/>
              <a:t>A</a:t>
            </a:r>
            <a:r>
              <a:rPr lang="en-GB" altLang="en-US"/>
              <a:t>,</a:t>
            </a:r>
            <a:r>
              <a:rPr lang="en-GB" altLang="en-US" i="1"/>
              <a:t>B</a:t>
            </a:r>
            <a:r>
              <a:rPr lang="en-GB" altLang="en-US"/>
              <a:t>) (the latter being assumed to be a column vector) will be said to be </a:t>
            </a:r>
            <a:r>
              <a:rPr lang="en-GB" altLang="en-US" i="1"/>
              <a:t>completely controllable</a:t>
            </a:r>
            <a:r>
              <a:rPr lang="en-GB" altLang="en-US"/>
              <a:t> if the associated controllability matrix </a:t>
            </a:r>
            <a:r>
              <a:rPr lang="en-GB" altLang="en-US">
                <a:latin typeface="Symbol" pitchFamily="18" charset="2"/>
              </a:rPr>
              <a:t>G</a:t>
            </a:r>
            <a:r>
              <a:rPr lang="en-GB" altLang="en-US"/>
              <a:t> is non-singular.</a:t>
            </a:r>
          </a:p>
          <a:p>
            <a:pPr eaLnBrk="1" hangingPunct="1">
              <a:spcBef>
                <a:spcPct val="50000"/>
              </a:spcBef>
            </a:pPr>
            <a:r>
              <a:rPr lang="en-GB" altLang="en-US"/>
              <a:t>The system will be said to be completely controllable if in any state space realisation (</a:t>
            </a:r>
            <a:r>
              <a:rPr lang="en-GB" altLang="en-US" i="1"/>
              <a:t>A</a:t>
            </a:r>
            <a:r>
              <a:rPr lang="en-GB" altLang="en-US"/>
              <a:t>,</a:t>
            </a:r>
            <a:r>
              <a:rPr lang="en-GB" altLang="en-US" i="1"/>
              <a:t>B</a:t>
            </a:r>
            <a:r>
              <a:rPr lang="en-GB" altLang="en-US"/>
              <a:t>,</a:t>
            </a:r>
            <a:r>
              <a:rPr lang="en-GB" altLang="en-US" i="1"/>
              <a:t>C</a:t>
            </a:r>
            <a:r>
              <a:rPr lang="en-GB" altLang="en-US"/>
              <a:t>,</a:t>
            </a:r>
            <a:r>
              <a:rPr lang="en-GB" altLang="en-US" i="1"/>
              <a:t>D</a:t>
            </a:r>
            <a:r>
              <a:rPr lang="en-GB" altLang="en-US"/>
              <a:t>) the matrix pair (</a:t>
            </a:r>
            <a:r>
              <a:rPr lang="en-GB" altLang="en-US" i="1"/>
              <a:t>A</a:t>
            </a:r>
            <a:r>
              <a:rPr lang="en-GB" altLang="en-US"/>
              <a:t>,</a:t>
            </a:r>
            <a:r>
              <a:rPr lang="en-GB" altLang="en-US" i="1"/>
              <a:t>B</a:t>
            </a:r>
            <a:r>
              <a:rPr lang="en-GB" altLang="en-US"/>
              <a:t>) is completely controllable.</a:t>
            </a:r>
          </a:p>
          <a:p>
            <a:pPr eaLnBrk="1" hangingPunct="1">
              <a:spcBef>
                <a:spcPct val="50000"/>
              </a:spcBef>
            </a:pPr>
            <a:r>
              <a:rPr lang="en-GB" altLang="en-US"/>
              <a:t>If the system is completely controllable relative to the state space realisation (</a:t>
            </a:r>
            <a:r>
              <a:rPr lang="en-GB" altLang="en-US" i="1"/>
              <a:t>A</a:t>
            </a:r>
            <a:r>
              <a:rPr lang="en-GB" altLang="en-US"/>
              <a:t>,</a:t>
            </a:r>
            <a:r>
              <a:rPr lang="en-GB" altLang="en-US" i="1"/>
              <a:t>B</a:t>
            </a:r>
            <a:r>
              <a:rPr lang="en-GB" altLang="en-US"/>
              <a:t>,</a:t>
            </a:r>
            <a:r>
              <a:rPr lang="en-GB" altLang="en-US" i="1"/>
              <a:t>C</a:t>
            </a:r>
            <a:r>
              <a:rPr lang="en-GB" altLang="en-US"/>
              <a:t>,</a:t>
            </a:r>
            <a:r>
              <a:rPr lang="en-GB" altLang="en-US" i="1"/>
              <a:t>D</a:t>
            </a:r>
            <a:r>
              <a:rPr lang="en-GB" altLang="en-US"/>
              <a:t>) then it is completely controllable relative to any equivalent state space realisation (</a:t>
            </a:r>
            <a:r>
              <a:rPr lang="en-GB" altLang="en-US" i="1"/>
              <a:t>MAM</a:t>
            </a:r>
            <a:r>
              <a:rPr lang="en-GB" altLang="en-US" baseline="30000"/>
              <a:t>-1</a:t>
            </a:r>
            <a:r>
              <a:rPr lang="en-GB" altLang="en-US"/>
              <a:t> , </a:t>
            </a:r>
            <a:r>
              <a:rPr lang="en-GB" altLang="en-US" i="1"/>
              <a:t>MB</a:t>
            </a:r>
            <a:r>
              <a:rPr lang="en-GB" altLang="en-US"/>
              <a:t>, </a:t>
            </a:r>
            <a:r>
              <a:rPr lang="en-GB" altLang="en-US" i="1"/>
              <a:t>CM</a:t>
            </a:r>
            <a:r>
              <a:rPr lang="en-GB" altLang="en-US" baseline="30000"/>
              <a:t>-1</a:t>
            </a:r>
            <a:r>
              <a:rPr lang="en-GB" altLang="en-US"/>
              <a:t> , </a:t>
            </a:r>
            <a:r>
              <a:rPr lang="en-GB" altLang="en-US" i="1"/>
              <a:t>D</a:t>
            </a:r>
            <a:r>
              <a:rPr lang="en-GB" altLang="en-US"/>
              <a:t>). </a:t>
            </a:r>
            <a:r>
              <a:rPr lang="en-US" altLang="en-US"/>
              <a:t>  </a:t>
            </a:r>
          </a:p>
        </p:txBody>
      </p:sp>
      <p:graphicFrame>
        <p:nvGraphicFramePr>
          <p:cNvPr id="105474" name="Object 17"/>
          <p:cNvGraphicFramePr>
            <a:graphicFrameLocks noChangeAspect="1"/>
          </p:cNvGraphicFramePr>
          <p:nvPr/>
        </p:nvGraphicFramePr>
        <p:xfrm>
          <a:off x="749300" y="5716588"/>
          <a:ext cx="8023225" cy="982662"/>
        </p:xfrm>
        <a:graphic>
          <a:graphicData uri="http://schemas.openxmlformats.org/presentationml/2006/ole">
            <mc:AlternateContent xmlns:mc="http://schemas.openxmlformats.org/markup-compatibility/2006">
              <mc:Choice xmlns:v="urn:schemas-microsoft-com:vml" Requires="v">
                <p:oleObj spid="_x0000_s105551" name="Equation" r:id="rId4" imgW="4381200" imgH="533160" progId="Equation.3">
                  <p:embed/>
                </p:oleObj>
              </mc:Choice>
              <mc:Fallback>
                <p:oleObj name="Equation" r:id="rId4" imgW="4381200" imgH="53316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0" y="5716588"/>
                        <a:ext cx="8023225"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8762"/>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7698" name="Rectangle 2"/>
          <p:cNvSpPr>
            <a:spLocks noChangeArrowheads="1"/>
          </p:cNvSpPr>
          <p:nvPr/>
        </p:nvSpPr>
        <p:spPr bwMode="auto">
          <a:xfrm>
            <a:off x="609600" y="113962"/>
            <a:ext cx="80200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Controllable Canonical Form</a:t>
            </a:r>
          </a:p>
        </p:txBody>
      </p:sp>
      <p:sp>
        <p:nvSpPr>
          <p:cNvPr id="15769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770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57701" name="Text Box 14"/>
          <p:cNvSpPr txBox="1">
            <a:spLocks noChangeArrowheads="1"/>
          </p:cNvSpPr>
          <p:nvPr/>
        </p:nvSpPr>
        <p:spPr bwMode="invGray">
          <a:xfrm>
            <a:off x="284163" y="1103313"/>
            <a:ext cx="8678862"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Matrices </a:t>
            </a:r>
            <a:r>
              <a:rPr lang="en-GB" altLang="en-US" i="1"/>
              <a:t>A</a:t>
            </a:r>
            <a:r>
              <a:rPr lang="en-GB" altLang="en-US"/>
              <a:t> and </a:t>
            </a:r>
            <a:r>
              <a:rPr lang="en-GB" altLang="en-US" i="1"/>
              <a:t>B</a:t>
            </a:r>
            <a:r>
              <a:rPr lang="en-GB" altLang="en-US"/>
              <a:t> can be transformed to form required for application of the simple pole-placement procedure provided the matrix pair (</a:t>
            </a:r>
            <a:r>
              <a:rPr lang="en-GB" altLang="en-US" i="1"/>
              <a:t>A</a:t>
            </a:r>
            <a:r>
              <a:rPr lang="en-GB" altLang="en-US"/>
              <a:t>,</a:t>
            </a:r>
            <a:r>
              <a:rPr lang="en-GB" altLang="en-US" i="1"/>
              <a:t>B</a:t>
            </a:r>
            <a:r>
              <a:rPr lang="en-GB" altLang="en-US"/>
              <a:t>) is completely controllable.  The special form that the state space model takes when matrix </a:t>
            </a:r>
            <a:r>
              <a:rPr lang="en-GB" altLang="en-US" i="1"/>
              <a:t>A</a:t>
            </a:r>
            <a:r>
              <a:rPr lang="en-GB" altLang="en-US"/>
              <a:t> is in companion form and matrix </a:t>
            </a:r>
            <a:r>
              <a:rPr lang="en-GB" altLang="en-US" i="1"/>
              <a:t>B</a:t>
            </a:r>
            <a:r>
              <a:rPr lang="en-GB" altLang="en-US"/>
              <a:t> equals </a:t>
            </a:r>
            <a:r>
              <a:rPr lang="en-GB" altLang="en-US" i="1"/>
              <a:t>e</a:t>
            </a:r>
            <a:r>
              <a:rPr lang="en-GB" altLang="en-US" i="1" baseline="-25000"/>
              <a:t>n</a:t>
            </a:r>
            <a:r>
              <a:rPr lang="en-GB" altLang="en-US"/>
              <a:t> is called </a:t>
            </a:r>
            <a:r>
              <a:rPr lang="en-GB" altLang="en-US" i="1"/>
              <a:t>controllable canonical form </a:t>
            </a:r>
            <a:r>
              <a:rPr lang="en-GB" altLang="en-US"/>
              <a:t>because, as outlined above, any realisation of a completely controllable system can be transformed to a realisation having this form.</a:t>
            </a:r>
          </a:p>
          <a:p>
            <a:pPr eaLnBrk="1" hangingPunct="1">
              <a:spcBef>
                <a:spcPct val="50000"/>
              </a:spcBef>
            </a:pPr>
            <a:r>
              <a:rPr lang="en-GB" altLang="en-US"/>
              <a:t>So to solve the pole-placement problem for a single input system:  transform to controllable canonical form, apply the simple pole-placement procedure for a system in this form and then transform back.</a:t>
            </a:r>
            <a:r>
              <a:rPr lang="en-US" altLang="en-US"/>
              <a:t>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6502" name="Rectangle 16"/>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06503" name="Rectangle 19"/>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06504" name="Rectangle 21"/>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06505" name="Rectangle 24"/>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06506" name="Rectangle 26"/>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06507" name="Rectangle 29"/>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06508" name="Rectangle 31"/>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06509" name="Rectangle 116"/>
          <p:cNvSpPr>
            <a:spLocks noChangeArrowheads="1"/>
          </p:cNvSpPr>
          <p:nvPr/>
        </p:nvSpPr>
        <p:spPr bwMode="invGray">
          <a:xfrm>
            <a:off x="252413" y="1068388"/>
            <a:ext cx="8361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Let us apply this procedure to the ball and field problem:</a:t>
            </a:r>
            <a:r>
              <a:rPr lang="en-US" altLang="en-US" dirty="0"/>
              <a:t> </a:t>
            </a:r>
          </a:p>
        </p:txBody>
      </p:sp>
      <p:sp>
        <p:nvSpPr>
          <p:cNvPr id="106510" name="Text Box 11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6511" name="Text Box 11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06512" name="Rectangle 119"/>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6.3</a:t>
            </a:r>
            <a:endParaRPr lang="en-GB" altLang="en-US" sz="4400" dirty="0">
              <a:solidFill>
                <a:schemeClr val="tx2"/>
              </a:solidFill>
              <a:latin typeface="Arial" charset="0"/>
            </a:endParaRPr>
          </a:p>
        </p:txBody>
      </p:sp>
      <p:graphicFrame>
        <p:nvGraphicFramePr>
          <p:cNvPr id="106498" name="Object 120"/>
          <p:cNvGraphicFramePr>
            <a:graphicFrameLocks noChangeAspect="1"/>
          </p:cNvGraphicFramePr>
          <p:nvPr/>
        </p:nvGraphicFramePr>
        <p:xfrm>
          <a:off x="355600" y="1803400"/>
          <a:ext cx="8259763" cy="1400175"/>
        </p:xfrm>
        <a:graphic>
          <a:graphicData uri="http://schemas.openxmlformats.org/presentationml/2006/ole">
            <mc:AlternateContent xmlns:mc="http://schemas.openxmlformats.org/markup-compatibility/2006">
              <mc:Choice xmlns:v="urn:schemas-microsoft-com:vml" Requires="v">
                <p:oleObj spid="_x0000_s106801" name="Equation" r:id="rId4" imgW="4178300" imgH="711200" progId="Equation.3">
                  <p:embed/>
                </p:oleObj>
              </mc:Choice>
              <mc:Fallback>
                <p:oleObj name="Equation" r:id="rId4" imgW="4178300" imgH="711200" progId="Equation.3">
                  <p:embed/>
                  <p:pic>
                    <p:nvPicPr>
                      <p:cNvPr id="0"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1803400"/>
                        <a:ext cx="8259763" cy="140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9" name="Object 122"/>
          <p:cNvGraphicFramePr>
            <a:graphicFrameLocks noChangeAspect="1"/>
          </p:cNvGraphicFramePr>
          <p:nvPr>
            <p:extLst>
              <p:ext uri="{D42A27DB-BD31-4B8C-83A1-F6EECF244321}">
                <p14:modId xmlns:p14="http://schemas.microsoft.com/office/powerpoint/2010/main" val="202048157"/>
              </p:ext>
            </p:extLst>
          </p:nvPr>
        </p:nvGraphicFramePr>
        <p:xfrm>
          <a:off x="4619625" y="3662130"/>
          <a:ext cx="3970337" cy="512763"/>
        </p:xfrm>
        <a:graphic>
          <a:graphicData uri="http://schemas.openxmlformats.org/presentationml/2006/ole">
            <mc:AlternateContent xmlns:mc="http://schemas.openxmlformats.org/markup-compatibility/2006">
              <mc:Choice xmlns:v="urn:schemas-microsoft-com:vml" Requires="v">
                <p:oleObj spid="_x0000_s106802" name="Equation" r:id="rId6" imgW="1600200" imgH="203040" progId="Equation.3">
                  <p:embed/>
                </p:oleObj>
              </mc:Choice>
              <mc:Fallback>
                <p:oleObj name="Equation" r:id="rId6" imgW="1600200" imgH="203040" progId="Equation.3">
                  <p:embed/>
                  <p:pic>
                    <p:nvPicPr>
                      <p:cNvPr id="0" name="Object 122"/>
                      <p:cNvPicPr>
                        <a:picLocks noChangeAspect="1" noChangeArrowheads="1"/>
                      </p:cNvPicPr>
                      <p:nvPr/>
                    </p:nvPicPr>
                    <p:blipFill>
                      <a:blip r:embed="rId7"/>
                      <a:srcRect/>
                      <a:stretch>
                        <a:fillRect/>
                      </a:stretch>
                    </p:blipFill>
                    <p:spPr bwMode="auto">
                      <a:xfrm>
                        <a:off x="4619625" y="3662130"/>
                        <a:ext cx="397033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0" name="Object 124"/>
          <p:cNvGraphicFramePr>
            <a:graphicFrameLocks noChangeAspect="1"/>
          </p:cNvGraphicFramePr>
          <p:nvPr/>
        </p:nvGraphicFramePr>
        <p:xfrm>
          <a:off x="336550" y="4641850"/>
          <a:ext cx="5010150" cy="512763"/>
        </p:xfrm>
        <a:graphic>
          <a:graphicData uri="http://schemas.openxmlformats.org/presentationml/2006/ole">
            <mc:AlternateContent xmlns:mc="http://schemas.openxmlformats.org/markup-compatibility/2006">
              <mc:Choice xmlns:v="urn:schemas-microsoft-com:vml" Requires="v">
                <p:oleObj spid="_x0000_s106803" name="Equation" r:id="rId8" imgW="2019240" imgH="203040" progId="Equation.3">
                  <p:embed/>
                </p:oleObj>
              </mc:Choice>
              <mc:Fallback>
                <p:oleObj name="Equation" r:id="rId8" imgW="2019240" imgH="203040" progId="Equation.3">
                  <p:embed/>
                  <p:pic>
                    <p:nvPicPr>
                      <p:cNvPr id="0" name="Object 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550" y="4641850"/>
                        <a:ext cx="501015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1" name="Object 125"/>
          <p:cNvGraphicFramePr>
            <a:graphicFrameLocks noChangeAspect="1"/>
          </p:cNvGraphicFramePr>
          <p:nvPr/>
        </p:nvGraphicFramePr>
        <p:xfrm>
          <a:off x="322263" y="5619750"/>
          <a:ext cx="8509000" cy="568325"/>
        </p:xfrm>
        <a:graphic>
          <a:graphicData uri="http://schemas.openxmlformats.org/presentationml/2006/ole">
            <mc:AlternateContent xmlns:mc="http://schemas.openxmlformats.org/markup-compatibility/2006">
              <mc:Choice xmlns:v="urn:schemas-microsoft-com:vml" Requires="v">
                <p:oleObj spid="_x0000_s106804" name="Equation" r:id="rId10" imgW="3479760" imgH="228600" progId="Equation.3">
                  <p:embed/>
                </p:oleObj>
              </mc:Choice>
              <mc:Fallback>
                <p:oleObj name="Equation" r:id="rId10" imgW="3479760" imgH="228600" progId="Equation.3">
                  <p:embed/>
                  <p:pic>
                    <p:nvPicPr>
                      <p:cNvPr id="0" name="Object 1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263" y="5619750"/>
                        <a:ext cx="85090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16"/>
          <p:cNvSpPr>
            <a:spLocks noChangeArrowheads="1"/>
          </p:cNvSpPr>
          <p:nvPr/>
        </p:nvSpPr>
        <p:spPr bwMode="invGray">
          <a:xfrm>
            <a:off x="252413" y="3662130"/>
            <a:ext cx="4107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smtClean="0"/>
              <a:t>Current characteristic poly:</a:t>
            </a:r>
            <a:endParaRPr lang="en-US"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7526" name="Rectangle 4"/>
          <p:cNvSpPr>
            <a:spLocks noChangeArrowheads="1"/>
          </p:cNvSpPr>
          <p:nvPr/>
        </p:nvSpPr>
        <p:spPr bwMode="auto">
          <a:xfrm>
            <a:off x="573088"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6.3</a:t>
            </a:r>
            <a:endParaRPr lang="en-GB" altLang="en-US" sz="4400" dirty="0">
              <a:solidFill>
                <a:schemeClr val="tx2"/>
              </a:solidFill>
              <a:latin typeface="Arial" charset="0"/>
            </a:endParaRPr>
          </a:p>
        </p:txBody>
      </p:sp>
      <p:sp>
        <p:nvSpPr>
          <p:cNvPr id="107527"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7528"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07529" name="Rectangle 12"/>
          <p:cNvSpPr>
            <a:spLocks noChangeArrowheads="1"/>
          </p:cNvSpPr>
          <p:nvPr/>
        </p:nvSpPr>
        <p:spPr bwMode="invGray">
          <a:xfrm>
            <a:off x="388938" y="974725"/>
            <a:ext cx="6153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cs typeface="Times New Roman" pitchFamily="18" charset="0"/>
              </a:rPr>
              <a:t>Transform to controllable canonical form </a:t>
            </a:r>
            <a:endParaRPr lang="en-GB" altLang="en-US"/>
          </a:p>
        </p:txBody>
      </p:sp>
      <p:graphicFrame>
        <p:nvGraphicFramePr>
          <p:cNvPr id="107522" name="Object 15"/>
          <p:cNvGraphicFramePr>
            <a:graphicFrameLocks noChangeAspect="1"/>
          </p:cNvGraphicFramePr>
          <p:nvPr/>
        </p:nvGraphicFramePr>
        <p:xfrm>
          <a:off x="1033463" y="1595438"/>
          <a:ext cx="6264275" cy="1492250"/>
        </p:xfrm>
        <a:graphic>
          <a:graphicData uri="http://schemas.openxmlformats.org/presentationml/2006/ole">
            <mc:AlternateContent xmlns:mc="http://schemas.openxmlformats.org/markup-compatibility/2006">
              <mc:Choice xmlns:v="urn:schemas-microsoft-com:vml" Requires="v">
                <p:oleObj spid="_x0000_s107818" name="Equation" r:id="rId4" imgW="2997000" imgH="711000" progId="Equation.3">
                  <p:embed/>
                </p:oleObj>
              </mc:Choice>
              <mc:Fallback>
                <p:oleObj name="Equation" r:id="rId4" imgW="2997000" imgH="7110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463" y="1595438"/>
                        <a:ext cx="6264275" cy="149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3" name="Object 16"/>
          <p:cNvGraphicFramePr>
            <a:graphicFrameLocks noChangeAspect="1"/>
          </p:cNvGraphicFramePr>
          <p:nvPr/>
        </p:nvGraphicFramePr>
        <p:xfrm>
          <a:off x="1522413" y="3319463"/>
          <a:ext cx="5391150" cy="477837"/>
        </p:xfrm>
        <a:graphic>
          <a:graphicData uri="http://schemas.openxmlformats.org/presentationml/2006/ole">
            <mc:AlternateContent xmlns:mc="http://schemas.openxmlformats.org/markup-compatibility/2006">
              <mc:Choice xmlns:v="urn:schemas-microsoft-com:vml" Requires="v">
                <p:oleObj spid="_x0000_s107819" name="Equation" r:id="rId6" imgW="2450880" imgH="215640" progId="Equation.3">
                  <p:embed/>
                </p:oleObj>
              </mc:Choice>
              <mc:Fallback>
                <p:oleObj name="Equation" r:id="rId6" imgW="2450880" imgH="21564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2413" y="3319463"/>
                        <a:ext cx="539115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4" name="Object 17"/>
          <p:cNvGraphicFramePr>
            <a:graphicFrameLocks noChangeAspect="1"/>
          </p:cNvGraphicFramePr>
          <p:nvPr/>
        </p:nvGraphicFramePr>
        <p:xfrm>
          <a:off x="173038" y="4019550"/>
          <a:ext cx="3563937" cy="1616075"/>
        </p:xfrm>
        <a:graphic>
          <a:graphicData uri="http://schemas.openxmlformats.org/presentationml/2006/ole">
            <mc:AlternateContent xmlns:mc="http://schemas.openxmlformats.org/markup-compatibility/2006">
              <mc:Choice xmlns:v="urn:schemas-microsoft-com:vml" Requires="v">
                <p:oleObj spid="_x0000_s107820" name="Equation" r:id="rId8" imgW="1574640" imgH="711000" progId="Equation.3">
                  <p:embed/>
                </p:oleObj>
              </mc:Choice>
              <mc:Fallback>
                <p:oleObj name="Equation" r:id="rId8" imgW="1574640" imgH="7110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038" y="4019550"/>
                        <a:ext cx="3563937" cy="161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5" name="Object 18"/>
          <p:cNvGraphicFramePr>
            <a:graphicFrameLocks noChangeAspect="1"/>
          </p:cNvGraphicFramePr>
          <p:nvPr/>
        </p:nvGraphicFramePr>
        <p:xfrm>
          <a:off x="3908425" y="5189538"/>
          <a:ext cx="5080000" cy="1390650"/>
        </p:xfrm>
        <a:graphic>
          <a:graphicData uri="http://schemas.openxmlformats.org/presentationml/2006/ole">
            <mc:AlternateContent xmlns:mc="http://schemas.openxmlformats.org/markup-compatibility/2006">
              <mc:Choice xmlns:v="urn:schemas-microsoft-com:vml" Requires="v">
                <p:oleObj spid="_x0000_s107821" name="Equation" r:id="rId10" imgW="2679480" imgH="736560" progId="Equation.3">
                  <p:embed/>
                </p:oleObj>
              </mc:Choice>
              <mc:Fallback>
                <p:oleObj name="Equation" r:id="rId10" imgW="2679480" imgH="73656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8425" y="5189538"/>
                        <a:ext cx="5080000" cy="139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8551" name="Rectangle 2"/>
          <p:cNvSpPr>
            <a:spLocks noChangeArrowheads="1"/>
          </p:cNvSpPr>
          <p:nvPr/>
        </p:nvSpPr>
        <p:spPr bwMode="auto">
          <a:xfrm>
            <a:off x="573088"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6.3</a:t>
            </a:r>
            <a:endParaRPr lang="en-GB" altLang="en-US" sz="4400" dirty="0">
              <a:solidFill>
                <a:schemeClr val="tx2"/>
              </a:solidFill>
              <a:latin typeface="Arial" charset="0"/>
            </a:endParaRPr>
          </a:p>
        </p:txBody>
      </p:sp>
      <p:sp>
        <p:nvSpPr>
          <p:cNvPr id="10855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855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08554" name="Rectangle 5"/>
          <p:cNvSpPr>
            <a:spLocks noChangeArrowheads="1"/>
          </p:cNvSpPr>
          <p:nvPr/>
        </p:nvSpPr>
        <p:spPr bwMode="invGray">
          <a:xfrm>
            <a:off x="150813" y="1009650"/>
            <a:ext cx="8912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Apply special pole-placement method to transformed system</a:t>
            </a:r>
            <a:r>
              <a:rPr lang="en-US" altLang="en-US"/>
              <a:t> </a:t>
            </a:r>
            <a:endParaRPr lang="en-GB" altLang="en-US"/>
          </a:p>
        </p:txBody>
      </p:sp>
      <p:graphicFrame>
        <p:nvGraphicFramePr>
          <p:cNvPr id="108546" name="Object 10"/>
          <p:cNvGraphicFramePr>
            <a:graphicFrameLocks noChangeAspect="1"/>
          </p:cNvGraphicFramePr>
          <p:nvPr/>
        </p:nvGraphicFramePr>
        <p:xfrm>
          <a:off x="1352550" y="3644900"/>
          <a:ext cx="6546850" cy="1130300"/>
        </p:xfrm>
        <a:graphic>
          <a:graphicData uri="http://schemas.openxmlformats.org/presentationml/2006/ole">
            <mc:AlternateContent xmlns:mc="http://schemas.openxmlformats.org/markup-compatibility/2006">
              <mc:Choice xmlns:v="urn:schemas-microsoft-com:vml" Requires="v">
                <p:oleObj spid="_x0000_s108915" name="Equation" r:id="rId4" imgW="2908080" imgH="507960" progId="Equation.3">
                  <p:embed/>
                </p:oleObj>
              </mc:Choice>
              <mc:Fallback>
                <p:oleObj name="Equation" r:id="rId4" imgW="2908080" imgH="5079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550" y="3644900"/>
                        <a:ext cx="6546850"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7" name="Object 12"/>
          <p:cNvGraphicFramePr>
            <a:graphicFrameLocks noChangeAspect="1"/>
          </p:cNvGraphicFramePr>
          <p:nvPr/>
        </p:nvGraphicFramePr>
        <p:xfrm>
          <a:off x="1185863" y="5186363"/>
          <a:ext cx="6772275" cy="641350"/>
        </p:xfrm>
        <a:graphic>
          <a:graphicData uri="http://schemas.openxmlformats.org/presentationml/2006/ole">
            <mc:AlternateContent xmlns:mc="http://schemas.openxmlformats.org/markup-compatibility/2006">
              <mc:Choice xmlns:v="urn:schemas-microsoft-com:vml" Requires="v">
                <p:oleObj spid="_x0000_s108916" name="Equation" r:id="rId6" imgW="3136680" imgH="291960" progId="Equation.3">
                  <p:embed/>
                </p:oleObj>
              </mc:Choice>
              <mc:Fallback>
                <p:oleObj name="Equation" r:id="rId6" imgW="3136680" imgH="29196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5863" y="5186363"/>
                        <a:ext cx="677227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8" name="Object 15"/>
          <p:cNvGraphicFramePr>
            <a:graphicFrameLocks noChangeAspect="1"/>
          </p:cNvGraphicFramePr>
          <p:nvPr/>
        </p:nvGraphicFramePr>
        <p:xfrm>
          <a:off x="958850" y="1944688"/>
          <a:ext cx="7018338" cy="528637"/>
        </p:xfrm>
        <a:graphic>
          <a:graphicData uri="http://schemas.openxmlformats.org/presentationml/2006/ole">
            <mc:AlternateContent xmlns:mc="http://schemas.openxmlformats.org/markup-compatibility/2006">
              <mc:Choice xmlns:v="urn:schemas-microsoft-com:vml" Requires="v">
                <p:oleObj spid="_x0000_s108917" name="Equation" r:id="rId8" imgW="3251160" imgH="241200" progId="Equation.3">
                  <p:embed/>
                </p:oleObj>
              </mc:Choice>
              <mc:Fallback>
                <p:oleObj name="Equation" r:id="rId8" imgW="3251160" imgH="2412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8850" y="1944688"/>
                        <a:ext cx="7018338"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9" name="Object 16"/>
          <p:cNvGraphicFramePr>
            <a:graphicFrameLocks noChangeAspect="1"/>
          </p:cNvGraphicFramePr>
          <p:nvPr/>
        </p:nvGraphicFramePr>
        <p:xfrm>
          <a:off x="3035300" y="2695575"/>
          <a:ext cx="2825750" cy="519113"/>
        </p:xfrm>
        <a:graphic>
          <a:graphicData uri="http://schemas.openxmlformats.org/presentationml/2006/ole">
            <mc:AlternateContent xmlns:mc="http://schemas.openxmlformats.org/markup-compatibility/2006">
              <mc:Choice xmlns:v="urn:schemas-microsoft-com:vml" Requires="v">
                <p:oleObj spid="_x0000_s108918" name="Equation" r:id="rId10" imgW="1155199" imgH="215806" progId="Equation.3">
                  <p:embed/>
                </p:oleObj>
              </mc:Choice>
              <mc:Fallback>
                <p:oleObj name="Equation" r:id="rId10" imgW="1155199" imgH="215806"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5300" y="2695575"/>
                        <a:ext cx="282575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0" name="Object 18"/>
          <p:cNvGraphicFramePr>
            <a:graphicFrameLocks noChangeAspect="1"/>
          </p:cNvGraphicFramePr>
          <p:nvPr/>
        </p:nvGraphicFramePr>
        <p:xfrm>
          <a:off x="2065338" y="6137275"/>
          <a:ext cx="4852987" cy="501650"/>
        </p:xfrm>
        <a:graphic>
          <a:graphicData uri="http://schemas.openxmlformats.org/presentationml/2006/ole">
            <mc:AlternateContent xmlns:mc="http://schemas.openxmlformats.org/markup-compatibility/2006">
              <mc:Choice xmlns:v="urn:schemas-microsoft-com:vml" Requires="v">
                <p:oleObj spid="_x0000_s108919" name="Equation" r:id="rId12" imgW="2247840" imgH="228600" progId="Equation.3">
                  <p:embed/>
                </p:oleObj>
              </mc:Choice>
              <mc:Fallback>
                <p:oleObj name="Equation" r:id="rId12" imgW="2247840" imgH="2286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5338" y="6137275"/>
                        <a:ext cx="485298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073657"/>
            <a:ext cx="858702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If I place a controller </a:t>
            </a:r>
            <a:r>
              <a:rPr lang="en-GB" altLang="en-US" sz="3200" i="1" dirty="0" err="1" smtClean="0"/>
              <a:t>G</a:t>
            </a:r>
            <a:r>
              <a:rPr lang="en-GB" altLang="en-US" sz="3200" i="1" baseline="-25000" dirty="0" err="1" smtClean="0"/>
              <a:t>c</a:t>
            </a:r>
            <a:r>
              <a:rPr lang="en-GB" altLang="en-US" sz="3200" dirty="0" smtClean="0"/>
              <a:t>(</a:t>
            </a:r>
            <a:r>
              <a:rPr lang="en-GB" altLang="en-US" sz="3200" i="1" dirty="0" smtClean="0"/>
              <a:t>s</a:t>
            </a:r>
            <a:r>
              <a:rPr lang="en-GB" altLang="en-US" sz="3200" dirty="0" smtClean="0"/>
              <a:t>) in series with the augmented plant then I have:</a:t>
            </a:r>
            <a:endParaRPr lang="en-US" altLang="en-US"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2194314955"/>
              </p:ext>
            </p:extLst>
          </p:nvPr>
        </p:nvGraphicFramePr>
        <p:xfrm>
          <a:off x="1052722" y="2375728"/>
          <a:ext cx="6278562" cy="1855788"/>
        </p:xfrm>
        <a:graphic>
          <a:graphicData uri="http://schemas.openxmlformats.org/presentationml/2006/ole">
            <mc:AlternateContent xmlns:mc="http://schemas.openxmlformats.org/markup-compatibility/2006">
              <mc:Choice xmlns:v="urn:schemas-microsoft-com:vml" Requires="v">
                <p:oleObj spid="_x0000_s342159" name="Equation" r:id="rId4" imgW="2286000" imgH="660240" progId="Equation.3">
                  <p:embed/>
                </p:oleObj>
              </mc:Choice>
              <mc:Fallback>
                <p:oleObj name="Equation" r:id="rId4" imgW="2286000" imgH="660240" progId="Equation.3">
                  <p:embed/>
                  <p:pic>
                    <p:nvPicPr>
                      <p:cNvPr id="0" name="Object 15"/>
                      <p:cNvPicPr>
                        <a:picLocks noChangeAspect="1" noChangeArrowheads="1"/>
                      </p:cNvPicPr>
                      <p:nvPr/>
                    </p:nvPicPr>
                    <p:blipFill>
                      <a:blip r:embed="rId5"/>
                      <a:srcRect/>
                      <a:stretch>
                        <a:fillRect/>
                      </a:stretch>
                    </p:blipFill>
                    <p:spPr bwMode="auto">
                      <a:xfrm>
                        <a:off x="1052722" y="2375728"/>
                        <a:ext cx="6278562" cy="185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607458992"/>
              </p:ext>
            </p:extLst>
          </p:nvPr>
        </p:nvGraphicFramePr>
        <p:xfrm>
          <a:off x="998538" y="4633106"/>
          <a:ext cx="6453187" cy="1855788"/>
        </p:xfrm>
        <a:graphic>
          <a:graphicData uri="http://schemas.openxmlformats.org/presentationml/2006/ole">
            <mc:AlternateContent xmlns:mc="http://schemas.openxmlformats.org/markup-compatibility/2006">
              <mc:Choice xmlns:v="urn:schemas-microsoft-com:vml" Requires="v">
                <p:oleObj spid="_x0000_s342160" name="Equation" r:id="rId6" imgW="2349360" imgH="660240" progId="Equation.3">
                  <p:embed/>
                </p:oleObj>
              </mc:Choice>
              <mc:Fallback>
                <p:oleObj name="Equation" r:id="rId6" imgW="2349360" imgH="660240" progId="Equation.3">
                  <p:embed/>
                  <p:pic>
                    <p:nvPicPr>
                      <p:cNvPr id="0" name="Object 1"/>
                      <p:cNvPicPr>
                        <a:picLocks noChangeAspect="1" noChangeArrowheads="1"/>
                      </p:cNvPicPr>
                      <p:nvPr/>
                    </p:nvPicPr>
                    <p:blipFill>
                      <a:blip r:embed="rId7"/>
                      <a:srcRect/>
                      <a:stretch>
                        <a:fillRect/>
                      </a:stretch>
                    </p:blipFill>
                    <p:spPr bwMode="auto">
                      <a:xfrm>
                        <a:off x="998538" y="4633106"/>
                        <a:ext cx="6453187" cy="185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2965958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1989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9574" name="Rectangle 2"/>
          <p:cNvSpPr>
            <a:spLocks noChangeArrowheads="1"/>
          </p:cNvSpPr>
          <p:nvPr/>
        </p:nvSpPr>
        <p:spPr bwMode="auto">
          <a:xfrm>
            <a:off x="573088" y="152400"/>
            <a:ext cx="8020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Controllability and </a:t>
            </a:r>
            <a:r>
              <a:rPr lang="en-GB" altLang="en-US" sz="4400" dirty="0" err="1">
                <a:solidFill>
                  <a:schemeClr val="tx2"/>
                </a:solidFill>
                <a:latin typeface="Arial" charset="0"/>
              </a:rPr>
              <a:t>Observability</a:t>
            </a:r>
            <a:endParaRPr lang="en-GB" altLang="en-US" sz="4400" dirty="0">
              <a:solidFill>
                <a:schemeClr val="tx2"/>
              </a:solidFill>
              <a:latin typeface="Arial" charset="0"/>
            </a:endParaRPr>
          </a:p>
        </p:txBody>
      </p:sp>
      <p:sp>
        <p:nvSpPr>
          <p:cNvPr id="10957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0957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09577" name="Rectangle 5"/>
          <p:cNvSpPr>
            <a:spLocks noChangeArrowheads="1"/>
          </p:cNvSpPr>
          <p:nvPr/>
        </p:nvSpPr>
        <p:spPr bwMode="invGray">
          <a:xfrm>
            <a:off x="185738" y="906463"/>
            <a:ext cx="8813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In pole-placement, with or without the observer, the </a:t>
            </a:r>
          </a:p>
          <a:p>
            <a:r>
              <a:rPr lang="en-GB" altLang="en-US"/>
              <a:t>mathematical problem of selecting matrix </a:t>
            </a:r>
            <a:r>
              <a:rPr lang="en-GB" altLang="en-US" i="1"/>
              <a:t>K</a:t>
            </a:r>
            <a:r>
              <a:rPr lang="en-GB" altLang="en-US"/>
              <a:t> such that the </a:t>
            </a:r>
          </a:p>
          <a:p>
            <a:r>
              <a:rPr lang="en-GB" altLang="en-US"/>
              <a:t>eigenvalues of matrix </a:t>
            </a:r>
            <a:r>
              <a:rPr lang="en-GB" altLang="en-US" i="1"/>
              <a:t>A-BK</a:t>
            </a:r>
            <a:r>
              <a:rPr lang="en-GB" altLang="en-US"/>
              <a:t> should take on certain desirable </a:t>
            </a:r>
          </a:p>
          <a:p>
            <a:r>
              <a:rPr lang="en-GB" altLang="en-US"/>
              <a:t>values arose.</a:t>
            </a:r>
            <a:r>
              <a:rPr lang="en-US" altLang="en-US"/>
              <a:t> This problem is not always solvable.  Suppose:</a:t>
            </a:r>
            <a:endParaRPr lang="en-GB" altLang="en-US"/>
          </a:p>
        </p:txBody>
      </p:sp>
      <p:graphicFrame>
        <p:nvGraphicFramePr>
          <p:cNvPr id="109570" name="Object 12"/>
          <p:cNvGraphicFramePr>
            <a:graphicFrameLocks noChangeAspect="1"/>
          </p:cNvGraphicFramePr>
          <p:nvPr/>
        </p:nvGraphicFramePr>
        <p:xfrm>
          <a:off x="6302375" y="4914900"/>
          <a:ext cx="2386013" cy="528638"/>
        </p:xfrm>
        <a:graphic>
          <a:graphicData uri="http://schemas.openxmlformats.org/presentationml/2006/ole">
            <mc:AlternateContent xmlns:mc="http://schemas.openxmlformats.org/markup-compatibility/2006">
              <mc:Choice xmlns:v="urn:schemas-microsoft-com:vml" Requires="v">
                <p:oleObj spid="_x0000_s109866" name="Equation" r:id="rId4" imgW="1104840" imgH="241200" progId="Equation.3">
                  <p:embed/>
                </p:oleObj>
              </mc:Choice>
              <mc:Fallback>
                <p:oleObj name="Equation" r:id="rId4" imgW="1104840" imgH="2412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2375" y="4914900"/>
                        <a:ext cx="2386013"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1" name="Object 13"/>
          <p:cNvGraphicFramePr>
            <a:graphicFrameLocks noChangeAspect="1"/>
          </p:cNvGraphicFramePr>
          <p:nvPr/>
        </p:nvGraphicFramePr>
        <p:xfrm>
          <a:off x="2138363" y="2855913"/>
          <a:ext cx="4830762" cy="1484312"/>
        </p:xfrm>
        <a:graphic>
          <a:graphicData uri="http://schemas.openxmlformats.org/presentationml/2006/ole">
            <mc:AlternateContent xmlns:mc="http://schemas.openxmlformats.org/markup-compatibility/2006">
              <mc:Choice xmlns:v="urn:schemas-microsoft-com:vml" Requires="v">
                <p:oleObj spid="_x0000_s109867" name="Equation" r:id="rId6" imgW="2298700" imgH="711200" progId="Equation.3">
                  <p:embed/>
                </p:oleObj>
              </mc:Choice>
              <mc:Fallback>
                <p:oleObj name="Equation" r:id="rId6" imgW="2298700" imgH="711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8363" y="2855913"/>
                        <a:ext cx="4830762" cy="148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2" name="Object 15"/>
          <p:cNvGraphicFramePr>
            <a:graphicFrameLocks noChangeAspect="1"/>
          </p:cNvGraphicFramePr>
          <p:nvPr/>
        </p:nvGraphicFramePr>
        <p:xfrm>
          <a:off x="371475" y="4514850"/>
          <a:ext cx="4683125" cy="1465263"/>
        </p:xfrm>
        <a:graphic>
          <a:graphicData uri="http://schemas.openxmlformats.org/presentationml/2006/ole">
            <mc:AlternateContent xmlns:mc="http://schemas.openxmlformats.org/markup-compatibility/2006">
              <mc:Choice xmlns:v="urn:schemas-microsoft-com:vml" Requires="v">
                <p:oleObj spid="_x0000_s109868" name="Equation" r:id="rId8" imgW="2260600" imgH="711200" progId="Equation.3">
                  <p:embed/>
                </p:oleObj>
              </mc:Choice>
              <mc:Fallback>
                <p:oleObj name="Equation" r:id="rId8" imgW="2260600" imgH="7112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475" y="4514850"/>
                        <a:ext cx="4683125" cy="146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3" name="Object 17"/>
          <p:cNvGraphicFramePr>
            <a:graphicFrameLocks noChangeAspect="1"/>
          </p:cNvGraphicFramePr>
          <p:nvPr>
            <p:extLst>
              <p:ext uri="{D42A27DB-BD31-4B8C-83A1-F6EECF244321}">
                <p14:modId xmlns:p14="http://schemas.microsoft.com/office/powerpoint/2010/main" val="415550991"/>
              </p:ext>
            </p:extLst>
          </p:nvPr>
        </p:nvGraphicFramePr>
        <p:xfrm>
          <a:off x="3411667" y="6140112"/>
          <a:ext cx="3840163" cy="487362"/>
        </p:xfrm>
        <a:graphic>
          <a:graphicData uri="http://schemas.openxmlformats.org/presentationml/2006/ole">
            <mc:AlternateContent xmlns:mc="http://schemas.openxmlformats.org/markup-compatibility/2006">
              <mc:Choice xmlns:v="urn:schemas-microsoft-com:vml" Requires="v">
                <p:oleObj spid="_x0000_s109869" name="Equation" r:id="rId10" imgW="1803240" imgH="228600" progId="Equation.3">
                  <p:embed/>
                </p:oleObj>
              </mc:Choice>
              <mc:Fallback>
                <p:oleObj name="Equation" r:id="rId10" imgW="1803240" imgH="228600" progId="Equation.3">
                  <p:embed/>
                  <p:pic>
                    <p:nvPicPr>
                      <p:cNvPr id="0" name="Object 17"/>
                      <p:cNvPicPr>
                        <a:picLocks noChangeAspect="1" noChangeArrowheads="1"/>
                      </p:cNvPicPr>
                      <p:nvPr/>
                    </p:nvPicPr>
                    <p:blipFill>
                      <a:blip r:embed="rId11"/>
                      <a:srcRect/>
                      <a:stretch>
                        <a:fillRect/>
                      </a:stretch>
                    </p:blipFill>
                    <p:spPr bwMode="auto">
                      <a:xfrm>
                        <a:off x="3411667" y="6140112"/>
                        <a:ext cx="3840163"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16"/>
          <p:cNvSpPr>
            <a:spLocks noChangeArrowheads="1"/>
          </p:cNvSpPr>
          <p:nvPr/>
        </p:nvSpPr>
        <p:spPr bwMode="invGray">
          <a:xfrm>
            <a:off x="462274" y="6065086"/>
            <a:ext cx="19752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smtClean="0"/>
              <a:t>eigenvalues:</a:t>
            </a:r>
            <a:endParaRPr lang="en-US"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1511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0597" name="Rectangle 4"/>
          <p:cNvSpPr>
            <a:spLocks noChangeArrowheads="1"/>
          </p:cNvSpPr>
          <p:nvPr/>
        </p:nvSpPr>
        <p:spPr bwMode="auto">
          <a:xfrm>
            <a:off x="609600" y="51607"/>
            <a:ext cx="80200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6.4</a:t>
            </a:r>
            <a:endParaRPr lang="en-GB" altLang="en-US" sz="4400" dirty="0">
              <a:solidFill>
                <a:schemeClr val="tx2"/>
              </a:solidFill>
              <a:latin typeface="Arial" charset="0"/>
            </a:endParaRPr>
          </a:p>
        </p:txBody>
      </p:sp>
      <p:sp>
        <p:nvSpPr>
          <p:cNvPr id="110598"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10599"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Steady State</a:t>
            </a:r>
          </a:p>
        </p:txBody>
      </p:sp>
      <p:graphicFrame>
        <p:nvGraphicFramePr>
          <p:cNvPr id="110594" name="Object 14"/>
          <p:cNvGraphicFramePr>
            <a:graphicFrameLocks noChangeAspect="1"/>
          </p:cNvGraphicFramePr>
          <p:nvPr/>
        </p:nvGraphicFramePr>
        <p:xfrm>
          <a:off x="206375" y="979488"/>
          <a:ext cx="3916363" cy="439737"/>
        </p:xfrm>
        <a:graphic>
          <a:graphicData uri="http://schemas.openxmlformats.org/presentationml/2006/ole">
            <mc:AlternateContent xmlns:mc="http://schemas.openxmlformats.org/markup-compatibility/2006">
              <mc:Choice xmlns:v="urn:schemas-microsoft-com:vml" Requires="v">
                <p:oleObj spid="_x0000_s110817" name="Equation" r:id="rId4" imgW="1841400" imgH="203040" progId="Equation.3">
                  <p:embed/>
                </p:oleObj>
              </mc:Choice>
              <mc:Fallback>
                <p:oleObj name="Equation" r:id="rId4" imgW="1841400" imgH="20304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 y="979488"/>
                        <a:ext cx="3916363"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5" name="Object 16"/>
          <p:cNvGraphicFramePr>
            <a:graphicFrameLocks noChangeAspect="1"/>
          </p:cNvGraphicFramePr>
          <p:nvPr/>
        </p:nvGraphicFramePr>
        <p:xfrm>
          <a:off x="4260850" y="1079500"/>
          <a:ext cx="4694238" cy="1444625"/>
        </p:xfrm>
        <a:graphic>
          <a:graphicData uri="http://schemas.openxmlformats.org/presentationml/2006/ole">
            <mc:AlternateContent xmlns:mc="http://schemas.openxmlformats.org/markup-compatibility/2006">
              <mc:Choice xmlns:v="urn:schemas-microsoft-com:vml" Requires="v">
                <p:oleObj spid="_x0000_s110818" name="Equation" r:id="rId6" imgW="2298700" imgH="711200" progId="Equation.3">
                  <p:embed/>
                </p:oleObj>
              </mc:Choice>
              <mc:Fallback>
                <p:oleObj name="Equation" r:id="rId6" imgW="2298700" imgH="7112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0850" y="1079500"/>
                        <a:ext cx="4694238" cy="144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6" name="Object 18"/>
          <p:cNvGraphicFramePr>
            <a:graphicFrameLocks noChangeAspect="1"/>
          </p:cNvGraphicFramePr>
          <p:nvPr/>
        </p:nvGraphicFramePr>
        <p:xfrm>
          <a:off x="290513" y="2438400"/>
          <a:ext cx="4191000" cy="1509713"/>
        </p:xfrm>
        <a:graphic>
          <a:graphicData uri="http://schemas.openxmlformats.org/presentationml/2006/ole">
            <mc:AlternateContent xmlns:mc="http://schemas.openxmlformats.org/markup-compatibility/2006">
              <mc:Choice xmlns:v="urn:schemas-microsoft-com:vml" Requires="v">
                <p:oleObj spid="_x0000_s110819" name="Equation" r:id="rId8" imgW="1968480" imgH="711000" progId="Equation.3">
                  <p:embed/>
                </p:oleObj>
              </mc:Choice>
              <mc:Fallback>
                <p:oleObj name="Equation" r:id="rId8" imgW="1968480" imgH="7110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513" y="2438400"/>
                        <a:ext cx="4191000" cy="150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0" name="Text Box 20"/>
          <p:cNvSpPr txBox="1">
            <a:spLocks noChangeArrowheads="1"/>
          </p:cNvSpPr>
          <p:nvPr/>
        </p:nvSpPr>
        <p:spPr bwMode="invGray">
          <a:xfrm>
            <a:off x="261938" y="3989388"/>
            <a:ext cx="8645525"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first and second components (</a:t>
            </a:r>
            <a:r>
              <a:rPr lang="en-GB" altLang="en-US" i="1"/>
              <a:t>x</a:t>
            </a:r>
            <a:r>
              <a:rPr lang="en-GB" altLang="en-US" baseline="-25000"/>
              <a:t>1</a:t>
            </a:r>
            <a:r>
              <a:rPr lang="en-GB" altLang="en-US"/>
              <a:t> and </a:t>
            </a:r>
            <a:r>
              <a:rPr lang="en-GB" altLang="en-US" i="1"/>
              <a:t>x</a:t>
            </a:r>
            <a:r>
              <a:rPr lang="en-GB" altLang="en-US" baseline="-25000"/>
              <a:t>2</a:t>
            </a:r>
            <a:r>
              <a:rPr lang="en-GB" altLang="en-US"/>
              <a:t>) of the state vector are totally unaffected by the input signal </a:t>
            </a:r>
            <a:r>
              <a:rPr lang="en-GB" altLang="en-US" i="1"/>
              <a:t>e</a:t>
            </a:r>
            <a:r>
              <a:rPr lang="en-GB" altLang="en-US"/>
              <a:t>. Kalman says that the individual states </a:t>
            </a:r>
            <a:r>
              <a:rPr lang="en-GB" altLang="en-US" i="1"/>
              <a:t>x</a:t>
            </a:r>
            <a:r>
              <a:rPr lang="en-GB" altLang="en-US" baseline="-25000"/>
              <a:t>1</a:t>
            </a:r>
            <a:r>
              <a:rPr lang="en-GB" altLang="en-US"/>
              <a:t> and </a:t>
            </a:r>
            <a:r>
              <a:rPr lang="en-GB" altLang="en-US" i="1"/>
              <a:t>x</a:t>
            </a:r>
            <a:r>
              <a:rPr lang="en-GB" altLang="en-US" baseline="-25000"/>
              <a:t>2</a:t>
            </a:r>
            <a:r>
              <a:rPr lang="en-GB" altLang="en-US"/>
              <a:t> are </a:t>
            </a:r>
            <a:r>
              <a:rPr lang="en-GB" altLang="en-US" i="1"/>
              <a:t>uncontrollable</a:t>
            </a:r>
            <a:r>
              <a:rPr lang="en-GB" altLang="en-US"/>
              <a:t>.</a:t>
            </a:r>
          </a:p>
          <a:p>
            <a:pPr eaLnBrk="1" hangingPunct="1">
              <a:spcBef>
                <a:spcPct val="50000"/>
              </a:spcBef>
            </a:pPr>
            <a:r>
              <a:rPr lang="en-GB" altLang="en-US"/>
              <a:t>The third state </a:t>
            </a:r>
            <a:r>
              <a:rPr lang="en-GB" altLang="en-US" i="1"/>
              <a:t>x</a:t>
            </a:r>
            <a:r>
              <a:rPr lang="en-GB" altLang="en-US" baseline="-25000"/>
              <a:t>3</a:t>
            </a:r>
            <a:r>
              <a:rPr lang="en-GB" altLang="en-US"/>
              <a:t> can be driven from any initial value to any desired final value in any prescribed time-interval.  Kalman says that this state  is </a:t>
            </a:r>
            <a:r>
              <a:rPr lang="en-GB" altLang="en-US" i="1"/>
              <a:t>controllable</a:t>
            </a:r>
            <a:r>
              <a:rPr lang="en-GB" altLang="en-US"/>
              <a:t>.</a:t>
            </a:r>
            <a:r>
              <a:rPr lang="en-US" altLang="en-US"/>
              <a:t>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989351" y="-16279"/>
            <a:ext cx="7240250" cy="762403"/>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8722" name="Rectangle 4"/>
          <p:cNvSpPr>
            <a:spLocks noChangeArrowheads="1"/>
          </p:cNvSpPr>
          <p:nvPr/>
        </p:nvSpPr>
        <p:spPr bwMode="auto">
          <a:xfrm>
            <a:off x="609600" y="0"/>
            <a:ext cx="80200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Controllability</a:t>
            </a:r>
          </a:p>
        </p:txBody>
      </p:sp>
      <p:sp>
        <p:nvSpPr>
          <p:cNvPr id="158723"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8724"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58725" name="Rectangle 30"/>
          <p:cNvSpPr>
            <a:spLocks noChangeArrowheads="1"/>
          </p:cNvSpPr>
          <p:nvPr/>
        </p:nvSpPr>
        <p:spPr bwMode="invGray">
          <a:xfrm>
            <a:off x="354013" y="746125"/>
            <a:ext cx="8358187"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2400" dirty="0"/>
              <a:t>When the matrix </a:t>
            </a:r>
            <a:r>
              <a:rPr lang="en-GB" altLang="en-US" sz="2400" i="1" dirty="0"/>
              <a:t>A</a:t>
            </a:r>
            <a:r>
              <a:rPr lang="en-GB" altLang="en-US" sz="2400" dirty="0"/>
              <a:t> is diagonal it is simple in general to determine which states are controllable and which are uncontrollable.  A state is controllable if the corresponding row of matrix </a:t>
            </a:r>
            <a:r>
              <a:rPr lang="en-GB" altLang="en-US" sz="2400" i="1" dirty="0"/>
              <a:t>B</a:t>
            </a:r>
            <a:r>
              <a:rPr lang="en-GB" altLang="en-US" sz="2400" dirty="0"/>
              <a:t> is non-zero and uncontrollable if this row is zero. A system is </a:t>
            </a:r>
            <a:r>
              <a:rPr lang="en-GB" altLang="en-US" sz="2400" i="1" dirty="0"/>
              <a:t>completely controllable</a:t>
            </a:r>
            <a:r>
              <a:rPr lang="en-GB" altLang="en-US" sz="2400" dirty="0"/>
              <a:t> if all of the states are controllable.</a:t>
            </a:r>
          </a:p>
          <a:p>
            <a:r>
              <a:rPr lang="en-GB" altLang="en-US" sz="2400" dirty="0"/>
              <a:t> </a:t>
            </a:r>
          </a:p>
          <a:p>
            <a:r>
              <a:rPr lang="en-GB" altLang="en-US" sz="2400" dirty="0" err="1"/>
              <a:t>Kalman</a:t>
            </a:r>
            <a:r>
              <a:rPr lang="en-GB" altLang="en-US" sz="2400" dirty="0"/>
              <a:t> acquires a necessary and sufficient condition for a system to be completely controllable. </a:t>
            </a:r>
          </a:p>
          <a:p>
            <a:r>
              <a:rPr lang="en-GB" altLang="en-US" sz="2400" dirty="0"/>
              <a:t> </a:t>
            </a:r>
          </a:p>
          <a:p>
            <a:r>
              <a:rPr lang="en-GB" altLang="en-US" sz="2400" dirty="0"/>
              <a:t>The controllability matrix  </a:t>
            </a:r>
            <a:r>
              <a:rPr lang="en-GB" altLang="en-US" sz="2400" dirty="0">
                <a:latin typeface="Symbol" pitchFamily="18" charset="2"/>
              </a:rPr>
              <a:t>G</a:t>
            </a:r>
            <a:r>
              <a:rPr lang="en-GB" altLang="en-US" sz="2400" dirty="0"/>
              <a:t> , defined above, should have rank </a:t>
            </a:r>
            <a:r>
              <a:rPr lang="en-GB" altLang="en-US" sz="2400" i="1" dirty="0"/>
              <a:t>n</a:t>
            </a:r>
            <a:r>
              <a:rPr lang="en-GB" altLang="en-US" sz="2400" dirty="0"/>
              <a:t> (which is the same as being non-singular in the single input case).</a:t>
            </a:r>
          </a:p>
          <a:p>
            <a:r>
              <a:rPr lang="en-GB" altLang="en-US" sz="2400" dirty="0"/>
              <a:t>If the controllability matrix for any realisation (</a:t>
            </a:r>
            <a:r>
              <a:rPr lang="en-GB" altLang="en-US" sz="2400" i="1" dirty="0"/>
              <a:t>A,B,C,D</a:t>
            </a:r>
            <a:r>
              <a:rPr lang="en-GB" altLang="en-US" sz="2400" dirty="0"/>
              <a:t>) is non-singular then the controllability matrix for any equivalent realisation (</a:t>
            </a:r>
            <a:r>
              <a:rPr lang="en-GB" altLang="en-US" sz="2400" i="1" dirty="0"/>
              <a:t>MAM</a:t>
            </a:r>
            <a:r>
              <a:rPr lang="en-GB" altLang="en-US" sz="2400" baseline="30000" dirty="0"/>
              <a:t>-1</a:t>
            </a:r>
            <a:r>
              <a:rPr lang="en-GB" altLang="en-US" sz="2400" i="1" dirty="0"/>
              <a:t>,MB,CM</a:t>
            </a:r>
            <a:r>
              <a:rPr lang="en-GB" altLang="en-US" sz="2400" baseline="30000" dirty="0"/>
              <a:t>-1</a:t>
            </a:r>
            <a:r>
              <a:rPr lang="en-GB" altLang="en-US" sz="2400" i="1" dirty="0"/>
              <a:t>,D</a:t>
            </a:r>
            <a:r>
              <a:rPr lang="en-GB" altLang="en-US" sz="2400" dirty="0"/>
              <a:t>) is also non-singular so that </a:t>
            </a:r>
            <a:r>
              <a:rPr lang="en-GB" altLang="en-US" sz="2400" dirty="0" err="1"/>
              <a:t>Kalman’s</a:t>
            </a:r>
            <a:r>
              <a:rPr lang="en-GB" altLang="en-US" sz="2400" dirty="0"/>
              <a:t> condition is independent of the particular realisation being used, i.e. it is a property of the system not of the realisation.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1511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1620"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6.4</a:t>
            </a:r>
            <a:endParaRPr lang="en-GB" altLang="en-US" sz="4400" dirty="0">
              <a:solidFill>
                <a:schemeClr val="tx2"/>
              </a:solidFill>
              <a:latin typeface="Arial" charset="0"/>
            </a:endParaRPr>
          </a:p>
        </p:txBody>
      </p:sp>
      <p:sp>
        <p:nvSpPr>
          <p:cNvPr id="111621"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11622"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11623" name="Text Box 18"/>
          <p:cNvSpPr txBox="1">
            <a:spLocks noChangeArrowheads="1"/>
          </p:cNvSpPr>
          <p:nvPr/>
        </p:nvSpPr>
        <p:spPr bwMode="invGray">
          <a:xfrm>
            <a:off x="498475" y="1022350"/>
            <a:ext cx="81105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If we consider the transfer function of the system </a:t>
            </a:r>
            <a:r>
              <a:rPr lang="en-GB" altLang="en-US" dirty="0" smtClean="0"/>
              <a:t>above </a:t>
            </a:r>
            <a:r>
              <a:rPr lang="en-GB" altLang="en-US" dirty="0"/>
              <a:t>we obtain:</a:t>
            </a:r>
            <a:r>
              <a:rPr lang="en-US" altLang="en-US" dirty="0"/>
              <a:t> </a:t>
            </a:r>
          </a:p>
        </p:txBody>
      </p:sp>
      <p:graphicFrame>
        <p:nvGraphicFramePr>
          <p:cNvPr id="111618" name="Object 19"/>
          <p:cNvGraphicFramePr>
            <a:graphicFrameLocks noChangeAspect="1"/>
          </p:cNvGraphicFramePr>
          <p:nvPr/>
        </p:nvGraphicFramePr>
        <p:xfrm>
          <a:off x="644525" y="2227263"/>
          <a:ext cx="8499475" cy="3098800"/>
        </p:xfrm>
        <a:graphic>
          <a:graphicData uri="http://schemas.openxmlformats.org/presentationml/2006/ole">
            <mc:AlternateContent xmlns:mc="http://schemas.openxmlformats.org/markup-compatibility/2006">
              <mc:Choice xmlns:v="urn:schemas-microsoft-com:vml" Requires="v">
                <p:oleObj spid="_x0000_s111769" name="Equation" r:id="rId4" imgW="4305240" imgH="1574640" progId="Equation.3">
                  <p:embed/>
                </p:oleObj>
              </mc:Choice>
              <mc:Fallback>
                <p:oleObj name="Equation" r:id="rId4" imgW="4305240" imgH="157464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 y="2227263"/>
                        <a:ext cx="8499475" cy="309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4" name="Text Box 21"/>
          <p:cNvSpPr txBox="1">
            <a:spLocks noChangeArrowheads="1"/>
          </p:cNvSpPr>
          <p:nvPr/>
        </p:nvSpPr>
        <p:spPr bwMode="invGray">
          <a:xfrm>
            <a:off x="430213" y="5513388"/>
            <a:ext cx="5997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and we see that a </a:t>
            </a:r>
            <a:r>
              <a:rPr lang="en-GB" altLang="en-US" i="1"/>
              <a:t>pole-zero cancellation </a:t>
            </a:r>
            <a:r>
              <a:rPr lang="en-GB" altLang="en-US"/>
              <a:t>occurs reducing the transfer function to</a:t>
            </a:r>
            <a:endParaRPr lang="en-US" altLang="en-US"/>
          </a:p>
        </p:txBody>
      </p:sp>
      <p:graphicFrame>
        <p:nvGraphicFramePr>
          <p:cNvPr id="111619" name="Object 22"/>
          <p:cNvGraphicFramePr>
            <a:graphicFrameLocks noChangeAspect="1"/>
          </p:cNvGraphicFramePr>
          <p:nvPr/>
        </p:nvGraphicFramePr>
        <p:xfrm>
          <a:off x="6888163" y="5438775"/>
          <a:ext cx="1622425" cy="990600"/>
        </p:xfrm>
        <a:graphic>
          <a:graphicData uri="http://schemas.openxmlformats.org/presentationml/2006/ole">
            <mc:AlternateContent xmlns:mc="http://schemas.openxmlformats.org/markup-compatibility/2006">
              <mc:Choice xmlns:v="urn:schemas-microsoft-com:vml" Requires="v">
                <p:oleObj spid="_x0000_s111770" name="Equation" r:id="rId6" imgW="685800" imgH="419100" progId="Equation.3">
                  <p:embed/>
                </p:oleObj>
              </mc:Choice>
              <mc:Fallback>
                <p:oleObj name="Equation" r:id="rId6" imgW="685800" imgH="41910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8163" y="5438775"/>
                        <a:ext cx="16224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1511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9746"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Controllability</a:t>
            </a:r>
          </a:p>
        </p:txBody>
      </p:sp>
      <p:sp>
        <p:nvSpPr>
          <p:cNvPr id="159747"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59748"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59749" name="Text Box 12"/>
          <p:cNvSpPr txBox="1">
            <a:spLocks noChangeArrowheads="1"/>
          </p:cNvSpPr>
          <p:nvPr/>
        </p:nvSpPr>
        <p:spPr bwMode="invGray">
          <a:xfrm>
            <a:off x="322263" y="1246188"/>
            <a:ext cx="83121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We saw above that the complete controllability condition is necessary and sufficient for the realisation of a system to be transformable to a realisation in controllable canonical form, i.e. with state transition matrix in companion form and vector </a:t>
            </a:r>
            <a:r>
              <a:rPr lang="en-GB" altLang="en-US" i="1"/>
              <a:t>MB</a:t>
            </a:r>
            <a:r>
              <a:rPr lang="en-GB" altLang="en-US"/>
              <a:t> equal to the special unit vector </a:t>
            </a:r>
            <a:r>
              <a:rPr lang="en-GB" altLang="en-US" i="1"/>
              <a:t>e</a:t>
            </a:r>
            <a:r>
              <a:rPr lang="en-GB" altLang="en-US" i="1" baseline="-25000"/>
              <a:t>n </a:t>
            </a:r>
            <a:r>
              <a:rPr lang="en-GB" altLang="en-US"/>
              <a:t>.  Accordingly a system is completely controllable if and only if it has a realisation in controllable canonical form. </a:t>
            </a:r>
          </a:p>
          <a:p>
            <a:pPr eaLnBrk="1" hangingPunct="1">
              <a:spcBef>
                <a:spcPct val="50000"/>
              </a:spcBef>
            </a:pPr>
            <a:r>
              <a:rPr lang="en-GB" altLang="en-US"/>
              <a:t>Moreover, for a system with a single input the pole-placement problem can always be solved if and only if the system is completely controllable.  </a:t>
            </a:r>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0770"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smtClean="0">
                <a:solidFill>
                  <a:schemeClr val="tx2"/>
                </a:solidFill>
                <a:latin typeface="Arial" charset="0"/>
              </a:rPr>
              <a:t>Controllability</a:t>
            </a:r>
            <a:endParaRPr lang="en-GB" altLang="en-US" sz="4400" dirty="0">
              <a:solidFill>
                <a:schemeClr val="tx2"/>
              </a:solidFill>
              <a:latin typeface="Arial" charset="0"/>
            </a:endParaRPr>
          </a:p>
        </p:txBody>
      </p:sp>
      <p:sp>
        <p:nvSpPr>
          <p:cNvPr id="16077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6077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60773" name="Text Box 5"/>
          <p:cNvSpPr txBox="1">
            <a:spLocks noChangeArrowheads="1"/>
          </p:cNvSpPr>
          <p:nvPr/>
        </p:nvSpPr>
        <p:spPr bwMode="invGray">
          <a:xfrm>
            <a:off x="153635" y="1505913"/>
            <a:ext cx="883673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IE" altLang="en-US" dirty="0" smtClean="0"/>
              <a:t>A nasty scenario is where one has an unstable uncontrollable mode or state. What will happen here? At some point a perturbation or disturbance will evoke the mode, putting some energy into it. The corresponding state will now start to grow without bound. Moreover, at least according to the linear theory, there is no possible control action which can put this right. The instability cannot be mitigated.</a:t>
            </a:r>
            <a:endParaRPr lang="en-US" altLang="en-US" dirty="0"/>
          </a:p>
        </p:txBody>
      </p:sp>
    </p:spTree>
    <p:extLst>
      <p:ext uri="{BB962C8B-B14F-4D97-AF65-F5344CB8AC3E}">
        <p14:creationId xmlns:p14="http://schemas.microsoft.com/office/powerpoint/2010/main" val="31421828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1511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2646" name="Rectangle 2"/>
          <p:cNvSpPr>
            <a:spLocks noChangeArrowheads="1"/>
          </p:cNvSpPr>
          <p:nvPr/>
        </p:nvSpPr>
        <p:spPr bwMode="auto">
          <a:xfrm>
            <a:off x="573881" y="152400"/>
            <a:ext cx="8020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Controllability and </a:t>
            </a:r>
            <a:r>
              <a:rPr lang="en-GB" altLang="en-US" sz="4400" dirty="0" err="1">
                <a:solidFill>
                  <a:schemeClr val="tx2"/>
                </a:solidFill>
                <a:latin typeface="Arial" charset="0"/>
              </a:rPr>
              <a:t>Observability</a:t>
            </a:r>
            <a:endParaRPr lang="en-GB" altLang="en-US" sz="4400" dirty="0">
              <a:solidFill>
                <a:schemeClr val="tx2"/>
              </a:solidFill>
              <a:latin typeface="Arial" charset="0"/>
            </a:endParaRPr>
          </a:p>
        </p:txBody>
      </p:sp>
      <p:sp>
        <p:nvSpPr>
          <p:cNvPr id="11264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1264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12649" name="Rectangle 5"/>
          <p:cNvSpPr>
            <a:spLocks noChangeArrowheads="1"/>
          </p:cNvSpPr>
          <p:nvPr/>
        </p:nvSpPr>
        <p:spPr bwMode="invGray">
          <a:xfrm>
            <a:off x="185738" y="906463"/>
            <a:ext cx="87963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In pole-placement with the observer, the mathematical </a:t>
            </a:r>
          </a:p>
          <a:p>
            <a:r>
              <a:rPr lang="en-GB" altLang="en-US"/>
              <a:t>problem of selecting matrix </a:t>
            </a:r>
            <a:r>
              <a:rPr lang="en-GB" altLang="en-US" i="1"/>
              <a:t>L</a:t>
            </a:r>
            <a:r>
              <a:rPr lang="en-GB" altLang="en-US"/>
              <a:t> such that the eigenvalues of </a:t>
            </a:r>
          </a:p>
          <a:p>
            <a:r>
              <a:rPr lang="en-GB" altLang="en-US"/>
              <a:t>matrix </a:t>
            </a:r>
            <a:r>
              <a:rPr lang="en-GB" altLang="en-US" i="1"/>
              <a:t>A-LC</a:t>
            </a:r>
            <a:r>
              <a:rPr lang="en-GB" altLang="en-US"/>
              <a:t> should take on certain desirable </a:t>
            </a:r>
          </a:p>
          <a:p>
            <a:r>
              <a:rPr lang="en-GB" altLang="en-US"/>
              <a:t>values arose.</a:t>
            </a:r>
            <a:r>
              <a:rPr lang="en-US" altLang="en-US"/>
              <a:t> This problem is not always solvable.  Suppose:</a:t>
            </a:r>
            <a:endParaRPr lang="en-GB" altLang="en-US"/>
          </a:p>
        </p:txBody>
      </p:sp>
      <p:graphicFrame>
        <p:nvGraphicFramePr>
          <p:cNvPr id="112642" name="Object 13"/>
          <p:cNvGraphicFramePr>
            <a:graphicFrameLocks noChangeAspect="1"/>
          </p:cNvGraphicFramePr>
          <p:nvPr>
            <p:extLst>
              <p:ext uri="{D42A27DB-BD31-4B8C-83A1-F6EECF244321}">
                <p14:modId xmlns:p14="http://schemas.microsoft.com/office/powerpoint/2010/main" val="1042322174"/>
              </p:ext>
            </p:extLst>
          </p:nvPr>
        </p:nvGraphicFramePr>
        <p:xfrm>
          <a:off x="2821769" y="6100944"/>
          <a:ext cx="3759200" cy="487362"/>
        </p:xfrm>
        <a:graphic>
          <a:graphicData uri="http://schemas.openxmlformats.org/presentationml/2006/ole">
            <mc:AlternateContent xmlns:mc="http://schemas.openxmlformats.org/markup-compatibility/2006">
              <mc:Choice xmlns:v="urn:schemas-microsoft-com:vml" Requires="v">
                <p:oleObj spid="_x0000_s112938" name="Equation" r:id="rId4" imgW="1765080" imgH="228600" progId="Equation.3">
                  <p:embed/>
                </p:oleObj>
              </mc:Choice>
              <mc:Fallback>
                <p:oleObj name="Equation" r:id="rId4" imgW="1765080" imgH="228600" progId="Equation.3">
                  <p:embed/>
                  <p:pic>
                    <p:nvPicPr>
                      <p:cNvPr id="0" name="Object 13"/>
                      <p:cNvPicPr>
                        <a:picLocks noChangeAspect="1" noChangeArrowheads="1"/>
                      </p:cNvPicPr>
                      <p:nvPr/>
                    </p:nvPicPr>
                    <p:blipFill>
                      <a:blip r:embed="rId5"/>
                      <a:srcRect/>
                      <a:stretch>
                        <a:fillRect/>
                      </a:stretch>
                    </p:blipFill>
                    <p:spPr bwMode="auto">
                      <a:xfrm>
                        <a:off x="2821769" y="6100944"/>
                        <a:ext cx="37592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3" name="Object 14"/>
          <p:cNvGraphicFramePr>
            <a:graphicFrameLocks noChangeAspect="1"/>
          </p:cNvGraphicFramePr>
          <p:nvPr/>
        </p:nvGraphicFramePr>
        <p:xfrm>
          <a:off x="1903413" y="2921000"/>
          <a:ext cx="5018087" cy="1323975"/>
        </p:xfrm>
        <a:graphic>
          <a:graphicData uri="http://schemas.openxmlformats.org/presentationml/2006/ole">
            <mc:AlternateContent xmlns:mc="http://schemas.openxmlformats.org/markup-compatibility/2006">
              <mc:Choice xmlns:v="urn:schemas-microsoft-com:vml" Requires="v">
                <p:oleObj spid="_x0000_s112939" name="Equation" r:id="rId6" imgW="2679700" imgH="711200" progId="Equation.3">
                  <p:embed/>
                </p:oleObj>
              </mc:Choice>
              <mc:Fallback>
                <p:oleObj name="Equation" r:id="rId6" imgW="2679700" imgH="7112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413" y="2921000"/>
                        <a:ext cx="5018087"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4" name="Object 16"/>
          <p:cNvGraphicFramePr>
            <a:graphicFrameLocks noChangeAspect="1"/>
          </p:cNvGraphicFramePr>
          <p:nvPr/>
        </p:nvGraphicFramePr>
        <p:xfrm>
          <a:off x="557213" y="4511675"/>
          <a:ext cx="4117975" cy="1343025"/>
        </p:xfrm>
        <a:graphic>
          <a:graphicData uri="http://schemas.openxmlformats.org/presentationml/2006/ole">
            <mc:AlternateContent xmlns:mc="http://schemas.openxmlformats.org/markup-compatibility/2006">
              <mc:Choice xmlns:v="urn:schemas-microsoft-com:vml" Requires="v">
                <p:oleObj spid="_x0000_s112940" name="Equation" r:id="rId8" imgW="2171700" imgH="711200" progId="Equation.3">
                  <p:embed/>
                </p:oleObj>
              </mc:Choice>
              <mc:Fallback>
                <p:oleObj name="Equation" r:id="rId8" imgW="2171700" imgH="7112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213" y="4511675"/>
                        <a:ext cx="4117975"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5" name="Object 18"/>
          <p:cNvGraphicFramePr>
            <a:graphicFrameLocks noChangeAspect="1"/>
          </p:cNvGraphicFramePr>
          <p:nvPr/>
        </p:nvGraphicFramePr>
        <p:xfrm>
          <a:off x="6650038" y="4440238"/>
          <a:ext cx="1009650" cy="1339850"/>
        </p:xfrm>
        <a:graphic>
          <a:graphicData uri="http://schemas.openxmlformats.org/presentationml/2006/ole">
            <mc:AlternateContent xmlns:mc="http://schemas.openxmlformats.org/markup-compatibility/2006">
              <mc:Choice xmlns:v="urn:schemas-microsoft-com:vml" Requires="v">
                <p:oleObj spid="_x0000_s112941" name="Equation" r:id="rId10" imgW="533169" imgH="710891" progId="Equation.3">
                  <p:embed/>
                </p:oleObj>
              </mc:Choice>
              <mc:Fallback>
                <p:oleObj name="Equation" r:id="rId10" imgW="533169" imgH="710891"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0038" y="4440238"/>
                        <a:ext cx="1009650"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16"/>
          <p:cNvSpPr>
            <a:spLocks noChangeArrowheads="1"/>
          </p:cNvSpPr>
          <p:nvPr/>
        </p:nvSpPr>
        <p:spPr bwMode="invGray">
          <a:xfrm>
            <a:off x="462274" y="6065086"/>
            <a:ext cx="19752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IE" altLang="en-US" dirty="0" smtClean="0"/>
              <a:t>eigenvalues:</a:t>
            </a:r>
            <a:endParaRPr lang="en-US" alt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1511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3669" name="Rectangle 2"/>
          <p:cNvSpPr>
            <a:spLocks noChangeArrowheads="1"/>
          </p:cNvSpPr>
          <p:nvPr/>
        </p:nvSpPr>
        <p:spPr bwMode="auto">
          <a:xfrm>
            <a:off x="609600" y="-1"/>
            <a:ext cx="8020050" cy="92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6.5</a:t>
            </a:r>
            <a:endParaRPr lang="en-GB" altLang="en-US" sz="4400" dirty="0">
              <a:solidFill>
                <a:schemeClr val="tx2"/>
              </a:solidFill>
              <a:latin typeface="Arial" charset="0"/>
            </a:endParaRPr>
          </a:p>
        </p:txBody>
      </p:sp>
      <p:sp>
        <p:nvSpPr>
          <p:cNvPr id="11367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1367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Steady State</a:t>
            </a:r>
          </a:p>
        </p:txBody>
      </p:sp>
      <p:graphicFrame>
        <p:nvGraphicFramePr>
          <p:cNvPr id="113666" name="Object 6"/>
          <p:cNvGraphicFramePr>
            <a:graphicFrameLocks noChangeAspect="1"/>
          </p:cNvGraphicFramePr>
          <p:nvPr/>
        </p:nvGraphicFramePr>
        <p:xfrm>
          <a:off x="0" y="871538"/>
          <a:ext cx="3916363" cy="439737"/>
        </p:xfrm>
        <a:graphic>
          <a:graphicData uri="http://schemas.openxmlformats.org/presentationml/2006/ole">
            <mc:AlternateContent xmlns:mc="http://schemas.openxmlformats.org/markup-compatibility/2006">
              <mc:Choice xmlns:v="urn:schemas-microsoft-com:vml" Requires="v">
                <p:oleObj spid="_x0000_s113889" name="Equation" r:id="rId4" imgW="1841400" imgH="203040" progId="Equation.3">
                  <p:embed/>
                </p:oleObj>
              </mc:Choice>
              <mc:Fallback>
                <p:oleObj name="Equation" r:id="rId4" imgW="1841400" imgH="2030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71538"/>
                        <a:ext cx="3916363"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67" name="Object 8"/>
          <p:cNvGraphicFramePr>
            <a:graphicFrameLocks noChangeAspect="1"/>
          </p:cNvGraphicFramePr>
          <p:nvPr/>
        </p:nvGraphicFramePr>
        <p:xfrm>
          <a:off x="3749675" y="1079500"/>
          <a:ext cx="5394325" cy="1444625"/>
        </p:xfrm>
        <a:graphic>
          <a:graphicData uri="http://schemas.openxmlformats.org/presentationml/2006/ole">
            <mc:AlternateContent xmlns:mc="http://schemas.openxmlformats.org/markup-compatibility/2006">
              <mc:Choice xmlns:v="urn:schemas-microsoft-com:vml" Requires="v">
                <p:oleObj spid="_x0000_s113890" name="Equation" r:id="rId6" imgW="2641320" imgH="711000" progId="Equation.3">
                  <p:embed/>
                </p:oleObj>
              </mc:Choice>
              <mc:Fallback>
                <p:oleObj name="Equation" r:id="rId6" imgW="2641320" imgH="71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9675" y="1079500"/>
                        <a:ext cx="5394325" cy="144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2" name="Text Box 11"/>
          <p:cNvSpPr txBox="1">
            <a:spLocks noChangeArrowheads="1"/>
          </p:cNvSpPr>
          <p:nvPr/>
        </p:nvSpPr>
        <p:spPr bwMode="invGray">
          <a:xfrm>
            <a:off x="261938" y="4048125"/>
            <a:ext cx="86455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Components </a:t>
            </a:r>
            <a:r>
              <a:rPr lang="en-GB" altLang="en-US" i="1"/>
              <a:t>x</a:t>
            </a:r>
            <a:r>
              <a:rPr lang="en-GB" altLang="en-US" baseline="-25000"/>
              <a:t>1</a:t>
            </a:r>
            <a:r>
              <a:rPr lang="en-GB" altLang="en-US"/>
              <a:t> and </a:t>
            </a:r>
            <a:r>
              <a:rPr lang="en-GB" altLang="en-US" i="1"/>
              <a:t>x</a:t>
            </a:r>
            <a:r>
              <a:rPr lang="en-GB" altLang="en-US" baseline="-25000"/>
              <a:t>2</a:t>
            </a:r>
            <a:r>
              <a:rPr lang="en-GB" altLang="en-US"/>
              <a:t> have no influence on the output signal </a:t>
            </a:r>
            <a:r>
              <a:rPr lang="en-GB" altLang="en-US" i="1"/>
              <a:t>y</a:t>
            </a:r>
            <a:r>
              <a:rPr lang="en-GB" altLang="en-US"/>
              <a:t>. Kalman says that the states </a:t>
            </a:r>
            <a:r>
              <a:rPr lang="en-GB" altLang="en-US" i="1"/>
              <a:t>x</a:t>
            </a:r>
            <a:r>
              <a:rPr lang="en-GB" altLang="en-US" baseline="-25000"/>
              <a:t>1</a:t>
            </a:r>
            <a:r>
              <a:rPr lang="en-GB" altLang="en-US"/>
              <a:t> and </a:t>
            </a:r>
            <a:r>
              <a:rPr lang="en-GB" altLang="en-US" i="1"/>
              <a:t>x</a:t>
            </a:r>
            <a:r>
              <a:rPr lang="en-GB" altLang="en-US" baseline="-25000"/>
              <a:t>2</a:t>
            </a:r>
            <a:r>
              <a:rPr lang="en-GB" altLang="en-US"/>
              <a:t> are </a:t>
            </a:r>
            <a:r>
              <a:rPr lang="en-GB" altLang="en-US" i="1"/>
              <a:t>unobservable</a:t>
            </a:r>
            <a:r>
              <a:rPr lang="en-GB" altLang="en-US"/>
              <a:t>.  The third state </a:t>
            </a:r>
            <a:r>
              <a:rPr lang="en-GB" altLang="en-US" i="1"/>
              <a:t>x</a:t>
            </a:r>
            <a:r>
              <a:rPr lang="en-GB" altLang="en-US" baseline="-25000"/>
              <a:t>3</a:t>
            </a:r>
            <a:r>
              <a:rPr lang="en-GB" altLang="en-US"/>
              <a:t> does affect the output and can be determined at any time </a:t>
            </a:r>
            <a:r>
              <a:rPr lang="en-GB" altLang="en-US" i="1"/>
              <a:t>t</a:t>
            </a:r>
            <a:r>
              <a:rPr lang="en-GB" altLang="en-US" i="1" baseline="-25000"/>
              <a:t>f</a:t>
            </a:r>
            <a:r>
              <a:rPr lang="en-GB" altLang="en-US"/>
              <a:t>  if the input and output are known over the time interval [0,</a:t>
            </a:r>
            <a:r>
              <a:rPr lang="en-GB" altLang="en-US" i="1"/>
              <a:t>t</a:t>
            </a:r>
            <a:r>
              <a:rPr lang="en-GB" altLang="en-US" i="1" baseline="-25000"/>
              <a:t>f</a:t>
            </a:r>
            <a:r>
              <a:rPr lang="en-GB" altLang="en-US"/>
              <a:t>].  Kalman says that this state  is </a:t>
            </a:r>
            <a:r>
              <a:rPr lang="en-GB" altLang="en-US" i="1"/>
              <a:t>observable</a:t>
            </a:r>
            <a:r>
              <a:rPr lang="en-GB" altLang="en-US"/>
              <a:t>.</a:t>
            </a:r>
            <a:r>
              <a:rPr lang="en-US" altLang="en-US"/>
              <a:t>  </a:t>
            </a:r>
          </a:p>
        </p:txBody>
      </p:sp>
      <p:graphicFrame>
        <p:nvGraphicFramePr>
          <p:cNvPr id="113668" name="Object 12"/>
          <p:cNvGraphicFramePr>
            <a:graphicFrameLocks noChangeAspect="1"/>
          </p:cNvGraphicFramePr>
          <p:nvPr/>
        </p:nvGraphicFramePr>
        <p:xfrm>
          <a:off x="342900" y="2546350"/>
          <a:ext cx="7040563" cy="1392238"/>
        </p:xfrm>
        <a:graphic>
          <a:graphicData uri="http://schemas.openxmlformats.org/presentationml/2006/ole">
            <mc:AlternateContent xmlns:mc="http://schemas.openxmlformats.org/markup-compatibility/2006">
              <mc:Choice xmlns:v="urn:schemas-microsoft-com:vml" Requires="v">
                <p:oleObj spid="_x0000_s113891" name="Equation" r:id="rId8" imgW="3581400" imgH="711200" progId="Equation.3">
                  <p:embed/>
                </p:oleObj>
              </mc:Choice>
              <mc:Fallback>
                <p:oleObj name="Equation" r:id="rId8" imgW="3581400" imgH="7112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 y="2546350"/>
                        <a:ext cx="7040563" cy="139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1511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4691" name="Rectangle 2"/>
          <p:cNvSpPr>
            <a:spLocks noChangeArrowheads="1"/>
          </p:cNvSpPr>
          <p:nvPr/>
        </p:nvSpPr>
        <p:spPr bwMode="auto">
          <a:xfrm>
            <a:off x="609600" y="0"/>
            <a:ext cx="80200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Observability</a:t>
            </a:r>
          </a:p>
        </p:txBody>
      </p:sp>
      <p:sp>
        <p:nvSpPr>
          <p:cNvPr id="11469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1469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14694" name="Rectangle 5"/>
          <p:cNvSpPr>
            <a:spLocks noChangeArrowheads="1"/>
          </p:cNvSpPr>
          <p:nvPr/>
        </p:nvSpPr>
        <p:spPr bwMode="invGray">
          <a:xfrm>
            <a:off x="401638" y="1114425"/>
            <a:ext cx="835818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2400"/>
              <a:t>When the matrix </a:t>
            </a:r>
            <a:r>
              <a:rPr lang="en-GB" altLang="en-US" sz="2400" i="1"/>
              <a:t>A</a:t>
            </a:r>
            <a:r>
              <a:rPr lang="en-GB" altLang="en-US" sz="2400"/>
              <a:t> is diagonal it is simple in general to determine which states are observable and which are unobservable.  A state is observable if the corresponding column of matrix </a:t>
            </a:r>
            <a:r>
              <a:rPr lang="en-GB" altLang="en-US" sz="2400" i="1"/>
              <a:t>C</a:t>
            </a:r>
            <a:r>
              <a:rPr lang="en-GB" altLang="en-US" sz="2400"/>
              <a:t> is non-zero and unobservable if this column is zero. A system is </a:t>
            </a:r>
            <a:r>
              <a:rPr lang="en-GB" altLang="en-US" sz="2400" i="1"/>
              <a:t>completely observable</a:t>
            </a:r>
            <a:r>
              <a:rPr lang="en-GB" altLang="en-US" sz="2400"/>
              <a:t> if all of the states are observable.</a:t>
            </a:r>
          </a:p>
          <a:p>
            <a:r>
              <a:rPr lang="en-GB" altLang="en-US" sz="2400"/>
              <a:t> </a:t>
            </a:r>
          </a:p>
          <a:p>
            <a:r>
              <a:rPr lang="en-GB" altLang="en-US" sz="2400"/>
              <a:t>Kalman acquires a necessary and sufficient condition for a system to be completely observable.  The observability matrix. </a:t>
            </a:r>
          </a:p>
        </p:txBody>
      </p:sp>
      <p:graphicFrame>
        <p:nvGraphicFramePr>
          <p:cNvPr id="114690" name="Object 6"/>
          <p:cNvGraphicFramePr>
            <a:graphicFrameLocks noChangeAspect="1"/>
          </p:cNvGraphicFramePr>
          <p:nvPr/>
        </p:nvGraphicFramePr>
        <p:xfrm>
          <a:off x="7446963" y="3817938"/>
          <a:ext cx="1492250" cy="1671637"/>
        </p:xfrm>
        <a:graphic>
          <a:graphicData uri="http://schemas.openxmlformats.org/presentationml/2006/ole">
            <mc:AlternateContent xmlns:mc="http://schemas.openxmlformats.org/markup-compatibility/2006">
              <mc:Choice xmlns:v="urn:schemas-microsoft-com:vml" Requires="v">
                <p:oleObj spid="_x0000_s114768" name="Equation" r:id="rId4" imgW="812800" imgH="914400" progId="Equation.3">
                  <p:embed/>
                </p:oleObj>
              </mc:Choice>
              <mc:Fallback>
                <p:oleObj name="Equation" r:id="rId4" imgW="812800" imgH="914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6963" y="3817938"/>
                        <a:ext cx="1492250" cy="167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5" name="Rectangle 8"/>
          <p:cNvSpPr>
            <a:spLocks noChangeArrowheads="1"/>
          </p:cNvSpPr>
          <p:nvPr/>
        </p:nvSpPr>
        <p:spPr bwMode="invGray">
          <a:xfrm>
            <a:off x="331788" y="5454650"/>
            <a:ext cx="8358187"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2400"/>
              <a:t>should have rank </a:t>
            </a:r>
            <a:r>
              <a:rPr lang="en-GB" altLang="en-US" sz="2400" i="1"/>
              <a:t>n</a:t>
            </a:r>
            <a:r>
              <a:rPr lang="en-GB" altLang="en-US" sz="2400"/>
              <a:t> (which is the same as being non-singular in the single output case).</a:t>
            </a:r>
            <a:r>
              <a:rPr lang="en-US" altLang="en-US"/>
              <a:t>  </a:t>
            </a:r>
            <a:r>
              <a:rPr lang="en-US" altLang="en-US" sz="2400"/>
              <a:t>This is also a property of the system, not the realisation.</a:t>
            </a:r>
            <a:endParaRPr lang="en-GB" altLang="en-US" sz="24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1511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5716"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6.5</a:t>
            </a:r>
            <a:endParaRPr lang="en-GB" altLang="en-US" sz="4400" dirty="0">
              <a:solidFill>
                <a:schemeClr val="tx2"/>
              </a:solidFill>
              <a:latin typeface="Arial" charset="0"/>
            </a:endParaRPr>
          </a:p>
        </p:txBody>
      </p:sp>
      <p:sp>
        <p:nvSpPr>
          <p:cNvPr id="11571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1571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15719" name="Text Box 5"/>
          <p:cNvSpPr txBox="1">
            <a:spLocks noChangeArrowheads="1"/>
          </p:cNvSpPr>
          <p:nvPr/>
        </p:nvSpPr>
        <p:spPr bwMode="invGray">
          <a:xfrm>
            <a:off x="498475" y="1022350"/>
            <a:ext cx="81105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If we consider the transfer function of the system </a:t>
            </a:r>
            <a:r>
              <a:rPr lang="en-GB" altLang="en-US" dirty="0" smtClean="0"/>
              <a:t>above </a:t>
            </a:r>
            <a:r>
              <a:rPr lang="en-GB" altLang="en-US" dirty="0"/>
              <a:t>we obtain:</a:t>
            </a:r>
            <a:r>
              <a:rPr lang="en-US" altLang="en-US" dirty="0"/>
              <a:t> </a:t>
            </a:r>
          </a:p>
        </p:txBody>
      </p:sp>
      <p:sp>
        <p:nvSpPr>
          <p:cNvPr id="115720" name="Text Box 8"/>
          <p:cNvSpPr txBox="1">
            <a:spLocks noChangeArrowheads="1"/>
          </p:cNvSpPr>
          <p:nvPr/>
        </p:nvSpPr>
        <p:spPr bwMode="invGray">
          <a:xfrm>
            <a:off x="430213" y="5513388"/>
            <a:ext cx="5997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and we see that a </a:t>
            </a:r>
            <a:r>
              <a:rPr lang="en-GB" altLang="en-US" i="1"/>
              <a:t>pole-zero cancellation </a:t>
            </a:r>
            <a:r>
              <a:rPr lang="en-GB" altLang="en-US"/>
              <a:t>occurs reducing the transfer function to</a:t>
            </a:r>
            <a:endParaRPr lang="en-US" altLang="en-US"/>
          </a:p>
        </p:txBody>
      </p:sp>
      <p:graphicFrame>
        <p:nvGraphicFramePr>
          <p:cNvPr id="115714" name="Object 11"/>
          <p:cNvGraphicFramePr>
            <a:graphicFrameLocks noChangeAspect="1"/>
          </p:cNvGraphicFramePr>
          <p:nvPr/>
        </p:nvGraphicFramePr>
        <p:xfrm>
          <a:off x="209550" y="2247900"/>
          <a:ext cx="8620125" cy="2743200"/>
        </p:xfrm>
        <a:graphic>
          <a:graphicData uri="http://schemas.openxmlformats.org/presentationml/2006/ole">
            <mc:AlternateContent xmlns:mc="http://schemas.openxmlformats.org/markup-compatibility/2006">
              <mc:Choice xmlns:v="urn:schemas-microsoft-com:vml" Requires="v">
                <p:oleObj spid="_x0000_s115865" name="Equation" r:id="rId4" imgW="4216320" imgH="1346040" progId="Equation.3">
                  <p:embed/>
                </p:oleObj>
              </mc:Choice>
              <mc:Fallback>
                <p:oleObj name="Equation" r:id="rId4" imgW="4216320" imgH="13460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 y="2247900"/>
                        <a:ext cx="8620125"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15" name="Object 13"/>
          <p:cNvGraphicFramePr>
            <a:graphicFrameLocks noChangeAspect="1"/>
          </p:cNvGraphicFramePr>
          <p:nvPr/>
        </p:nvGraphicFramePr>
        <p:xfrm>
          <a:off x="6935788" y="5630863"/>
          <a:ext cx="1389062" cy="849312"/>
        </p:xfrm>
        <a:graphic>
          <a:graphicData uri="http://schemas.openxmlformats.org/presentationml/2006/ole">
            <mc:AlternateContent xmlns:mc="http://schemas.openxmlformats.org/markup-compatibility/2006">
              <mc:Choice xmlns:v="urn:schemas-microsoft-com:vml" Requires="v">
                <p:oleObj spid="_x0000_s115866" name="Equation" r:id="rId6" imgW="685800" imgH="419100" progId="Equation.3">
                  <p:embed/>
                </p:oleObj>
              </mc:Choice>
              <mc:Fallback>
                <p:oleObj name="Equation" r:id="rId6" imgW="685800" imgH="4191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5788" y="5630863"/>
                        <a:ext cx="1389062"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073657"/>
            <a:ext cx="85870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Putting in known results:</a:t>
            </a:r>
            <a:endParaRPr lang="en-US" altLang="en-US"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2697434022"/>
              </p:ext>
            </p:extLst>
          </p:nvPr>
        </p:nvGraphicFramePr>
        <p:xfrm>
          <a:off x="765175" y="1827213"/>
          <a:ext cx="6486525" cy="1214437"/>
        </p:xfrm>
        <a:graphic>
          <a:graphicData uri="http://schemas.openxmlformats.org/presentationml/2006/ole">
            <mc:AlternateContent xmlns:mc="http://schemas.openxmlformats.org/markup-compatibility/2006">
              <mc:Choice xmlns:v="urn:schemas-microsoft-com:vml" Requires="v">
                <p:oleObj spid="_x0000_s343183" name="Equation" r:id="rId4" imgW="2361960" imgH="431640" progId="Equation.3">
                  <p:embed/>
                </p:oleObj>
              </mc:Choice>
              <mc:Fallback>
                <p:oleObj name="Equation" r:id="rId4" imgW="2361960" imgH="431640" progId="Equation.3">
                  <p:embed/>
                  <p:pic>
                    <p:nvPicPr>
                      <p:cNvPr id="0" name=""/>
                      <p:cNvPicPr>
                        <a:picLocks noChangeAspect="1" noChangeArrowheads="1"/>
                      </p:cNvPicPr>
                      <p:nvPr/>
                    </p:nvPicPr>
                    <p:blipFill>
                      <a:blip r:embed="rId5"/>
                      <a:srcRect/>
                      <a:stretch>
                        <a:fillRect/>
                      </a:stretch>
                    </p:blipFill>
                    <p:spPr bwMode="auto">
                      <a:xfrm>
                        <a:off x="765175" y="1827213"/>
                        <a:ext cx="6486525" cy="121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7044941"/>
              </p:ext>
            </p:extLst>
          </p:nvPr>
        </p:nvGraphicFramePr>
        <p:xfrm>
          <a:off x="809625" y="3329691"/>
          <a:ext cx="6454775" cy="1284288"/>
        </p:xfrm>
        <a:graphic>
          <a:graphicData uri="http://schemas.openxmlformats.org/presentationml/2006/ole">
            <mc:AlternateContent xmlns:mc="http://schemas.openxmlformats.org/markup-compatibility/2006">
              <mc:Choice xmlns:v="urn:schemas-microsoft-com:vml" Requires="v">
                <p:oleObj spid="_x0000_s343184" name="Equation" r:id="rId6" imgW="2349360" imgH="457200" progId="Equation.3">
                  <p:embed/>
                </p:oleObj>
              </mc:Choice>
              <mc:Fallback>
                <p:oleObj name="Equation" r:id="rId6" imgW="2349360" imgH="457200" progId="Equation.3">
                  <p:embed/>
                  <p:pic>
                    <p:nvPicPr>
                      <p:cNvPr id="0" name=""/>
                      <p:cNvPicPr>
                        <a:picLocks noChangeAspect="1" noChangeArrowheads="1"/>
                      </p:cNvPicPr>
                      <p:nvPr/>
                    </p:nvPicPr>
                    <p:blipFill>
                      <a:blip r:embed="rId7"/>
                      <a:srcRect/>
                      <a:stretch>
                        <a:fillRect/>
                      </a:stretch>
                    </p:blipFill>
                    <p:spPr bwMode="auto">
                      <a:xfrm>
                        <a:off x="809625" y="3329691"/>
                        <a:ext cx="6454775"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054"/>
          <p:cNvSpPr txBox="1">
            <a:spLocks noChangeArrowheads="1"/>
          </p:cNvSpPr>
          <p:nvPr/>
        </p:nvSpPr>
        <p:spPr bwMode="invGray">
          <a:xfrm>
            <a:off x="257175" y="4763735"/>
            <a:ext cx="858702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Now for 2 rad/sec to actually be the new gain crossover frequency I require that the open-loop gain should be 0 dB at this frequency.</a:t>
            </a:r>
            <a:endParaRPr lang="en-US" altLang="en-US" sz="3200" dirty="0"/>
          </a:p>
        </p:txBody>
      </p:sp>
    </p:spTree>
    <p:extLst>
      <p:ext uri="{BB962C8B-B14F-4D97-AF65-F5344CB8AC3E}">
        <p14:creationId xmlns:p14="http://schemas.microsoft.com/office/powerpoint/2010/main" val="35998468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0770"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Observability</a:t>
            </a:r>
          </a:p>
        </p:txBody>
      </p:sp>
      <p:sp>
        <p:nvSpPr>
          <p:cNvPr id="16077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6077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60773" name="Text Box 5"/>
          <p:cNvSpPr txBox="1">
            <a:spLocks noChangeArrowheads="1"/>
          </p:cNvSpPr>
          <p:nvPr/>
        </p:nvSpPr>
        <p:spPr bwMode="invGray">
          <a:xfrm>
            <a:off x="322263" y="1079500"/>
            <a:ext cx="831215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Now the problem of selecting matrix </a:t>
            </a:r>
            <a:r>
              <a:rPr lang="en-GB" altLang="en-US" i="1"/>
              <a:t>L</a:t>
            </a:r>
            <a:r>
              <a:rPr lang="en-GB" altLang="en-US"/>
              <a:t> to place the eigenvalues of </a:t>
            </a:r>
            <a:r>
              <a:rPr lang="en-GB" altLang="en-US" i="1"/>
              <a:t>A-LC</a:t>
            </a:r>
            <a:r>
              <a:rPr lang="en-GB" altLang="en-US"/>
              <a:t> is equivalent to the problem of selecting matrix </a:t>
            </a:r>
            <a:r>
              <a:rPr lang="en-GB" altLang="en-US" i="1"/>
              <a:t>L</a:t>
            </a:r>
            <a:r>
              <a:rPr lang="en-GB" altLang="en-US" i="1" baseline="30000"/>
              <a:t>T</a:t>
            </a:r>
            <a:r>
              <a:rPr lang="en-GB" altLang="en-US"/>
              <a:t> such that the eigenvalues of matrix </a:t>
            </a:r>
            <a:r>
              <a:rPr lang="en-GB" altLang="en-US" i="1"/>
              <a:t>A</a:t>
            </a:r>
            <a:r>
              <a:rPr lang="en-GB" altLang="en-US" i="1" baseline="30000"/>
              <a:t>T</a:t>
            </a:r>
            <a:r>
              <a:rPr lang="en-GB" altLang="en-US" i="1"/>
              <a:t>-C</a:t>
            </a:r>
            <a:r>
              <a:rPr lang="en-GB" altLang="en-US" i="1" baseline="30000"/>
              <a:t>T</a:t>
            </a:r>
            <a:r>
              <a:rPr lang="en-GB" altLang="en-US" i="1"/>
              <a:t>L</a:t>
            </a:r>
            <a:r>
              <a:rPr lang="en-GB" altLang="en-US" i="1" baseline="30000"/>
              <a:t>T</a:t>
            </a:r>
            <a:r>
              <a:rPr lang="en-GB" altLang="en-US"/>
              <a:t> should take on certain values.  But this is just the standard pole-placement problem applied to the matrix pair (</a:t>
            </a:r>
            <a:r>
              <a:rPr lang="en-GB" altLang="en-US" i="1"/>
              <a:t>A</a:t>
            </a:r>
            <a:r>
              <a:rPr lang="en-GB" altLang="en-US" i="1" baseline="30000"/>
              <a:t>T</a:t>
            </a:r>
            <a:r>
              <a:rPr lang="en-GB" altLang="en-US"/>
              <a:t> , </a:t>
            </a:r>
            <a:r>
              <a:rPr lang="en-GB" altLang="en-US" i="1"/>
              <a:t>C</a:t>
            </a:r>
            <a:r>
              <a:rPr lang="en-GB" altLang="en-US" i="1" baseline="30000"/>
              <a:t>T</a:t>
            </a:r>
            <a:r>
              <a:rPr lang="en-GB" altLang="en-US"/>
              <a:t>) with a new notation </a:t>
            </a:r>
            <a:r>
              <a:rPr lang="en-GB" altLang="en-US" i="1"/>
              <a:t>L</a:t>
            </a:r>
            <a:r>
              <a:rPr lang="en-GB" altLang="en-US" i="1" baseline="30000"/>
              <a:t>T</a:t>
            </a:r>
            <a:r>
              <a:rPr lang="en-GB" altLang="en-US"/>
              <a:t> for the solution.</a:t>
            </a:r>
            <a:r>
              <a:rPr lang="en-US" altLang="en-US"/>
              <a:t> </a:t>
            </a:r>
            <a:r>
              <a:rPr lang="en-GB" altLang="en-US"/>
              <a:t>Accordingly this problem can be solved in general if and only if the matrix pair (</a:t>
            </a:r>
            <a:r>
              <a:rPr lang="en-GB" altLang="en-US" i="1"/>
              <a:t>A</a:t>
            </a:r>
            <a:r>
              <a:rPr lang="en-GB" altLang="en-US" i="1" baseline="30000"/>
              <a:t>T</a:t>
            </a:r>
            <a:r>
              <a:rPr lang="en-GB" altLang="en-US"/>
              <a:t> , </a:t>
            </a:r>
            <a:r>
              <a:rPr lang="en-GB" altLang="en-US" i="1"/>
              <a:t>C</a:t>
            </a:r>
            <a:r>
              <a:rPr lang="en-GB" altLang="en-US" i="1" baseline="30000"/>
              <a:t>T</a:t>
            </a:r>
            <a:r>
              <a:rPr lang="en-GB" altLang="en-US"/>
              <a:t>) is completely controllable. Note that the matrix pair (</a:t>
            </a:r>
            <a:r>
              <a:rPr lang="en-GB" altLang="en-US" i="1"/>
              <a:t>A</a:t>
            </a:r>
            <a:r>
              <a:rPr lang="en-GB" altLang="en-US"/>
              <a:t>,</a:t>
            </a:r>
            <a:r>
              <a:rPr lang="en-GB" altLang="en-US" i="1"/>
              <a:t>C</a:t>
            </a:r>
            <a:r>
              <a:rPr lang="en-GB" altLang="en-US"/>
              <a:t>) is completely observable iff the matrix pair (</a:t>
            </a:r>
            <a:r>
              <a:rPr lang="en-GB" altLang="en-US" i="1"/>
              <a:t>A</a:t>
            </a:r>
            <a:r>
              <a:rPr lang="en-GB" altLang="en-US" i="1" baseline="30000"/>
              <a:t>T</a:t>
            </a:r>
            <a:r>
              <a:rPr lang="en-GB" altLang="en-US"/>
              <a:t> , </a:t>
            </a:r>
            <a:r>
              <a:rPr lang="en-GB" altLang="en-US" i="1"/>
              <a:t>C</a:t>
            </a:r>
            <a:r>
              <a:rPr lang="en-GB" altLang="en-US" i="1" baseline="30000"/>
              <a:t>T</a:t>
            </a:r>
            <a:r>
              <a:rPr lang="en-GB" altLang="en-US"/>
              <a:t>) is completely controllable.  Accordingly the pole-placement problem for </a:t>
            </a:r>
            <a:r>
              <a:rPr lang="en-GB" altLang="en-US" i="1"/>
              <a:t>A-LC</a:t>
            </a:r>
            <a:r>
              <a:rPr lang="en-GB" altLang="en-US"/>
              <a:t> is solvable in general iff the system is completely observable.  </a:t>
            </a:r>
            <a:endParaRPr lang="en-US" alt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0770"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Observability</a:t>
            </a:r>
          </a:p>
        </p:txBody>
      </p:sp>
      <p:sp>
        <p:nvSpPr>
          <p:cNvPr id="16077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6077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60773" name="Text Box 5"/>
          <p:cNvSpPr txBox="1">
            <a:spLocks noChangeArrowheads="1"/>
          </p:cNvSpPr>
          <p:nvPr/>
        </p:nvSpPr>
        <p:spPr bwMode="invGray">
          <a:xfrm>
            <a:off x="202339" y="1011238"/>
            <a:ext cx="883673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IE" altLang="en-US" dirty="0" smtClean="0"/>
              <a:t>A nasty scenario is where one has an unstable unobservable mode or state. What will happen here? Well initially nothing. Viewed from the output the mode has no impact at all, it is unobservable. At some point however some perturbation or disturbance will evoke the mode, putting some energy into it. The corresponding state will now start to grow without bound. Initially this will still be unobservable at the output. But of course the system model is lying when it asserts that the system is linear. The system is not linear, it only looks linear when we operate close to certain desired values. The growing unobservable state pulls the system away from the operating point and suddenly, out of the blue, the system starts to behave very badly.</a:t>
            </a:r>
            <a:endParaRPr lang="en-US" altLang="en-US" dirty="0"/>
          </a:p>
        </p:txBody>
      </p:sp>
    </p:spTree>
    <p:extLst>
      <p:ext uri="{BB962C8B-B14F-4D97-AF65-F5344CB8AC3E}">
        <p14:creationId xmlns:p14="http://schemas.microsoft.com/office/powerpoint/2010/main" val="155474313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0770" name="Rectangle 2"/>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Observability</a:t>
            </a:r>
          </a:p>
        </p:txBody>
      </p:sp>
      <p:sp>
        <p:nvSpPr>
          <p:cNvPr id="16077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6</a:t>
            </a:r>
            <a:endParaRPr kumimoji="1" lang="en-GB" altLang="en-US" sz="800" dirty="0"/>
          </a:p>
        </p:txBody>
      </p:sp>
      <p:sp>
        <p:nvSpPr>
          <p:cNvPr id="16077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State Space</a:t>
            </a:r>
          </a:p>
        </p:txBody>
      </p:sp>
      <p:sp>
        <p:nvSpPr>
          <p:cNvPr id="160773" name="Text Box 5"/>
          <p:cNvSpPr txBox="1">
            <a:spLocks noChangeArrowheads="1"/>
          </p:cNvSpPr>
          <p:nvPr/>
        </p:nvSpPr>
        <p:spPr bwMode="invGray">
          <a:xfrm>
            <a:off x="153635" y="1475933"/>
            <a:ext cx="883673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IE" altLang="en-US" dirty="0" smtClean="0"/>
              <a:t>A nightmare scenario is where one has an unstable, unobservable and uncontrollable mode or state. Now, not only is the system suddenly and without warning going to start to behave very badly, there is also nothing we can do about it.</a:t>
            </a:r>
            <a:endParaRPr lang="en-US" altLang="en-US" dirty="0"/>
          </a:p>
        </p:txBody>
      </p:sp>
    </p:spTree>
    <p:extLst>
      <p:ext uri="{BB962C8B-B14F-4D97-AF65-F5344CB8AC3E}">
        <p14:creationId xmlns:p14="http://schemas.microsoft.com/office/powerpoint/2010/main" val="428881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077" name="Rectangle 2"/>
          <p:cNvSpPr>
            <a:spLocks noGrp="1" noChangeArrowheads="1"/>
          </p:cNvSpPr>
          <p:nvPr>
            <p:ph type="title"/>
          </p:nvPr>
        </p:nvSpPr>
        <p:spPr>
          <a:xfrm>
            <a:off x="762000" y="0"/>
            <a:ext cx="7772400" cy="800100"/>
          </a:xfrm>
        </p:spPr>
        <p:txBody>
          <a:bodyPr/>
          <a:lstStyle/>
          <a:p>
            <a:r>
              <a:rPr lang="en-US" altLang="en-US" smtClean="0"/>
              <a:t>Overview of Topics</a:t>
            </a:r>
          </a:p>
        </p:txBody>
      </p:sp>
      <p:sp>
        <p:nvSpPr>
          <p:cNvPr id="3078" name="Text Box 18"/>
          <p:cNvSpPr txBox="1">
            <a:spLocks noChangeArrowheads="1"/>
          </p:cNvSpPr>
          <p:nvPr/>
        </p:nvSpPr>
        <p:spPr bwMode="auto">
          <a:xfrm>
            <a:off x="1809750" y="1500188"/>
            <a:ext cx="57531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GB" altLang="en-US" sz="2400"/>
          </a:p>
          <a:p>
            <a:pPr eaLnBrk="1" hangingPunct="1"/>
            <a:r>
              <a:rPr lang="en-GB" altLang="en-US" sz="2400" b="1" i="1"/>
              <a:t>Mathematical background and problem statement.</a:t>
            </a:r>
            <a:endParaRPr lang="en-GB" altLang="en-US" sz="2400"/>
          </a:p>
          <a:p>
            <a:pPr eaLnBrk="1" hangingPunct="1"/>
            <a:endParaRPr lang="en-GB" altLang="en-US" sz="2400" b="1" i="1"/>
          </a:p>
          <a:p>
            <a:pPr eaLnBrk="1" hangingPunct="1"/>
            <a:r>
              <a:rPr lang="en-GB" altLang="en-US" sz="2400" b="1" i="1"/>
              <a:t>Dominant pole placement via root locus.</a:t>
            </a:r>
            <a:r>
              <a:rPr lang="en-GB" altLang="en-US" sz="2400"/>
              <a:t> </a:t>
            </a:r>
          </a:p>
          <a:p>
            <a:pPr eaLnBrk="1" hangingPunct="1"/>
            <a:endParaRPr lang="en-GB" altLang="en-US" sz="2400"/>
          </a:p>
          <a:p>
            <a:pPr eaLnBrk="1" hangingPunct="1"/>
            <a:r>
              <a:rPr lang="en-GB" altLang="en-US" sz="2400" b="1" i="1"/>
              <a:t>Basic loop shaping.</a:t>
            </a:r>
            <a:endParaRPr lang="en-IE" altLang="en-US" sz="2400" b="1" i="1"/>
          </a:p>
          <a:p>
            <a:pPr eaLnBrk="1" hangingPunct="1"/>
            <a:endParaRPr lang="en-IE" altLang="en-US" sz="2400" b="1" i="1"/>
          </a:p>
          <a:p>
            <a:pPr eaLnBrk="1" hangingPunct="1"/>
            <a:r>
              <a:rPr lang="en-GB" altLang="en-US" sz="2400" b="1" i="1"/>
              <a:t>Linear state feedback and observers</a:t>
            </a:r>
            <a:r>
              <a:rPr lang="en-IE" altLang="en-US" sz="2400" b="1" i="1"/>
              <a:t>.</a:t>
            </a:r>
            <a:endParaRPr lang="en-GB" altLang="en-US" sz="2400" b="1" i="1"/>
          </a:p>
          <a:p>
            <a:pPr eaLnBrk="1" hangingPunct="1"/>
            <a:r>
              <a:rPr lang="en-GB" altLang="en-US" sz="2400"/>
              <a:t> </a:t>
            </a:r>
          </a:p>
          <a:p>
            <a:pPr eaLnBrk="1" hangingPunct="1"/>
            <a:r>
              <a:rPr lang="en-GB" altLang="en-US" sz="2400" b="1" i="1"/>
              <a:t>Digital control.</a:t>
            </a:r>
            <a:endParaRPr lang="en-GB" altLang="en-US" sz="2400"/>
          </a:p>
        </p:txBody>
      </p:sp>
      <p:sp>
        <p:nvSpPr>
          <p:cNvPr id="6" name="Oval 19"/>
          <p:cNvSpPr>
            <a:spLocks noChangeArrowheads="1"/>
          </p:cNvSpPr>
          <p:nvPr/>
        </p:nvSpPr>
        <p:spPr bwMode="invGray">
          <a:xfrm>
            <a:off x="6132512" y="3822296"/>
            <a:ext cx="244475" cy="274637"/>
          </a:xfrm>
          <a:prstGeom prst="ellipse">
            <a:avLst/>
          </a:prstGeom>
          <a:gradFill rotWithShape="0">
            <a:gsLst>
              <a:gs pos="0">
                <a:schemeClr val="accent1"/>
              </a:gs>
              <a:gs pos="50000">
                <a:schemeClr val="bg1"/>
              </a:gs>
              <a:gs pos="100000">
                <a:schemeClr val="accent1"/>
              </a:gs>
            </a:gsLst>
            <a:lin ang="0" scaled="1"/>
          </a:gradFill>
          <a:ln w="9525">
            <a:solidFill>
              <a:schemeClr val="tx1"/>
            </a:solidFill>
            <a:round/>
            <a:headEnd/>
            <a:tailEnd/>
          </a:ln>
          <a:effectLst>
            <a:innerShdw blurRad="114300">
              <a:prstClr val="black"/>
            </a:innerShdw>
          </a:effectLst>
        </p:spPr>
        <p:txBody>
          <a:bodyPr anchor="ctr">
            <a:spAutoFit/>
          </a:bodyPr>
          <a:lstStyle/>
          <a:p>
            <a:pPr>
              <a:defRPr/>
            </a:pPr>
            <a:endParaRPr lang="en-US" dirty="0"/>
          </a:p>
        </p:txBody>
      </p:sp>
    </p:spTree>
    <p:extLst>
      <p:ext uri="{BB962C8B-B14F-4D97-AF65-F5344CB8AC3E}">
        <p14:creationId xmlns:p14="http://schemas.microsoft.com/office/powerpoint/2010/main" val="3408684745"/>
      </p:ext>
    </p:extLst>
  </p:cSld>
  <p:clrMapOvr>
    <a:masterClrMapping/>
  </p:clrMapOvr>
  <p:transition advTm="15544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 name="Object 1"/>
          <p:cNvGraphicFramePr>
            <a:graphicFrameLocks noChangeAspect="1"/>
          </p:cNvGraphicFramePr>
          <p:nvPr>
            <p:extLst>
              <p:ext uri="{D42A27DB-BD31-4B8C-83A1-F6EECF244321}">
                <p14:modId xmlns:p14="http://schemas.microsoft.com/office/powerpoint/2010/main" val="2088442210"/>
              </p:ext>
            </p:extLst>
          </p:nvPr>
        </p:nvGraphicFramePr>
        <p:xfrm>
          <a:off x="391410" y="3930780"/>
          <a:ext cx="7848600" cy="571500"/>
        </p:xfrm>
        <a:graphic>
          <a:graphicData uri="http://schemas.openxmlformats.org/presentationml/2006/ole">
            <mc:AlternateContent xmlns:mc="http://schemas.openxmlformats.org/markup-compatibility/2006">
              <mc:Choice xmlns:v="urn:schemas-microsoft-com:vml" Requires="v">
                <p:oleObj spid="_x0000_s344204" name="Equation" r:id="rId4" imgW="2857320" imgH="203040" progId="Equation.3">
                  <p:embed/>
                </p:oleObj>
              </mc:Choice>
              <mc:Fallback>
                <p:oleObj name="Equation" r:id="rId4" imgW="2857320" imgH="203040" progId="Equation.3">
                  <p:embed/>
                  <p:pic>
                    <p:nvPicPr>
                      <p:cNvPr id="0" name=""/>
                      <p:cNvPicPr>
                        <a:picLocks noChangeAspect="1" noChangeArrowheads="1"/>
                      </p:cNvPicPr>
                      <p:nvPr/>
                    </p:nvPicPr>
                    <p:blipFill>
                      <a:blip r:embed="rId5"/>
                      <a:srcRect/>
                      <a:stretch>
                        <a:fillRect/>
                      </a:stretch>
                    </p:blipFill>
                    <p:spPr bwMode="auto">
                      <a:xfrm>
                        <a:off x="391410" y="3930780"/>
                        <a:ext cx="78486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59746366"/>
              </p:ext>
            </p:extLst>
          </p:nvPr>
        </p:nvGraphicFramePr>
        <p:xfrm>
          <a:off x="278489" y="5134443"/>
          <a:ext cx="7918450" cy="642938"/>
        </p:xfrm>
        <a:graphic>
          <a:graphicData uri="http://schemas.openxmlformats.org/presentationml/2006/ole">
            <mc:AlternateContent xmlns:mc="http://schemas.openxmlformats.org/markup-compatibility/2006">
              <mc:Choice xmlns:v="urn:schemas-microsoft-com:vml" Requires="v">
                <p:oleObj spid="_x0000_s344205" name="Equation" r:id="rId6" imgW="2882880" imgH="228600" progId="Equation.3">
                  <p:embed/>
                </p:oleObj>
              </mc:Choice>
              <mc:Fallback>
                <p:oleObj name="Equation" r:id="rId6" imgW="2882880" imgH="228600" progId="Equation.3">
                  <p:embed/>
                  <p:pic>
                    <p:nvPicPr>
                      <p:cNvPr id="0" name=""/>
                      <p:cNvPicPr>
                        <a:picLocks noChangeAspect="1" noChangeArrowheads="1"/>
                      </p:cNvPicPr>
                      <p:nvPr/>
                    </p:nvPicPr>
                    <p:blipFill>
                      <a:blip r:embed="rId7"/>
                      <a:srcRect/>
                      <a:stretch>
                        <a:fillRect/>
                      </a:stretch>
                    </p:blipFill>
                    <p:spPr bwMode="auto">
                      <a:xfrm>
                        <a:off x="278489" y="5134443"/>
                        <a:ext cx="791845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054"/>
          <p:cNvSpPr txBox="1">
            <a:spLocks noChangeArrowheads="1"/>
          </p:cNvSpPr>
          <p:nvPr/>
        </p:nvSpPr>
        <p:spPr bwMode="invGray">
          <a:xfrm>
            <a:off x="278489" y="1272419"/>
            <a:ext cx="858702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If 2 rad/sec is thus made to be the new gain crossover frequency then for the phase margin to be 30</a:t>
            </a:r>
            <a:r>
              <a:rPr lang="en-GB" altLang="en-US" sz="3200" baseline="30000" dirty="0" smtClean="0"/>
              <a:t>o</a:t>
            </a:r>
            <a:r>
              <a:rPr lang="en-GB" altLang="en-US" sz="3200" dirty="0" smtClean="0"/>
              <a:t> I require that the open-loop phase should be -150</a:t>
            </a:r>
            <a:r>
              <a:rPr lang="en-GB" altLang="en-US" sz="3200" baseline="30000" dirty="0" smtClean="0"/>
              <a:t>o</a:t>
            </a:r>
            <a:r>
              <a:rPr lang="en-GB" altLang="en-US" sz="3200" dirty="0" smtClean="0"/>
              <a:t> or more at this frequency. In short:</a:t>
            </a:r>
            <a:endParaRPr lang="en-US" altLang="en-US" sz="3200" dirty="0"/>
          </a:p>
        </p:txBody>
      </p:sp>
    </p:spTree>
    <p:extLst>
      <p:ext uri="{BB962C8B-B14F-4D97-AF65-F5344CB8AC3E}">
        <p14:creationId xmlns:p14="http://schemas.microsoft.com/office/powerpoint/2010/main" val="2261085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9" name="Text Box 2054"/>
          <p:cNvSpPr txBox="1">
            <a:spLocks noChangeArrowheads="1"/>
          </p:cNvSpPr>
          <p:nvPr/>
        </p:nvSpPr>
        <p:spPr bwMode="invGray">
          <a:xfrm>
            <a:off x="146739" y="1080229"/>
            <a:ext cx="8850521"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So the controller must introduce a gain of 20 dB and a phase of at least 67</a:t>
            </a:r>
            <a:r>
              <a:rPr lang="en-GB" altLang="en-US" baseline="30000" dirty="0" smtClean="0"/>
              <a:t>o</a:t>
            </a:r>
            <a:r>
              <a:rPr lang="en-GB" altLang="en-US" dirty="0" smtClean="0"/>
              <a:t> at 2 rad/sec. Well a lead controller introduces a positive phase over a specified range of frequencies. The maximum amount of phase introduced depends only on the parameter </a:t>
            </a:r>
            <a:r>
              <a:rPr lang="en-GB" altLang="en-US" i="1" dirty="0" smtClean="0">
                <a:latin typeface="Symbol" panose="05050102010706020507" pitchFamily="18" charset="2"/>
              </a:rPr>
              <a:t>a</a:t>
            </a:r>
            <a:r>
              <a:rPr lang="en-GB" altLang="en-US" dirty="0" smtClean="0"/>
              <a:t> and the frequency at which this phase occurs depends upon both parameters </a:t>
            </a:r>
            <a:r>
              <a:rPr lang="en-GB" altLang="en-US" i="1" dirty="0" smtClean="0">
                <a:latin typeface="Symbol" panose="05050102010706020507" pitchFamily="18" charset="2"/>
              </a:rPr>
              <a:t>a</a:t>
            </a:r>
            <a:r>
              <a:rPr lang="en-GB" altLang="en-US" dirty="0" smtClean="0"/>
              <a:t> and </a:t>
            </a:r>
            <a:r>
              <a:rPr lang="en-GB" altLang="en-US" i="1" dirty="0" smtClean="0">
                <a:latin typeface="Symbol" panose="05050102010706020507" pitchFamily="18" charset="2"/>
              </a:rPr>
              <a:t>t</a:t>
            </a:r>
            <a:r>
              <a:rPr lang="en-GB" altLang="en-US" dirty="0" smtClean="0"/>
              <a:t>. It seems that a lead controller can give any specified amount of positive phase (up to 90</a:t>
            </a:r>
            <a:r>
              <a:rPr lang="en-GB" altLang="en-US" baseline="30000" dirty="0" smtClean="0"/>
              <a:t>o</a:t>
            </a:r>
            <a:r>
              <a:rPr lang="en-GB" altLang="en-US" dirty="0" smtClean="0"/>
              <a:t> maximum) at any specified frequency. But it then gives at this frequency whatever gain it gives. As I have defined it a lead controller does not offer enough flexibility to see the job done. I circumvent this little detail by employing a proportional gain in series with a lead controller.</a:t>
            </a:r>
            <a:endParaRPr lang="en-US" altLang="en-US" dirty="0"/>
          </a:p>
        </p:txBody>
      </p:sp>
    </p:spTree>
    <p:extLst>
      <p:ext uri="{BB962C8B-B14F-4D97-AF65-F5344CB8AC3E}">
        <p14:creationId xmlns:p14="http://schemas.microsoft.com/office/powerpoint/2010/main" val="1023614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9" name="Text Box 2054"/>
          <p:cNvSpPr txBox="1">
            <a:spLocks noChangeArrowheads="1"/>
          </p:cNvSpPr>
          <p:nvPr/>
        </p:nvSpPr>
        <p:spPr bwMode="invGray">
          <a:xfrm>
            <a:off x="143577" y="1070520"/>
            <a:ext cx="858702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So the “lead plus proportional gain” controller </a:t>
            </a:r>
            <a:r>
              <a:rPr lang="en-GB" altLang="en-US" sz="3200" dirty="0"/>
              <a:t>must </a:t>
            </a:r>
            <a:r>
              <a:rPr lang="en-GB" altLang="en-US" sz="3200" dirty="0" smtClean="0"/>
              <a:t>introduce a gain of 20 dB and a phase of at least 67</a:t>
            </a:r>
            <a:r>
              <a:rPr lang="en-GB" altLang="en-US" sz="3200" baseline="30000" dirty="0" smtClean="0"/>
              <a:t>o</a:t>
            </a:r>
            <a:r>
              <a:rPr lang="en-GB" altLang="en-US" sz="3200" dirty="0" smtClean="0"/>
              <a:t> at 2 rad/sec. One standard way to design a controller of this kind is to demand that the controller give a peak phase of the required 67</a:t>
            </a:r>
            <a:r>
              <a:rPr lang="en-GB" altLang="en-US" sz="3200" baseline="30000" dirty="0" smtClean="0"/>
              <a:t>o</a:t>
            </a:r>
            <a:r>
              <a:rPr lang="en-GB" altLang="en-US" sz="3200" dirty="0" smtClean="0"/>
              <a:t> at 2 rad/sec and that it give a gain of 20 dB at this frequency, i.e.</a:t>
            </a:r>
            <a:endParaRPr lang="en-US" alt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1248705225"/>
              </p:ext>
            </p:extLst>
          </p:nvPr>
        </p:nvGraphicFramePr>
        <p:xfrm>
          <a:off x="1225446" y="4609950"/>
          <a:ext cx="2642016" cy="1032788"/>
        </p:xfrm>
        <a:graphic>
          <a:graphicData uri="http://schemas.openxmlformats.org/presentationml/2006/ole">
            <mc:AlternateContent xmlns:mc="http://schemas.openxmlformats.org/markup-compatibility/2006">
              <mc:Choice xmlns:v="urn:schemas-microsoft-com:vml" Requires="v">
                <p:oleObj spid="_x0000_s347330" name="Equation" r:id="rId4" imgW="1130040" imgH="431640" progId="Equation.3">
                  <p:embed/>
                </p:oleObj>
              </mc:Choice>
              <mc:Fallback>
                <p:oleObj name="Equation" r:id="rId4" imgW="1130040" imgH="431640" progId="Equation.3">
                  <p:embed/>
                  <p:pic>
                    <p:nvPicPr>
                      <p:cNvPr id="0" name=""/>
                      <p:cNvPicPr>
                        <a:picLocks noChangeAspect="1" noChangeArrowheads="1"/>
                      </p:cNvPicPr>
                      <p:nvPr/>
                    </p:nvPicPr>
                    <p:blipFill>
                      <a:blip r:embed="rId5"/>
                      <a:srcRect/>
                      <a:stretch>
                        <a:fillRect/>
                      </a:stretch>
                    </p:blipFill>
                    <p:spPr bwMode="auto">
                      <a:xfrm>
                        <a:off x="1225446" y="4609950"/>
                        <a:ext cx="2642016" cy="103278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62818089"/>
              </p:ext>
            </p:extLst>
          </p:nvPr>
        </p:nvGraphicFramePr>
        <p:xfrm>
          <a:off x="4780796" y="4609950"/>
          <a:ext cx="1769906" cy="1093432"/>
        </p:xfrm>
        <a:graphic>
          <a:graphicData uri="http://schemas.openxmlformats.org/presentationml/2006/ole">
            <mc:AlternateContent xmlns:mc="http://schemas.openxmlformats.org/markup-compatibility/2006">
              <mc:Choice xmlns:v="urn:schemas-microsoft-com:vml" Requires="v">
                <p:oleObj spid="_x0000_s347331" name="Equation" r:id="rId6" imgW="736560" imgH="457200" progId="Equation.3">
                  <p:embed/>
                </p:oleObj>
              </mc:Choice>
              <mc:Fallback>
                <p:oleObj name="Equation" r:id="rId6" imgW="736560" imgH="457200" progId="Equation.3">
                  <p:embed/>
                  <p:pic>
                    <p:nvPicPr>
                      <p:cNvPr id="0" name=""/>
                      <p:cNvPicPr>
                        <a:picLocks noChangeAspect="1" noChangeArrowheads="1"/>
                      </p:cNvPicPr>
                      <p:nvPr/>
                    </p:nvPicPr>
                    <p:blipFill>
                      <a:blip r:embed="rId7"/>
                      <a:srcRect/>
                      <a:stretch>
                        <a:fillRect/>
                      </a:stretch>
                    </p:blipFill>
                    <p:spPr bwMode="auto">
                      <a:xfrm>
                        <a:off x="4780796" y="4609950"/>
                        <a:ext cx="1769906" cy="1093432"/>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5605684"/>
              </p:ext>
            </p:extLst>
          </p:nvPr>
        </p:nvGraphicFramePr>
        <p:xfrm>
          <a:off x="1995379" y="5906126"/>
          <a:ext cx="4349182" cy="571032"/>
        </p:xfrm>
        <a:graphic>
          <a:graphicData uri="http://schemas.openxmlformats.org/presentationml/2006/ole">
            <mc:AlternateContent xmlns:mc="http://schemas.openxmlformats.org/markup-compatibility/2006">
              <mc:Choice xmlns:v="urn:schemas-microsoft-com:vml" Requires="v">
                <p:oleObj spid="_x0000_s347332" name="Equation" r:id="rId8" imgW="1777680" imgH="228600" progId="Equation.3">
                  <p:embed/>
                </p:oleObj>
              </mc:Choice>
              <mc:Fallback>
                <p:oleObj name="Equation" r:id="rId8" imgW="1777680" imgH="228600" progId="Equation.3">
                  <p:embed/>
                  <p:pic>
                    <p:nvPicPr>
                      <p:cNvPr id="0" name=""/>
                      <p:cNvPicPr>
                        <a:picLocks noChangeAspect="1" noChangeArrowheads="1"/>
                      </p:cNvPicPr>
                      <p:nvPr/>
                    </p:nvPicPr>
                    <p:blipFill>
                      <a:blip r:embed="rId9"/>
                      <a:srcRect/>
                      <a:stretch>
                        <a:fillRect/>
                      </a:stretch>
                    </p:blipFill>
                    <p:spPr bwMode="auto">
                      <a:xfrm>
                        <a:off x="1995379" y="5906126"/>
                        <a:ext cx="4349182" cy="57103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61301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9026" name="Rectangle 2"/>
          <p:cNvSpPr>
            <a:spLocks noGrp="1" noChangeArrowheads="1"/>
          </p:cNvSpPr>
          <p:nvPr>
            <p:ph type="title"/>
          </p:nvPr>
        </p:nvSpPr>
        <p:spPr>
          <a:xfrm>
            <a:off x="704850" y="344488"/>
            <a:ext cx="7772400" cy="703262"/>
          </a:xfrm>
        </p:spPr>
        <p:txBody>
          <a:bodyPr/>
          <a:lstStyle/>
          <a:p>
            <a:pPr eaLnBrk="1" hangingPunct="1"/>
            <a:r>
              <a:rPr lang="en-IE" altLang="en-US" sz="4000" smtClean="0"/>
              <a:t>Note</a:t>
            </a:r>
            <a:endParaRPr lang="en-GB" altLang="en-US" sz="4000" smtClean="0"/>
          </a:p>
        </p:txBody>
      </p:sp>
      <p:sp>
        <p:nvSpPr>
          <p:cNvPr id="129027" name="Text Box 5"/>
          <p:cNvSpPr txBox="1">
            <a:spLocks noChangeArrowheads="1"/>
          </p:cNvSpPr>
          <p:nvPr/>
        </p:nvSpPr>
        <p:spPr bwMode="invGray">
          <a:xfrm>
            <a:off x="158750" y="1285225"/>
            <a:ext cx="8670457"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a:cs typeface="Times New Roman" pitchFamily="18" charset="0"/>
              </a:rPr>
              <a:t>Evidently </a:t>
            </a:r>
            <a:r>
              <a:rPr kumimoji="1" lang="en-GB" altLang="en-US" dirty="0" smtClean="0">
                <a:cs typeface="Times New Roman" pitchFamily="18" charset="0"/>
              </a:rPr>
              <a:t>we are left with three equations in three unknowns. As long as the required peak phase is positive and does not exceed 90</a:t>
            </a:r>
            <a:r>
              <a:rPr kumimoji="1" lang="en-GB" altLang="en-US" baseline="30000" dirty="0" smtClean="0">
                <a:cs typeface="Times New Roman" pitchFamily="18" charset="0"/>
              </a:rPr>
              <a:t>o</a:t>
            </a:r>
            <a:r>
              <a:rPr kumimoji="1" lang="en-GB" altLang="en-US" dirty="0" smtClean="0">
                <a:cs typeface="Times New Roman" pitchFamily="18" charset="0"/>
              </a:rPr>
              <a:t> we can in principle solve. Actually we will run into some difficulty as the required peak phase becomes very nearly equal to (i.e. slightly less than) 90</a:t>
            </a:r>
            <a:r>
              <a:rPr kumimoji="1" lang="en-GB" altLang="en-US" baseline="30000" dirty="0" smtClean="0">
                <a:cs typeface="Times New Roman" pitchFamily="18" charset="0"/>
              </a:rPr>
              <a:t>o</a:t>
            </a:r>
            <a:r>
              <a:rPr kumimoji="1" lang="en-GB" altLang="en-US" dirty="0" smtClean="0">
                <a:cs typeface="Times New Roman" pitchFamily="18" charset="0"/>
              </a:rPr>
              <a:t> for this will require very large values of </a:t>
            </a:r>
            <a:r>
              <a:rPr kumimoji="1" lang="en-GB" altLang="en-US" i="1" dirty="0" smtClean="0">
                <a:latin typeface="Symbol" panose="05050102010706020507" pitchFamily="18" charset="2"/>
                <a:cs typeface="Times New Roman" pitchFamily="18" charset="0"/>
              </a:rPr>
              <a:t>a</a:t>
            </a:r>
            <a:r>
              <a:rPr kumimoji="1" lang="en-GB" altLang="en-US" dirty="0">
                <a:cs typeface="Times New Roman" pitchFamily="18" charset="0"/>
              </a:rPr>
              <a:t> </a:t>
            </a:r>
            <a:r>
              <a:rPr kumimoji="1" lang="en-GB" altLang="en-US" dirty="0" smtClean="0">
                <a:cs typeface="Times New Roman" pitchFamily="18" charset="0"/>
              </a:rPr>
              <a:t>and fabrication may be difficult. Many other problems may also arise because of the linear approximation always hanging there in the background. As quantities become large we simply do not remain close to the desired operation point and the nonlinear terms make there presence felt.</a:t>
            </a:r>
            <a:endParaRPr kumimoji="1" lang="en-GB" altLang="en-US" dirty="0">
              <a:cs typeface="Times New Roman"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4" name="Object 3"/>
          <p:cNvGraphicFramePr>
            <a:graphicFrameLocks noChangeAspect="1"/>
          </p:cNvGraphicFramePr>
          <p:nvPr>
            <p:extLst>
              <p:ext uri="{D42A27DB-BD31-4B8C-83A1-F6EECF244321}">
                <p14:modId xmlns:p14="http://schemas.microsoft.com/office/powerpoint/2010/main" val="1816781053"/>
              </p:ext>
            </p:extLst>
          </p:nvPr>
        </p:nvGraphicFramePr>
        <p:xfrm>
          <a:off x="2089801" y="1446941"/>
          <a:ext cx="4513262" cy="1063625"/>
        </p:xfrm>
        <a:graphic>
          <a:graphicData uri="http://schemas.openxmlformats.org/presentationml/2006/ole">
            <mc:AlternateContent xmlns:mc="http://schemas.openxmlformats.org/markup-compatibility/2006">
              <mc:Choice xmlns:v="urn:schemas-microsoft-com:vml" Requires="v">
                <p:oleObj spid="_x0000_s348388" name="Equation" r:id="rId4" imgW="1930320" imgH="444240" progId="Equation.3">
                  <p:embed/>
                </p:oleObj>
              </mc:Choice>
              <mc:Fallback>
                <p:oleObj name="Equation" r:id="rId4" imgW="1930320" imgH="444240" progId="Equation.3">
                  <p:embed/>
                  <p:pic>
                    <p:nvPicPr>
                      <p:cNvPr id="0" name=""/>
                      <p:cNvPicPr>
                        <a:picLocks noChangeAspect="1" noChangeArrowheads="1"/>
                      </p:cNvPicPr>
                      <p:nvPr/>
                    </p:nvPicPr>
                    <p:blipFill>
                      <a:blip r:embed="rId5"/>
                      <a:srcRect/>
                      <a:stretch>
                        <a:fillRect/>
                      </a:stretch>
                    </p:blipFill>
                    <p:spPr bwMode="auto">
                      <a:xfrm>
                        <a:off x="2089801" y="1446941"/>
                        <a:ext cx="4513262" cy="1063625"/>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50204628"/>
              </p:ext>
            </p:extLst>
          </p:nvPr>
        </p:nvGraphicFramePr>
        <p:xfrm>
          <a:off x="2117283" y="2931593"/>
          <a:ext cx="4548187" cy="1092200"/>
        </p:xfrm>
        <a:graphic>
          <a:graphicData uri="http://schemas.openxmlformats.org/presentationml/2006/ole">
            <mc:AlternateContent xmlns:mc="http://schemas.openxmlformats.org/markup-compatibility/2006">
              <mc:Choice xmlns:v="urn:schemas-microsoft-com:vml" Requires="v">
                <p:oleObj spid="_x0000_s348389" name="Equation" r:id="rId6" imgW="1892160" imgH="457200" progId="Equation.3">
                  <p:embed/>
                </p:oleObj>
              </mc:Choice>
              <mc:Fallback>
                <p:oleObj name="Equation" r:id="rId6" imgW="1892160" imgH="457200" progId="Equation.3">
                  <p:embed/>
                  <p:pic>
                    <p:nvPicPr>
                      <p:cNvPr id="0" name=""/>
                      <p:cNvPicPr>
                        <a:picLocks noChangeAspect="1" noChangeArrowheads="1"/>
                      </p:cNvPicPr>
                      <p:nvPr/>
                    </p:nvPicPr>
                    <p:blipFill>
                      <a:blip r:embed="rId7"/>
                      <a:srcRect/>
                      <a:stretch>
                        <a:fillRect/>
                      </a:stretch>
                    </p:blipFill>
                    <p:spPr bwMode="auto">
                      <a:xfrm>
                        <a:off x="2117283" y="2931593"/>
                        <a:ext cx="4548187" cy="1092200"/>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50167159"/>
              </p:ext>
            </p:extLst>
          </p:nvPr>
        </p:nvGraphicFramePr>
        <p:xfrm>
          <a:off x="2797175" y="4467225"/>
          <a:ext cx="3073400" cy="571500"/>
        </p:xfrm>
        <a:graphic>
          <a:graphicData uri="http://schemas.openxmlformats.org/presentationml/2006/ole">
            <mc:AlternateContent xmlns:mc="http://schemas.openxmlformats.org/markup-compatibility/2006">
              <mc:Choice xmlns:v="urn:schemas-microsoft-com:vml" Requires="v">
                <p:oleObj spid="_x0000_s348390" name="Equation" r:id="rId8" imgW="1257120" imgH="228600" progId="Equation.3">
                  <p:embed/>
                </p:oleObj>
              </mc:Choice>
              <mc:Fallback>
                <p:oleObj name="Equation" r:id="rId8" imgW="1257120" imgH="228600" progId="Equation.3">
                  <p:embed/>
                  <p:pic>
                    <p:nvPicPr>
                      <p:cNvPr id="0" name=""/>
                      <p:cNvPicPr>
                        <a:picLocks noChangeAspect="1" noChangeArrowheads="1"/>
                      </p:cNvPicPr>
                      <p:nvPr/>
                    </p:nvPicPr>
                    <p:blipFill>
                      <a:blip r:embed="rId9"/>
                      <a:srcRect/>
                      <a:stretch>
                        <a:fillRect/>
                      </a:stretch>
                    </p:blipFill>
                    <p:spPr bwMode="auto">
                      <a:xfrm>
                        <a:off x="2797175" y="4467225"/>
                        <a:ext cx="3073400" cy="571500"/>
                      </a:xfrm>
                      <a:prstGeom prst="rect">
                        <a:avLst/>
                      </a:prstGeom>
                      <a:no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670229982"/>
              </p:ext>
            </p:extLst>
          </p:nvPr>
        </p:nvGraphicFramePr>
        <p:xfrm>
          <a:off x="2876550" y="5564188"/>
          <a:ext cx="2917825" cy="571500"/>
        </p:xfrm>
        <a:graphic>
          <a:graphicData uri="http://schemas.openxmlformats.org/presentationml/2006/ole">
            <mc:AlternateContent xmlns:mc="http://schemas.openxmlformats.org/markup-compatibility/2006">
              <mc:Choice xmlns:v="urn:schemas-microsoft-com:vml" Requires="v">
                <p:oleObj spid="_x0000_s348391" name="Equation" r:id="rId10" imgW="1193760" imgH="228600" progId="Equation.3">
                  <p:embed/>
                </p:oleObj>
              </mc:Choice>
              <mc:Fallback>
                <p:oleObj name="Equation" r:id="rId10" imgW="1193760" imgH="228600" progId="Equation.3">
                  <p:embed/>
                  <p:pic>
                    <p:nvPicPr>
                      <p:cNvPr id="0" name="Object 5"/>
                      <p:cNvPicPr>
                        <a:picLocks noChangeAspect="1" noChangeArrowheads="1"/>
                      </p:cNvPicPr>
                      <p:nvPr/>
                    </p:nvPicPr>
                    <p:blipFill>
                      <a:blip r:embed="rId11"/>
                      <a:srcRect/>
                      <a:stretch>
                        <a:fillRect/>
                      </a:stretch>
                    </p:blipFill>
                    <p:spPr bwMode="auto">
                      <a:xfrm>
                        <a:off x="2876550" y="5564188"/>
                        <a:ext cx="29178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50758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6" name="Object 5"/>
          <p:cNvGraphicFramePr>
            <a:graphicFrameLocks noChangeAspect="1"/>
          </p:cNvGraphicFramePr>
          <p:nvPr>
            <p:extLst>
              <p:ext uri="{D42A27DB-BD31-4B8C-83A1-F6EECF244321}">
                <p14:modId xmlns:p14="http://schemas.microsoft.com/office/powerpoint/2010/main" val="2637194408"/>
              </p:ext>
            </p:extLst>
          </p:nvPr>
        </p:nvGraphicFramePr>
        <p:xfrm>
          <a:off x="1476375" y="1274763"/>
          <a:ext cx="5992813" cy="1206500"/>
        </p:xfrm>
        <a:graphic>
          <a:graphicData uri="http://schemas.openxmlformats.org/presentationml/2006/ole">
            <mc:AlternateContent xmlns:mc="http://schemas.openxmlformats.org/markup-compatibility/2006">
              <mc:Choice xmlns:v="urn:schemas-microsoft-com:vml" Requires="v">
                <p:oleObj spid="_x0000_s349243" name="Equation" r:id="rId4" imgW="2450880" imgH="482400" progId="Equation.3">
                  <p:embed/>
                </p:oleObj>
              </mc:Choice>
              <mc:Fallback>
                <p:oleObj name="Equation" r:id="rId4" imgW="2450880" imgH="482400" progId="Equation.3">
                  <p:embed/>
                  <p:pic>
                    <p:nvPicPr>
                      <p:cNvPr id="0" name=""/>
                      <p:cNvPicPr>
                        <a:picLocks noChangeAspect="1" noChangeArrowheads="1"/>
                      </p:cNvPicPr>
                      <p:nvPr/>
                    </p:nvPicPr>
                    <p:blipFill>
                      <a:blip r:embed="rId5"/>
                      <a:srcRect/>
                      <a:stretch>
                        <a:fillRect/>
                      </a:stretch>
                    </p:blipFill>
                    <p:spPr bwMode="auto">
                      <a:xfrm>
                        <a:off x="1476375" y="1274763"/>
                        <a:ext cx="5992813" cy="1206500"/>
                      </a:xfrm>
                      <a:prstGeom prst="rect">
                        <a:avLst/>
                      </a:prstGeom>
                      <a:noFill/>
                      <a:ln>
                        <a:noFill/>
                      </a:ln>
                      <a:effectLst/>
                    </p:spPr>
                  </p:pic>
                </p:oleObj>
              </mc:Fallback>
            </mc:AlternateContent>
          </a:graphicData>
        </a:graphic>
      </p:graphicFrame>
      <p:pic>
        <p:nvPicPr>
          <p:cNvPr id="34918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737214"/>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5"/>
          <p:cNvSpPr txBox="1">
            <a:spLocks noChangeArrowheads="1"/>
          </p:cNvSpPr>
          <p:nvPr/>
        </p:nvSpPr>
        <p:spPr bwMode="invGray">
          <a:xfrm>
            <a:off x="0" y="2889172"/>
            <a:ext cx="393356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phase margin and gain crossover frequency are almost exactly as required. The discrepancy is because of the selection of simpler approximate values for the controller parameters.</a:t>
            </a:r>
            <a:endParaRPr kumimoji="1" lang="en-GB" altLang="en-US" dirty="0">
              <a:cs typeface="Times New Roman" pitchFamily="18" charset="0"/>
            </a:endParaRPr>
          </a:p>
        </p:txBody>
      </p:sp>
    </p:spTree>
    <p:extLst>
      <p:ext uri="{BB962C8B-B14F-4D97-AF65-F5344CB8AC3E}">
        <p14:creationId xmlns:p14="http://schemas.microsoft.com/office/powerpoint/2010/main" val="2703547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5.1</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2" name="Text Box 5"/>
          <p:cNvSpPr txBox="1">
            <a:spLocks noChangeArrowheads="1"/>
          </p:cNvSpPr>
          <p:nvPr/>
        </p:nvSpPr>
        <p:spPr bwMode="invGray">
          <a:xfrm>
            <a:off x="284813" y="1088647"/>
            <a:ext cx="81733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resulting step response has zero steady-state error but with significantly improved overshoot of 36.2% and dramatically improved 2% settling time of 6.55 sec.</a:t>
            </a:r>
            <a:endParaRPr kumimoji="1" lang="en-GB" altLang="en-US" dirty="0">
              <a:cs typeface="Times New Roman" pitchFamily="18" charset="0"/>
            </a:endParaRPr>
          </a:p>
        </p:txBody>
      </p:sp>
      <p:pic>
        <p:nvPicPr>
          <p:cNvPr id="350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361887"/>
            <a:ext cx="5994817" cy="449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735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366" name="Rectangle 2"/>
          <p:cNvSpPr>
            <a:spLocks noChangeArrowheads="1"/>
          </p:cNvSpPr>
          <p:nvPr/>
        </p:nvSpPr>
        <p:spPr bwMode="auto">
          <a:xfrm>
            <a:off x="320675" y="130968"/>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Lag Controller</a:t>
            </a:r>
            <a:endParaRPr lang="en-US" altLang="en-US" sz="4400" dirty="0">
              <a:solidFill>
                <a:schemeClr val="tx2"/>
              </a:solidFill>
              <a:latin typeface="Arial" charset="0"/>
            </a:endParaRPr>
          </a:p>
        </p:txBody>
      </p:sp>
      <p:sp>
        <p:nvSpPr>
          <p:cNvPr id="1536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536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5369" name="Text Box 5"/>
          <p:cNvSpPr txBox="1">
            <a:spLocks noChangeArrowheads="1"/>
          </p:cNvSpPr>
          <p:nvPr/>
        </p:nvSpPr>
        <p:spPr bwMode="invGray">
          <a:xfrm>
            <a:off x="185738" y="957263"/>
            <a:ext cx="8745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lag controller has transfer function:</a:t>
            </a:r>
            <a:endParaRPr lang="en-US" altLang="en-US"/>
          </a:p>
        </p:txBody>
      </p:sp>
      <p:sp>
        <p:nvSpPr>
          <p:cNvPr id="15370" name="Text Box 6"/>
          <p:cNvSpPr txBox="1">
            <a:spLocks noChangeArrowheads="1"/>
          </p:cNvSpPr>
          <p:nvPr/>
        </p:nvSpPr>
        <p:spPr bwMode="invGray">
          <a:xfrm>
            <a:off x="220663" y="2653507"/>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Min. phase -</a:t>
            </a:r>
            <a:r>
              <a:rPr lang="en-GB" altLang="en-US" dirty="0">
                <a:latin typeface="Symbol" pitchFamily="18" charset="2"/>
              </a:rPr>
              <a:t>F</a:t>
            </a:r>
            <a:r>
              <a:rPr lang="en-GB" altLang="en-US" dirty="0"/>
              <a:t>:</a:t>
            </a:r>
            <a:endParaRPr lang="en-US" altLang="en-US" dirty="0"/>
          </a:p>
        </p:txBody>
      </p:sp>
      <p:graphicFrame>
        <p:nvGraphicFramePr>
          <p:cNvPr id="15362" name="Object 7"/>
          <p:cNvGraphicFramePr>
            <a:graphicFrameLocks noChangeAspect="1"/>
          </p:cNvGraphicFramePr>
          <p:nvPr>
            <p:extLst>
              <p:ext uri="{D42A27DB-BD31-4B8C-83A1-F6EECF244321}">
                <p14:modId xmlns:p14="http://schemas.microsoft.com/office/powerpoint/2010/main" val="4076239387"/>
              </p:ext>
            </p:extLst>
          </p:nvPr>
        </p:nvGraphicFramePr>
        <p:xfrm>
          <a:off x="635794" y="1368633"/>
          <a:ext cx="5538787" cy="1238250"/>
        </p:xfrm>
        <a:graphic>
          <a:graphicData uri="http://schemas.openxmlformats.org/presentationml/2006/ole">
            <mc:AlternateContent xmlns:mc="http://schemas.openxmlformats.org/markup-compatibility/2006">
              <mc:Choice xmlns:v="urn:schemas-microsoft-com:vml" Requires="v">
                <p:oleObj spid="_x0000_s15705" name="Equation" r:id="rId4" imgW="2158920" imgH="482400" progId="Equation.3">
                  <p:embed/>
                </p:oleObj>
              </mc:Choice>
              <mc:Fallback>
                <p:oleObj name="Equation" r:id="rId4" imgW="2158920" imgH="482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94" y="1368633"/>
                        <a:ext cx="5538787"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9"/>
          <p:cNvGraphicFramePr>
            <a:graphicFrameLocks noChangeAspect="1"/>
          </p:cNvGraphicFramePr>
          <p:nvPr>
            <p:extLst>
              <p:ext uri="{D42A27DB-BD31-4B8C-83A1-F6EECF244321}">
                <p14:modId xmlns:p14="http://schemas.microsoft.com/office/powerpoint/2010/main" val="235079094"/>
              </p:ext>
            </p:extLst>
          </p:nvPr>
        </p:nvGraphicFramePr>
        <p:xfrm>
          <a:off x="1136651" y="3172619"/>
          <a:ext cx="2265362" cy="928687"/>
        </p:xfrm>
        <a:graphic>
          <a:graphicData uri="http://schemas.openxmlformats.org/presentationml/2006/ole">
            <mc:AlternateContent xmlns:mc="http://schemas.openxmlformats.org/markup-compatibility/2006">
              <mc:Choice xmlns:v="urn:schemas-microsoft-com:vml" Requires="v">
                <p:oleObj spid="_x0000_s15706" name="Equation" r:id="rId6" imgW="1054080" imgH="431640" progId="Equation.3">
                  <p:embed/>
                </p:oleObj>
              </mc:Choice>
              <mc:Fallback>
                <p:oleObj name="Equation" r:id="rId6" imgW="1054080" imgH="4316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51" y="3172619"/>
                        <a:ext cx="2265362"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Text Box 10"/>
          <p:cNvSpPr txBox="1">
            <a:spLocks noChangeArrowheads="1"/>
          </p:cNvSpPr>
          <p:nvPr/>
        </p:nvSpPr>
        <p:spPr bwMode="invGray">
          <a:xfrm>
            <a:off x="220663" y="4142582"/>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Freq. of min. phase:</a:t>
            </a:r>
            <a:endParaRPr lang="en-US" altLang="en-US" dirty="0"/>
          </a:p>
        </p:txBody>
      </p:sp>
      <p:graphicFrame>
        <p:nvGraphicFramePr>
          <p:cNvPr id="15364" name="Object 11"/>
          <p:cNvGraphicFramePr>
            <a:graphicFrameLocks noChangeAspect="1"/>
          </p:cNvGraphicFramePr>
          <p:nvPr>
            <p:extLst>
              <p:ext uri="{D42A27DB-BD31-4B8C-83A1-F6EECF244321}">
                <p14:modId xmlns:p14="http://schemas.microsoft.com/office/powerpoint/2010/main" val="4104599301"/>
              </p:ext>
            </p:extLst>
          </p:nvPr>
        </p:nvGraphicFramePr>
        <p:xfrm>
          <a:off x="3305175" y="4210050"/>
          <a:ext cx="792163" cy="901700"/>
        </p:xfrm>
        <a:graphic>
          <a:graphicData uri="http://schemas.openxmlformats.org/presentationml/2006/ole">
            <mc:AlternateContent xmlns:mc="http://schemas.openxmlformats.org/markup-compatibility/2006">
              <mc:Choice xmlns:v="urn:schemas-microsoft-com:vml" Requires="v">
                <p:oleObj spid="_x0000_s15707" name="Equation" r:id="rId8" imgW="368280" imgH="419040" progId="Equation.3">
                  <p:embed/>
                </p:oleObj>
              </mc:Choice>
              <mc:Fallback>
                <p:oleObj name="Equation" r:id="rId8" imgW="368280" imgH="419040" progId="Equation.3">
                  <p:embed/>
                  <p:pic>
                    <p:nvPicPr>
                      <p:cNvPr id="0" name="Object 11"/>
                      <p:cNvPicPr>
                        <a:picLocks noChangeAspect="1" noChangeArrowheads="1"/>
                      </p:cNvPicPr>
                      <p:nvPr/>
                    </p:nvPicPr>
                    <p:blipFill>
                      <a:blip r:embed="rId9"/>
                      <a:srcRect/>
                      <a:stretch>
                        <a:fillRect/>
                      </a:stretch>
                    </p:blipFill>
                    <p:spPr bwMode="auto">
                      <a:xfrm>
                        <a:off x="3305175" y="4210050"/>
                        <a:ext cx="79216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2" name="Text Box 12"/>
          <p:cNvSpPr txBox="1">
            <a:spLocks noChangeArrowheads="1"/>
          </p:cNvSpPr>
          <p:nvPr/>
        </p:nvSpPr>
        <p:spPr bwMode="invGray">
          <a:xfrm>
            <a:off x="220663" y="5415093"/>
            <a:ext cx="3184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Gain at this </a:t>
            </a:r>
            <a:r>
              <a:rPr lang="en-GB" altLang="en-US" dirty="0" err="1"/>
              <a:t>freq</a:t>
            </a:r>
            <a:r>
              <a:rPr lang="en-GB" altLang="en-US" dirty="0"/>
              <a:t>:</a:t>
            </a:r>
            <a:endParaRPr lang="en-US" altLang="en-US" dirty="0"/>
          </a:p>
        </p:txBody>
      </p:sp>
      <p:graphicFrame>
        <p:nvGraphicFramePr>
          <p:cNvPr id="15365" name="Object 13"/>
          <p:cNvGraphicFramePr>
            <a:graphicFrameLocks noChangeAspect="1"/>
          </p:cNvGraphicFramePr>
          <p:nvPr>
            <p:extLst>
              <p:ext uri="{D42A27DB-BD31-4B8C-83A1-F6EECF244321}">
                <p14:modId xmlns:p14="http://schemas.microsoft.com/office/powerpoint/2010/main" val="1590829053"/>
              </p:ext>
            </p:extLst>
          </p:nvPr>
        </p:nvGraphicFramePr>
        <p:xfrm>
          <a:off x="2852738" y="5443668"/>
          <a:ext cx="1719262" cy="490538"/>
        </p:xfrm>
        <a:graphic>
          <a:graphicData uri="http://schemas.openxmlformats.org/presentationml/2006/ole">
            <mc:AlternateContent xmlns:mc="http://schemas.openxmlformats.org/markup-compatibility/2006">
              <mc:Choice xmlns:v="urn:schemas-microsoft-com:vml" Requires="v">
                <p:oleObj spid="_x0000_s15708" name="Equation" r:id="rId10" imgW="799920" imgH="228600" progId="Equation.3">
                  <p:embed/>
                </p:oleObj>
              </mc:Choice>
              <mc:Fallback>
                <p:oleObj name="Equation" r:id="rId10" imgW="79992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2738" y="5443668"/>
                        <a:ext cx="1719262"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73"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invGray">
          <a:xfrm>
            <a:off x="4247734" y="1997869"/>
            <a:ext cx="5718175"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2"/>
          <p:cNvSpPr txBox="1">
            <a:spLocks noChangeArrowheads="1"/>
          </p:cNvSpPr>
          <p:nvPr/>
        </p:nvSpPr>
        <p:spPr bwMode="invGray">
          <a:xfrm>
            <a:off x="185738" y="6115567"/>
            <a:ext cx="3184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Gain at </a:t>
            </a:r>
            <a:r>
              <a:rPr lang="en-GB" altLang="en-US" dirty="0" smtClean="0"/>
              <a:t>high </a:t>
            </a:r>
            <a:r>
              <a:rPr lang="en-GB" altLang="en-US" dirty="0" err="1"/>
              <a:t>freq</a:t>
            </a:r>
            <a:r>
              <a:rPr lang="en-GB" altLang="en-US" dirty="0"/>
              <a:t>:</a:t>
            </a:r>
            <a:endParaRPr lang="en-US"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776752249"/>
              </p:ext>
            </p:extLst>
          </p:nvPr>
        </p:nvGraphicFramePr>
        <p:xfrm>
          <a:off x="3148013" y="6132513"/>
          <a:ext cx="1795462" cy="512762"/>
        </p:xfrm>
        <a:graphic>
          <a:graphicData uri="http://schemas.openxmlformats.org/presentationml/2006/ole">
            <mc:AlternateContent xmlns:mc="http://schemas.openxmlformats.org/markup-compatibility/2006">
              <mc:Choice xmlns:v="urn:schemas-microsoft-com:vml" Requires="v">
                <p:oleObj spid="_x0000_s15709" name="Equation" r:id="rId13" imgW="825480" imgH="228600" progId="Equation.3">
                  <p:embed/>
                </p:oleObj>
              </mc:Choice>
              <mc:Fallback>
                <p:oleObj name="Equation" r:id="rId13" imgW="825480" imgH="228600" progId="Equation.3">
                  <p:embed/>
                  <p:pic>
                    <p:nvPicPr>
                      <p:cNvPr id="0" name="Object 13"/>
                      <p:cNvPicPr>
                        <a:picLocks noChangeAspect="1" noChangeArrowheads="1"/>
                      </p:cNvPicPr>
                      <p:nvPr/>
                    </p:nvPicPr>
                    <p:blipFill>
                      <a:blip r:embed="rId14"/>
                      <a:srcRect/>
                      <a:stretch>
                        <a:fillRect/>
                      </a:stretch>
                    </p:blipFill>
                    <p:spPr bwMode="auto">
                      <a:xfrm>
                        <a:off x="3148013" y="6132513"/>
                        <a:ext cx="1795462"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387" name="Rectangle 2"/>
          <p:cNvSpPr>
            <a:spLocks noChangeArrowheads="1"/>
          </p:cNvSpPr>
          <p:nvPr/>
        </p:nvSpPr>
        <p:spPr bwMode="auto">
          <a:xfrm>
            <a:off x="320675" y="130968"/>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Lag Controller Design</a:t>
            </a:r>
            <a:endParaRPr lang="en-US" altLang="en-US" sz="4400" dirty="0">
              <a:solidFill>
                <a:schemeClr val="tx2"/>
              </a:solidFill>
              <a:latin typeface="Arial" charset="0"/>
            </a:endParaRPr>
          </a:p>
        </p:txBody>
      </p:sp>
      <p:sp>
        <p:nvSpPr>
          <p:cNvPr id="1638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638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16386" name="Object 14"/>
          <p:cNvGraphicFramePr>
            <a:graphicFrameLocks noChangeAspect="1"/>
          </p:cNvGraphicFramePr>
          <p:nvPr>
            <p:extLst>
              <p:ext uri="{D42A27DB-BD31-4B8C-83A1-F6EECF244321}">
                <p14:modId xmlns:p14="http://schemas.microsoft.com/office/powerpoint/2010/main" val="1935567677"/>
              </p:ext>
            </p:extLst>
          </p:nvPr>
        </p:nvGraphicFramePr>
        <p:xfrm>
          <a:off x="6114712" y="1092200"/>
          <a:ext cx="1404937" cy="1044575"/>
        </p:xfrm>
        <a:graphic>
          <a:graphicData uri="http://schemas.openxmlformats.org/presentationml/2006/ole">
            <mc:AlternateContent xmlns:mc="http://schemas.openxmlformats.org/markup-compatibility/2006">
              <mc:Choice xmlns:v="urn:schemas-microsoft-com:vml" Requires="v">
                <p:oleObj spid="_x0000_s16462" name="Equation" r:id="rId4" imgW="583920" imgH="431640" progId="Equation.3">
                  <p:embed/>
                </p:oleObj>
              </mc:Choice>
              <mc:Fallback>
                <p:oleObj name="Equation" r:id="rId4" imgW="583920" imgH="431640" progId="Equation.3">
                  <p:embed/>
                  <p:pic>
                    <p:nvPicPr>
                      <p:cNvPr id="0" name="Object 14"/>
                      <p:cNvPicPr>
                        <a:picLocks noChangeAspect="1" noChangeArrowheads="1"/>
                      </p:cNvPicPr>
                      <p:nvPr/>
                    </p:nvPicPr>
                    <p:blipFill>
                      <a:blip r:embed="rId5"/>
                      <a:srcRect/>
                      <a:stretch>
                        <a:fillRect/>
                      </a:stretch>
                    </p:blipFill>
                    <p:spPr bwMode="auto">
                      <a:xfrm>
                        <a:off x="6114712" y="1092200"/>
                        <a:ext cx="1404937"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Text Box 15"/>
          <p:cNvSpPr txBox="1">
            <a:spLocks noChangeArrowheads="1"/>
          </p:cNvSpPr>
          <p:nvPr/>
        </p:nvSpPr>
        <p:spPr bwMode="invGray">
          <a:xfrm>
            <a:off x="163513" y="2136775"/>
            <a:ext cx="8745537"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By selecting sufficiently large proportional gain </a:t>
            </a:r>
            <a:r>
              <a:rPr lang="en-GB" altLang="en-US" i="1" dirty="0"/>
              <a:t>k</a:t>
            </a:r>
            <a:r>
              <a:rPr lang="en-GB" altLang="en-US" dirty="0"/>
              <a:t> the error constant can be reduced below any desired target value.  But the resulting closed loop system is commonly less stable since the gain crossover frequency has typically been increased and the phase margin reduced.  The purpose of a lag controller is to restore the phase margin to acceptable values thereby permitting recovery of stability without affecting the benefit of the proportional gain, namely reduced steady state error.  A price paid is commonly speed of response. </a:t>
            </a:r>
            <a:endParaRPr lang="en-US" altLang="en-US" dirty="0"/>
          </a:p>
        </p:txBody>
      </p:sp>
      <p:sp>
        <p:nvSpPr>
          <p:cNvPr id="8" name="Text Box 15"/>
          <p:cNvSpPr txBox="1">
            <a:spLocks noChangeArrowheads="1"/>
          </p:cNvSpPr>
          <p:nvPr/>
        </p:nvSpPr>
        <p:spPr bwMode="invGray">
          <a:xfrm>
            <a:off x="199231" y="1139993"/>
            <a:ext cx="8745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The error constant for a step input is: </a:t>
            </a:r>
            <a:endParaRPr lang="en-US"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412" name="Rectangle 2"/>
          <p:cNvSpPr>
            <a:spLocks noChangeArrowheads="1"/>
          </p:cNvSpPr>
          <p:nvPr/>
        </p:nvSpPr>
        <p:spPr bwMode="auto">
          <a:xfrm>
            <a:off x="685800" y="171424"/>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1741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741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17410" name="Object 5"/>
          <p:cNvGraphicFramePr>
            <a:graphicFrameLocks noChangeAspect="1"/>
          </p:cNvGraphicFramePr>
          <p:nvPr>
            <p:extLst>
              <p:ext uri="{D42A27DB-BD31-4B8C-83A1-F6EECF244321}">
                <p14:modId xmlns:p14="http://schemas.microsoft.com/office/powerpoint/2010/main" val="4005697865"/>
              </p:ext>
            </p:extLst>
          </p:nvPr>
        </p:nvGraphicFramePr>
        <p:xfrm>
          <a:off x="4648200" y="1727984"/>
          <a:ext cx="2324100" cy="1025525"/>
        </p:xfrm>
        <a:graphic>
          <a:graphicData uri="http://schemas.openxmlformats.org/presentationml/2006/ole">
            <mc:AlternateContent xmlns:mc="http://schemas.openxmlformats.org/markup-compatibility/2006">
              <mc:Choice xmlns:v="urn:schemas-microsoft-com:vml" Requires="v">
                <p:oleObj spid="_x0000_s351337" name="Equation" r:id="rId4" imgW="977760" imgH="431640" progId="Equation.3">
                  <p:embed/>
                </p:oleObj>
              </mc:Choice>
              <mc:Fallback>
                <p:oleObj name="Equation" r:id="rId4" imgW="9777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727984"/>
                        <a:ext cx="232410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17411" name="Object 9"/>
          <p:cNvGraphicFramePr>
            <a:graphicFrameLocks noChangeAspect="1"/>
          </p:cNvGraphicFramePr>
          <p:nvPr>
            <p:extLst>
              <p:ext uri="{D42A27DB-BD31-4B8C-83A1-F6EECF244321}">
                <p14:modId xmlns:p14="http://schemas.microsoft.com/office/powerpoint/2010/main" val="3824167786"/>
              </p:ext>
            </p:extLst>
          </p:nvPr>
        </p:nvGraphicFramePr>
        <p:xfrm>
          <a:off x="1898650" y="3921333"/>
          <a:ext cx="5346700" cy="1033463"/>
        </p:xfrm>
        <a:graphic>
          <a:graphicData uri="http://schemas.openxmlformats.org/presentationml/2006/ole">
            <mc:AlternateContent xmlns:mc="http://schemas.openxmlformats.org/markup-compatibility/2006">
              <mc:Choice xmlns:v="urn:schemas-microsoft-com:vml" Requires="v">
                <p:oleObj spid="_x0000_s351338" name="Equation" r:id="rId6" imgW="2298600" imgH="444240" progId="Equation.3">
                  <p:embed/>
                </p:oleObj>
              </mc:Choice>
              <mc:Fallback>
                <p:oleObj name="Equation" r:id="rId6" imgW="2298600" imgH="444240" progId="Equation.3">
                  <p:embed/>
                  <p:pic>
                    <p:nvPicPr>
                      <p:cNvPr id="0" name=""/>
                      <p:cNvPicPr>
                        <a:picLocks noChangeAspect="1" noChangeArrowheads="1"/>
                      </p:cNvPicPr>
                      <p:nvPr/>
                    </p:nvPicPr>
                    <p:blipFill>
                      <a:blip r:embed="rId7"/>
                      <a:srcRect/>
                      <a:stretch>
                        <a:fillRect/>
                      </a:stretch>
                    </p:blipFill>
                    <p:spPr bwMode="auto">
                      <a:xfrm>
                        <a:off x="1898650" y="3921333"/>
                        <a:ext cx="53467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Text Box 16"/>
          <p:cNvSpPr txBox="1">
            <a:spLocks noChangeArrowheads="1"/>
          </p:cNvSpPr>
          <p:nvPr/>
        </p:nvSpPr>
        <p:spPr bwMode="invGray">
          <a:xfrm>
            <a:off x="238736" y="2753509"/>
            <a:ext cx="847794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US" altLang="en-US" dirty="0" smtClean="0"/>
              <a:t>Require a steady-state error to a step input below 5% Achieve reduction by introducing proportional gain </a:t>
            </a:r>
            <a:r>
              <a:rPr lang="en-US" altLang="en-US" i="1" dirty="0" smtClean="0"/>
              <a:t>k</a:t>
            </a:r>
            <a:r>
              <a:rPr lang="en-US" altLang="en-US" dirty="0" smtClean="0"/>
              <a:t>.</a:t>
            </a:r>
            <a:endParaRPr lang="en-US" altLang="en-US" dirty="0"/>
          </a:p>
        </p:txBody>
      </p:sp>
      <p:sp>
        <p:nvSpPr>
          <p:cNvPr id="14" name="Text Box 16"/>
          <p:cNvSpPr txBox="1">
            <a:spLocks noChangeArrowheads="1"/>
          </p:cNvSpPr>
          <p:nvPr/>
        </p:nvSpPr>
        <p:spPr bwMode="invGray">
          <a:xfrm>
            <a:off x="238736" y="1359470"/>
            <a:ext cx="84779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US" altLang="en-US" dirty="0" smtClean="0"/>
              <a:t>Consider a very simple plant:</a:t>
            </a:r>
            <a:endParaRPr lang="en-US" altLang="en-US" dirty="0"/>
          </a:p>
        </p:txBody>
      </p:sp>
      <p:sp>
        <p:nvSpPr>
          <p:cNvPr id="15" name="Text Box 16"/>
          <p:cNvSpPr txBox="1">
            <a:spLocks noChangeArrowheads="1"/>
          </p:cNvSpPr>
          <p:nvPr/>
        </p:nvSpPr>
        <p:spPr bwMode="invGray">
          <a:xfrm>
            <a:off x="238735" y="5417911"/>
            <a:ext cx="847794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US" altLang="en-US" dirty="0" smtClean="0"/>
              <a:t>So the steady-state requirement is achieved by using a proportional gain of about 10.</a:t>
            </a:r>
            <a:endParaRPr lang="en-US" altLang="en-US" dirty="0"/>
          </a:p>
        </p:txBody>
      </p:sp>
    </p:spTree>
    <p:extLst>
      <p:ext uri="{BB962C8B-B14F-4D97-AF65-F5344CB8AC3E}">
        <p14:creationId xmlns:p14="http://schemas.microsoft.com/office/powerpoint/2010/main" val="1336499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03743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0834" name="Rectangle 2"/>
          <p:cNvSpPr>
            <a:spLocks noChangeArrowheads="1"/>
          </p:cNvSpPr>
          <p:nvPr/>
        </p:nvSpPr>
        <p:spPr bwMode="auto">
          <a:xfrm>
            <a:off x="685800" y="8191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Section </a:t>
            </a:r>
            <a:r>
              <a:rPr lang="en-GB" altLang="en-US" sz="4400" dirty="0" smtClean="0">
                <a:solidFill>
                  <a:schemeClr val="tx2"/>
                </a:solidFill>
                <a:latin typeface="Arial" charset="0"/>
              </a:rPr>
              <a:t>5 </a:t>
            </a:r>
            <a:r>
              <a:rPr lang="en-GB" altLang="en-US" sz="4400" dirty="0">
                <a:solidFill>
                  <a:schemeClr val="tx2"/>
                </a:solidFill>
                <a:latin typeface="Arial" charset="0"/>
              </a:rPr>
              <a:t>- Outline</a:t>
            </a:r>
          </a:p>
        </p:txBody>
      </p:sp>
      <p:sp>
        <p:nvSpPr>
          <p:cNvPr id="120835" name="Rectangle 3"/>
          <p:cNvSpPr>
            <a:spLocks noChangeArrowheads="1"/>
          </p:cNvSpPr>
          <p:nvPr/>
        </p:nvSpPr>
        <p:spPr bwMode="auto">
          <a:xfrm>
            <a:off x="2195513" y="2678113"/>
            <a:ext cx="4700587" cy="337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20000"/>
              </a:spcBef>
              <a:buFontTx/>
              <a:buChar char="•"/>
            </a:pPr>
            <a:r>
              <a:rPr lang="en-GB" altLang="en-US" sz="3200"/>
              <a:t>Lead Controllers.</a:t>
            </a:r>
          </a:p>
          <a:p>
            <a:pPr eaLnBrk="1" hangingPunct="1">
              <a:spcBef>
                <a:spcPct val="20000"/>
              </a:spcBef>
              <a:buFontTx/>
              <a:buChar char="•"/>
            </a:pPr>
            <a:endParaRPr lang="en-GB" altLang="en-US" sz="3200"/>
          </a:p>
          <a:p>
            <a:pPr eaLnBrk="1" hangingPunct="1">
              <a:spcBef>
                <a:spcPct val="20000"/>
              </a:spcBef>
              <a:buFontTx/>
              <a:buChar char="•"/>
            </a:pPr>
            <a:r>
              <a:rPr lang="en-GB" altLang="en-US" sz="3200"/>
              <a:t>Lag Controllers.</a:t>
            </a:r>
          </a:p>
          <a:p>
            <a:pPr eaLnBrk="1" hangingPunct="1">
              <a:spcBef>
                <a:spcPct val="20000"/>
              </a:spcBef>
              <a:buFontTx/>
              <a:buChar char="•"/>
            </a:pPr>
            <a:endParaRPr lang="en-GB" altLang="en-US" sz="3200"/>
          </a:p>
          <a:p>
            <a:pPr eaLnBrk="1" hangingPunct="1">
              <a:spcBef>
                <a:spcPct val="20000"/>
              </a:spcBef>
              <a:buFontTx/>
              <a:buChar char="•"/>
            </a:pPr>
            <a:r>
              <a:rPr lang="en-GB" altLang="en-US" sz="3200"/>
              <a:t>Lead/Lag Controllers.</a:t>
            </a:r>
          </a:p>
        </p:txBody>
      </p:sp>
      <p:sp>
        <p:nvSpPr>
          <p:cNvPr id="120836"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800" dirty="0"/>
          </a:p>
        </p:txBody>
      </p:sp>
      <p:sp>
        <p:nvSpPr>
          <p:cNvPr id="120837"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412" name="Rectangle 2"/>
          <p:cNvSpPr>
            <a:spLocks noChangeArrowheads="1"/>
          </p:cNvSpPr>
          <p:nvPr/>
        </p:nvSpPr>
        <p:spPr bwMode="auto">
          <a:xfrm>
            <a:off x="685800" y="308834"/>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1741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741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7415"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pic>
        <p:nvPicPr>
          <p:cNvPr id="1741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0" y="2619375"/>
            <a:ext cx="5413375"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16"/>
          <p:cNvSpPr txBox="1">
            <a:spLocks noChangeArrowheads="1"/>
          </p:cNvSpPr>
          <p:nvPr/>
        </p:nvSpPr>
        <p:spPr bwMode="invGray">
          <a:xfrm>
            <a:off x="291306" y="1155049"/>
            <a:ext cx="853790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We see that the proportional gain has a detrimental effect upon the closed-loop stability if the system is placed in a unity negative feedback loop.</a:t>
            </a:r>
            <a:endParaRPr lang="en-US" altLang="en-US" dirty="0"/>
          </a:p>
        </p:txBody>
      </p:sp>
      <p:pic>
        <p:nvPicPr>
          <p:cNvPr id="1741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308475" y="2598738"/>
            <a:ext cx="54562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18"/>
          <p:cNvSpPr txBox="1">
            <a:spLocks noChangeArrowheads="1"/>
          </p:cNvSpPr>
          <p:nvPr/>
        </p:nvSpPr>
        <p:spPr bwMode="invGray">
          <a:xfrm>
            <a:off x="6283325" y="6303963"/>
            <a:ext cx="2195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2000"/>
              <a:t>Plant+Gain</a:t>
            </a:r>
            <a:endParaRPr lang="en-US" altLang="en-US" sz="2000"/>
          </a:p>
        </p:txBody>
      </p:sp>
      <p:sp>
        <p:nvSpPr>
          <p:cNvPr id="17421" name="Text Box 19"/>
          <p:cNvSpPr txBox="1">
            <a:spLocks noChangeArrowheads="1"/>
          </p:cNvSpPr>
          <p:nvPr/>
        </p:nvSpPr>
        <p:spPr bwMode="invGray">
          <a:xfrm>
            <a:off x="2071688" y="6307138"/>
            <a:ext cx="923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2000"/>
              <a:t>Plant</a:t>
            </a:r>
            <a:endParaRPr lang="en-US" alt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387" name="Rectangle 2"/>
          <p:cNvSpPr>
            <a:spLocks noChangeArrowheads="1"/>
          </p:cNvSpPr>
          <p:nvPr/>
        </p:nvSpPr>
        <p:spPr bwMode="auto">
          <a:xfrm>
            <a:off x="320675" y="130968"/>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Lag Controller Design</a:t>
            </a:r>
            <a:endParaRPr lang="en-US" altLang="en-US" sz="4400" dirty="0">
              <a:solidFill>
                <a:schemeClr val="tx2"/>
              </a:solidFill>
              <a:latin typeface="Arial" charset="0"/>
            </a:endParaRPr>
          </a:p>
        </p:txBody>
      </p:sp>
      <p:sp>
        <p:nvSpPr>
          <p:cNvPr id="1638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638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6390" name="Text Box 15"/>
          <p:cNvSpPr txBox="1">
            <a:spLocks noChangeArrowheads="1"/>
          </p:cNvSpPr>
          <p:nvPr/>
        </p:nvSpPr>
        <p:spPr bwMode="invGray">
          <a:xfrm>
            <a:off x="199231" y="1312316"/>
            <a:ext cx="87455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The effect of the proportional gain upon the Bode plots is none at all for the phase plot and the raising of the magnitude plot by the fixed value of </a:t>
            </a:r>
            <a:endParaRPr lang="en-US"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337286997"/>
              </p:ext>
            </p:extLst>
          </p:nvPr>
        </p:nvGraphicFramePr>
        <p:xfrm>
          <a:off x="2126456" y="3053856"/>
          <a:ext cx="4891087" cy="560387"/>
        </p:xfrm>
        <a:graphic>
          <a:graphicData uri="http://schemas.openxmlformats.org/presentationml/2006/ole">
            <mc:AlternateContent xmlns:mc="http://schemas.openxmlformats.org/markup-compatibility/2006">
              <mc:Choice xmlns:v="urn:schemas-microsoft-com:vml" Requires="v">
                <p:oleObj spid="_x0000_s352309" name="Equation" r:id="rId4" imgW="2044440" imgH="228600" progId="Equation.3">
                  <p:embed/>
                </p:oleObj>
              </mc:Choice>
              <mc:Fallback>
                <p:oleObj name="Equation" r:id="rId4" imgW="2044440" imgH="228600" progId="Equation.3">
                  <p:embed/>
                  <p:pic>
                    <p:nvPicPr>
                      <p:cNvPr id="0" name="Object 5"/>
                      <p:cNvPicPr>
                        <a:picLocks noChangeAspect="1" noChangeArrowheads="1"/>
                      </p:cNvPicPr>
                      <p:nvPr/>
                    </p:nvPicPr>
                    <p:blipFill>
                      <a:blip r:embed="rId5"/>
                      <a:srcRect/>
                      <a:stretch>
                        <a:fillRect/>
                      </a:stretch>
                    </p:blipFill>
                    <p:spPr bwMode="auto">
                      <a:xfrm>
                        <a:off x="2126456" y="3053856"/>
                        <a:ext cx="4891087"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5"/>
          <p:cNvSpPr txBox="1">
            <a:spLocks noChangeArrowheads="1"/>
          </p:cNvSpPr>
          <p:nvPr/>
        </p:nvSpPr>
        <p:spPr bwMode="invGray">
          <a:xfrm>
            <a:off x="62706" y="4043024"/>
            <a:ext cx="874553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The new gain crossover frequency is where the plant itself has a gain of -20 dB, and this is higher than the gain crossover frequency of the plant itself. This means that the phase margin is determined from a higher frequency where it has declined.</a:t>
            </a:r>
            <a:endParaRPr lang="en-US" altLang="en-US" dirty="0"/>
          </a:p>
        </p:txBody>
      </p:sp>
    </p:spTree>
    <p:extLst>
      <p:ext uri="{BB962C8B-B14F-4D97-AF65-F5344CB8AC3E}">
        <p14:creationId xmlns:p14="http://schemas.microsoft.com/office/powerpoint/2010/main" val="3041774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387" name="Rectangle 2"/>
          <p:cNvSpPr>
            <a:spLocks noChangeArrowheads="1"/>
          </p:cNvSpPr>
          <p:nvPr/>
        </p:nvSpPr>
        <p:spPr bwMode="auto">
          <a:xfrm>
            <a:off x="320675" y="130968"/>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Lag Controller Design</a:t>
            </a:r>
            <a:endParaRPr lang="en-US" altLang="en-US" sz="4400" dirty="0">
              <a:solidFill>
                <a:schemeClr val="tx2"/>
              </a:solidFill>
              <a:latin typeface="Arial" charset="0"/>
            </a:endParaRPr>
          </a:p>
        </p:txBody>
      </p:sp>
      <p:sp>
        <p:nvSpPr>
          <p:cNvPr id="1638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638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0" name="Text Box 15"/>
          <p:cNvSpPr txBox="1">
            <a:spLocks noChangeArrowheads="1"/>
          </p:cNvSpPr>
          <p:nvPr/>
        </p:nvSpPr>
        <p:spPr bwMode="invGray">
          <a:xfrm>
            <a:off x="62706" y="968375"/>
            <a:ext cx="8745537"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It may be that the “new” gain crossover frequency is now either unnecessarily or unbelievably high. The problem is that systems are always subject to disturbances. These disturbances, being somewhat noisy, have high frequency components. To reject disturbances therefore you do not wish to have a system which is capable of reacting at unnecessarily high frequencies. So in the case of control systems there is such a thing as too fast, and not just because it stretches the credibility of the model. A system should be as fast as it needs to be and </a:t>
            </a:r>
            <a:r>
              <a:rPr lang="en-GB" altLang="en-US" i="1" dirty="0" smtClean="0"/>
              <a:t>no faster</a:t>
            </a:r>
            <a:r>
              <a:rPr lang="en-GB" altLang="en-US" dirty="0" smtClean="0"/>
              <a:t>. Such a system will better manage the very difficult compromise required of control systems: to react promptly to control inputs and to reject disturbances.</a:t>
            </a:r>
            <a:endParaRPr lang="en-US" altLang="en-US" dirty="0"/>
          </a:p>
        </p:txBody>
      </p:sp>
    </p:spTree>
    <p:extLst>
      <p:ext uri="{BB962C8B-B14F-4D97-AF65-F5344CB8AC3E}">
        <p14:creationId xmlns:p14="http://schemas.microsoft.com/office/powerpoint/2010/main" val="2926710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387" name="Rectangle 2"/>
          <p:cNvSpPr>
            <a:spLocks noChangeArrowheads="1"/>
          </p:cNvSpPr>
          <p:nvPr/>
        </p:nvSpPr>
        <p:spPr bwMode="auto">
          <a:xfrm>
            <a:off x="320675" y="130968"/>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Lag Controller Design</a:t>
            </a:r>
            <a:endParaRPr lang="en-US" altLang="en-US" sz="4400" dirty="0">
              <a:solidFill>
                <a:schemeClr val="tx2"/>
              </a:solidFill>
              <a:latin typeface="Arial" charset="0"/>
            </a:endParaRPr>
          </a:p>
        </p:txBody>
      </p:sp>
      <p:sp>
        <p:nvSpPr>
          <p:cNvPr id="1638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638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0" name="Text Box 15"/>
          <p:cNvSpPr txBox="1">
            <a:spLocks noChangeArrowheads="1"/>
          </p:cNvSpPr>
          <p:nvPr/>
        </p:nvSpPr>
        <p:spPr bwMode="invGray">
          <a:xfrm>
            <a:off x="199230" y="1683959"/>
            <a:ext cx="8745537"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A lag controller reduces the gain at higher frequencies. It will therefore reduce the gain crossover frequency, bringing it back towards its original value. In this way the lag controller can somewhat restore the original phase margin while returning the speed of response to appropriate levels.</a:t>
            </a:r>
          </a:p>
          <a:p>
            <a:pPr eaLnBrk="1" hangingPunct="1">
              <a:spcBef>
                <a:spcPct val="50000"/>
              </a:spcBef>
            </a:pPr>
            <a:r>
              <a:rPr lang="en-GB" altLang="en-US" dirty="0" smtClean="0"/>
              <a:t>To illustrate suppose we require a phase margin of 60</a:t>
            </a:r>
            <a:r>
              <a:rPr lang="en-GB" altLang="en-US" baseline="30000" dirty="0" smtClean="0"/>
              <a:t>o</a:t>
            </a:r>
            <a:r>
              <a:rPr lang="en-GB" altLang="en-US" dirty="0" smtClean="0"/>
              <a:t> and a gain crossover frequency somewhat closer to the original value but otherwise unspecified.</a:t>
            </a:r>
            <a:endParaRPr lang="en-US" altLang="en-US" dirty="0"/>
          </a:p>
        </p:txBody>
      </p:sp>
    </p:spTree>
    <p:extLst>
      <p:ext uri="{BB962C8B-B14F-4D97-AF65-F5344CB8AC3E}">
        <p14:creationId xmlns:p14="http://schemas.microsoft.com/office/powerpoint/2010/main" val="2367308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2619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412" name="Rectangle 2"/>
          <p:cNvSpPr>
            <a:spLocks noChangeArrowheads="1"/>
          </p:cNvSpPr>
          <p:nvPr/>
        </p:nvSpPr>
        <p:spPr bwMode="auto">
          <a:xfrm>
            <a:off x="685800" y="308834"/>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1741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741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7415"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7418" name="Text Box 16"/>
          <p:cNvSpPr txBox="1">
            <a:spLocks noChangeArrowheads="1"/>
          </p:cNvSpPr>
          <p:nvPr/>
        </p:nvSpPr>
        <p:spPr bwMode="invGray">
          <a:xfrm>
            <a:off x="291305" y="968375"/>
            <a:ext cx="853790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First we find the frequency, </a:t>
            </a:r>
            <a:r>
              <a:rPr lang="en-GB" altLang="en-US" i="1" dirty="0" smtClean="0">
                <a:latin typeface="Symbol" panose="05050102010706020507" pitchFamily="18" charset="2"/>
              </a:rPr>
              <a:t>w</a:t>
            </a:r>
            <a:r>
              <a:rPr lang="en-GB" altLang="en-US" baseline="-25000" dirty="0" smtClean="0"/>
              <a:t>0 ,</a:t>
            </a:r>
            <a:r>
              <a:rPr lang="en-GB" altLang="en-US" dirty="0" smtClean="0"/>
              <a:t> at which the phase of the plant + proportional gain is approximately -180</a:t>
            </a:r>
            <a:r>
              <a:rPr lang="en-GB" altLang="en-US" baseline="30000" dirty="0" smtClean="0"/>
              <a:t>o</a:t>
            </a:r>
            <a:r>
              <a:rPr lang="en-GB" altLang="en-US" dirty="0" smtClean="0"/>
              <a:t> + </a:t>
            </a:r>
            <a:r>
              <a:rPr lang="en-GB" altLang="en-US" dirty="0" err="1" smtClean="0"/>
              <a:t>PM</a:t>
            </a:r>
            <a:r>
              <a:rPr lang="en-GB" altLang="en-US" baseline="-25000" dirty="0" err="1" smtClean="0"/>
              <a:t>desired</a:t>
            </a:r>
            <a:r>
              <a:rPr lang="en-GB" altLang="en-US" baseline="-25000" dirty="0" smtClean="0"/>
              <a:t> </a:t>
            </a:r>
            <a:r>
              <a:rPr lang="en-GB" altLang="en-US" dirty="0" smtClean="0"/>
              <a:t>, i.e. about -120</a:t>
            </a:r>
            <a:r>
              <a:rPr lang="en-GB" altLang="en-US" baseline="30000" dirty="0" smtClean="0"/>
              <a:t>o</a:t>
            </a:r>
            <a:r>
              <a:rPr lang="en-GB" altLang="en-US" dirty="0" smtClean="0"/>
              <a:t>. The design method here will prove to be approximate so we incorporate a safety margin of about 5</a:t>
            </a:r>
            <a:r>
              <a:rPr lang="en-GB" altLang="en-US" baseline="30000" dirty="0" smtClean="0"/>
              <a:t>o</a:t>
            </a:r>
            <a:r>
              <a:rPr lang="en-GB" altLang="en-US" dirty="0" smtClean="0"/>
              <a:t>, i.e. we look for the frequency at which the phase is about -115</a:t>
            </a:r>
            <a:r>
              <a:rPr lang="en-GB" altLang="en-US" baseline="30000" dirty="0" smtClean="0"/>
              <a:t>o</a:t>
            </a:r>
            <a:r>
              <a:rPr lang="en-GB" altLang="en-US" dirty="0" smtClean="0"/>
              <a:t>.</a:t>
            </a:r>
            <a:endParaRPr lang="en-US" altLang="en-US" dirty="0"/>
          </a:p>
        </p:txBody>
      </p:sp>
      <p:sp>
        <p:nvSpPr>
          <p:cNvPr id="13" name="Text Box 16"/>
          <p:cNvSpPr txBox="1">
            <a:spLocks noChangeArrowheads="1"/>
          </p:cNvSpPr>
          <p:nvPr/>
        </p:nvSpPr>
        <p:spPr bwMode="invGray">
          <a:xfrm>
            <a:off x="291305" y="3945718"/>
            <a:ext cx="3051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i="1" dirty="0" smtClean="0">
                <a:latin typeface="Symbol" panose="05050102010706020507" pitchFamily="18" charset="2"/>
              </a:rPr>
              <a:t>w</a:t>
            </a:r>
            <a:r>
              <a:rPr lang="en-GB" altLang="en-US" baseline="-25000" dirty="0" smtClean="0"/>
              <a:t>0</a:t>
            </a:r>
            <a:r>
              <a:rPr lang="en-GB" altLang="en-US" dirty="0" smtClean="0"/>
              <a:t> = 1.56 rad/sec</a:t>
            </a:r>
            <a:endParaRPr lang="en-US" altLang="en-US" baseline="30000" dirty="0"/>
          </a:p>
        </p:txBody>
      </p:sp>
      <p:pic>
        <p:nvPicPr>
          <p:cNvPr id="3532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904997"/>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16"/>
          <p:cNvSpPr txBox="1">
            <a:spLocks noChangeArrowheads="1"/>
          </p:cNvSpPr>
          <p:nvPr/>
        </p:nvSpPr>
        <p:spPr bwMode="invGray">
          <a:xfrm>
            <a:off x="291305" y="5087768"/>
            <a:ext cx="30515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cs typeface="Times New Roman" panose="02020603050405020304" pitchFamily="18" charset="0"/>
              </a:rPr>
              <a:t>Gain at 1.56 rad/sec is 15.2 dB</a:t>
            </a:r>
            <a:endParaRPr lang="en-US" altLang="en-US" baseline="30000" dirty="0">
              <a:cs typeface="Times New Roman" panose="02020603050405020304" pitchFamily="18" charset="0"/>
            </a:endParaRPr>
          </a:p>
        </p:txBody>
      </p:sp>
    </p:spTree>
    <p:extLst>
      <p:ext uri="{BB962C8B-B14F-4D97-AF65-F5344CB8AC3E}">
        <p14:creationId xmlns:p14="http://schemas.microsoft.com/office/powerpoint/2010/main" val="1335072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136082" y="1524299"/>
            <a:ext cx="887183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We design the lag controller so that this frequency, 1.56 rad/sec, lies in the high frequency range of the </a:t>
            </a:r>
            <a:r>
              <a:rPr lang="en-GB" altLang="en-US" dirty="0" smtClean="0"/>
              <a:t>system. The high frequency range starts at 10/</a:t>
            </a:r>
            <a:r>
              <a:rPr lang="en-GB" altLang="en-US" i="1" dirty="0" smtClean="0">
                <a:latin typeface="Symbol" panose="05050102010706020507" pitchFamily="18" charset="2"/>
              </a:rPr>
              <a:t>t</a:t>
            </a:r>
            <a:r>
              <a:rPr lang="en-GB" altLang="en-US" dirty="0" smtClean="0"/>
              <a:t> according to the Bode approximations. So we require </a:t>
            </a:r>
            <a:r>
              <a:rPr kumimoji="1" lang="en-GB" altLang="en-US" i="1" dirty="0">
                <a:latin typeface="Symbol" pitchFamily="18" charset="2"/>
              </a:rPr>
              <a:t>t</a:t>
            </a:r>
            <a:r>
              <a:rPr kumimoji="1" lang="en-GB" altLang="en-US" dirty="0">
                <a:latin typeface="Symbol" pitchFamily="18" charset="2"/>
              </a:rPr>
              <a:t> = </a:t>
            </a:r>
            <a:r>
              <a:rPr kumimoji="1" lang="en-GB" altLang="en-US" dirty="0" smtClean="0">
                <a:latin typeface="Symbol" pitchFamily="18" charset="2"/>
              </a:rPr>
              <a:t>10/w</a:t>
            </a:r>
            <a:r>
              <a:rPr kumimoji="1" lang="en-GB" altLang="en-US" baseline="-25000" dirty="0" smtClean="0">
                <a:latin typeface="Symbol" pitchFamily="18" charset="2"/>
              </a:rPr>
              <a:t>0 </a:t>
            </a:r>
            <a:r>
              <a:rPr kumimoji="1" lang="en-GB" altLang="en-US" dirty="0" smtClean="0">
                <a:cs typeface="Times New Roman" panose="02020603050405020304" pitchFamily="18" charset="0"/>
              </a:rPr>
              <a:t>= 6.41 sec</a:t>
            </a:r>
            <a:r>
              <a:rPr kumimoji="1" lang="en-GB" altLang="en-US" dirty="0" smtClean="0">
                <a:latin typeface="Symbol" pitchFamily="18" charset="2"/>
              </a:rPr>
              <a:t>. </a:t>
            </a:r>
            <a:r>
              <a:rPr kumimoji="1" lang="en-GB" altLang="en-US" dirty="0" smtClean="0">
                <a:cs typeface="Times New Roman" panose="02020603050405020304" pitchFamily="18" charset="0"/>
              </a:rPr>
              <a:t>Now, if this frequency is made equal to the gain crossover frequency, then by definition the phase margin will be approximately the desired phase margin of 60</a:t>
            </a:r>
            <a:r>
              <a:rPr kumimoji="1" lang="en-GB" altLang="en-US" baseline="30000" dirty="0" smtClean="0">
                <a:cs typeface="Times New Roman" panose="02020603050405020304" pitchFamily="18" charset="0"/>
              </a:rPr>
              <a:t>o</a:t>
            </a:r>
            <a:r>
              <a:rPr kumimoji="1" lang="en-GB" altLang="en-US" dirty="0" smtClean="0">
                <a:cs typeface="Times New Roman" panose="02020603050405020304" pitchFamily="18" charset="0"/>
              </a:rPr>
              <a:t> since the high frequency phase of the lag controller is zero so that the open-loop phase equals the phase of the plant + proportional gain at this frequency and by definition of the frequency that is about -120</a:t>
            </a:r>
            <a:r>
              <a:rPr kumimoji="1" lang="en-GB" altLang="en-US" baseline="30000" dirty="0" smtClean="0">
                <a:cs typeface="Times New Roman" panose="02020603050405020304" pitchFamily="18" charset="0"/>
              </a:rPr>
              <a:t>o</a:t>
            </a:r>
            <a:r>
              <a:rPr kumimoji="1" lang="en-GB" altLang="en-US" dirty="0" smtClean="0">
                <a:cs typeface="Times New Roman" panose="02020603050405020304" pitchFamily="18" charset="0"/>
              </a:rPr>
              <a:t>.</a:t>
            </a:r>
            <a:endParaRPr lang="en-US" altLang="en-US" dirty="0"/>
          </a:p>
        </p:txBody>
      </p:sp>
    </p:spTree>
    <p:extLst>
      <p:ext uri="{BB962C8B-B14F-4D97-AF65-F5344CB8AC3E}">
        <p14:creationId xmlns:p14="http://schemas.microsoft.com/office/powerpoint/2010/main" val="3520825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073657"/>
            <a:ext cx="858702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So the final part of the design is to ensure that 1.56 rad/sec actually is the new gain crossover frequency. I note that this is still higher than the gain crossover frequency of the original plant. We require:</a:t>
            </a:r>
            <a:endParaRPr lang="en-US" alt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556272162"/>
              </p:ext>
            </p:extLst>
          </p:nvPr>
        </p:nvGraphicFramePr>
        <p:xfrm>
          <a:off x="685800" y="3765837"/>
          <a:ext cx="7567613" cy="2500312"/>
        </p:xfrm>
        <a:graphic>
          <a:graphicData uri="http://schemas.openxmlformats.org/presentationml/2006/ole">
            <mc:AlternateContent xmlns:mc="http://schemas.openxmlformats.org/markup-compatibility/2006">
              <mc:Choice xmlns:v="urn:schemas-microsoft-com:vml" Requires="v">
                <p:oleObj spid="_x0000_s355387" name="Equation" r:id="rId4" imgW="2755800" imgH="888840" progId="Equation.3">
                  <p:embed/>
                </p:oleObj>
              </mc:Choice>
              <mc:Fallback>
                <p:oleObj name="Equation" r:id="rId4" imgW="2755800" imgH="888840" progId="Equation.3">
                  <p:embed/>
                  <p:pic>
                    <p:nvPicPr>
                      <p:cNvPr id="0" name="Object 1"/>
                      <p:cNvPicPr>
                        <a:picLocks noChangeAspect="1" noChangeArrowheads="1"/>
                      </p:cNvPicPr>
                      <p:nvPr/>
                    </p:nvPicPr>
                    <p:blipFill>
                      <a:blip r:embed="rId5"/>
                      <a:srcRect/>
                      <a:stretch>
                        <a:fillRect/>
                      </a:stretch>
                    </p:blipFill>
                    <p:spPr bwMode="auto">
                      <a:xfrm>
                        <a:off x="685800" y="3765837"/>
                        <a:ext cx="7567613" cy="250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8882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4" name="Rectangle 2"/>
          <p:cNvSpPr>
            <a:spLocks noChangeArrowheads="1"/>
          </p:cNvSpPr>
          <p:nvPr/>
        </p:nvSpPr>
        <p:spPr bwMode="auto">
          <a:xfrm>
            <a:off x="685800" y="13255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512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1" name="Text Box 2054"/>
          <p:cNvSpPr txBox="1">
            <a:spLocks noChangeArrowheads="1"/>
          </p:cNvSpPr>
          <p:nvPr/>
        </p:nvSpPr>
        <p:spPr bwMode="invGray">
          <a:xfrm>
            <a:off x="257175" y="1073657"/>
            <a:ext cx="858702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Of course we have ensured that the frequency of 1.56 rad/sec is in the high frequency range of the lag controller. It follows that the gain of the controller at this frequency is approximately equal to the high frequency gain: </a:t>
            </a:r>
            <a:endParaRPr lang="en-US" altLang="en-US"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4213437757"/>
              </p:ext>
            </p:extLst>
          </p:nvPr>
        </p:nvGraphicFramePr>
        <p:xfrm>
          <a:off x="2987129" y="3764698"/>
          <a:ext cx="2199468" cy="627394"/>
        </p:xfrm>
        <a:graphic>
          <a:graphicData uri="http://schemas.openxmlformats.org/presentationml/2006/ole">
            <mc:AlternateContent xmlns:mc="http://schemas.openxmlformats.org/markup-compatibility/2006">
              <mc:Choice xmlns:v="urn:schemas-microsoft-com:vml" Requires="v">
                <p:oleObj spid="_x0000_s358542" name="Equation" r:id="rId4" imgW="825480" imgH="228600" progId="Equation.3">
                  <p:embed/>
                </p:oleObj>
              </mc:Choice>
              <mc:Fallback>
                <p:oleObj name="Equation" r:id="rId4" imgW="825480" imgH="228600" progId="Equation.3">
                  <p:embed/>
                  <p:pic>
                    <p:nvPicPr>
                      <p:cNvPr id="0" name="Object 13"/>
                      <p:cNvPicPr>
                        <a:picLocks noChangeAspect="1" noChangeArrowheads="1"/>
                      </p:cNvPicPr>
                      <p:nvPr/>
                    </p:nvPicPr>
                    <p:blipFill>
                      <a:blip r:embed="rId5"/>
                      <a:srcRect/>
                      <a:stretch>
                        <a:fillRect/>
                      </a:stretch>
                    </p:blipFill>
                    <p:spPr bwMode="auto">
                      <a:xfrm>
                        <a:off x="2987129" y="3764698"/>
                        <a:ext cx="2199468" cy="627394"/>
                      </a:xfrm>
                      <a:prstGeom prst="rect">
                        <a:avLst/>
                      </a:prstGeom>
                      <a:no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448957303"/>
              </p:ext>
            </p:extLst>
          </p:nvPr>
        </p:nvGraphicFramePr>
        <p:xfrm>
          <a:off x="1619250" y="4739441"/>
          <a:ext cx="4883150" cy="642938"/>
        </p:xfrm>
        <a:graphic>
          <a:graphicData uri="http://schemas.openxmlformats.org/presentationml/2006/ole">
            <mc:AlternateContent xmlns:mc="http://schemas.openxmlformats.org/markup-compatibility/2006">
              <mc:Choice xmlns:v="urn:schemas-microsoft-com:vml" Requires="v">
                <p:oleObj spid="_x0000_s358543" name="Equation" r:id="rId6" imgW="1777680" imgH="228600" progId="Equation.3">
                  <p:embed/>
                </p:oleObj>
              </mc:Choice>
              <mc:Fallback>
                <p:oleObj name="Equation" r:id="rId6" imgW="1777680" imgH="228600" progId="Equation.3">
                  <p:embed/>
                  <p:pic>
                    <p:nvPicPr>
                      <p:cNvPr id="0" name="Object 3"/>
                      <p:cNvPicPr>
                        <a:picLocks noChangeAspect="1" noChangeArrowheads="1"/>
                      </p:cNvPicPr>
                      <p:nvPr/>
                    </p:nvPicPr>
                    <p:blipFill>
                      <a:blip r:embed="rId7"/>
                      <a:srcRect/>
                      <a:stretch>
                        <a:fillRect/>
                      </a:stretch>
                    </p:blipFill>
                    <p:spPr bwMode="auto">
                      <a:xfrm>
                        <a:off x="1619250" y="4739441"/>
                        <a:ext cx="488315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71802622"/>
              </p:ext>
            </p:extLst>
          </p:nvPr>
        </p:nvGraphicFramePr>
        <p:xfrm>
          <a:off x="2583201" y="5787635"/>
          <a:ext cx="3105150" cy="500062"/>
        </p:xfrm>
        <a:graphic>
          <a:graphicData uri="http://schemas.openxmlformats.org/presentationml/2006/ole">
            <mc:AlternateContent xmlns:mc="http://schemas.openxmlformats.org/markup-compatibility/2006">
              <mc:Choice xmlns:v="urn:schemas-microsoft-com:vml" Requires="v">
                <p:oleObj spid="_x0000_s358544" name="Equation" r:id="rId8" imgW="1130040" imgH="177480" progId="Equation.3">
                  <p:embed/>
                </p:oleObj>
              </mc:Choice>
              <mc:Fallback>
                <p:oleObj name="Equation" r:id="rId8" imgW="1130040" imgH="177480" progId="Equation.3">
                  <p:embed/>
                  <p:pic>
                    <p:nvPicPr>
                      <p:cNvPr id="0" name="Object 2"/>
                      <p:cNvPicPr>
                        <a:picLocks noChangeAspect="1" noChangeArrowheads="1"/>
                      </p:cNvPicPr>
                      <p:nvPr/>
                    </p:nvPicPr>
                    <p:blipFill>
                      <a:blip r:embed="rId9"/>
                      <a:srcRect/>
                      <a:stretch>
                        <a:fillRect/>
                      </a:stretch>
                    </p:blipFill>
                    <p:spPr bwMode="auto">
                      <a:xfrm>
                        <a:off x="2583201" y="5787635"/>
                        <a:ext cx="3105150"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6315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14991" y="29384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8438" name="Rectangle 2"/>
          <p:cNvSpPr>
            <a:spLocks noChangeArrowheads="1"/>
          </p:cNvSpPr>
          <p:nvPr/>
        </p:nvSpPr>
        <p:spPr bwMode="auto">
          <a:xfrm>
            <a:off x="685800" y="247806"/>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1843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844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18434" name="Object 5"/>
          <p:cNvGraphicFramePr>
            <a:graphicFrameLocks noChangeAspect="1"/>
          </p:cNvGraphicFramePr>
          <p:nvPr>
            <p:extLst>
              <p:ext uri="{D42A27DB-BD31-4B8C-83A1-F6EECF244321}">
                <p14:modId xmlns:p14="http://schemas.microsoft.com/office/powerpoint/2010/main" val="4066746474"/>
              </p:ext>
            </p:extLst>
          </p:nvPr>
        </p:nvGraphicFramePr>
        <p:xfrm>
          <a:off x="151491" y="1203248"/>
          <a:ext cx="2692400" cy="1039813"/>
        </p:xfrm>
        <a:graphic>
          <a:graphicData uri="http://schemas.openxmlformats.org/presentationml/2006/ole">
            <mc:AlternateContent xmlns:mc="http://schemas.openxmlformats.org/markup-compatibility/2006">
              <mc:Choice xmlns:v="urn:schemas-microsoft-com:vml" Requires="v">
                <p:oleObj spid="_x0000_s18643" name="Equation" r:id="rId4" imgW="1117440" imgH="431640" progId="Equation.3">
                  <p:embed/>
                </p:oleObj>
              </mc:Choice>
              <mc:Fallback>
                <p:oleObj name="Equation" r:id="rId4" imgW="111744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91" y="1203248"/>
                        <a:ext cx="2692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11"/>
          <p:cNvGraphicFramePr>
            <a:graphicFrameLocks noChangeAspect="1"/>
          </p:cNvGraphicFramePr>
          <p:nvPr>
            <p:extLst>
              <p:ext uri="{D42A27DB-BD31-4B8C-83A1-F6EECF244321}">
                <p14:modId xmlns:p14="http://schemas.microsoft.com/office/powerpoint/2010/main" val="1962121509"/>
              </p:ext>
            </p:extLst>
          </p:nvPr>
        </p:nvGraphicFramePr>
        <p:xfrm>
          <a:off x="3717561" y="1362019"/>
          <a:ext cx="5306517" cy="1120181"/>
        </p:xfrm>
        <a:graphic>
          <a:graphicData uri="http://schemas.openxmlformats.org/presentationml/2006/ole">
            <mc:AlternateContent xmlns:mc="http://schemas.openxmlformats.org/markup-compatibility/2006">
              <mc:Choice xmlns:v="urn:schemas-microsoft-com:vml" Requires="v">
                <p:oleObj spid="_x0000_s18644" name="Equation" r:id="rId6" imgW="2044440" imgH="431640" progId="Equation.3">
                  <p:embed/>
                </p:oleObj>
              </mc:Choice>
              <mc:Fallback>
                <p:oleObj name="Equation" r:id="rId6" imgW="2044440" imgH="431640" progId="Equation.3">
                  <p:embed/>
                  <p:pic>
                    <p:nvPicPr>
                      <p:cNvPr id="0" name="Object 11"/>
                      <p:cNvPicPr>
                        <a:picLocks noChangeAspect="1" noChangeArrowheads="1"/>
                      </p:cNvPicPr>
                      <p:nvPr/>
                    </p:nvPicPr>
                    <p:blipFill>
                      <a:blip r:embed="rId7"/>
                      <a:srcRect/>
                      <a:stretch>
                        <a:fillRect/>
                      </a:stretch>
                    </p:blipFill>
                    <p:spPr bwMode="auto">
                      <a:xfrm>
                        <a:off x="3717561" y="1362019"/>
                        <a:ext cx="5306517" cy="1120181"/>
                      </a:xfrm>
                      <a:prstGeom prst="rect">
                        <a:avLst/>
                      </a:prstGeom>
                      <a:noFill/>
                      <a:ln>
                        <a:noFill/>
                      </a:ln>
                      <a:effectLst/>
                      <a:extLst/>
                    </p:spPr>
                  </p:pic>
                </p:oleObj>
              </mc:Fallback>
            </mc:AlternateContent>
          </a:graphicData>
        </a:graphic>
      </p:graphicFrame>
      <p:sp>
        <p:nvSpPr>
          <p:cNvPr id="18442" name="Text Box 18"/>
          <p:cNvSpPr txBox="1">
            <a:spLocks noChangeArrowheads="1"/>
          </p:cNvSpPr>
          <p:nvPr/>
        </p:nvSpPr>
        <p:spPr bwMode="invGray">
          <a:xfrm>
            <a:off x="151491" y="2768383"/>
            <a:ext cx="368599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Achieved PM is 60.2</a:t>
            </a:r>
            <a:r>
              <a:rPr lang="en-GB" altLang="en-US" baseline="30000" dirty="0" smtClean="0"/>
              <a:t>o </a:t>
            </a:r>
            <a:r>
              <a:rPr lang="en-GB" altLang="en-US" dirty="0" smtClean="0"/>
              <a:t>very close to desired value. The achieved gain crossover frequency is 1.57 rad/sec, almost exactly the target value.</a:t>
            </a:r>
            <a:endParaRPr lang="en-US" altLang="en-US" baseline="30000" dirty="0"/>
          </a:p>
        </p:txBody>
      </p:sp>
      <p:pic>
        <p:nvPicPr>
          <p:cNvPr id="18556"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8555" y="276838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4146" name="Rectangle 2"/>
          <p:cNvSpPr>
            <a:spLocks noChangeArrowheads="1"/>
          </p:cNvSpPr>
          <p:nvPr/>
        </p:nvSpPr>
        <p:spPr bwMode="auto">
          <a:xfrm>
            <a:off x="685800" y="339881"/>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5.2</a:t>
            </a:r>
            <a:endParaRPr lang="en-GB" altLang="en-US" sz="4400" dirty="0">
              <a:solidFill>
                <a:schemeClr val="tx2"/>
              </a:solidFill>
              <a:latin typeface="Arial" charset="0"/>
            </a:endParaRPr>
          </a:p>
        </p:txBody>
      </p:sp>
      <p:sp>
        <p:nvSpPr>
          <p:cNvPr id="13414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3414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34149" name="Text Box 8"/>
          <p:cNvSpPr txBox="1">
            <a:spLocks noChangeArrowheads="1"/>
          </p:cNvSpPr>
          <p:nvPr/>
        </p:nvSpPr>
        <p:spPr bwMode="invGray">
          <a:xfrm>
            <a:off x="306387" y="1209267"/>
            <a:ext cx="83470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Resulting step response shows desired steady state error is achieved with a relatively low PO </a:t>
            </a:r>
            <a:r>
              <a:rPr lang="en-GB" altLang="en-US" dirty="0" smtClean="0"/>
              <a:t>of about 4.25% and a rather long 2% settling </a:t>
            </a:r>
            <a:r>
              <a:rPr lang="en-GB" altLang="en-US" dirty="0"/>
              <a:t>time of about </a:t>
            </a:r>
            <a:r>
              <a:rPr lang="en-GB" altLang="en-US" dirty="0" smtClean="0"/>
              <a:t>15.4 sec.</a:t>
            </a:r>
            <a:endParaRPr lang="en-US" altLang="en-US" baseline="30000" dirty="0"/>
          </a:p>
        </p:txBody>
      </p:sp>
      <p:pic>
        <p:nvPicPr>
          <p:cNvPr id="359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44" y="247434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8"/>
          <p:cNvSpPr txBox="1">
            <a:spLocks noChangeArrowheads="1"/>
          </p:cNvSpPr>
          <p:nvPr/>
        </p:nvSpPr>
        <p:spPr bwMode="invGray">
          <a:xfrm>
            <a:off x="4790944" y="2725772"/>
            <a:ext cx="41735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Note that the rise-time is short, so the system is rather quick. In spite of this the settling time is very long because of the long time constant of the lag controller. This type of response is typical of this control method.</a:t>
            </a:r>
            <a:endParaRPr lang="en-US" altLang="en-US" baseline="30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671512"/>
            <a:ext cx="9163844"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1858" name="Rectangle 2"/>
          <p:cNvSpPr>
            <a:spLocks noChangeArrowheads="1"/>
          </p:cNvSpPr>
          <p:nvPr/>
        </p:nvSpPr>
        <p:spPr bwMode="auto">
          <a:xfrm>
            <a:off x="381000" y="320675"/>
            <a:ext cx="82296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Frequency Domain Design</a:t>
            </a:r>
            <a:endParaRPr lang="en-US" altLang="en-US" sz="4400">
              <a:solidFill>
                <a:schemeClr val="tx2"/>
              </a:solidFill>
              <a:latin typeface="Arial" charset="0"/>
            </a:endParaRPr>
          </a:p>
        </p:txBody>
      </p:sp>
      <p:sp>
        <p:nvSpPr>
          <p:cNvPr id="12185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2186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21861" name="Text Box 9"/>
          <p:cNvSpPr txBox="1">
            <a:spLocks noChangeArrowheads="1"/>
          </p:cNvSpPr>
          <p:nvPr/>
        </p:nvSpPr>
        <p:spPr bwMode="invGray">
          <a:xfrm>
            <a:off x="398463" y="1897063"/>
            <a:ext cx="838676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The </a:t>
            </a:r>
            <a:r>
              <a:rPr lang="en-GB" altLang="en-US" sz="3200" dirty="0"/>
              <a:t>real substance of this next section of the module is a discussion of a second design method, the frequency domain design method. This method is quite distinct from our previous method, the time domain or root locus design method, </a:t>
            </a:r>
            <a:r>
              <a:rPr lang="en-GB" altLang="en-US" sz="3200" dirty="0" smtClean="0"/>
              <a:t>because </a:t>
            </a:r>
            <a:r>
              <a:rPr lang="en-GB" altLang="en-US" sz="3200" dirty="0"/>
              <a:t>it does not employ the idea of poles, but rather the idea of frequency response.</a:t>
            </a:r>
            <a:endParaRPr lang="en-US" altLang="en-US"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459" name="Rectangle 2"/>
          <p:cNvSpPr>
            <a:spLocks noChangeArrowheads="1"/>
          </p:cNvSpPr>
          <p:nvPr/>
        </p:nvSpPr>
        <p:spPr bwMode="auto">
          <a:xfrm>
            <a:off x="685800" y="212725"/>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5.3</a:t>
            </a:r>
            <a:endParaRPr lang="en-GB" altLang="en-US" sz="4400" dirty="0">
              <a:solidFill>
                <a:schemeClr val="tx2"/>
              </a:solidFill>
              <a:latin typeface="Arial" charset="0"/>
            </a:endParaRPr>
          </a:p>
        </p:txBody>
      </p:sp>
      <p:sp>
        <p:nvSpPr>
          <p:cNvPr id="1946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946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19458" name="Object 5"/>
          <p:cNvGraphicFramePr>
            <a:graphicFrameLocks noChangeAspect="1"/>
          </p:cNvGraphicFramePr>
          <p:nvPr>
            <p:extLst>
              <p:ext uri="{D42A27DB-BD31-4B8C-83A1-F6EECF244321}">
                <p14:modId xmlns:p14="http://schemas.microsoft.com/office/powerpoint/2010/main" val="2126507760"/>
              </p:ext>
            </p:extLst>
          </p:nvPr>
        </p:nvGraphicFramePr>
        <p:xfrm>
          <a:off x="2584450" y="1011238"/>
          <a:ext cx="3975100" cy="1039812"/>
        </p:xfrm>
        <a:graphic>
          <a:graphicData uri="http://schemas.openxmlformats.org/presentationml/2006/ole">
            <mc:AlternateContent xmlns:mc="http://schemas.openxmlformats.org/markup-compatibility/2006">
              <mc:Choice xmlns:v="urn:schemas-microsoft-com:vml" Requires="v">
                <p:oleObj spid="_x0000_s19537" name="Equation" r:id="rId4" imgW="1600200" imgH="419040" progId="Equation.3">
                  <p:embed/>
                </p:oleObj>
              </mc:Choice>
              <mc:Fallback>
                <p:oleObj name="Equation" r:id="rId4" imgW="160020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450" y="1011238"/>
                        <a:ext cx="397510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9463" name="Text Box 7"/>
          <p:cNvSpPr txBox="1">
            <a:spLocks noChangeArrowheads="1"/>
          </p:cNvSpPr>
          <p:nvPr/>
        </p:nvSpPr>
        <p:spPr bwMode="invGray">
          <a:xfrm>
            <a:off x="273050" y="2127276"/>
            <a:ext cx="8597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For error constant </a:t>
            </a:r>
            <a:r>
              <a:rPr lang="en-GB" altLang="en-US" i="1" dirty="0" err="1"/>
              <a:t>K</a:t>
            </a:r>
            <a:r>
              <a:rPr lang="en-GB" altLang="en-US" baseline="-25000" dirty="0" err="1"/>
              <a:t>v</a:t>
            </a:r>
            <a:r>
              <a:rPr lang="en-GB" altLang="en-US" dirty="0"/>
              <a:t> &gt; 160 need proportional gain, </a:t>
            </a:r>
            <a:r>
              <a:rPr lang="en-GB" altLang="en-US" i="1" dirty="0"/>
              <a:t>k</a:t>
            </a:r>
            <a:r>
              <a:rPr lang="en-GB" altLang="en-US" dirty="0"/>
              <a:t>, in series with plant </a:t>
            </a:r>
            <a:r>
              <a:rPr lang="en-GB" altLang="en-US" i="1" dirty="0"/>
              <a:t>k</a:t>
            </a:r>
            <a:r>
              <a:rPr lang="en-GB" altLang="en-US" dirty="0"/>
              <a:t>/36 &gt; 160, i.e. </a:t>
            </a:r>
            <a:r>
              <a:rPr lang="en-GB" altLang="en-US" i="1" dirty="0"/>
              <a:t>k</a:t>
            </a:r>
            <a:r>
              <a:rPr lang="en-GB" altLang="en-US" dirty="0"/>
              <a:t> &gt; 5,760 which renders system unstable.</a:t>
            </a:r>
            <a:endParaRPr lang="en-US" altLang="en-US" dirty="0"/>
          </a:p>
        </p:txBody>
      </p:sp>
      <p:pic>
        <p:nvPicPr>
          <p:cNvPr id="1946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952875" y="3130550"/>
            <a:ext cx="4970463"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13"/>
          <p:cNvSpPr txBox="1">
            <a:spLocks noChangeArrowheads="1"/>
          </p:cNvSpPr>
          <p:nvPr/>
        </p:nvSpPr>
        <p:spPr bwMode="invGray">
          <a:xfrm>
            <a:off x="246011" y="3869883"/>
            <a:ext cx="35734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Unstable for </a:t>
            </a:r>
            <a:r>
              <a:rPr lang="en-GB" altLang="en-US" i="1" dirty="0"/>
              <a:t>k</a:t>
            </a:r>
            <a:r>
              <a:rPr lang="en-GB" altLang="en-US" dirty="0"/>
              <a:t> &gt; 4800</a:t>
            </a:r>
          </a:p>
          <a:p>
            <a:pPr eaLnBrk="1" hangingPunct="1">
              <a:spcBef>
                <a:spcPct val="50000"/>
              </a:spcBef>
            </a:pPr>
            <a:r>
              <a:rPr lang="en-GB" altLang="en-US" dirty="0"/>
              <a:t>approx.</a:t>
            </a:r>
            <a:endParaRPr lang="en-US"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0484" name="Rectangle 2"/>
          <p:cNvSpPr>
            <a:spLocks noChangeArrowheads="1"/>
          </p:cNvSpPr>
          <p:nvPr/>
        </p:nvSpPr>
        <p:spPr bwMode="auto">
          <a:xfrm>
            <a:off x="320675" y="146414"/>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Lag + P Controller</a:t>
            </a:r>
            <a:endParaRPr lang="en-US" altLang="en-US" sz="4400" dirty="0">
              <a:solidFill>
                <a:schemeClr val="tx2"/>
              </a:solidFill>
              <a:latin typeface="Arial" charset="0"/>
            </a:endParaRPr>
          </a:p>
        </p:txBody>
      </p:sp>
      <p:sp>
        <p:nvSpPr>
          <p:cNvPr id="2048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048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0482" name="Object 6"/>
          <p:cNvGraphicFramePr>
            <a:graphicFrameLocks noChangeAspect="1"/>
          </p:cNvGraphicFramePr>
          <p:nvPr>
            <p:extLst>
              <p:ext uri="{D42A27DB-BD31-4B8C-83A1-F6EECF244321}">
                <p14:modId xmlns:p14="http://schemas.microsoft.com/office/powerpoint/2010/main" val="4109740961"/>
              </p:ext>
            </p:extLst>
          </p:nvPr>
        </p:nvGraphicFramePr>
        <p:xfrm>
          <a:off x="2790031" y="1057275"/>
          <a:ext cx="3290888" cy="1238250"/>
        </p:xfrm>
        <a:graphic>
          <a:graphicData uri="http://schemas.openxmlformats.org/presentationml/2006/ole">
            <mc:AlternateContent xmlns:mc="http://schemas.openxmlformats.org/markup-compatibility/2006">
              <mc:Choice xmlns:v="urn:schemas-microsoft-com:vml" Requires="v">
                <p:oleObj spid="_x0000_s20632" name="Equation" r:id="rId4" imgW="1282680" imgH="482400" progId="Equation.3">
                  <p:embed/>
                </p:oleObj>
              </mc:Choice>
              <mc:Fallback>
                <p:oleObj name="Equation" r:id="rId4" imgW="1282680" imgH="482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0031" y="1057275"/>
                        <a:ext cx="329088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Text Box 9"/>
          <p:cNvSpPr txBox="1">
            <a:spLocks noChangeArrowheads="1"/>
          </p:cNvSpPr>
          <p:nvPr/>
        </p:nvSpPr>
        <p:spPr bwMode="invGray">
          <a:xfrm>
            <a:off x="165100" y="2177140"/>
            <a:ext cx="87455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The DC gain is </a:t>
            </a:r>
            <a:r>
              <a:rPr lang="en-GB" altLang="en-US" i="1" dirty="0"/>
              <a:t>k </a:t>
            </a:r>
            <a:r>
              <a:rPr lang="en-GB" altLang="en-US" dirty="0"/>
              <a:t>which may be chosen large to ensure good steady-state performance, but the high frequency gain is </a:t>
            </a:r>
            <a:r>
              <a:rPr lang="en-GB" altLang="en-US" i="1" dirty="0"/>
              <a:t>k/</a:t>
            </a:r>
            <a:r>
              <a:rPr lang="en-GB" altLang="en-US" i="1" dirty="0">
                <a:latin typeface="Symbol" pitchFamily="18" charset="2"/>
              </a:rPr>
              <a:t>a</a:t>
            </a:r>
            <a:r>
              <a:rPr lang="en-GB" altLang="en-US" dirty="0"/>
              <a:t> which may be chosen small so that stability is not compromised.  </a:t>
            </a:r>
            <a:r>
              <a:rPr lang="en-GB" altLang="en-US" dirty="0" err="1"/>
              <a:t>eg</a:t>
            </a:r>
            <a:r>
              <a:rPr lang="en-GB" altLang="en-US" dirty="0"/>
              <a:t>.</a:t>
            </a:r>
            <a:endParaRPr lang="en-US" altLang="en-US" i="1" dirty="0"/>
          </a:p>
        </p:txBody>
      </p:sp>
      <p:pic>
        <p:nvPicPr>
          <p:cNvPr id="2048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4864100" y="3379788"/>
            <a:ext cx="4637088"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3" name="Object 11"/>
          <p:cNvGraphicFramePr>
            <a:graphicFrameLocks noChangeAspect="1"/>
          </p:cNvGraphicFramePr>
          <p:nvPr/>
        </p:nvGraphicFramePr>
        <p:xfrm>
          <a:off x="200025" y="4132263"/>
          <a:ext cx="4724400" cy="955675"/>
        </p:xfrm>
        <a:graphic>
          <a:graphicData uri="http://schemas.openxmlformats.org/presentationml/2006/ole">
            <mc:AlternateContent xmlns:mc="http://schemas.openxmlformats.org/markup-compatibility/2006">
              <mc:Choice xmlns:v="urn:schemas-microsoft-com:vml" Requires="v">
                <p:oleObj spid="_x0000_s20633" name="Equation" r:id="rId7" imgW="2133360" imgH="431640" progId="Equation.3">
                  <p:embed/>
                </p:oleObj>
              </mc:Choice>
              <mc:Fallback>
                <p:oleObj name="Equation" r:id="rId7" imgW="2133360" imgH="4316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5" y="4132263"/>
                        <a:ext cx="47244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12"/>
          <p:cNvSpPr txBox="1">
            <a:spLocks noChangeArrowheads="1"/>
          </p:cNvSpPr>
          <p:nvPr/>
        </p:nvSpPr>
        <p:spPr bwMode="invGray">
          <a:xfrm>
            <a:off x="0" y="5341938"/>
            <a:ext cx="49403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stable for 0 &lt; </a:t>
            </a:r>
            <a:r>
              <a:rPr lang="en-GB" altLang="en-US" i="1"/>
              <a:t>k</a:t>
            </a:r>
            <a:r>
              <a:rPr lang="en-GB" altLang="en-US"/>
              <a:t> &lt; 9100.  Has nearly doubled range of stability at no cost to DC gain.</a:t>
            </a:r>
            <a:endParaRPr lang="en-US" altLang="en-US" i="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58762"/>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1507" name="Rectangle 2"/>
          <p:cNvSpPr>
            <a:spLocks noChangeArrowheads="1"/>
          </p:cNvSpPr>
          <p:nvPr/>
        </p:nvSpPr>
        <p:spPr bwMode="auto">
          <a:xfrm>
            <a:off x="603250" y="258762"/>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5.3</a:t>
            </a:r>
            <a:endParaRPr lang="en-GB" altLang="en-US" sz="4400" dirty="0">
              <a:solidFill>
                <a:schemeClr val="tx2"/>
              </a:solidFill>
              <a:latin typeface="Arial" charset="0"/>
            </a:endParaRPr>
          </a:p>
        </p:txBody>
      </p:sp>
      <p:sp>
        <p:nvSpPr>
          <p:cNvPr id="2150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150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1506" name="Object 5"/>
          <p:cNvGraphicFramePr>
            <a:graphicFrameLocks noChangeAspect="1"/>
          </p:cNvGraphicFramePr>
          <p:nvPr>
            <p:extLst>
              <p:ext uri="{D42A27DB-BD31-4B8C-83A1-F6EECF244321}">
                <p14:modId xmlns:p14="http://schemas.microsoft.com/office/powerpoint/2010/main" val="2776933776"/>
              </p:ext>
            </p:extLst>
          </p:nvPr>
        </p:nvGraphicFramePr>
        <p:xfrm>
          <a:off x="186023" y="1085304"/>
          <a:ext cx="3975100" cy="1039812"/>
        </p:xfrm>
        <a:graphic>
          <a:graphicData uri="http://schemas.openxmlformats.org/presentationml/2006/ole">
            <mc:AlternateContent xmlns:mc="http://schemas.openxmlformats.org/markup-compatibility/2006">
              <mc:Choice xmlns:v="urn:schemas-microsoft-com:vml" Requires="v">
                <p:oleObj spid="_x0000_s21583" name="Equation" r:id="rId4" imgW="1600200" imgH="419040" progId="Equation.3">
                  <p:embed/>
                </p:oleObj>
              </mc:Choice>
              <mc:Fallback>
                <p:oleObj name="Equation" r:id="rId4" imgW="160020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23" y="1085304"/>
                        <a:ext cx="397510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pic>
        <p:nvPicPr>
          <p:cNvPr id="2151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2541718" y="1766888"/>
            <a:ext cx="6988175"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181534"/>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2531" name="Rectangle 2"/>
          <p:cNvSpPr>
            <a:spLocks noChangeArrowheads="1"/>
          </p:cNvSpPr>
          <p:nvPr/>
        </p:nvSpPr>
        <p:spPr bwMode="auto">
          <a:xfrm>
            <a:off x="685800" y="89459"/>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5.3</a:t>
            </a:r>
            <a:endParaRPr lang="en-GB" altLang="en-US" sz="4400" dirty="0">
              <a:solidFill>
                <a:schemeClr val="tx2"/>
              </a:solidFill>
              <a:latin typeface="Arial" charset="0"/>
            </a:endParaRPr>
          </a:p>
        </p:txBody>
      </p:sp>
      <p:sp>
        <p:nvSpPr>
          <p:cNvPr id="2253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253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2530" name="Object 5"/>
          <p:cNvGraphicFramePr>
            <a:graphicFrameLocks noChangeAspect="1"/>
          </p:cNvGraphicFramePr>
          <p:nvPr>
            <p:extLst>
              <p:ext uri="{D42A27DB-BD31-4B8C-83A1-F6EECF244321}">
                <p14:modId xmlns:p14="http://schemas.microsoft.com/office/powerpoint/2010/main" val="2070076190"/>
              </p:ext>
            </p:extLst>
          </p:nvPr>
        </p:nvGraphicFramePr>
        <p:xfrm>
          <a:off x="36512" y="1190534"/>
          <a:ext cx="3975100" cy="1039812"/>
        </p:xfrm>
        <a:graphic>
          <a:graphicData uri="http://schemas.openxmlformats.org/presentationml/2006/ole">
            <mc:AlternateContent xmlns:mc="http://schemas.openxmlformats.org/markup-compatibility/2006">
              <mc:Choice xmlns:v="urn:schemas-microsoft-com:vml" Requires="v">
                <p:oleObj spid="_x0000_s22609" name="Equation" r:id="rId4" imgW="1600200" imgH="419040" progId="Equation.3">
                  <p:embed/>
                </p:oleObj>
              </mc:Choice>
              <mc:Fallback>
                <p:oleObj name="Equation" r:id="rId4" imgW="160020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 y="1190534"/>
                        <a:ext cx="397510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2535" name="Text Box 7"/>
          <p:cNvSpPr txBox="1">
            <a:spLocks noChangeArrowheads="1"/>
          </p:cNvSpPr>
          <p:nvPr/>
        </p:nvSpPr>
        <p:spPr bwMode="invGray">
          <a:xfrm>
            <a:off x="290513" y="2419350"/>
            <a:ext cx="245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Let </a:t>
            </a:r>
            <a:r>
              <a:rPr lang="en-GB" altLang="en-US" i="1" dirty="0"/>
              <a:t>k</a:t>
            </a:r>
            <a:r>
              <a:rPr lang="en-GB" altLang="en-US" dirty="0"/>
              <a:t> = 6000.</a:t>
            </a:r>
            <a:endParaRPr lang="en-US" altLang="en-US" dirty="0"/>
          </a:p>
        </p:txBody>
      </p:sp>
      <p:pic>
        <p:nvPicPr>
          <p:cNvPr id="2253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792512" y="1274730"/>
            <a:ext cx="6180710" cy="463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Text Box 12"/>
          <p:cNvSpPr txBox="1">
            <a:spLocks noChangeArrowheads="1"/>
          </p:cNvSpPr>
          <p:nvPr/>
        </p:nvSpPr>
        <p:spPr bwMode="invGray">
          <a:xfrm>
            <a:off x="128587" y="5437188"/>
            <a:ext cx="8886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Bode plot of 6000</a:t>
            </a:r>
            <a:r>
              <a:rPr lang="en-GB" altLang="en-US" i="1" dirty="0"/>
              <a:t>G</a:t>
            </a:r>
            <a:r>
              <a:rPr lang="en-GB" altLang="en-US" i="1" baseline="-25000" dirty="0"/>
              <a:t>p</a:t>
            </a:r>
            <a:r>
              <a:rPr lang="en-GB" altLang="en-US" dirty="0"/>
              <a:t> shown.  Alternatively can work out from Bode plot of </a:t>
            </a:r>
            <a:r>
              <a:rPr lang="en-GB" altLang="en-US" i="1" dirty="0" err="1"/>
              <a:t>G</a:t>
            </a:r>
            <a:r>
              <a:rPr lang="en-GB" altLang="en-US" i="1" baseline="-25000" dirty="0" err="1"/>
              <a:t>p</a:t>
            </a:r>
            <a:r>
              <a:rPr lang="en-GB" altLang="en-US" dirty="0"/>
              <a:t>.  Note degradation in stability </a:t>
            </a:r>
            <a:r>
              <a:rPr lang="en-GB" altLang="en-US" dirty="0" smtClean="0"/>
              <a:t>margins and massive increase in gain crossover frequency.</a:t>
            </a:r>
            <a:endParaRPr lang="en-US"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33883"/>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3557" name="Rectangle 2"/>
          <p:cNvSpPr>
            <a:spLocks noChangeArrowheads="1"/>
          </p:cNvSpPr>
          <p:nvPr/>
        </p:nvSpPr>
        <p:spPr bwMode="auto">
          <a:xfrm>
            <a:off x="685800" y="141808"/>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5.3</a:t>
            </a:r>
            <a:endParaRPr lang="en-GB" altLang="en-US" sz="4400" dirty="0">
              <a:solidFill>
                <a:schemeClr val="tx2"/>
              </a:solidFill>
              <a:latin typeface="Arial" charset="0"/>
            </a:endParaRPr>
          </a:p>
        </p:txBody>
      </p:sp>
      <p:sp>
        <p:nvSpPr>
          <p:cNvPr id="2355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355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3554" name="Object 5"/>
          <p:cNvGraphicFramePr>
            <a:graphicFrameLocks noChangeAspect="1"/>
          </p:cNvGraphicFramePr>
          <p:nvPr>
            <p:extLst>
              <p:ext uri="{D42A27DB-BD31-4B8C-83A1-F6EECF244321}">
                <p14:modId xmlns:p14="http://schemas.microsoft.com/office/powerpoint/2010/main" val="2354804779"/>
              </p:ext>
            </p:extLst>
          </p:nvPr>
        </p:nvGraphicFramePr>
        <p:xfrm>
          <a:off x="2466182" y="1083353"/>
          <a:ext cx="4132262" cy="1039812"/>
        </p:xfrm>
        <a:graphic>
          <a:graphicData uri="http://schemas.openxmlformats.org/presentationml/2006/ole">
            <mc:AlternateContent xmlns:mc="http://schemas.openxmlformats.org/markup-compatibility/2006">
              <mc:Choice xmlns:v="urn:schemas-microsoft-com:vml" Requires="v">
                <p:oleObj spid="_x0000_s23703" name="Equation" r:id="rId4" imgW="1663560" imgH="419040" progId="Equation.3">
                  <p:embed/>
                </p:oleObj>
              </mc:Choice>
              <mc:Fallback>
                <p:oleObj name="Equation" r:id="rId4" imgW="166356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182" y="1083353"/>
                        <a:ext cx="4132262"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3561" name="Text Box 9"/>
          <p:cNvSpPr txBox="1">
            <a:spLocks noChangeArrowheads="1"/>
          </p:cNvSpPr>
          <p:nvPr/>
        </p:nvSpPr>
        <p:spPr bwMode="invGray">
          <a:xfrm>
            <a:off x="273050" y="2319376"/>
            <a:ext cx="85979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Require phase margin of 60</a:t>
            </a:r>
            <a:r>
              <a:rPr lang="en-GB" altLang="en-US" baseline="30000" dirty="0"/>
              <a:t>o</a:t>
            </a:r>
            <a:r>
              <a:rPr lang="en-GB" altLang="en-US" dirty="0" smtClean="0"/>
              <a:t>.  Consider where the phase of the augmented plant is a little over 60</a:t>
            </a:r>
            <a:r>
              <a:rPr lang="en-GB" altLang="en-US" baseline="30000" dirty="0" smtClean="0"/>
              <a:t>o</a:t>
            </a:r>
            <a:r>
              <a:rPr lang="en-GB" altLang="en-US" dirty="0" smtClean="0"/>
              <a:t> above -180</a:t>
            </a:r>
            <a:r>
              <a:rPr lang="en-GB" altLang="en-US" baseline="30000" dirty="0" smtClean="0"/>
              <a:t>o</a:t>
            </a:r>
            <a:r>
              <a:rPr lang="en-GB" altLang="en-US" dirty="0" smtClean="0"/>
              <a:t>. Say where the phase is about -110</a:t>
            </a:r>
            <a:r>
              <a:rPr lang="en-GB" altLang="en-US" baseline="30000" dirty="0" smtClean="0"/>
              <a:t>o</a:t>
            </a:r>
            <a:r>
              <a:rPr lang="en-GB" altLang="en-US" dirty="0" smtClean="0"/>
              <a:t>.  This occurs at a frequency of about 10 rad/sec. A gain crossover frequency of 10 rad/sec would be far more reasonable than a gain crossover of over 66 rad/sec. We elect to achieve a gain crossover frequency of 10 rad/sec. For this to equal the gain crossover frequency I require:</a:t>
            </a:r>
            <a:endParaRPr lang="en-US" altLang="en-US" dirty="0"/>
          </a:p>
        </p:txBody>
      </p:sp>
      <p:sp>
        <p:nvSpPr>
          <p:cNvPr id="12" name="Text Box 9"/>
          <p:cNvSpPr txBox="1">
            <a:spLocks noChangeArrowheads="1"/>
          </p:cNvSpPr>
          <p:nvPr/>
        </p:nvSpPr>
        <p:spPr bwMode="invGray">
          <a:xfrm>
            <a:off x="273050" y="5887185"/>
            <a:ext cx="8597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Gain of controller @ 10 rad/sec + Gain of augmented plant @ 10 rad/sec = 0 </a:t>
            </a:r>
            <a:r>
              <a:rPr lang="en-GB" altLang="en-US" dirty="0" err="1" smtClean="0"/>
              <a:t>dB.</a:t>
            </a:r>
            <a:endParaRPr lang="en-US"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33883"/>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3557" name="Rectangle 2"/>
          <p:cNvSpPr>
            <a:spLocks noChangeArrowheads="1"/>
          </p:cNvSpPr>
          <p:nvPr/>
        </p:nvSpPr>
        <p:spPr bwMode="auto">
          <a:xfrm>
            <a:off x="685800" y="141808"/>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5.3</a:t>
            </a:r>
            <a:endParaRPr lang="en-GB" altLang="en-US" sz="4400" dirty="0">
              <a:solidFill>
                <a:schemeClr val="tx2"/>
              </a:solidFill>
              <a:latin typeface="Arial" charset="0"/>
            </a:endParaRPr>
          </a:p>
        </p:txBody>
      </p:sp>
      <p:sp>
        <p:nvSpPr>
          <p:cNvPr id="2355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355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3554" name="Object 5"/>
          <p:cNvGraphicFramePr>
            <a:graphicFrameLocks noChangeAspect="1"/>
          </p:cNvGraphicFramePr>
          <p:nvPr>
            <p:extLst>
              <p:ext uri="{D42A27DB-BD31-4B8C-83A1-F6EECF244321}">
                <p14:modId xmlns:p14="http://schemas.microsoft.com/office/powerpoint/2010/main" val="2292140991"/>
              </p:ext>
            </p:extLst>
          </p:nvPr>
        </p:nvGraphicFramePr>
        <p:xfrm>
          <a:off x="2466182" y="1083353"/>
          <a:ext cx="4132262" cy="1039812"/>
        </p:xfrm>
        <a:graphic>
          <a:graphicData uri="http://schemas.openxmlformats.org/presentationml/2006/ole">
            <mc:AlternateContent xmlns:mc="http://schemas.openxmlformats.org/markup-compatibility/2006">
              <mc:Choice xmlns:v="urn:schemas-microsoft-com:vml" Requires="v">
                <p:oleObj spid="_x0000_s359465" name="Equation" r:id="rId4" imgW="1663560" imgH="419040" progId="Equation.3">
                  <p:embed/>
                </p:oleObj>
              </mc:Choice>
              <mc:Fallback>
                <p:oleObj name="Equation" r:id="rId4" imgW="16635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182" y="1083353"/>
                        <a:ext cx="4132262"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3561" name="Text Box 9"/>
          <p:cNvSpPr txBox="1">
            <a:spLocks noChangeArrowheads="1"/>
          </p:cNvSpPr>
          <p:nvPr/>
        </p:nvSpPr>
        <p:spPr bwMode="invGray">
          <a:xfrm>
            <a:off x="273050" y="2619180"/>
            <a:ext cx="872104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The gain of the augmented plant at 10 rad/sec is about 24 </a:t>
            </a:r>
            <a:r>
              <a:rPr lang="en-GB" altLang="en-US" dirty="0" err="1" smtClean="0"/>
              <a:t>dB.</a:t>
            </a:r>
            <a:r>
              <a:rPr lang="en-GB" altLang="en-US" dirty="0" smtClean="0"/>
              <a:t> Accordingly the gain crossover frequency is about 10 rad/sec if the gain of the  controller at 10 rad/sec equals -24 </a:t>
            </a:r>
            <a:r>
              <a:rPr lang="en-GB" altLang="en-US" dirty="0" err="1" smtClean="0"/>
              <a:t>dB.</a:t>
            </a:r>
            <a:r>
              <a:rPr lang="en-GB" altLang="en-US" dirty="0" smtClean="0"/>
              <a:t> For the phase margin of the system to exceed about 60</a:t>
            </a:r>
            <a:r>
              <a:rPr lang="en-GB" altLang="en-US" baseline="30000" dirty="0" smtClean="0"/>
              <a:t>o</a:t>
            </a:r>
            <a:r>
              <a:rPr lang="en-GB" altLang="en-US" dirty="0" smtClean="0"/>
              <a:t> we require:</a:t>
            </a:r>
            <a:endParaRPr lang="en-US" altLang="en-US" dirty="0"/>
          </a:p>
        </p:txBody>
      </p:sp>
      <p:sp>
        <p:nvSpPr>
          <p:cNvPr id="12" name="Text Box 9"/>
          <p:cNvSpPr txBox="1">
            <a:spLocks noChangeArrowheads="1"/>
          </p:cNvSpPr>
          <p:nvPr/>
        </p:nvSpPr>
        <p:spPr bwMode="invGray">
          <a:xfrm>
            <a:off x="273050" y="5191783"/>
            <a:ext cx="8597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Phase of controller @ 10 rad/sec + Phase of augmented plant @ 10 rad/sec ≥ -120</a:t>
            </a:r>
            <a:r>
              <a:rPr lang="en-GB" altLang="en-US" baseline="30000" dirty="0" smtClean="0"/>
              <a:t>o</a:t>
            </a:r>
            <a:r>
              <a:rPr lang="en-GB" altLang="en-US" dirty="0" smtClean="0"/>
              <a:t>.</a:t>
            </a:r>
            <a:endParaRPr lang="en-US" altLang="en-US" dirty="0"/>
          </a:p>
        </p:txBody>
      </p:sp>
    </p:spTree>
    <p:extLst>
      <p:ext uri="{BB962C8B-B14F-4D97-AF65-F5344CB8AC3E}">
        <p14:creationId xmlns:p14="http://schemas.microsoft.com/office/powerpoint/2010/main" val="1959905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33883"/>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3557" name="Rectangle 2"/>
          <p:cNvSpPr>
            <a:spLocks noChangeArrowheads="1"/>
          </p:cNvSpPr>
          <p:nvPr/>
        </p:nvSpPr>
        <p:spPr bwMode="auto">
          <a:xfrm>
            <a:off x="685800" y="141808"/>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5.3</a:t>
            </a:r>
            <a:endParaRPr lang="en-GB" altLang="en-US" sz="4400" dirty="0">
              <a:solidFill>
                <a:schemeClr val="tx2"/>
              </a:solidFill>
              <a:latin typeface="Arial" charset="0"/>
            </a:endParaRPr>
          </a:p>
        </p:txBody>
      </p:sp>
      <p:sp>
        <p:nvSpPr>
          <p:cNvPr id="2355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355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23560"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3562" name="Text Box 10"/>
          <p:cNvSpPr txBox="1">
            <a:spLocks noChangeArrowheads="1"/>
          </p:cNvSpPr>
          <p:nvPr/>
        </p:nvSpPr>
        <p:spPr bwMode="invGray">
          <a:xfrm>
            <a:off x="211476" y="2955934"/>
            <a:ext cx="88376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A way to achieve this is to require that 10 rad/sec is in the high frequency region of the lag controller, i.e.</a:t>
            </a:r>
            <a:endParaRPr lang="en-US" altLang="en-US" dirty="0"/>
          </a:p>
        </p:txBody>
      </p:sp>
      <p:graphicFrame>
        <p:nvGraphicFramePr>
          <p:cNvPr id="23555" name="Object 11"/>
          <p:cNvGraphicFramePr>
            <a:graphicFrameLocks noChangeAspect="1"/>
          </p:cNvGraphicFramePr>
          <p:nvPr>
            <p:extLst>
              <p:ext uri="{D42A27DB-BD31-4B8C-83A1-F6EECF244321}">
                <p14:modId xmlns:p14="http://schemas.microsoft.com/office/powerpoint/2010/main" val="346527986"/>
              </p:ext>
            </p:extLst>
          </p:nvPr>
        </p:nvGraphicFramePr>
        <p:xfrm>
          <a:off x="2969588" y="3910041"/>
          <a:ext cx="3754438" cy="979487"/>
        </p:xfrm>
        <a:graphic>
          <a:graphicData uri="http://schemas.openxmlformats.org/presentationml/2006/ole">
            <mc:AlternateContent xmlns:mc="http://schemas.openxmlformats.org/markup-compatibility/2006">
              <mc:Choice xmlns:v="urn:schemas-microsoft-com:vml" Requires="v">
                <p:oleObj spid="_x0000_s360528" name="Equation" r:id="rId4" imgW="1511280" imgH="393480" progId="Equation.3">
                  <p:embed/>
                </p:oleObj>
              </mc:Choice>
              <mc:Fallback>
                <p:oleObj name="Equation" r:id="rId4" imgW="15112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9588" y="3910041"/>
                        <a:ext cx="3754438"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12"/>
          <p:cNvGraphicFramePr>
            <a:graphicFrameLocks noChangeAspect="1"/>
          </p:cNvGraphicFramePr>
          <p:nvPr/>
        </p:nvGraphicFramePr>
        <p:xfrm>
          <a:off x="1754188" y="6089650"/>
          <a:ext cx="5394325" cy="566738"/>
        </p:xfrm>
        <a:graphic>
          <a:graphicData uri="http://schemas.openxmlformats.org/presentationml/2006/ole">
            <mc:AlternateContent xmlns:mc="http://schemas.openxmlformats.org/markup-compatibility/2006">
              <mc:Choice xmlns:v="urn:schemas-microsoft-com:vml" Requires="v">
                <p:oleObj spid="_x0000_s360529" name="Equation" r:id="rId6" imgW="2171520" imgH="228600" progId="Equation.3">
                  <p:embed/>
                </p:oleObj>
              </mc:Choice>
              <mc:Fallback>
                <p:oleObj name="Equation" r:id="rId6" imgW="21715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4188" y="6089650"/>
                        <a:ext cx="53943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invGray">
          <a:xfrm>
            <a:off x="211476" y="1140052"/>
            <a:ext cx="872104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As the phase of the augmented plant at 10 rad/sec is about -110</a:t>
            </a:r>
            <a:r>
              <a:rPr lang="en-GB" altLang="en-US" baseline="30000" dirty="0" smtClean="0"/>
              <a:t>o</a:t>
            </a:r>
            <a:r>
              <a:rPr lang="en-GB" altLang="en-US" dirty="0" smtClean="0"/>
              <a:t> (this is how we chose the frequency of 10 rad/sec) we simply require that the phase of the controller be greater than about -10</a:t>
            </a:r>
            <a:r>
              <a:rPr lang="en-GB" altLang="en-US" baseline="30000" dirty="0" smtClean="0"/>
              <a:t>o</a:t>
            </a:r>
            <a:r>
              <a:rPr lang="en-GB" altLang="en-US" dirty="0" smtClean="0"/>
              <a:t>.</a:t>
            </a:r>
            <a:endParaRPr lang="en-US" altLang="en-US" dirty="0"/>
          </a:p>
        </p:txBody>
      </p:sp>
      <p:sp>
        <p:nvSpPr>
          <p:cNvPr id="13" name="Text Box 10"/>
          <p:cNvSpPr txBox="1">
            <a:spLocks noChangeArrowheads="1"/>
          </p:cNvSpPr>
          <p:nvPr/>
        </p:nvSpPr>
        <p:spPr bwMode="invGray">
          <a:xfrm>
            <a:off x="94912" y="4951076"/>
            <a:ext cx="88376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Of course the controller gain then equals the high frequency gain and this should equal -24 dB, i.e.</a:t>
            </a:r>
            <a:endParaRPr lang="en-US" altLang="en-US" dirty="0"/>
          </a:p>
        </p:txBody>
      </p:sp>
    </p:spTree>
    <p:extLst>
      <p:ext uri="{BB962C8B-B14F-4D97-AF65-F5344CB8AC3E}">
        <p14:creationId xmlns:p14="http://schemas.microsoft.com/office/powerpoint/2010/main" val="2828185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33883"/>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4579" name="Rectangle 2"/>
          <p:cNvSpPr>
            <a:spLocks noChangeArrowheads="1"/>
          </p:cNvSpPr>
          <p:nvPr/>
        </p:nvSpPr>
        <p:spPr bwMode="auto">
          <a:xfrm>
            <a:off x="685800" y="15240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5.3</a:t>
            </a:r>
            <a:endParaRPr lang="en-GB" altLang="en-US" sz="4400" dirty="0">
              <a:solidFill>
                <a:schemeClr val="tx2"/>
              </a:solidFill>
              <a:latin typeface="Arial" charset="0"/>
            </a:endParaRPr>
          </a:p>
        </p:txBody>
      </p:sp>
      <p:sp>
        <p:nvSpPr>
          <p:cNvPr id="245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45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Lead/Lag</a:t>
            </a:r>
          </a:p>
        </p:txBody>
      </p:sp>
      <p:graphicFrame>
        <p:nvGraphicFramePr>
          <p:cNvPr id="24578" name="Object 5"/>
          <p:cNvGraphicFramePr>
            <a:graphicFrameLocks noChangeAspect="1"/>
          </p:cNvGraphicFramePr>
          <p:nvPr>
            <p:extLst>
              <p:ext uri="{D42A27DB-BD31-4B8C-83A1-F6EECF244321}">
                <p14:modId xmlns:p14="http://schemas.microsoft.com/office/powerpoint/2010/main" val="2942360960"/>
              </p:ext>
            </p:extLst>
          </p:nvPr>
        </p:nvGraphicFramePr>
        <p:xfrm>
          <a:off x="850106" y="1203326"/>
          <a:ext cx="7443788" cy="1039812"/>
        </p:xfrm>
        <a:graphic>
          <a:graphicData uri="http://schemas.openxmlformats.org/presentationml/2006/ole">
            <mc:AlternateContent xmlns:mc="http://schemas.openxmlformats.org/markup-compatibility/2006">
              <mc:Choice xmlns:v="urn:schemas-microsoft-com:vml" Requires="v">
                <p:oleObj spid="_x0000_s24657" name="Equation" r:id="rId4" imgW="2997000" imgH="419040" progId="Equation.3">
                  <p:embed/>
                </p:oleObj>
              </mc:Choice>
              <mc:Fallback>
                <p:oleObj name="Equation" r:id="rId4" imgW="299700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106" y="1203326"/>
                        <a:ext cx="7443788"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pic>
        <p:nvPicPr>
          <p:cNvPr id="2458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0" y="2243138"/>
            <a:ext cx="5810250"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5103813" y="3016250"/>
            <a:ext cx="46370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4354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5170" name="Rectangle 2"/>
          <p:cNvSpPr>
            <a:spLocks noGrp="1" noChangeArrowheads="1"/>
          </p:cNvSpPr>
          <p:nvPr>
            <p:ph type="title"/>
          </p:nvPr>
        </p:nvSpPr>
        <p:spPr>
          <a:xfrm>
            <a:off x="668338" y="712788"/>
            <a:ext cx="7772400" cy="703262"/>
          </a:xfrm>
        </p:spPr>
        <p:txBody>
          <a:bodyPr/>
          <a:lstStyle/>
          <a:p>
            <a:pPr eaLnBrk="1" hangingPunct="1"/>
            <a:r>
              <a:rPr lang="en-IE" altLang="en-US" sz="4000" smtClean="0"/>
              <a:t>Note</a:t>
            </a:r>
            <a:endParaRPr lang="en-GB" altLang="en-US" sz="4000" smtClean="0"/>
          </a:p>
        </p:txBody>
      </p:sp>
      <p:sp>
        <p:nvSpPr>
          <p:cNvPr id="135171" name="Text Box 3"/>
          <p:cNvSpPr txBox="1">
            <a:spLocks noChangeArrowheads="1"/>
          </p:cNvSpPr>
          <p:nvPr/>
        </p:nvSpPr>
        <p:spPr bwMode="invGray">
          <a:xfrm>
            <a:off x="158750" y="1884832"/>
            <a:ext cx="86995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sz="3200" dirty="0" smtClean="0">
                <a:cs typeface="Times New Roman" panose="02020603050405020304" pitchFamily="18" charset="0"/>
              </a:rPr>
              <a:t>A disadvantage of this method of designing a lag controller (i.e. by requiring that a certain frequency should lie in its high frequency region) is </a:t>
            </a:r>
            <a:r>
              <a:rPr kumimoji="1" lang="en-GB" altLang="en-US" sz="3200" dirty="0">
                <a:cs typeface="Times New Roman" panose="02020603050405020304" pitchFamily="18" charset="0"/>
              </a:rPr>
              <a:t>that the </a:t>
            </a:r>
            <a:r>
              <a:rPr kumimoji="1" lang="en-GB" altLang="en-US" sz="3200" dirty="0" smtClean="0">
                <a:cs typeface="Times New Roman" panose="02020603050405020304" pitchFamily="18" charset="0"/>
              </a:rPr>
              <a:t>required time </a:t>
            </a:r>
            <a:r>
              <a:rPr kumimoji="1" lang="en-GB" altLang="en-US" sz="3200" dirty="0">
                <a:cs typeface="Times New Roman" panose="02020603050405020304" pitchFamily="18" charset="0"/>
              </a:rPr>
              <a:t>constant of the lag controller is </a:t>
            </a:r>
            <a:r>
              <a:rPr kumimoji="1" lang="en-GB" altLang="en-US" sz="3200" dirty="0" smtClean="0">
                <a:cs typeface="Times New Roman" panose="02020603050405020304" pitchFamily="18" charset="0"/>
              </a:rPr>
              <a:t>commonly rather high</a:t>
            </a:r>
            <a:r>
              <a:rPr kumimoji="1" lang="en-GB" altLang="en-US" sz="3200" dirty="0">
                <a:cs typeface="Times New Roman" panose="02020603050405020304" pitchFamily="18" charset="0"/>
              </a:rPr>
              <a:t>, so that the speed of response of the resulting closed loop system is in general expected to be slow.  This commonly takes the form of a fairly quick settling to within 5 or 10% of the steady state, but a sluggish convergence thereafter.</a:t>
            </a: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Lead/Lag</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4354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5170" name="Rectangle 2"/>
          <p:cNvSpPr>
            <a:spLocks noGrp="1" noChangeArrowheads="1"/>
          </p:cNvSpPr>
          <p:nvPr>
            <p:ph type="title"/>
          </p:nvPr>
        </p:nvSpPr>
        <p:spPr>
          <a:xfrm>
            <a:off x="668338" y="712788"/>
            <a:ext cx="7772400" cy="703262"/>
          </a:xfrm>
        </p:spPr>
        <p:txBody>
          <a:bodyPr/>
          <a:lstStyle/>
          <a:p>
            <a:pPr eaLnBrk="1" hangingPunct="1"/>
            <a:r>
              <a:rPr lang="en-IE" altLang="en-US" sz="4000" smtClean="0"/>
              <a:t>Note</a:t>
            </a:r>
            <a:endParaRPr lang="en-GB" altLang="en-US" sz="4000" smtClean="0"/>
          </a:p>
        </p:txBody>
      </p:sp>
      <p:sp>
        <p:nvSpPr>
          <p:cNvPr id="135171" name="Text Box 3"/>
          <p:cNvSpPr txBox="1">
            <a:spLocks noChangeArrowheads="1"/>
          </p:cNvSpPr>
          <p:nvPr/>
        </p:nvSpPr>
        <p:spPr bwMode="invGray">
          <a:xfrm>
            <a:off x="158750" y="1674969"/>
            <a:ext cx="86995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sz="3200" dirty="0" smtClean="0">
                <a:cs typeface="Times New Roman" panose="02020603050405020304" pitchFamily="18" charset="0"/>
              </a:rPr>
              <a:t>Accordingly I do not strongly recommend this method of lag controller design, although it is fairly popular in textbooks and on websites. I cover it because it offers a further illustration I think of some of the basic ideas of loop shaping using lead, lag and lead-lag controllers. It really only works when the specification on the performance is not overly concerned with speed of response or gain crossover frequency and I have to say that is, in my opinion, a fairly academic problem.</a:t>
            </a:r>
            <a:endParaRPr kumimoji="1" lang="en-GB" altLang="en-US" sz="3200" dirty="0">
              <a:cs typeface="Times New Roman" panose="02020603050405020304"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Lead/Lag</a:t>
            </a:r>
          </a:p>
        </p:txBody>
      </p:sp>
    </p:spTree>
    <p:extLst>
      <p:ext uri="{BB962C8B-B14F-4D97-AF65-F5344CB8AC3E}">
        <p14:creationId xmlns:p14="http://schemas.microsoft.com/office/powerpoint/2010/main" val="672232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2882" name="Rectangle 2"/>
          <p:cNvSpPr>
            <a:spLocks noChangeArrowheads="1"/>
          </p:cNvSpPr>
          <p:nvPr/>
        </p:nvSpPr>
        <p:spPr bwMode="auto">
          <a:xfrm>
            <a:off x="344488" y="0"/>
            <a:ext cx="82296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Frequency Domain Design</a:t>
            </a:r>
            <a:endParaRPr lang="en-US" altLang="en-US" sz="4400">
              <a:solidFill>
                <a:schemeClr val="tx2"/>
              </a:solidFill>
              <a:latin typeface="Arial" charset="0"/>
            </a:endParaRPr>
          </a:p>
        </p:txBody>
      </p:sp>
      <p:sp>
        <p:nvSpPr>
          <p:cNvPr id="12288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2288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22885" name="Text Box 9"/>
          <p:cNvSpPr txBox="1">
            <a:spLocks noChangeArrowheads="1"/>
          </p:cNvSpPr>
          <p:nvPr/>
        </p:nvSpPr>
        <p:spPr bwMode="invGray">
          <a:xfrm>
            <a:off x="385763" y="1116606"/>
            <a:ext cx="8386762"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a:t>To express that another way, we design, not with the aim of achieving desired closed-loop pole </a:t>
            </a:r>
            <a:r>
              <a:rPr lang="en-GB" altLang="en-US" sz="3200" dirty="0" smtClean="0"/>
              <a:t>or dominant pole locations</a:t>
            </a:r>
            <a:r>
              <a:rPr lang="en-GB" altLang="en-US" sz="3200" dirty="0"/>
              <a:t>, but rather with the aim of “shaping” the open-loop frequency response in order to achieve desired levels of gain margin, phase margin, </a:t>
            </a:r>
            <a:r>
              <a:rPr lang="en-GB" altLang="en-US" sz="3200" dirty="0" smtClean="0"/>
              <a:t>gain crossover frequency, </a:t>
            </a:r>
            <a:r>
              <a:rPr lang="en-GB" altLang="en-US" sz="3200" i="1" dirty="0" smtClean="0"/>
              <a:t>etc</a:t>
            </a:r>
            <a:r>
              <a:rPr lang="en-GB" altLang="en-US" sz="3200" dirty="0"/>
              <a:t>.</a:t>
            </a:r>
          </a:p>
          <a:p>
            <a:pPr eaLnBrk="1" hangingPunct="1">
              <a:spcBef>
                <a:spcPct val="50000"/>
              </a:spcBef>
            </a:pPr>
            <a:r>
              <a:rPr lang="en-GB" altLang="en-US" sz="3200" dirty="0"/>
              <a:t>Note an important phrase there, open-loop. The stability margins are determined by the open-loop frequency response and it proves to be far more straightforward to shape the open-loop, as distinct from the closed-loop, frequency response.</a:t>
            </a:r>
            <a:endParaRPr lang="en-US" alt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822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5603" name="Rectangle 2"/>
          <p:cNvSpPr>
            <a:spLocks noChangeArrowheads="1"/>
          </p:cNvSpPr>
          <p:nvPr/>
        </p:nvSpPr>
        <p:spPr bwMode="auto">
          <a:xfrm>
            <a:off x="685800" y="30480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2560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560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5602" name="Object 5"/>
          <p:cNvGraphicFramePr>
            <a:graphicFrameLocks noChangeAspect="1"/>
          </p:cNvGraphicFramePr>
          <p:nvPr>
            <p:extLst>
              <p:ext uri="{D42A27DB-BD31-4B8C-83A1-F6EECF244321}">
                <p14:modId xmlns:p14="http://schemas.microsoft.com/office/powerpoint/2010/main" val="2632426673"/>
              </p:ext>
            </p:extLst>
          </p:nvPr>
        </p:nvGraphicFramePr>
        <p:xfrm>
          <a:off x="2631281" y="1090613"/>
          <a:ext cx="3881438" cy="1177925"/>
        </p:xfrm>
        <a:graphic>
          <a:graphicData uri="http://schemas.openxmlformats.org/presentationml/2006/ole">
            <mc:AlternateContent xmlns:mc="http://schemas.openxmlformats.org/markup-compatibility/2006">
              <mc:Choice xmlns:v="urn:schemas-microsoft-com:vml" Requires="v">
                <p:oleObj spid="_x0000_s25680" name="Equation" r:id="rId4" imgW="1422360" imgH="431640" progId="Equation.3">
                  <p:embed/>
                </p:oleObj>
              </mc:Choice>
              <mc:Fallback>
                <p:oleObj name="Equation" r:id="rId4" imgW="142236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281" y="1090613"/>
                        <a:ext cx="3881438"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5607" name="Text Box 7"/>
          <p:cNvSpPr txBox="1">
            <a:spLocks noChangeArrowheads="1"/>
          </p:cNvSpPr>
          <p:nvPr/>
        </p:nvSpPr>
        <p:spPr bwMode="invGray">
          <a:xfrm>
            <a:off x="206375" y="2319417"/>
            <a:ext cx="7800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Design a lead-lag + P controller to meet the following specification:</a:t>
            </a:r>
            <a:endParaRPr lang="en-US" altLang="en-US" dirty="0"/>
          </a:p>
        </p:txBody>
      </p:sp>
      <p:sp>
        <p:nvSpPr>
          <p:cNvPr id="25608" name="Text Box 11"/>
          <p:cNvSpPr txBox="1">
            <a:spLocks noChangeArrowheads="1"/>
          </p:cNvSpPr>
          <p:nvPr/>
        </p:nvSpPr>
        <p:spPr bwMode="invGray">
          <a:xfrm>
            <a:off x="398463" y="3613150"/>
            <a:ext cx="7800975"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buFontTx/>
              <a:buChar char="•"/>
            </a:pPr>
            <a:r>
              <a:rPr lang="en-GB" altLang="en-US"/>
              <a:t>  Zero steady-state error for step input.</a:t>
            </a:r>
          </a:p>
          <a:p>
            <a:pPr eaLnBrk="1" hangingPunct="1">
              <a:spcBef>
                <a:spcPct val="50000"/>
              </a:spcBef>
              <a:buFontTx/>
              <a:buChar char="•"/>
            </a:pPr>
            <a:r>
              <a:rPr lang="en-GB" altLang="en-US"/>
              <a:t>  Steady-state error for ramp input less than 8.5%</a:t>
            </a:r>
          </a:p>
          <a:p>
            <a:pPr eaLnBrk="1" hangingPunct="1">
              <a:spcBef>
                <a:spcPct val="50000"/>
              </a:spcBef>
              <a:buFontTx/>
              <a:buChar char="•"/>
            </a:pPr>
            <a:r>
              <a:rPr lang="en-GB" altLang="en-US"/>
              <a:t>  Percentage overshoot not exceeding 15%</a:t>
            </a:r>
          </a:p>
          <a:p>
            <a:pPr eaLnBrk="1" hangingPunct="1">
              <a:spcBef>
                <a:spcPct val="50000"/>
              </a:spcBef>
              <a:buFontTx/>
              <a:buChar char="•"/>
            </a:pPr>
            <a:r>
              <a:rPr lang="en-GB" altLang="en-US"/>
              <a:t>  2% settling time not exceeding 3 sec.</a:t>
            </a:r>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1113"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6628" name="Rectangle 2"/>
          <p:cNvSpPr>
            <a:spLocks noChangeArrowheads="1"/>
          </p:cNvSpPr>
          <p:nvPr/>
        </p:nvSpPr>
        <p:spPr bwMode="auto">
          <a:xfrm>
            <a:off x="674687" y="30480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2662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663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6626" name="Object 5"/>
          <p:cNvGraphicFramePr>
            <a:graphicFrameLocks noChangeAspect="1"/>
          </p:cNvGraphicFramePr>
          <p:nvPr>
            <p:extLst>
              <p:ext uri="{D42A27DB-BD31-4B8C-83A1-F6EECF244321}">
                <p14:modId xmlns:p14="http://schemas.microsoft.com/office/powerpoint/2010/main" val="2689830690"/>
              </p:ext>
            </p:extLst>
          </p:nvPr>
        </p:nvGraphicFramePr>
        <p:xfrm>
          <a:off x="312738" y="1008063"/>
          <a:ext cx="3060700" cy="928687"/>
        </p:xfrm>
        <a:graphic>
          <a:graphicData uri="http://schemas.openxmlformats.org/presentationml/2006/ole">
            <mc:AlternateContent xmlns:mc="http://schemas.openxmlformats.org/markup-compatibility/2006">
              <mc:Choice xmlns:v="urn:schemas-microsoft-com:vml" Requires="v">
                <p:oleObj spid="_x0000_s26779" name="Equation" r:id="rId4" imgW="1422360" imgH="431640" progId="Equation.3">
                  <p:embed/>
                </p:oleObj>
              </mc:Choice>
              <mc:Fallback>
                <p:oleObj name="Equation" r:id="rId4" imgW="142236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738" y="1008063"/>
                        <a:ext cx="30607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6632" name="Text Box 7"/>
          <p:cNvSpPr txBox="1">
            <a:spLocks noChangeArrowheads="1"/>
          </p:cNvSpPr>
          <p:nvPr/>
        </p:nvSpPr>
        <p:spPr bwMode="invGray">
          <a:xfrm>
            <a:off x="301625" y="2199325"/>
            <a:ext cx="820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Plant has pole at zero so first spec. automatically met.</a:t>
            </a:r>
            <a:endParaRPr lang="en-US" altLang="en-US" dirty="0"/>
          </a:p>
        </p:txBody>
      </p:sp>
      <p:graphicFrame>
        <p:nvGraphicFramePr>
          <p:cNvPr id="26627" name="Object 10"/>
          <p:cNvGraphicFramePr>
            <a:graphicFrameLocks noChangeAspect="1"/>
          </p:cNvGraphicFramePr>
          <p:nvPr>
            <p:extLst>
              <p:ext uri="{D42A27DB-BD31-4B8C-83A1-F6EECF244321}">
                <p14:modId xmlns:p14="http://schemas.microsoft.com/office/powerpoint/2010/main" val="993033714"/>
              </p:ext>
            </p:extLst>
          </p:nvPr>
        </p:nvGraphicFramePr>
        <p:xfrm>
          <a:off x="2170113" y="4225925"/>
          <a:ext cx="4708525" cy="979488"/>
        </p:xfrm>
        <a:graphic>
          <a:graphicData uri="http://schemas.openxmlformats.org/presentationml/2006/ole">
            <mc:AlternateContent xmlns:mc="http://schemas.openxmlformats.org/markup-compatibility/2006">
              <mc:Choice xmlns:v="urn:schemas-microsoft-com:vml" Requires="v">
                <p:oleObj spid="_x0000_s26780" name="Equation" r:id="rId6" imgW="1892160" imgH="393480" progId="Equation.3">
                  <p:embed/>
                </p:oleObj>
              </mc:Choice>
              <mc:Fallback>
                <p:oleObj name="Equation" r:id="rId6" imgW="1892160" imgH="393480" progId="Equation.3">
                  <p:embed/>
                  <p:pic>
                    <p:nvPicPr>
                      <p:cNvPr id="0" name="Object 10"/>
                      <p:cNvPicPr>
                        <a:picLocks noChangeAspect="1" noChangeArrowheads="1"/>
                      </p:cNvPicPr>
                      <p:nvPr/>
                    </p:nvPicPr>
                    <p:blipFill>
                      <a:blip r:embed="rId7"/>
                      <a:srcRect/>
                      <a:stretch>
                        <a:fillRect/>
                      </a:stretch>
                    </p:blipFill>
                    <p:spPr bwMode="auto">
                      <a:xfrm>
                        <a:off x="2170113" y="4225925"/>
                        <a:ext cx="470852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11"/>
          <p:cNvSpPr txBox="1">
            <a:spLocks noChangeArrowheads="1"/>
          </p:cNvSpPr>
          <p:nvPr/>
        </p:nvSpPr>
        <p:spPr bwMode="invGray">
          <a:xfrm>
            <a:off x="301625" y="2960688"/>
            <a:ext cx="8204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Second spec. met by proportional controller with gain </a:t>
            </a:r>
            <a:r>
              <a:rPr lang="en-GB" altLang="en-US" i="1" dirty="0"/>
              <a:t>k</a:t>
            </a:r>
            <a:r>
              <a:rPr lang="en-GB" altLang="en-US" dirty="0" smtClean="0"/>
              <a:t> </a:t>
            </a:r>
            <a:r>
              <a:rPr lang="en-GB" altLang="en-US" dirty="0"/>
              <a:t>such that</a:t>
            </a:r>
            <a:endParaRPr lang="en-US" altLang="en-US" dirty="0"/>
          </a:p>
        </p:txBody>
      </p:sp>
      <p:sp>
        <p:nvSpPr>
          <p:cNvPr id="26634" name="Text Box 12"/>
          <p:cNvSpPr txBox="1">
            <a:spLocks noChangeArrowheads="1"/>
          </p:cNvSpPr>
          <p:nvPr/>
        </p:nvSpPr>
        <p:spPr bwMode="invGray">
          <a:xfrm>
            <a:off x="3308350" y="5695950"/>
            <a:ext cx="2505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Let   </a:t>
            </a:r>
            <a:r>
              <a:rPr lang="en-GB" altLang="en-US" i="1" dirty="0"/>
              <a:t>k</a:t>
            </a:r>
            <a:r>
              <a:rPr lang="en-GB" altLang="en-US" dirty="0" smtClean="0"/>
              <a:t> </a:t>
            </a:r>
            <a:r>
              <a:rPr lang="en-GB" altLang="en-US" dirty="0"/>
              <a:t>= 48.</a:t>
            </a:r>
            <a:endParaRPr lang="en-US"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33883"/>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7651" name="Rectangle 2"/>
          <p:cNvSpPr>
            <a:spLocks noChangeArrowheads="1"/>
          </p:cNvSpPr>
          <p:nvPr/>
        </p:nvSpPr>
        <p:spPr bwMode="auto">
          <a:xfrm>
            <a:off x="677069" y="175823"/>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2765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765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7650" name="Object 5"/>
          <p:cNvGraphicFramePr>
            <a:graphicFrameLocks noChangeAspect="1"/>
          </p:cNvGraphicFramePr>
          <p:nvPr>
            <p:extLst>
              <p:ext uri="{D42A27DB-BD31-4B8C-83A1-F6EECF244321}">
                <p14:modId xmlns:p14="http://schemas.microsoft.com/office/powerpoint/2010/main" val="4000202706"/>
              </p:ext>
            </p:extLst>
          </p:nvPr>
        </p:nvGraphicFramePr>
        <p:xfrm>
          <a:off x="5948832" y="996977"/>
          <a:ext cx="3060700" cy="928687"/>
        </p:xfrm>
        <a:graphic>
          <a:graphicData uri="http://schemas.openxmlformats.org/presentationml/2006/ole">
            <mc:AlternateContent xmlns:mc="http://schemas.openxmlformats.org/markup-compatibility/2006">
              <mc:Choice xmlns:v="urn:schemas-microsoft-com:vml" Requires="v">
                <p:oleObj spid="_x0000_s27729" name="Equation" r:id="rId4" imgW="1422360" imgH="431640" progId="Equation.3">
                  <p:embed/>
                </p:oleObj>
              </mc:Choice>
              <mc:Fallback>
                <p:oleObj name="Equation" r:id="rId4" imgW="142236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832" y="996977"/>
                        <a:ext cx="30607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7655" name="Text Box 7"/>
          <p:cNvSpPr txBox="1">
            <a:spLocks noChangeArrowheads="1"/>
          </p:cNvSpPr>
          <p:nvPr/>
        </p:nvSpPr>
        <p:spPr bwMode="invGray">
          <a:xfrm>
            <a:off x="919163" y="1820733"/>
            <a:ext cx="5770562"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Third spec. requires </a:t>
            </a:r>
            <a:r>
              <a:rPr lang="en-GB" altLang="en-US" dirty="0">
                <a:latin typeface="Symbol" pitchFamily="18" charset="2"/>
              </a:rPr>
              <a:t>z</a:t>
            </a:r>
            <a:r>
              <a:rPr lang="en-GB" altLang="en-US" dirty="0"/>
              <a:t> &gt; 0.517,  </a:t>
            </a:r>
          </a:p>
          <a:p>
            <a:pPr eaLnBrk="1" hangingPunct="1">
              <a:spcBef>
                <a:spcPct val="50000"/>
              </a:spcBef>
            </a:pPr>
            <a:r>
              <a:rPr lang="en-GB" altLang="en-US" dirty="0"/>
              <a:t>i.e. PM &gt; 51.7</a:t>
            </a:r>
            <a:r>
              <a:rPr lang="en-GB" altLang="en-US" baseline="30000" dirty="0"/>
              <a:t>o</a:t>
            </a:r>
          </a:p>
          <a:p>
            <a:pPr eaLnBrk="1" hangingPunct="1">
              <a:spcBef>
                <a:spcPct val="50000"/>
              </a:spcBef>
            </a:pPr>
            <a:r>
              <a:rPr lang="en-GB" altLang="en-US" dirty="0"/>
              <a:t>Let PM = 60</a:t>
            </a:r>
            <a:r>
              <a:rPr lang="en-GB" altLang="en-US" baseline="30000" dirty="0"/>
              <a:t>o</a:t>
            </a:r>
            <a:r>
              <a:rPr lang="en-GB" altLang="en-US" dirty="0"/>
              <a:t> or more, i.e. </a:t>
            </a:r>
            <a:r>
              <a:rPr lang="en-GB" altLang="en-US" dirty="0">
                <a:latin typeface="Symbol" pitchFamily="18" charset="2"/>
              </a:rPr>
              <a:t>z</a:t>
            </a:r>
            <a:r>
              <a:rPr lang="en-GB" altLang="en-US" dirty="0"/>
              <a:t> &gt; 0.6</a:t>
            </a:r>
            <a:endParaRPr lang="en-US" altLang="en-US" dirty="0"/>
          </a:p>
        </p:txBody>
      </p:sp>
      <p:sp>
        <p:nvSpPr>
          <p:cNvPr id="27656" name="Text Box 9"/>
          <p:cNvSpPr txBox="1">
            <a:spLocks noChangeArrowheads="1"/>
          </p:cNvSpPr>
          <p:nvPr/>
        </p:nvSpPr>
        <p:spPr bwMode="invGray">
          <a:xfrm>
            <a:off x="919163" y="3862388"/>
            <a:ext cx="71342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Fourth spec. requires </a:t>
            </a:r>
            <a:r>
              <a:rPr lang="en-GB" altLang="en-US" i="1" dirty="0" err="1">
                <a:latin typeface="Symbol" pitchFamily="18" charset="2"/>
              </a:rPr>
              <a:t>w</a:t>
            </a:r>
            <a:r>
              <a:rPr lang="en-GB" altLang="en-US" i="1" baseline="-25000" dirty="0" err="1"/>
              <a:t>n</a:t>
            </a:r>
            <a:r>
              <a:rPr lang="en-GB" altLang="en-US" dirty="0"/>
              <a:t> &gt; 2.22 rad/sec, </a:t>
            </a:r>
          </a:p>
          <a:p>
            <a:pPr eaLnBrk="1" hangingPunct="1">
              <a:spcBef>
                <a:spcPct val="50000"/>
              </a:spcBef>
            </a:pPr>
            <a:r>
              <a:rPr lang="en-GB" altLang="en-US" dirty="0"/>
              <a:t>i.e. </a:t>
            </a:r>
            <a:r>
              <a:rPr lang="en-GB" altLang="en-US" i="1" dirty="0" err="1">
                <a:latin typeface="Symbol" pitchFamily="18" charset="2"/>
              </a:rPr>
              <a:t>w</a:t>
            </a:r>
            <a:r>
              <a:rPr lang="en-GB" altLang="en-US" i="1" baseline="-25000" dirty="0" err="1"/>
              <a:t>gc</a:t>
            </a:r>
            <a:r>
              <a:rPr lang="en-GB" altLang="en-US" dirty="0"/>
              <a:t> &gt; 1.3 rad/sec.</a:t>
            </a:r>
          </a:p>
          <a:p>
            <a:pPr eaLnBrk="1" hangingPunct="1">
              <a:spcBef>
                <a:spcPct val="50000"/>
              </a:spcBef>
            </a:pPr>
            <a:r>
              <a:rPr lang="en-GB" altLang="en-US" dirty="0"/>
              <a:t>Let </a:t>
            </a:r>
            <a:r>
              <a:rPr lang="en-GB" altLang="en-US" i="1" dirty="0" err="1">
                <a:latin typeface="Symbol" pitchFamily="18" charset="2"/>
              </a:rPr>
              <a:t>w</a:t>
            </a:r>
            <a:r>
              <a:rPr lang="en-GB" altLang="en-US" i="1" baseline="-25000" dirty="0" err="1"/>
              <a:t>gc</a:t>
            </a:r>
            <a:r>
              <a:rPr lang="en-GB" altLang="en-US" dirty="0"/>
              <a:t> = 1.8 rad/sec. or more allowing </a:t>
            </a:r>
            <a:r>
              <a:rPr lang="en-GB" altLang="en-US" dirty="0" smtClean="0"/>
              <a:t>if </a:t>
            </a:r>
            <a:r>
              <a:rPr lang="en-GB" altLang="en-US" dirty="0"/>
              <a:t>the resulting controller time constants are too high.</a:t>
            </a:r>
            <a:endParaRPr lang="en-US"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8676" name="Rectangle 2"/>
          <p:cNvSpPr>
            <a:spLocks noChangeArrowheads="1"/>
          </p:cNvSpPr>
          <p:nvPr/>
        </p:nvSpPr>
        <p:spPr bwMode="auto">
          <a:xfrm>
            <a:off x="685800" y="201405"/>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2867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867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graphicFrame>
        <p:nvGraphicFramePr>
          <p:cNvPr id="28674" name="Object 5"/>
          <p:cNvGraphicFramePr>
            <a:graphicFrameLocks noChangeAspect="1"/>
          </p:cNvGraphicFramePr>
          <p:nvPr/>
        </p:nvGraphicFramePr>
        <p:xfrm>
          <a:off x="803275" y="1014413"/>
          <a:ext cx="3060700" cy="928687"/>
        </p:xfrm>
        <a:graphic>
          <a:graphicData uri="http://schemas.openxmlformats.org/presentationml/2006/ole">
            <mc:AlternateContent xmlns:mc="http://schemas.openxmlformats.org/markup-compatibility/2006">
              <mc:Choice xmlns:v="urn:schemas-microsoft-com:vml" Requires="v">
                <p:oleObj spid="_x0000_s28825" name="Equation" r:id="rId4" imgW="1422360" imgH="431640" progId="Equation.3">
                  <p:embed/>
                </p:oleObj>
              </mc:Choice>
              <mc:Fallback>
                <p:oleObj name="Equation" r:id="rId4" imgW="142236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1014413"/>
                        <a:ext cx="30607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8680" name="Text Box 8"/>
          <p:cNvSpPr txBox="1">
            <a:spLocks noChangeArrowheads="1"/>
          </p:cNvSpPr>
          <p:nvPr/>
        </p:nvSpPr>
        <p:spPr bwMode="invGray">
          <a:xfrm>
            <a:off x="930275" y="6010275"/>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Note proportional gain has compromised stability. </a:t>
            </a:r>
            <a:endParaRPr lang="en-US" altLang="en-US"/>
          </a:p>
        </p:txBody>
      </p:sp>
      <p:pic>
        <p:nvPicPr>
          <p:cNvPr id="286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4414838" y="210185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0" y="2125663"/>
            <a:ext cx="5238750"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5" name="Object 11"/>
          <p:cNvGraphicFramePr>
            <a:graphicFrameLocks noChangeAspect="1"/>
          </p:cNvGraphicFramePr>
          <p:nvPr>
            <p:extLst>
              <p:ext uri="{D42A27DB-BD31-4B8C-83A1-F6EECF244321}">
                <p14:modId xmlns:p14="http://schemas.microsoft.com/office/powerpoint/2010/main" val="3237211918"/>
              </p:ext>
            </p:extLst>
          </p:nvPr>
        </p:nvGraphicFramePr>
        <p:xfrm>
          <a:off x="5335588" y="1039813"/>
          <a:ext cx="3168650" cy="928687"/>
        </p:xfrm>
        <a:graphic>
          <a:graphicData uri="http://schemas.openxmlformats.org/presentationml/2006/ole">
            <mc:AlternateContent xmlns:mc="http://schemas.openxmlformats.org/markup-compatibility/2006">
              <mc:Choice xmlns:v="urn:schemas-microsoft-com:vml" Requires="v">
                <p:oleObj spid="_x0000_s28826" name="Equation" r:id="rId8" imgW="1473120" imgH="431640" progId="Equation.3">
                  <p:embed/>
                </p:oleObj>
              </mc:Choice>
              <mc:Fallback>
                <p:oleObj name="Equation" r:id="rId8" imgW="1473120" imgH="431640" progId="Equation.3">
                  <p:embed/>
                  <p:pic>
                    <p:nvPicPr>
                      <p:cNvPr id="0" name="Object 11"/>
                      <p:cNvPicPr>
                        <a:picLocks noChangeAspect="1" noChangeArrowheads="1"/>
                      </p:cNvPicPr>
                      <p:nvPr/>
                    </p:nvPicPr>
                    <p:blipFill>
                      <a:blip r:embed="rId9"/>
                      <a:srcRect/>
                      <a:stretch>
                        <a:fillRect/>
                      </a:stretch>
                    </p:blipFill>
                    <p:spPr bwMode="auto">
                      <a:xfrm>
                        <a:off x="5335588" y="1039813"/>
                        <a:ext cx="316865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9699" name="Rectangle 2"/>
          <p:cNvSpPr>
            <a:spLocks noChangeArrowheads="1"/>
          </p:cNvSpPr>
          <p:nvPr/>
        </p:nvSpPr>
        <p:spPr bwMode="auto">
          <a:xfrm>
            <a:off x="685800" y="212725"/>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2970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970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29702"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9703" name="Text Box 7"/>
          <p:cNvSpPr txBox="1">
            <a:spLocks noChangeArrowheads="1"/>
          </p:cNvSpPr>
          <p:nvPr/>
        </p:nvSpPr>
        <p:spPr bwMode="invGray">
          <a:xfrm>
            <a:off x="157163" y="2684463"/>
            <a:ext cx="3810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Phase at 1.8 rad/sec is </a:t>
            </a:r>
          </a:p>
          <a:p>
            <a:pPr eaLnBrk="1" hangingPunct="1">
              <a:spcBef>
                <a:spcPct val="50000"/>
              </a:spcBef>
            </a:pPr>
            <a:r>
              <a:rPr lang="en-GB" altLang="en-US"/>
              <a:t>-175</a:t>
            </a:r>
            <a:r>
              <a:rPr lang="en-GB" altLang="en-US" baseline="30000"/>
              <a:t>o</a:t>
            </a:r>
            <a:r>
              <a:rPr lang="en-GB" altLang="en-US"/>
              <a:t> approx.</a:t>
            </a:r>
          </a:p>
          <a:p>
            <a:pPr eaLnBrk="1" hangingPunct="1">
              <a:spcBef>
                <a:spcPct val="50000"/>
              </a:spcBef>
            </a:pPr>
            <a:r>
              <a:rPr lang="en-GB" altLang="en-US"/>
              <a:t>Gain at 1.8 rad/sec is 9.36 dB approx. </a:t>
            </a:r>
            <a:endParaRPr lang="en-US" altLang="en-US"/>
          </a:p>
        </p:txBody>
      </p:sp>
      <p:graphicFrame>
        <p:nvGraphicFramePr>
          <p:cNvPr id="29698" name="Object 10"/>
          <p:cNvGraphicFramePr>
            <a:graphicFrameLocks noChangeAspect="1"/>
          </p:cNvGraphicFramePr>
          <p:nvPr>
            <p:extLst>
              <p:ext uri="{D42A27DB-BD31-4B8C-83A1-F6EECF244321}">
                <p14:modId xmlns:p14="http://schemas.microsoft.com/office/powerpoint/2010/main" val="2213935676"/>
              </p:ext>
            </p:extLst>
          </p:nvPr>
        </p:nvGraphicFramePr>
        <p:xfrm>
          <a:off x="1347788" y="1231900"/>
          <a:ext cx="3168650" cy="928688"/>
        </p:xfrm>
        <a:graphic>
          <a:graphicData uri="http://schemas.openxmlformats.org/presentationml/2006/ole">
            <mc:AlternateContent xmlns:mc="http://schemas.openxmlformats.org/markup-compatibility/2006">
              <mc:Choice xmlns:v="urn:schemas-microsoft-com:vml" Requires="v">
                <p:oleObj spid="_x0000_s29776" name="Equation" r:id="rId4" imgW="1473120" imgH="431640" progId="Equation.3">
                  <p:embed/>
                </p:oleObj>
              </mc:Choice>
              <mc:Fallback>
                <p:oleObj name="Equation" r:id="rId4" imgW="1473120" imgH="431640" progId="Equation.3">
                  <p:embed/>
                  <p:pic>
                    <p:nvPicPr>
                      <p:cNvPr id="0" name="Object 10"/>
                      <p:cNvPicPr>
                        <a:picLocks noChangeAspect="1" noChangeArrowheads="1"/>
                      </p:cNvPicPr>
                      <p:nvPr/>
                    </p:nvPicPr>
                    <p:blipFill>
                      <a:blip r:embed="rId5"/>
                      <a:srcRect/>
                      <a:stretch>
                        <a:fillRect/>
                      </a:stretch>
                    </p:blipFill>
                    <p:spPr bwMode="auto">
                      <a:xfrm>
                        <a:off x="1347788" y="1231900"/>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4"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271838" y="2160588"/>
            <a:ext cx="6262687"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0723"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072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072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0726"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30727" name="Text Box 6"/>
          <p:cNvSpPr txBox="1">
            <a:spLocks noChangeArrowheads="1"/>
          </p:cNvSpPr>
          <p:nvPr/>
        </p:nvSpPr>
        <p:spPr bwMode="invGray">
          <a:xfrm>
            <a:off x="584200" y="2660650"/>
            <a:ext cx="7881938"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For gain crossover to occur at 1.8 rad/sec require:</a:t>
            </a:r>
          </a:p>
          <a:p>
            <a:pPr eaLnBrk="1" hangingPunct="1">
              <a:spcBef>
                <a:spcPct val="50000"/>
              </a:spcBef>
            </a:pPr>
            <a:r>
              <a:rPr lang="en-GB" altLang="en-US"/>
              <a:t>Gain of lag + Gain of lead = -9.36 dB approx at 1.8 rad/sec.</a:t>
            </a:r>
          </a:p>
          <a:p>
            <a:pPr eaLnBrk="1" hangingPunct="1">
              <a:spcBef>
                <a:spcPct val="50000"/>
              </a:spcBef>
            </a:pPr>
            <a:r>
              <a:rPr lang="en-GB" altLang="en-US"/>
              <a:t>For PM of 60</a:t>
            </a:r>
            <a:r>
              <a:rPr lang="en-GB" altLang="en-US" baseline="30000"/>
              <a:t>o</a:t>
            </a:r>
            <a:r>
              <a:rPr lang="en-GB" altLang="en-US"/>
              <a:t> or more require:</a:t>
            </a:r>
          </a:p>
          <a:p>
            <a:pPr eaLnBrk="1" hangingPunct="1">
              <a:spcBef>
                <a:spcPct val="50000"/>
              </a:spcBef>
            </a:pPr>
            <a:r>
              <a:rPr lang="en-GB" altLang="en-US"/>
              <a:t>Phase of lag + phase of lead = 55</a:t>
            </a:r>
            <a:r>
              <a:rPr lang="en-GB" altLang="en-US" baseline="30000"/>
              <a:t>o</a:t>
            </a:r>
            <a:r>
              <a:rPr lang="en-GB" altLang="en-US"/>
              <a:t> or more at 1.8 rad/sec.</a:t>
            </a:r>
            <a:endParaRPr lang="en-US" altLang="en-US"/>
          </a:p>
        </p:txBody>
      </p:sp>
      <p:graphicFrame>
        <p:nvGraphicFramePr>
          <p:cNvPr id="30722" name="Object 8"/>
          <p:cNvGraphicFramePr>
            <a:graphicFrameLocks noChangeAspect="1"/>
          </p:cNvGraphicFramePr>
          <p:nvPr>
            <p:extLst>
              <p:ext uri="{D42A27DB-BD31-4B8C-83A1-F6EECF244321}">
                <p14:modId xmlns:p14="http://schemas.microsoft.com/office/powerpoint/2010/main" val="814791914"/>
              </p:ext>
            </p:extLst>
          </p:nvPr>
        </p:nvGraphicFramePr>
        <p:xfrm>
          <a:off x="3008313" y="1336675"/>
          <a:ext cx="3168650" cy="928688"/>
        </p:xfrm>
        <a:graphic>
          <a:graphicData uri="http://schemas.openxmlformats.org/presentationml/2006/ole">
            <mc:AlternateContent xmlns:mc="http://schemas.openxmlformats.org/markup-compatibility/2006">
              <mc:Choice xmlns:v="urn:schemas-microsoft-com:vml" Requires="v">
                <p:oleObj spid="_x0000_s30799" name="Equation" r:id="rId4" imgW="1473120" imgH="431640" progId="Equation.3">
                  <p:embed/>
                </p:oleObj>
              </mc:Choice>
              <mc:Fallback>
                <p:oleObj name="Equation" r:id="rId4" imgW="1473120" imgH="431640" progId="Equation.3">
                  <p:embed/>
                  <p:pic>
                    <p:nvPicPr>
                      <p:cNvPr id="0" name="Object 8"/>
                      <p:cNvPicPr>
                        <a:picLocks noChangeAspect="1" noChangeArrowheads="1"/>
                      </p:cNvPicPr>
                      <p:nvPr/>
                    </p:nvPicPr>
                    <p:blipFill>
                      <a:blip r:embed="rId5"/>
                      <a:srcRect/>
                      <a:stretch>
                        <a:fillRect/>
                      </a:stretch>
                    </p:blipFill>
                    <p:spPr bwMode="auto">
                      <a:xfrm>
                        <a:off x="3008313" y="1336675"/>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1747"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17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174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1750"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31751" name="Text Box 6"/>
          <p:cNvSpPr txBox="1">
            <a:spLocks noChangeArrowheads="1"/>
          </p:cNvSpPr>
          <p:nvPr/>
        </p:nvSpPr>
        <p:spPr bwMode="invGray">
          <a:xfrm>
            <a:off x="476250" y="2446338"/>
            <a:ext cx="8332788"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Achieved by:</a:t>
            </a:r>
          </a:p>
          <a:p>
            <a:pPr eaLnBrk="1" hangingPunct="1">
              <a:spcBef>
                <a:spcPct val="50000"/>
              </a:spcBef>
            </a:pPr>
            <a:r>
              <a:rPr lang="en-GB" altLang="en-US"/>
              <a:t>Gain of lag = -20log</a:t>
            </a:r>
            <a:r>
              <a:rPr lang="en-GB" altLang="en-US" baseline="-25000"/>
              <a:t>10</a:t>
            </a:r>
            <a:r>
              <a:rPr lang="en-GB" altLang="en-US"/>
              <a:t>(</a:t>
            </a:r>
            <a:r>
              <a:rPr lang="en-GB" altLang="en-US" i="1">
                <a:latin typeface="Symbol" pitchFamily="18" charset="2"/>
              </a:rPr>
              <a:t>a</a:t>
            </a:r>
            <a:r>
              <a:rPr lang="en-GB" altLang="en-US" baseline="-25000"/>
              <a:t>lag</a:t>
            </a:r>
            <a:r>
              <a:rPr lang="en-GB" altLang="en-US"/>
              <a:t>) at 1.8 rad/sec.</a:t>
            </a:r>
          </a:p>
          <a:p>
            <a:pPr eaLnBrk="1" hangingPunct="1">
              <a:spcBef>
                <a:spcPct val="50000"/>
              </a:spcBef>
            </a:pPr>
            <a:r>
              <a:rPr lang="en-GB" altLang="en-US"/>
              <a:t>Gain of lead = -9.36+ 20log10(</a:t>
            </a:r>
            <a:r>
              <a:rPr lang="en-GB" altLang="en-US" i="1">
                <a:latin typeface="Symbol" pitchFamily="18" charset="2"/>
              </a:rPr>
              <a:t>a</a:t>
            </a:r>
            <a:r>
              <a:rPr lang="en-GB" altLang="en-US" baseline="-25000"/>
              <a:t>lag</a:t>
            </a:r>
            <a:r>
              <a:rPr lang="en-GB" altLang="en-US"/>
              <a:t>) dB at 1.8 rad/sec.</a:t>
            </a:r>
          </a:p>
          <a:p>
            <a:pPr eaLnBrk="1" hangingPunct="1">
              <a:spcBef>
                <a:spcPct val="50000"/>
              </a:spcBef>
            </a:pPr>
            <a:r>
              <a:rPr lang="en-GB" altLang="en-US"/>
              <a:t>Phase of lag approx 0</a:t>
            </a:r>
            <a:r>
              <a:rPr lang="en-GB" altLang="en-US" baseline="30000"/>
              <a:t>o</a:t>
            </a:r>
            <a:r>
              <a:rPr lang="en-GB" altLang="en-US"/>
              <a:t> at 1.8 rad/sec.</a:t>
            </a:r>
          </a:p>
          <a:p>
            <a:pPr eaLnBrk="1" hangingPunct="1">
              <a:spcBef>
                <a:spcPct val="50000"/>
              </a:spcBef>
            </a:pPr>
            <a:r>
              <a:rPr lang="en-GB" altLang="en-US"/>
              <a:t>Phase of lead = 55</a:t>
            </a:r>
            <a:r>
              <a:rPr lang="en-GB" altLang="en-US" baseline="30000"/>
              <a:t>o</a:t>
            </a:r>
            <a:r>
              <a:rPr lang="en-GB" altLang="en-US"/>
              <a:t> or more at 1.8 rad/sec.</a:t>
            </a:r>
          </a:p>
          <a:p>
            <a:pPr eaLnBrk="1" hangingPunct="1">
              <a:spcBef>
                <a:spcPct val="50000"/>
              </a:spcBef>
            </a:pPr>
            <a:r>
              <a:rPr lang="en-GB" altLang="en-US"/>
              <a:t>i.e. assume that 1.8 rad/sec is in high frequency region as far as lag controller is concerned.</a:t>
            </a:r>
            <a:endParaRPr lang="en-US" altLang="en-US"/>
          </a:p>
        </p:txBody>
      </p:sp>
      <p:graphicFrame>
        <p:nvGraphicFramePr>
          <p:cNvPr id="31746" name="Object 7"/>
          <p:cNvGraphicFramePr>
            <a:graphicFrameLocks noChangeAspect="1"/>
          </p:cNvGraphicFramePr>
          <p:nvPr>
            <p:extLst>
              <p:ext uri="{D42A27DB-BD31-4B8C-83A1-F6EECF244321}">
                <p14:modId xmlns:p14="http://schemas.microsoft.com/office/powerpoint/2010/main" val="806128795"/>
              </p:ext>
            </p:extLst>
          </p:nvPr>
        </p:nvGraphicFramePr>
        <p:xfrm>
          <a:off x="3008313" y="1336675"/>
          <a:ext cx="3168650" cy="928688"/>
        </p:xfrm>
        <a:graphic>
          <a:graphicData uri="http://schemas.openxmlformats.org/presentationml/2006/ole">
            <mc:AlternateContent xmlns:mc="http://schemas.openxmlformats.org/markup-compatibility/2006">
              <mc:Choice xmlns:v="urn:schemas-microsoft-com:vml" Requires="v">
                <p:oleObj spid="_x0000_s31823" name="Equation" r:id="rId4" imgW="1473120" imgH="431640" progId="Equation.3">
                  <p:embed/>
                </p:oleObj>
              </mc:Choice>
              <mc:Fallback>
                <p:oleObj name="Equation" r:id="rId4" imgW="1473120" imgH="431640" progId="Equation.3">
                  <p:embed/>
                  <p:pic>
                    <p:nvPicPr>
                      <p:cNvPr id="0" name="Object 7"/>
                      <p:cNvPicPr>
                        <a:picLocks noChangeAspect="1" noChangeArrowheads="1"/>
                      </p:cNvPicPr>
                      <p:nvPr/>
                    </p:nvPicPr>
                    <p:blipFill>
                      <a:blip r:embed="rId5"/>
                      <a:srcRect/>
                      <a:stretch>
                        <a:fillRect/>
                      </a:stretch>
                    </p:blipFill>
                    <p:spPr bwMode="auto">
                      <a:xfrm>
                        <a:off x="3008313" y="1336675"/>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365125"/>
            <a:ext cx="587692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2774" name="Rectangle 2"/>
          <p:cNvSpPr>
            <a:spLocks noChangeArrowheads="1"/>
          </p:cNvSpPr>
          <p:nvPr/>
        </p:nvSpPr>
        <p:spPr bwMode="auto">
          <a:xfrm>
            <a:off x="-947738" y="319087"/>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277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277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2777"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32770" name="Object 7"/>
          <p:cNvGraphicFramePr>
            <a:graphicFrameLocks noChangeAspect="1"/>
          </p:cNvGraphicFramePr>
          <p:nvPr>
            <p:extLst>
              <p:ext uri="{D42A27DB-BD31-4B8C-83A1-F6EECF244321}">
                <p14:modId xmlns:p14="http://schemas.microsoft.com/office/powerpoint/2010/main" val="705662319"/>
              </p:ext>
            </p:extLst>
          </p:nvPr>
        </p:nvGraphicFramePr>
        <p:xfrm>
          <a:off x="5919788" y="577850"/>
          <a:ext cx="3168650" cy="928688"/>
        </p:xfrm>
        <a:graphic>
          <a:graphicData uri="http://schemas.openxmlformats.org/presentationml/2006/ole">
            <mc:AlternateContent xmlns:mc="http://schemas.openxmlformats.org/markup-compatibility/2006">
              <mc:Choice xmlns:v="urn:schemas-microsoft-com:vml" Requires="v">
                <p:oleObj spid="_x0000_s33064" name="Equation" r:id="rId4" imgW="1473120" imgH="431640" progId="Equation.3">
                  <p:embed/>
                </p:oleObj>
              </mc:Choice>
              <mc:Fallback>
                <p:oleObj name="Equation" r:id="rId4" imgW="1473120" imgH="431640" progId="Equation.3">
                  <p:embed/>
                  <p:pic>
                    <p:nvPicPr>
                      <p:cNvPr id="0" name="Object 7"/>
                      <p:cNvPicPr>
                        <a:picLocks noChangeAspect="1" noChangeArrowheads="1"/>
                      </p:cNvPicPr>
                      <p:nvPr/>
                    </p:nvPicPr>
                    <p:blipFill>
                      <a:blip r:embed="rId5"/>
                      <a:srcRect/>
                      <a:stretch>
                        <a:fillRect/>
                      </a:stretch>
                    </p:blipFill>
                    <p:spPr bwMode="auto">
                      <a:xfrm>
                        <a:off x="5919788" y="577850"/>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8"/>
          <p:cNvGraphicFramePr>
            <a:graphicFrameLocks noChangeAspect="1"/>
          </p:cNvGraphicFramePr>
          <p:nvPr/>
        </p:nvGraphicFramePr>
        <p:xfrm>
          <a:off x="1384300" y="1679575"/>
          <a:ext cx="6134100" cy="1177925"/>
        </p:xfrm>
        <a:graphic>
          <a:graphicData uri="http://schemas.openxmlformats.org/presentationml/2006/ole">
            <mc:AlternateContent xmlns:mc="http://schemas.openxmlformats.org/markup-compatibility/2006">
              <mc:Choice xmlns:v="urn:schemas-microsoft-com:vml" Requires="v">
                <p:oleObj spid="_x0000_s33065" name="Equation" r:id="rId6" imgW="2247840" imgH="431640" progId="Equation.3">
                  <p:embed/>
                </p:oleObj>
              </mc:Choice>
              <mc:Fallback>
                <p:oleObj name="Equation" r:id="rId6" imgW="2247840" imgH="431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4300" y="1679575"/>
                        <a:ext cx="61341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9"/>
          <p:cNvGraphicFramePr>
            <a:graphicFrameLocks noChangeAspect="1"/>
          </p:cNvGraphicFramePr>
          <p:nvPr/>
        </p:nvGraphicFramePr>
        <p:xfrm>
          <a:off x="993775" y="3032125"/>
          <a:ext cx="6862763" cy="1211263"/>
        </p:xfrm>
        <a:graphic>
          <a:graphicData uri="http://schemas.openxmlformats.org/presentationml/2006/ole">
            <mc:AlternateContent xmlns:mc="http://schemas.openxmlformats.org/markup-compatibility/2006">
              <mc:Choice xmlns:v="urn:schemas-microsoft-com:vml" Requires="v">
                <p:oleObj spid="_x0000_s33066" name="Equation" r:id="rId8" imgW="2514600" imgH="444240" progId="Equation.3">
                  <p:embed/>
                </p:oleObj>
              </mc:Choice>
              <mc:Fallback>
                <p:oleObj name="Equation" r:id="rId8" imgW="2514600" imgH="44424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3775" y="3032125"/>
                        <a:ext cx="6862763" cy="121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8" name="Text Box 10"/>
          <p:cNvSpPr txBox="1">
            <a:spLocks noChangeArrowheads="1"/>
          </p:cNvSpPr>
          <p:nvPr/>
        </p:nvSpPr>
        <p:spPr bwMode="invGray">
          <a:xfrm>
            <a:off x="2909888" y="4403725"/>
            <a:ext cx="593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give phase of lead = 52</a:t>
            </a:r>
            <a:r>
              <a:rPr lang="en-GB" altLang="en-US" baseline="30000"/>
              <a:t>o</a:t>
            </a:r>
            <a:r>
              <a:rPr lang="en-GB" altLang="en-US"/>
              <a:t> at 1.85 rad/sec.</a:t>
            </a:r>
            <a:endParaRPr lang="en-US" altLang="en-US"/>
          </a:p>
        </p:txBody>
      </p:sp>
      <p:sp>
        <p:nvSpPr>
          <p:cNvPr id="32779" name="Text Box 11"/>
          <p:cNvSpPr txBox="1">
            <a:spLocks noChangeArrowheads="1"/>
          </p:cNvSpPr>
          <p:nvPr/>
        </p:nvSpPr>
        <p:spPr bwMode="invGray">
          <a:xfrm>
            <a:off x="490538" y="5284788"/>
            <a:ext cx="8237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Also gives gain of lead at 1.8 rad/sec = </a:t>
            </a:r>
            <a:endParaRPr lang="en-US" altLang="en-US"/>
          </a:p>
        </p:txBody>
      </p:sp>
      <p:graphicFrame>
        <p:nvGraphicFramePr>
          <p:cNvPr id="32773" name="Object 12"/>
          <p:cNvGraphicFramePr>
            <a:graphicFrameLocks noChangeAspect="1"/>
          </p:cNvGraphicFramePr>
          <p:nvPr/>
        </p:nvGraphicFramePr>
        <p:xfrm>
          <a:off x="2636838" y="6013450"/>
          <a:ext cx="3675062" cy="622300"/>
        </p:xfrm>
        <a:graphic>
          <a:graphicData uri="http://schemas.openxmlformats.org/presentationml/2006/ole">
            <mc:AlternateContent xmlns:mc="http://schemas.openxmlformats.org/markup-compatibility/2006">
              <mc:Choice xmlns:v="urn:schemas-microsoft-com:vml" Requires="v">
                <p:oleObj spid="_x0000_s33067" name="Equation" r:id="rId10" imgW="1346040" imgH="228600" progId="Equation.3">
                  <p:embed/>
                </p:oleObj>
              </mc:Choice>
              <mc:Fallback>
                <p:oleObj name="Equation" r:id="rId10" imgW="1346040" imgH="2286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6838" y="6013450"/>
                        <a:ext cx="3675062"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390330"/>
            <a:ext cx="560711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3799" name="Rectangle 2"/>
          <p:cNvSpPr>
            <a:spLocks noChangeArrowheads="1"/>
          </p:cNvSpPr>
          <p:nvPr/>
        </p:nvSpPr>
        <p:spPr bwMode="auto">
          <a:xfrm>
            <a:off x="-1204835" y="298255"/>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380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380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3802"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33794" name="Object 6"/>
          <p:cNvGraphicFramePr>
            <a:graphicFrameLocks noChangeAspect="1"/>
          </p:cNvGraphicFramePr>
          <p:nvPr>
            <p:extLst>
              <p:ext uri="{D42A27DB-BD31-4B8C-83A1-F6EECF244321}">
                <p14:modId xmlns:p14="http://schemas.microsoft.com/office/powerpoint/2010/main" val="2147854577"/>
              </p:ext>
            </p:extLst>
          </p:nvPr>
        </p:nvGraphicFramePr>
        <p:xfrm>
          <a:off x="5919788" y="577850"/>
          <a:ext cx="3168650" cy="928688"/>
        </p:xfrm>
        <a:graphic>
          <a:graphicData uri="http://schemas.openxmlformats.org/presentationml/2006/ole">
            <mc:AlternateContent xmlns:mc="http://schemas.openxmlformats.org/markup-compatibility/2006">
              <mc:Choice xmlns:v="urn:schemas-microsoft-com:vml" Requires="v">
                <p:oleObj spid="_x0000_s34160" name="Equation" r:id="rId4" imgW="1473120" imgH="431640" progId="Equation.3">
                  <p:embed/>
                </p:oleObj>
              </mc:Choice>
              <mc:Fallback>
                <p:oleObj name="Equation" r:id="rId4" imgW="1473120" imgH="431640" progId="Equation.3">
                  <p:embed/>
                  <p:pic>
                    <p:nvPicPr>
                      <p:cNvPr id="0" name="Object 6"/>
                      <p:cNvPicPr>
                        <a:picLocks noChangeAspect="1" noChangeArrowheads="1"/>
                      </p:cNvPicPr>
                      <p:nvPr/>
                    </p:nvPicPr>
                    <p:blipFill>
                      <a:blip r:embed="rId5"/>
                      <a:srcRect/>
                      <a:stretch>
                        <a:fillRect/>
                      </a:stretch>
                    </p:blipFill>
                    <p:spPr bwMode="auto">
                      <a:xfrm>
                        <a:off x="5919788" y="577850"/>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11"/>
          <p:cNvGraphicFramePr>
            <a:graphicFrameLocks noChangeAspect="1"/>
          </p:cNvGraphicFramePr>
          <p:nvPr/>
        </p:nvGraphicFramePr>
        <p:xfrm>
          <a:off x="2208213" y="1792288"/>
          <a:ext cx="4365625" cy="657225"/>
        </p:xfrm>
        <a:graphic>
          <a:graphicData uri="http://schemas.openxmlformats.org/presentationml/2006/ole">
            <mc:AlternateContent xmlns:mc="http://schemas.openxmlformats.org/markup-compatibility/2006">
              <mc:Choice xmlns:v="urn:schemas-microsoft-com:vml" Requires="v">
                <p:oleObj spid="_x0000_s34161" name="Equation" r:id="rId6" imgW="1600200" imgH="241200" progId="Equation.3">
                  <p:embed/>
                </p:oleObj>
              </mc:Choice>
              <mc:Fallback>
                <p:oleObj name="Equation" r:id="rId6" imgW="1600200" imgH="241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213" y="1792288"/>
                        <a:ext cx="4365625"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12"/>
          <p:cNvGraphicFramePr>
            <a:graphicFrameLocks noChangeAspect="1"/>
          </p:cNvGraphicFramePr>
          <p:nvPr/>
        </p:nvGraphicFramePr>
        <p:xfrm>
          <a:off x="3702050" y="2711450"/>
          <a:ext cx="1663700" cy="657225"/>
        </p:xfrm>
        <a:graphic>
          <a:graphicData uri="http://schemas.openxmlformats.org/presentationml/2006/ole">
            <mc:AlternateContent xmlns:mc="http://schemas.openxmlformats.org/markup-compatibility/2006">
              <mc:Choice xmlns:v="urn:schemas-microsoft-com:vml" Requires="v">
                <p:oleObj spid="_x0000_s34162" name="Equation" r:id="rId8" imgW="609480" imgH="241200" progId="Equation.3">
                  <p:embed/>
                </p:oleObj>
              </mc:Choice>
              <mc:Fallback>
                <p:oleObj name="Equation" r:id="rId8" imgW="609480" imgH="2412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2050" y="2711450"/>
                        <a:ext cx="16637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3" name="Text Box 13"/>
          <p:cNvSpPr txBox="1">
            <a:spLocks noChangeArrowheads="1"/>
          </p:cNvSpPr>
          <p:nvPr/>
        </p:nvSpPr>
        <p:spPr bwMode="invGray">
          <a:xfrm>
            <a:off x="452438" y="3373438"/>
            <a:ext cx="8237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Finally for 1.8 rad/sec to be in high frequency range of lag controller require:</a:t>
            </a:r>
            <a:endParaRPr lang="en-US" altLang="en-US"/>
          </a:p>
        </p:txBody>
      </p:sp>
      <p:graphicFrame>
        <p:nvGraphicFramePr>
          <p:cNvPr id="33797" name="Object 14"/>
          <p:cNvGraphicFramePr>
            <a:graphicFrameLocks noChangeAspect="1"/>
          </p:cNvGraphicFramePr>
          <p:nvPr/>
        </p:nvGraphicFramePr>
        <p:xfrm>
          <a:off x="2319338" y="4319588"/>
          <a:ext cx="4475162" cy="1108075"/>
        </p:xfrm>
        <a:graphic>
          <a:graphicData uri="http://schemas.openxmlformats.org/presentationml/2006/ole">
            <mc:AlternateContent xmlns:mc="http://schemas.openxmlformats.org/markup-compatibility/2006">
              <mc:Choice xmlns:v="urn:schemas-microsoft-com:vml" Requires="v">
                <p:oleObj spid="_x0000_s34163" name="Equation" r:id="rId10" imgW="1790640" imgH="444240" progId="Equation.3">
                  <p:embed/>
                </p:oleObj>
              </mc:Choice>
              <mc:Fallback>
                <p:oleObj name="Equation" r:id="rId10" imgW="1790640" imgH="44424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9338" y="4319588"/>
                        <a:ext cx="4475162"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15"/>
          <p:cNvGraphicFramePr>
            <a:graphicFrameLocks noChangeAspect="1"/>
          </p:cNvGraphicFramePr>
          <p:nvPr/>
        </p:nvGraphicFramePr>
        <p:xfrm>
          <a:off x="330200" y="5691188"/>
          <a:ext cx="2784475" cy="600075"/>
        </p:xfrm>
        <a:graphic>
          <a:graphicData uri="http://schemas.openxmlformats.org/presentationml/2006/ole">
            <mc:AlternateContent xmlns:mc="http://schemas.openxmlformats.org/markup-compatibility/2006">
              <mc:Choice xmlns:v="urn:schemas-microsoft-com:vml" Requires="v">
                <p:oleObj spid="_x0000_s34164" name="Equation" r:id="rId12" imgW="1117440" imgH="241200" progId="Equation.3">
                  <p:embed/>
                </p:oleObj>
              </mc:Choice>
              <mc:Fallback>
                <p:oleObj name="Equation" r:id="rId12" imgW="1117440" imgH="2412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200" y="5691188"/>
                        <a:ext cx="278447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4" name="Text Box 16"/>
          <p:cNvSpPr txBox="1">
            <a:spLocks noChangeArrowheads="1"/>
          </p:cNvSpPr>
          <p:nvPr/>
        </p:nvSpPr>
        <p:spPr bwMode="invGray">
          <a:xfrm>
            <a:off x="3603625" y="5680075"/>
            <a:ext cx="5329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although this is almost certainly too high.</a:t>
            </a:r>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9033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4819" name="Rectangle 2"/>
          <p:cNvSpPr>
            <a:spLocks noChangeArrowheads="1"/>
          </p:cNvSpPr>
          <p:nvPr/>
        </p:nvSpPr>
        <p:spPr bwMode="auto">
          <a:xfrm>
            <a:off x="0" y="2730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482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482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4822"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34818" name="Object 6"/>
          <p:cNvGraphicFramePr>
            <a:graphicFrameLocks noChangeAspect="1"/>
          </p:cNvGraphicFramePr>
          <p:nvPr/>
        </p:nvGraphicFramePr>
        <p:xfrm>
          <a:off x="1219200" y="1362075"/>
          <a:ext cx="6064250" cy="955675"/>
        </p:xfrm>
        <a:graphic>
          <a:graphicData uri="http://schemas.openxmlformats.org/presentationml/2006/ole">
            <mc:AlternateContent xmlns:mc="http://schemas.openxmlformats.org/markup-compatibility/2006">
              <mc:Choice xmlns:v="urn:schemas-microsoft-com:vml" Requires="v">
                <p:oleObj spid="_x0000_s34896" name="Equation" r:id="rId4" imgW="2819160" imgH="444240" progId="Equation.3">
                  <p:embed/>
                </p:oleObj>
              </mc:Choice>
              <mc:Fallback>
                <p:oleObj name="Equation" r:id="rId4" imgW="2819160" imgH="4442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62075"/>
                        <a:ext cx="60642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287338" y="2481263"/>
            <a:ext cx="5835650"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Text Box 14"/>
          <p:cNvSpPr txBox="1">
            <a:spLocks noChangeArrowheads="1"/>
          </p:cNvSpPr>
          <p:nvPr/>
        </p:nvSpPr>
        <p:spPr bwMode="invGray">
          <a:xfrm>
            <a:off x="5711825" y="2992438"/>
            <a:ext cx="3170238"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Note that gain crossover is as required but that PM is less than the 60</a:t>
            </a:r>
            <a:r>
              <a:rPr lang="en-GB" altLang="en-US" baseline="30000"/>
              <a:t>o</a:t>
            </a:r>
            <a:r>
              <a:rPr lang="en-GB" altLang="en-US"/>
              <a:t> sought, although more than the 51.7</a:t>
            </a:r>
            <a:r>
              <a:rPr lang="en-GB" altLang="en-US" baseline="30000"/>
              <a:t>o</a:t>
            </a:r>
            <a:r>
              <a:rPr lang="en-GB" altLang="en-US"/>
              <a:t> apparently needed.</a:t>
            </a:r>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3906" name="Rectangle 2"/>
          <p:cNvSpPr>
            <a:spLocks noChangeArrowheads="1"/>
          </p:cNvSpPr>
          <p:nvPr/>
        </p:nvSpPr>
        <p:spPr bwMode="auto">
          <a:xfrm>
            <a:off x="344488" y="0"/>
            <a:ext cx="82296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Frequency Domain Design</a:t>
            </a:r>
            <a:endParaRPr lang="en-US" altLang="en-US" sz="4400">
              <a:solidFill>
                <a:schemeClr val="tx2"/>
              </a:solidFill>
              <a:latin typeface="Arial" charset="0"/>
            </a:endParaRPr>
          </a:p>
        </p:txBody>
      </p:sp>
      <p:sp>
        <p:nvSpPr>
          <p:cNvPr id="12390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2390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23909" name="Text Box 9"/>
          <p:cNvSpPr txBox="1">
            <a:spLocks noChangeArrowheads="1"/>
          </p:cNvSpPr>
          <p:nvPr/>
        </p:nvSpPr>
        <p:spPr bwMode="invGray">
          <a:xfrm>
            <a:off x="385763" y="1420813"/>
            <a:ext cx="8386762"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particularly significant aspect of the frequency domain </a:t>
            </a:r>
            <a:r>
              <a:rPr lang="en-GB" altLang="en-US" i="1"/>
              <a:t>analysis </a:t>
            </a:r>
            <a:r>
              <a:rPr lang="en-GB" altLang="en-US"/>
              <a:t>methods presented in the previous sections is that they do not change substantially in the presence of delay. A particularly significant aspect of the time domain analysis methods (those based on pole locations) is that they utterly transform in the presence of arbitrary levels of delay (with the number of poles jumping to infinity).</a:t>
            </a:r>
          </a:p>
          <a:p>
            <a:pPr eaLnBrk="1" hangingPunct="1">
              <a:spcBef>
                <a:spcPct val="50000"/>
              </a:spcBef>
            </a:pPr>
            <a:r>
              <a:rPr lang="en-GB" altLang="en-US"/>
              <a:t>We find that frequency domain design methods are also well able to cope with delay, whereas time domain design methods become virtually useless.</a:t>
            </a:r>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9033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5845" name="Rectangle 2"/>
          <p:cNvSpPr>
            <a:spLocks noChangeArrowheads="1"/>
          </p:cNvSpPr>
          <p:nvPr/>
        </p:nvSpPr>
        <p:spPr bwMode="auto">
          <a:xfrm>
            <a:off x="179882" y="344292"/>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584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584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5848"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35842" name="Object 9"/>
          <p:cNvGraphicFramePr>
            <a:graphicFrameLocks noChangeAspect="1"/>
          </p:cNvGraphicFramePr>
          <p:nvPr/>
        </p:nvGraphicFramePr>
        <p:xfrm>
          <a:off x="6142038" y="2476500"/>
          <a:ext cx="2149475" cy="484188"/>
        </p:xfrm>
        <a:graphic>
          <a:graphicData uri="http://schemas.openxmlformats.org/presentationml/2006/ole">
            <mc:AlternateContent xmlns:mc="http://schemas.openxmlformats.org/markup-compatibility/2006">
              <mc:Choice xmlns:v="urn:schemas-microsoft-com:vml" Requires="v">
                <p:oleObj spid="_x0000_s36064" name="Equation" r:id="rId4" imgW="787320" imgH="177480" progId="Equation.3">
                  <p:embed/>
                </p:oleObj>
              </mc:Choice>
              <mc:Fallback>
                <p:oleObj name="Equation" r:id="rId4" imgW="787320" imgH="17748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2038" y="2476500"/>
                        <a:ext cx="21494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10"/>
          <p:cNvGraphicFramePr>
            <a:graphicFrameLocks noChangeAspect="1"/>
          </p:cNvGraphicFramePr>
          <p:nvPr/>
        </p:nvGraphicFramePr>
        <p:xfrm>
          <a:off x="5805488" y="3192463"/>
          <a:ext cx="3017837" cy="622300"/>
        </p:xfrm>
        <a:graphic>
          <a:graphicData uri="http://schemas.openxmlformats.org/presentationml/2006/ole">
            <mc:AlternateContent xmlns:mc="http://schemas.openxmlformats.org/markup-compatibility/2006">
              <mc:Choice xmlns:v="urn:schemas-microsoft-com:vml" Requires="v">
                <p:oleObj spid="_x0000_s36065" name="Equation" r:id="rId6" imgW="1104840" imgH="228600" progId="Equation.3">
                  <p:embed/>
                </p:oleObj>
              </mc:Choice>
              <mc:Fallback>
                <p:oleObj name="Equation" r:id="rId6" imgW="110484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5488" y="3192463"/>
                        <a:ext cx="3017837"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Text Box 11"/>
          <p:cNvSpPr txBox="1">
            <a:spLocks noChangeArrowheads="1"/>
          </p:cNvSpPr>
          <p:nvPr/>
        </p:nvSpPr>
        <p:spPr bwMode="invGray">
          <a:xfrm>
            <a:off x="5621338" y="3946525"/>
            <a:ext cx="33210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Note achieved value of PO as required. Achieved value of settling time quite poor due to lag time constants.</a:t>
            </a:r>
            <a:endParaRPr lang="en-US" altLang="en-US"/>
          </a:p>
        </p:txBody>
      </p:sp>
      <p:graphicFrame>
        <p:nvGraphicFramePr>
          <p:cNvPr id="35844" name="Object 12"/>
          <p:cNvGraphicFramePr>
            <a:graphicFrameLocks noChangeAspect="1"/>
          </p:cNvGraphicFramePr>
          <p:nvPr/>
        </p:nvGraphicFramePr>
        <p:xfrm>
          <a:off x="1219200" y="1279525"/>
          <a:ext cx="6064250" cy="955675"/>
        </p:xfrm>
        <a:graphic>
          <a:graphicData uri="http://schemas.openxmlformats.org/presentationml/2006/ole">
            <mc:AlternateContent xmlns:mc="http://schemas.openxmlformats.org/markup-compatibility/2006">
              <mc:Choice xmlns:v="urn:schemas-microsoft-com:vml" Requires="v">
                <p:oleObj spid="_x0000_s36066" name="Equation" r:id="rId8" imgW="2819160" imgH="444240" progId="Equation.3">
                  <p:embed/>
                </p:oleObj>
              </mc:Choice>
              <mc:Fallback>
                <p:oleObj name="Equation" r:id="rId8" imgW="2819160" imgH="44424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1279525"/>
                        <a:ext cx="60642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5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0" y="2338388"/>
            <a:ext cx="6026150"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400909"/>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6194" name="Rectangle 2"/>
          <p:cNvSpPr>
            <a:spLocks noChangeArrowheads="1"/>
          </p:cNvSpPr>
          <p:nvPr/>
        </p:nvSpPr>
        <p:spPr bwMode="auto">
          <a:xfrm>
            <a:off x="685800" y="308834"/>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13619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3619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36197" name="Rectangle 6"/>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36198" name="Text Box 7"/>
          <p:cNvSpPr txBox="1">
            <a:spLocks noChangeArrowheads="1"/>
          </p:cNvSpPr>
          <p:nvPr/>
        </p:nvSpPr>
        <p:spPr bwMode="invGray">
          <a:xfrm>
            <a:off x="1309688" y="2378075"/>
            <a:ext cx="577056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Third spec. requires </a:t>
            </a:r>
            <a:r>
              <a:rPr lang="en-GB" altLang="en-US">
                <a:latin typeface="Symbol" pitchFamily="18" charset="2"/>
              </a:rPr>
              <a:t>z</a:t>
            </a:r>
            <a:r>
              <a:rPr lang="en-GB" altLang="en-US"/>
              <a:t> &gt; 0.517,  </a:t>
            </a:r>
          </a:p>
          <a:p>
            <a:pPr eaLnBrk="1" hangingPunct="1">
              <a:spcBef>
                <a:spcPct val="50000"/>
              </a:spcBef>
            </a:pPr>
            <a:r>
              <a:rPr lang="en-GB" altLang="en-US"/>
              <a:t>i.e. PM &gt; 51.7</a:t>
            </a:r>
            <a:r>
              <a:rPr lang="en-GB" altLang="en-US" baseline="30000"/>
              <a:t>o</a:t>
            </a:r>
          </a:p>
          <a:p>
            <a:pPr eaLnBrk="1" hangingPunct="1">
              <a:spcBef>
                <a:spcPct val="50000"/>
              </a:spcBef>
            </a:pPr>
            <a:r>
              <a:rPr lang="en-GB" altLang="en-US"/>
              <a:t>Let PM = 60</a:t>
            </a:r>
            <a:r>
              <a:rPr lang="en-GB" altLang="en-US" baseline="30000"/>
              <a:t>o</a:t>
            </a:r>
            <a:r>
              <a:rPr lang="en-GB" altLang="en-US"/>
              <a:t> or more, i.e. </a:t>
            </a:r>
            <a:r>
              <a:rPr lang="en-GB" altLang="en-US">
                <a:latin typeface="Symbol" pitchFamily="18" charset="2"/>
              </a:rPr>
              <a:t>z</a:t>
            </a:r>
            <a:r>
              <a:rPr lang="en-GB" altLang="en-US"/>
              <a:t> &gt; 0.6</a:t>
            </a:r>
            <a:endParaRPr lang="en-US" altLang="en-US"/>
          </a:p>
        </p:txBody>
      </p:sp>
      <p:sp>
        <p:nvSpPr>
          <p:cNvPr id="136199" name="Text Box 8"/>
          <p:cNvSpPr txBox="1">
            <a:spLocks noChangeArrowheads="1"/>
          </p:cNvSpPr>
          <p:nvPr/>
        </p:nvSpPr>
        <p:spPr bwMode="invGray">
          <a:xfrm>
            <a:off x="1323975" y="4646613"/>
            <a:ext cx="628015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Fourth spec. requires </a:t>
            </a:r>
            <a:r>
              <a:rPr lang="en-GB" altLang="en-US" i="1">
                <a:latin typeface="Symbol" pitchFamily="18" charset="2"/>
              </a:rPr>
              <a:t>w</a:t>
            </a:r>
            <a:r>
              <a:rPr lang="en-GB" altLang="en-US" i="1" baseline="-25000"/>
              <a:t>n</a:t>
            </a:r>
            <a:r>
              <a:rPr lang="en-GB" altLang="en-US"/>
              <a:t> &gt; 2.22 rad/sec, </a:t>
            </a:r>
          </a:p>
          <a:p>
            <a:pPr eaLnBrk="1" hangingPunct="1">
              <a:spcBef>
                <a:spcPct val="50000"/>
              </a:spcBef>
            </a:pPr>
            <a:r>
              <a:rPr lang="en-GB" altLang="en-US"/>
              <a:t>i.e. </a:t>
            </a:r>
            <a:r>
              <a:rPr lang="en-GB" altLang="en-US" i="1">
                <a:latin typeface="Symbol" pitchFamily="18" charset="2"/>
              </a:rPr>
              <a:t>w</a:t>
            </a:r>
            <a:r>
              <a:rPr lang="en-GB" altLang="en-US" i="1" baseline="-25000"/>
              <a:t>gc</a:t>
            </a:r>
            <a:r>
              <a:rPr lang="en-GB" altLang="en-US"/>
              <a:t> &gt; 1.3 rad/sec.</a:t>
            </a:r>
          </a:p>
          <a:p>
            <a:pPr eaLnBrk="1" hangingPunct="1">
              <a:spcBef>
                <a:spcPct val="50000"/>
              </a:spcBef>
            </a:pPr>
            <a:r>
              <a:rPr lang="en-GB" altLang="en-US"/>
              <a:t>Let </a:t>
            </a:r>
            <a:r>
              <a:rPr lang="en-GB" altLang="en-US" i="1">
                <a:latin typeface="Symbol" pitchFamily="18" charset="2"/>
              </a:rPr>
              <a:t>w</a:t>
            </a:r>
            <a:r>
              <a:rPr lang="en-GB" altLang="en-US" i="1" baseline="-25000"/>
              <a:t>gc</a:t>
            </a:r>
            <a:r>
              <a:rPr lang="en-GB" altLang="en-US"/>
              <a:t> = 2.5 rad/sec.</a:t>
            </a:r>
            <a:endParaRPr lang="en-US" altLang="en-US"/>
          </a:p>
        </p:txBody>
      </p:sp>
      <p:sp>
        <p:nvSpPr>
          <p:cNvPr id="136200" name="Text Box 9"/>
          <p:cNvSpPr txBox="1">
            <a:spLocks noChangeArrowheads="1"/>
          </p:cNvSpPr>
          <p:nvPr/>
        </p:nvSpPr>
        <p:spPr bwMode="invGray">
          <a:xfrm>
            <a:off x="379907" y="1280722"/>
            <a:ext cx="80486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Try again with more aggressive over compensation of fourth spec.</a:t>
            </a:r>
            <a:endParaRPr lang="en-US"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6811"/>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6867" name="Rectangle 2"/>
          <p:cNvSpPr>
            <a:spLocks noChangeArrowheads="1"/>
          </p:cNvSpPr>
          <p:nvPr/>
        </p:nvSpPr>
        <p:spPr bwMode="auto">
          <a:xfrm>
            <a:off x="685800" y="204736"/>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686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686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6870"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36871" name="Text Box 6"/>
          <p:cNvSpPr txBox="1">
            <a:spLocks noChangeArrowheads="1"/>
          </p:cNvSpPr>
          <p:nvPr/>
        </p:nvSpPr>
        <p:spPr bwMode="invGray">
          <a:xfrm>
            <a:off x="157163" y="2684463"/>
            <a:ext cx="3810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Phase at 2.5 rad/sec is </a:t>
            </a:r>
          </a:p>
          <a:p>
            <a:pPr eaLnBrk="1" hangingPunct="1">
              <a:spcBef>
                <a:spcPct val="50000"/>
              </a:spcBef>
            </a:pPr>
            <a:r>
              <a:rPr lang="en-GB" altLang="en-US"/>
              <a:t>-190</a:t>
            </a:r>
            <a:r>
              <a:rPr lang="en-GB" altLang="en-US" baseline="30000"/>
              <a:t>o</a:t>
            </a:r>
            <a:r>
              <a:rPr lang="en-GB" altLang="en-US"/>
              <a:t> approx.</a:t>
            </a:r>
          </a:p>
          <a:p>
            <a:pPr eaLnBrk="1" hangingPunct="1">
              <a:spcBef>
                <a:spcPct val="50000"/>
              </a:spcBef>
            </a:pPr>
            <a:r>
              <a:rPr lang="en-GB" altLang="en-US"/>
              <a:t>Gain at 2.5 rad/sec is 3.49 dB approx. </a:t>
            </a:r>
            <a:endParaRPr lang="en-US" altLang="en-US"/>
          </a:p>
        </p:txBody>
      </p:sp>
      <p:graphicFrame>
        <p:nvGraphicFramePr>
          <p:cNvPr id="36866" name="Object 7"/>
          <p:cNvGraphicFramePr>
            <a:graphicFrameLocks noChangeAspect="1"/>
          </p:cNvGraphicFramePr>
          <p:nvPr>
            <p:extLst>
              <p:ext uri="{D42A27DB-BD31-4B8C-83A1-F6EECF244321}">
                <p14:modId xmlns:p14="http://schemas.microsoft.com/office/powerpoint/2010/main" val="4165195503"/>
              </p:ext>
            </p:extLst>
          </p:nvPr>
        </p:nvGraphicFramePr>
        <p:xfrm>
          <a:off x="2873401" y="1314451"/>
          <a:ext cx="3168650" cy="928687"/>
        </p:xfrm>
        <a:graphic>
          <a:graphicData uri="http://schemas.openxmlformats.org/presentationml/2006/ole">
            <mc:AlternateContent xmlns:mc="http://schemas.openxmlformats.org/markup-compatibility/2006">
              <mc:Choice xmlns:v="urn:schemas-microsoft-com:vml" Requires="v">
                <p:oleObj spid="_x0000_s36944" name="Equation" r:id="rId4" imgW="1473120" imgH="431640" progId="Equation.3">
                  <p:embed/>
                </p:oleObj>
              </mc:Choice>
              <mc:Fallback>
                <p:oleObj name="Equation" r:id="rId4" imgW="1473120" imgH="431640" progId="Equation.3">
                  <p:embed/>
                  <p:pic>
                    <p:nvPicPr>
                      <p:cNvPr id="0" name="Object 7"/>
                      <p:cNvPicPr>
                        <a:picLocks noChangeAspect="1" noChangeArrowheads="1"/>
                      </p:cNvPicPr>
                      <p:nvPr/>
                    </p:nvPicPr>
                    <p:blipFill>
                      <a:blip r:embed="rId5"/>
                      <a:srcRect/>
                      <a:stretch>
                        <a:fillRect/>
                      </a:stretch>
                    </p:blipFill>
                    <p:spPr bwMode="auto">
                      <a:xfrm>
                        <a:off x="2873401" y="1314451"/>
                        <a:ext cx="316865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7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400425" y="2243138"/>
            <a:ext cx="6526213"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7891"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789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789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7894"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37895" name="Text Box 6"/>
          <p:cNvSpPr txBox="1">
            <a:spLocks noChangeArrowheads="1"/>
          </p:cNvSpPr>
          <p:nvPr/>
        </p:nvSpPr>
        <p:spPr bwMode="invGray">
          <a:xfrm>
            <a:off x="584200" y="2660650"/>
            <a:ext cx="7881938"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For gain crossover to occur at 2.5 rad/sec require:</a:t>
            </a:r>
          </a:p>
          <a:p>
            <a:pPr eaLnBrk="1" hangingPunct="1">
              <a:spcBef>
                <a:spcPct val="50000"/>
              </a:spcBef>
            </a:pPr>
            <a:r>
              <a:rPr lang="en-GB" altLang="en-US"/>
              <a:t>Gain of lag + Gain of lead = -3.49 dB approx at 2.5 rad/sec.</a:t>
            </a:r>
          </a:p>
          <a:p>
            <a:pPr eaLnBrk="1" hangingPunct="1">
              <a:spcBef>
                <a:spcPct val="50000"/>
              </a:spcBef>
            </a:pPr>
            <a:r>
              <a:rPr lang="en-GB" altLang="en-US"/>
              <a:t>For PM of 60</a:t>
            </a:r>
            <a:r>
              <a:rPr lang="en-GB" altLang="en-US" baseline="30000"/>
              <a:t>o</a:t>
            </a:r>
            <a:r>
              <a:rPr lang="en-GB" altLang="en-US"/>
              <a:t> or more require:</a:t>
            </a:r>
          </a:p>
          <a:p>
            <a:pPr eaLnBrk="1" hangingPunct="1">
              <a:spcBef>
                <a:spcPct val="50000"/>
              </a:spcBef>
            </a:pPr>
            <a:r>
              <a:rPr lang="en-GB" altLang="en-US"/>
              <a:t>Phase of lag + phase of lead = 70</a:t>
            </a:r>
            <a:r>
              <a:rPr lang="en-GB" altLang="en-US" baseline="30000"/>
              <a:t>o</a:t>
            </a:r>
            <a:r>
              <a:rPr lang="en-GB" altLang="en-US"/>
              <a:t> or more at 2.5 rad/sec.</a:t>
            </a:r>
            <a:endParaRPr lang="en-US" altLang="en-US"/>
          </a:p>
        </p:txBody>
      </p:sp>
      <p:graphicFrame>
        <p:nvGraphicFramePr>
          <p:cNvPr id="37890" name="Object 7"/>
          <p:cNvGraphicFramePr>
            <a:graphicFrameLocks noChangeAspect="1"/>
          </p:cNvGraphicFramePr>
          <p:nvPr>
            <p:extLst>
              <p:ext uri="{D42A27DB-BD31-4B8C-83A1-F6EECF244321}">
                <p14:modId xmlns:p14="http://schemas.microsoft.com/office/powerpoint/2010/main" val="1248046408"/>
              </p:ext>
            </p:extLst>
          </p:nvPr>
        </p:nvGraphicFramePr>
        <p:xfrm>
          <a:off x="3008313" y="1336675"/>
          <a:ext cx="3168650" cy="928688"/>
        </p:xfrm>
        <a:graphic>
          <a:graphicData uri="http://schemas.openxmlformats.org/presentationml/2006/ole">
            <mc:AlternateContent xmlns:mc="http://schemas.openxmlformats.org/markup-compatibility/2006">
              <mc:Choice xmlns:v="urn:schemas-microsoft-com:vml" Requires="v">
                <p:oleObj spid="_x0000_s37967" name="Equation" r:id="rId4" imgW="1473120" imgH="431640" progId="Equation.3">
                  <p:embed/>
                </p:oleObj>
              </mc:Choice>
              <mc:Fallback>
                <p:oleObj name="Equation" r:id="rId4" imgW="1473120" imgH="431640" progId="Equation.3">
                  <p:embed/>
                  <p:pic>
                    <p:nvPicPr>
                      <p:cNvPr id="0" name="Object 7"/>
                      <p:cNvPicPr>
                        <a:picLocks noChangeAspect="1" noChangeArrowheads="1"/>
                      </p:cNvPicPr>
                      <p:nvPr/>
                    </p:nvPicPr>
                    <p:blipFill>
                      <a:blip r:embed="rId5"/>
                      <a:srcRect/>
                      <a:stretch>
                        <a:fillRect/>
                      </a:stretch>
                    </p:blipFill>
                    <p:spPr bwMode="auto">
                      <a:xfrm>
                        <a:off x="3008313" y="1336675"/>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9033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8915" name="Rectangle 2"/>
          <p:cNvSpPr>
            <a:spLocks noChangeArrowheads="1"/>
          </p:cNvSpPr>
          <p:nvPr/>
        </p:nvSpPr>
        <p:spPr bwMode="auto">
          <a:xfrm>
            <a:off x="685800" y="315574"/>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891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891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8918"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38919" name="Text Box 6"/>
          <p:cNvSpPr txBox="1">
            <a:spLocks noChangeArrowheads="1"/>
          </p:cNvSpPr>
          <p:nvPr/>
        </p:nvSpPr>
        <p:spPr bwMode="invGray">
          <a:xfrm>
            <a:off x="476250" y="2446338"/>
            <a:ext cx="8332788"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Achieved by:</a:t>
            </a:r>
          </a:p>
          <a:p>
            <a:pPr eaLnBrk="1" hangingPunct="1">
              <a:spcBef>
                <a:spcPct val="50000"/>
              </a:spcBef>
            </a:pPr>
            <a:r>
              <a:rPr lang="en-GB" altLang="en-US"/>
              <a:t>Gain of lag = -20log</a:t>
            </a:r>
            <a:r>
              <a:rPr lang="en-GB" altLang="en-US" baseline="-25000"/>
              <a:t>10</a:t>
            </a:r>
            <a:r>
              <a:rPr lang="en-GB" altLang="en-US"/>
              <a:t>(</a:t>
            </a:r>
            <a:r>
              <a:rPr lang="en-GB" altLang="en-US" i="1">
                <a:latin typeface="Symbol" pitchFamily="18" charset="2"/>
              </a:rPr>
              <a:t>a</a:t>
            </a:r>
            <a:r>
              <a:rPr lang="en-GB" altLang="en-US" baseline="-25000"/>
              <a:t>lag</a:t>
            </a:r>
            <a:r>
              <a:rPr lang="en-GB" altLang="en-US"/>
              <a:t>) at 2.5 rad/sec.</a:t>
            </a:r>
          </a:p>
          <a:p>
            <a:pPr eaLnBrk="1" hangingPunct="1">
              <a:spcBef>
                <a:spcPct val="50000"/>
              </a:spcBef>
            </a:pPr>
            <a:r>
              <a:rPr lang="en-GB" altLang="en-US"/>
              <a:t>Gain of lead = -3.49+ 20log10(</a:t>
            </a:r>
            <a:r>
              <a:rPr lang="en-GB" altLang="en-US" i="1">
                <a:latin typeface="Symbol" pitchFamily="18" charset="2"/>
              </a:rPr>
              <a:t>a</a:t>
            </a:r>
            <a:r>
              <a:rPr lang="en-GB" altLang="en-US" baseline="-25000"/>
              <a:t>lag</a:t>
            </a:r>
            <a:r>
              <a:rPr lang="en-GB" altLang="en-US"/>
              <a:t>) dB at 2.5 rad/sec.</a:t>
            </a:r>
          </a:p>
          <a:p>
            <a:pPr eaLnBrk="1" hangingPunct="1">
              <a:spcBef>
                <a:spcPct val="50000"/>
              </a:spcBef>
            </a:pPr>
            <a:r>
              <a:rPr lang="en-GB" altLang="en-US"/>
              <a:t>Phase of lag approx 0</a:t>
            </a:r>
            <a:r>
              <a:rPr lang="en-GB" altLang="en-US" baseline="30000"/>
              <a:t>o</a:t>
            </a:r>
            <a:r>
              <a:rPr lang="en-GB" altLang="en-US"/>
              <a:t> at 2.5 rad/sec.</a:t>
            </a:r>
          </a:p>
          <a:p>
            <a:pPr eaLnBrk="1" hangingPunct="1">
              <a:spcBef>
                <a:spcPct val="50000"/>
              </a:spcBef>
            </a:pPr>
            <a:r>
              <a:rPr lang="en-GB" altLang="en-US"/>
              <a:t>Phase of lead = 70</a:t>
            </a:r>
            <a:r>
              <a:rPr lang="en-GB" altLang="en-US" baseline="30000"/>
              <a:t>o</a:t>
            </a:r>
            <a:r>
              <a:rPr lang="en-GB" altLang="en-US"/>
              <a:t> or more at 2.5 rad/sec.</a:t>
            </a:r>
          </a:p>
          <a:p>
            <a:pPr eaLnBrk="1" hangingPunct="1">
              <a:spcBef>
                <a:spcPct val="50000"/>
              </a:spcBef>
            </a:pPr>
            <a:r>
              <a:rPr lang="en-GB" altLang="en-US"/>
              <a:t>i.e. assume that 2.5 rad/sec is in high frequency region as far as lag controller is concerned.</a:t>
            </a:r>
            <a:endParaRPr lang="en-US" altLang="en-US"/>
          </a:p>
        </p:txBody>
      </p:sp>
      <p:graphicFrame>
        <p:nvGraphicFramePr>
          <p:cNvPr id="38914" name="Object 7"/>
          <p:cNvGraphicFramePr>
            <a:graphicFrameLocks noChangeAspect="1"/>
          </p:cNvGraphicFramePr>
          <p:nvPr>
            <p:extLst>
              <p:ext uri="{D42A27DB-BD31-4B8C-83A1-F6EECF244321}">
                <p14:modId xmlns:p14="http://schemas.microsoft.com/office/powerpoint/2010/main" val="2629507421"/>
              </p:ext>
            </p:extLst>
          </p:nvPr>
        </p:nvGraphicFramePr>
        <p:xfrm>
          <a:off x="3008313" y="1336675"/>
          <a:ext cx="3168650" cy="928688"/>
        </p:xfrm>
        <a:graphic>
          <a:graphicData uri="http://schemas.openxmlformats.org/presentationml/2006/ole">
            <mc:AlternateContent xmlns:mc="http://schemas.openxmlformats.org/markup-compatibility/2006">
              <mc:Choice xmlns:v="urn:schemas-microsoft-com:vml" Requires="v">
                <p:oleObj spid="_x0000_s38991" name="Equation" r:id="rId4" imgW="1473120" imgH="431640" progId="Equation.3">
                  <p:embed/>
                </p:oleObj>
              </mc:Choice>
              <mc:Fallback>
                <p:oleObj name="Equation" r:id="rId4" imgW="1473120" imgH="431640" progId="Equation.3">
                  <p:embed/>
                  <p:pic>
                    <p:nvPicPr>
                      <p:cNvPr id="0" name="Object 7"/>
                      <p:cNvPicPr>
                        <a:picLocks noChangeAspect="1" noChangeArrowheads="1"/>
                      </p:cNvPicPr>
                      <p:nvPr/>
                    </p:nvPicPr>
                    <p:blipFill>
                      <a:blip r:embed="rId5"/>
                      <a:srcRect/>
                      <a:stretch>
                        <a:fillRect/>
                      </a:stretch>
                    </p:blipFill>
                    <p:spPr bwMode="auto">
                      <a:xfrm>
                        <a:off x="3008313" y="1336675"/>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365125"/>
            <a:ext cx="5561351"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9942" name="Rectangle 2"/>
          <p:cNvSpPr>
            <a:spLocks noChangeArrowheads="1"/>
          </p:cNvSpPr>
          <p:nvPr/>
        </p:nvSpPr>
        <p:spPr bwMode="auto">
          <a:xfrm>
            <a:off x="-1105525" y="3295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3994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3994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39945"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39938" name="Object 6"/>
          <p:cNvGraphicFramePr>
            <a:graphicFrameLocks noChangeAspect="1"/>
          </p:cNvGraphicFramePr>
          <p:nvPr>
            <p:extLst>
              <p:ext uri="{D42A27DB-BD31-4B8C-83A1-F6EECF244321}">
                <p14:modId xmlns:p14="http://schemas.microsoft.com/office/powerpoint/2010/main" val="2218379793"/>
              </p:ext>
            </p:extLst>
          </p:nvPr>
        </p:nvGraphicFramePr>
        <p:xfrm>
          <a:off x="5919788" y="577850"/>
          <a:ext cx="3168650" cy="928688"/>
        </p:xfrm>
        <a:graphic>
          <a:graphicData uri="http://schemas.openxmlformats.org/presentationml/2006/ole">
            <mc:AlternateContent xmlns:mc="http://schemas.openxmlformats.org/markup-compatibility/2006">
              <mc:Choice xmlns:v="urn:schemas-microsoft-com:vml" Requires="v">
                <p:oleObj spid="_x0000_s40240" name="Equation" r:id="rId4" imgW="1473120" imgH="431640" progId="Equation.3">
                  <p:embed/>
                </p:oleObj>
              </mc:Choice>
              <mc:Fallback>
                <p:oleObj name="Equation" r:id="rId4" imgW="1473120" imgH="431640" progId="Equation.3">
                  <p:embed/>
                  <p:pic>
                    <p:nvPicPr>
                      <p:cNvPr id="0" name="Object 6"/>
                      <p:cNvPicPr>
                        <a:picLocks noChangeAspect="1" noChangeArrowheads="1"/>
                      </p:cNvPicPr>
                      <p:nvPr/>
                    </p:nvPicPr>
                    <p:blipFill>
                      <a:blip r:embed="rId5"/>
                      <a:srcRect/>
                      <a:stretch>
                        <a:fillRect/>
                      </a:stretch>
                    </p:blipFill>
                    <p:spPr bwMode="auto">
                      <a:xfrm>
                        <a:off x="5919788" y="577850"/>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7"/>
          <p:cNvGraphicFramePr>
            <a:graphicFrameLocks noChangeAspect="1"/>
          </p:cNvGraphicFramePr>
          <p:nvPr>
            <p:extLst>
              <p:ext uri="{D42A27DB-BD31-4B8C-83A1-F6EECF244321}">
                <p14:modId xmlns:p14="http://schemas.microsoft.com/office/powerpoint/2010/main" val="1724146198"/>
              </p:ext>
            </p:extLst>
          </p:nvPr>
        </p:nvGraphicFramePr>
        <p:xfrm>
          <a:off x="1211263" y="1679575"/>
          <a:ext cx="6481762" cy="1177925"/>
        </p:xfrm>
        <a:graphic>
          <a:graphicData uri="http://schemas.openxmlformats.org/presentationml/2006/ole">
            <mc:AlternateContent xmlns:mc="http://schemas.openxmlformats.org/markup-compatibility/2006">
              <mc:Choice xmlns:v="urn:schemas-microsoft-com:vml" Requires="v">
                <p:oleObj spid="_x0000_s40241" name="Equation" r:id="rId6" imgW="2374560" imgH="431640" progId="Equation.3">
                  <p:embed/>
                </p:oleObj>
              </mc:Choice>
              <mc:Fallback>
                <p:oleObj name="Equation" r:id="rId6" imgW="2374560" imgH="431640" progId="Equation.3">
                  <p:embed/>
                  <p:pic>
                    <p:nvPicPr>
                      <p:cNvPr id="0" name="Object 7"/>
                      <p:cNvPicPr>
                        <a:picLocks noChangeAspect="1" noChangeArrowheads="1"/>
                      </p:cNvPicPr>
                      <p:nvPr/>
                    </p:nvPicPr>
                    <p:blipFill>
                      <a:blip r:embed="rId7"/>
                      <a:srcRect/>
                      <a:stretch>
                        <a:fillRect/>
                      </a:stretch>
                    </p:blipFill>
                    <p:spPr bwMode="auto">
                      <a:xfrm>
                        <a:off x="1211263" y="1679575"/>
                        <a:ext cx="6481762"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8"/>
          <p:cNvGraphicFramePr>
            <a:graphicFrameLocks noChangeAspect="1"/>
          </p:cNvGraphicFramePr>
          <p:nvPr/>
        </p:nvGraphicFramePr>
        <p:xfrm>
          <a:off x="1079500" y="3032125"/>
          <a:ext cx="6689725" cy="1211263"/>
        </p:xfrm>
        <a:graphic>
          <a:graphicData uri="http://schemas.openxmlformats.org/presentationml/2006/ole">
            <mc:AlternateContent xmlns:mc="http://schemas.openxmlformats.org/markup-compatibility/2006">
              <mc:Choice xmlns:v="urn:schemas-microsoft-com:vml" Requires="v">
                <p:oleObj spid="_x0000_s40242" name="Equation" r:id="rId8" imgW="2450880" imgH="444240" progId="Equation.3">
                  <p:embed/>
                </p:oleObj>
              </mc:Choice>
              <mc:Fallback>
                <p:oleObj name="Equation" r:id="rId8" imgW="2450880" imgH="4442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500" y="3032125"/>
                        <a:ext cx="6689725" cy="121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6" name="Text Box 9"/>
          <p:cNvSpPr txBox="1">
            <a:spLocks noChangeArrowheads="1"/>
          </p:cNvSpPr>
          <p:nvPr/>
        </p:nvSpPr>
        <p:spPr bwMode="invGray">
          <a:xfrm>
            <a:off x="2909888" y="4403725"/>
            <a:ext cx="593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gives phase of lead = 70</a:t>
            </a:r>
            <a:r>
              <a:rPr lang="en-GB" altLang="en-US" baseline="30000"/>
              <a:t>o</a:t>
            </a:r>
            <a:r>
              <a:rPr lang="en-GB" altLang="en-US"/>
              <a:t> at 2.5 rad/sec.</a:t>
            </a:r>
            <a:endParaRPr lang="en-US" altLang="en-US"/>
          </a:p>
        </p:txBody>
      </p:sp>
      <p:sp>
        <p:nvSpPr>
          <p:cNvPr id="39947" name="Text Box 10"/>
          <p:cNvSpPr txBox="1">
            <a:spLocks noChangeArrowheads="1"/>
          </p:cNvSpPr>
          <p:nvPr/>
        </p:nvSpPr>
        <p:spPr bwMode="invGray">
          <a:xfrm>
            <a:off x="490538" y="5284788"/>
            <a:ext cx="8237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Also gives gain of lead at 2.5 rad/sec = </a:t>
            </a:r>
            <a:endParaRPr lang="en-US" altLang="en-US"/>
          </a:p>
        </p:txBody>
      </p:sp>
      <p:graphicFrame>
        <p:nvGraphicFramePr>
          <p:cNvPr id="39941" name="Object 11"/>
          <p:cNvGraphicFramePr>
            <a:graphicFrameLocks noChangeAspect="1"/>
          </p:cNvGraphicFramePr>
          <p:nvPr/>
        </p:nvGraphicFramePr>
        <p:xfrm>
          <a:off x="2498725" y="6013450"/>
          <a:ext cx="3952875" cy="622300"/>
        </p:xfrm>
        <a:graphic>
          <a:graphicData uri="http://schemas.openxmlformats.org/presentationml/2006/ole">
            <mc:AlternateContent xmlns:mc="http://schemas.openxmlformats.org/markup-compatibility/2006">
              <mc:Choice xmlns:v="urn:schemas-microsoft-com:vml" Requires="v">
                <p:oleObj spid="_x0000_s40243" name="Equation" r:id="rId10" imgW="1447560" imgH="228600" progId="Equation.3">
                  <p:embed/>
                </p:oleObj>
              </mc:Choice>
              <mc:Fallback>
                <p:oleObj name="Equation" r:id="rId10" imgW="144756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8725" y="6013450"/>
                        <a:ext cx="39528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794" y="390330"/>
            <a:ext cx="5831968"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0967" name="Rectangle 2"/>
          <p:cNvSpPr>
            <a:spLocks noChangeArrowheads="1"/>
          </p:cNvSpPr>
          <p:nvPr/>
        </p:nvSpPr>
        <p:spPr bwMode="auto">
          <a:xfrm>
            <a:off x="-1139252" y="30480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4096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096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0970"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40962" name="Object 6"/>
          <p:cNvGraphicFramePr>
            <a:graphicFrameLocks noChangeAspect="1"/>
          </p:cNvGraphicFramePr>
          <p:nvPr>
            <p:extLst>
              <p:ext uri="{D42A27DB-BD31-4B8C-83A1-F6EECF244321}">
                <p14:modId xmlns:p14="http://schemas.microsoft.com/office/powerpoint/2010/main" val="986275888"/>
              </p:ext>
            </p:extLst>
          </p:nvPr>
        </p:nvGraphicFramePr>
        <p:xfrm>
          <a:off x="5919788" y="577850"/>
          <a:ext cx="3168650" cy="928688"/>
        </p:xfrm>
        <a:graphic>
          <a:graphicData uri="http://schemas.openxmlformats.org/presentationml/2006/ole">
            <mc:AlternateContent xmlns:mc="http://schemas.openxmlformats.org/markup-compatibility/2006">
              <mc:Choice xmlns:v="urn:schemas-microsoft-com:vml" Requires="v">
                <p:oleObj spid="_x0000_s41328" name="Equation" r:id="rId4" imgW="1473120" imgH="431640" progId="Equation.3">
                  <p:embed/>
                </p:oleObj>
              </mc:Choice>
              <mc:Fallback>
                <p:oleObj name="Equation" r:id="rId4" imgW="1473120" imgH="431640" progId="Equation.3">
                  <p:embed/>
                  <p:pic>
                    <p:nvPicPr>
                      <p:cNvPr id="0" name="Object 6"/>
                      <p:cNvPicPr>
                        <a:picLocks noChangeAspect="1" noChangeArrowheads="1"/>
                      </p:cNvPicPr>
                      <p:nvPr/>
                    </p:nvPicPr>
                    <p:blipFill>
                      <a:blip r:embed="rId5"/>
                      <a:srcRect/>
                      <a:stretch>
                        <a:fillRect/>
                      </a:stretch>
                    </p:blipFill>
                    <p:spPr bwMode="auto">
                      <a:xfrm>
                        <a:off x="5919788" y="577850"/>
                        <a:ext cx="31686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7"/>
          <p:cNvGraphicFramePr>
            <a:graphicFrameLocks noChangeAspect="1"/>
          </p:cNvGraphicFramePr>
          <p:nvPr/>
        </p:nvGraphicFramePr>
        <p:xfrm>
          <a:off x="2070100" y="1792288"/>
          <a:ext cx="4643438" cy="657225"/>
        </p:xfrm>
        <a:graphic>
          <a:graphicData uri="http://schemas.openxmlformats.org/presentationml/2006/ole">
            <mc:AlternateContent xmlns:mc="http://schemas.openxmlformats.org/markup-compatibility/2006">
              <mc:Choice xmlns:v="urn:schemas-microsoft-com:vml" Requires="v">
                <p:oleObj spid="_x0000_s41329" name="Equation" r:id="rId6" imgW="1701720" imgH="241200" progId="Equation.3">
                  <p:embed/>
                </p:oleObj>
              </mc:Choice>
              <mc:Fallback>
                <p:oleObj name="Equation" r:id="rId6" imgW="1701720" imgH="241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0100" y="1792288"/>
                        <a:ext cx="4643438"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8"/>
          <p:cNvGraphicFramePr>
            <a:graphicFrameLocks noChangeAspect="1"/>
          </p:cNvGraphicFramePr>
          <p:nvPr/>
        </p:nvGraphicFramePr>
        <p:xfrm>
          <a:off x="3702050" y="2711450"/>
          <a:ext cx="1663700" cy="657225"/>
        </p:xfrm>
        <a:graphic>
          <a:graphicData uri="http://schemas.openxmlformats.org/presentationml/2006/ole">
            <mc:AlternateContent xmlns:mc="http://schemas.openxmlformats.org/markup-compatibility/2006">
              <mc:Choice xmlns:v="urn:schemas-microsoft-com:vml" Requires="v">
                <p:oleObj spid="_x0000_s41330" name="Equation" r:id="rId8" imgW="609480" imgH="241200" progId="Equation.3">
                  <p:embed/>
                </p:oleObj>
              </mc:Choice>
              <mc:Fallback>
                <p:oleObj name="Equation" r:id="rId8" imgW="609480" imgH="241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2050" y="2711450"/>
                        <a:ext cx="16637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1" name="Text Box 9"/>
          <p:cNvSpPr txBox="1">
            <a:spLocks noChangeArrowheads="1"/>
          </p:cNvSpPr>
          <p:nvPr/>
        </p:nvSpPr>
        <p:spPr bwMode="invGray">
          <a:xfrm>
            <a:off x="452438" y="3373438"/>
            <a:ext cx="8237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Finally for 2.5 rad/sec to be in high frequency range of lag controller require:</a:t>
            </a:r>
            <a:endParaRPr lang="en-US" altLang="en-US"/>
          </a:p>
        </p:txBody>
      </p:sp>
      <p:graphicFrame>
        <p:nvGraphicFramePr>
          <p:cNvPr id="40965" name="Object 10"/>
          <p:cNvGraphicFramePr>
            <a:graphicFrameLocks noChangeAspect="1"/>
          </p:cNvGraphicFramePr>
          <p:nvPr/>
        </p:nvGraphicFramePr>
        <p:xfrm>
          <a:off x="2541588" y="4319588"/>
          <a:ext cx="4030662" cy="1108075"/>
        </p:xfrm>
        <a:graphic>
          <a:graphicData uri="http://schemas.openxmlformats.org/presentationml/2006/ole">
            <mc:AlternateContent xmlns:mc="http://schemas.openxmlformats.org/markup-compatibility/2006">
              <mc:Choice xmlns:v="urn:schemas-microsoft-com:vml" Requires="v">
                <p:oleObj spid="_x0000_s41331" name="Equation" r:id="rId10" imgW="1612800" imgH="444240" progId="Equation.3">
                  <p:embed/>
                </p:oleObj>
              </mc:Choice>
              <mc:Fallback>
                <p:oleObj name="Equation" r:id="rId10" imgW="1612800" imgH="4442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1588" y="4319588"/>
                        <a:ext cx="4030662"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11"/>
          <p:cNvGraphicFramePr>
            <a:graphicFrameLocks noChangeAspect="1"/>
          </p:cNvGraphicFramePr>
          <p:nvPr/>
        </p:nvGraphicFramePr>
        <p:xfrm>
          <a:off x="330200" y="5691188"/>
          <a:ext cx="2784475" cy="600075"/>
        </p:xfrm>
        <a:graphic>
          <a:graphicData uri="http://schemas.openxmlformats.org/presentationml/2006/ole">
            <mc:AlternateContent xmlns:mc="http://schemas.openxmlformats.org/markup-compatibility/2006">
              <mc:Choice xmlns:v="urn:schemas-microsoft-com:vml" Requires="v">
                <p:oleObj spid="_x0000_s41332" name="Equation" r:id="rId12" imgW="1117440" imgH="241200" progId="Equation.3">
                  <p:embed/>
                </p:oleObj>
              </mc:Choice>
              <mc:Fallback>
                <p:oleObj name="Equation" r:id="rId12" imgW="1117440" imgH="2412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200" y="5691188"/>
                        <a:ext cx="278447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2" name="Text Box 12"/>
          <p:cNvSpPr txBox="1">
            <a:spLocks noChangeArrowheads="1"/>
          </p:cNvSpPr>
          <p:nvPr/>
        </p:nvSpPr>
        <p:spPr bwMode="invGray">
          <a:xfrm>
            <a:off x="3603625" y="5680075"/>
            <a:ext cx="5329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although this is almost certainly too high.</a:t>
            </a:r>
            <a:endParaRPr lang="en-US"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9033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1987" name="Rectangle 2"/>
          <p:cNvSpPr>
            <a:spLocks noChangeArrowheads="1"/>
          </p:cNvSpPr>
          <p:nvPr/>
        </p:nvSpPr>
        <p:spPr bwMode="auto">
          <a:xfrm>
            <a:off x="0" y="2730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4198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198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1990"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41986" name="Object 6"/>
          <p:cNvGraphicFramePr>
            <a:graphicFrameLocks noChangeAspect="1"/>
          </p:cNvGraphicFramePr>
          <p:nvPr/>
        </p:nvGraphicFramePr>
        <p:xfrm>
          <a:off x="1138238" y="1362075"/>
          <a:ext cx="6227762" cy="955675"/>
        </p:xfrm>
        <a:graphic>
          <a:graphicData uri="http://schemas.openxmlformats.org/presentationml/2006/ole">
            <mc:AlternateContent xmlns:mc="http://schemas.openxmlformats.org/markup-compatibility/2006">
              <mc:Choice xmlns:v="urn:schemas-microsoft-com:vml" Requires="v">
                <p:oleObj spid="_x0000_s42064" name="Equation" r:id="rId4" imgW="2895480" imgH="444240" progId="Equation.3">
                  <p:embed/>
                </p:oleObj>
              </mc:Choice>
              <mc:Fallback>
                <p:oleObj name="Equation" r:id="rId4" imgW="2895480" imgH="4442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362075"/>
                        <a:ext cx="6227762"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Text Box 8"/>
          <p:cNvSpPr txBox="1">
            <a:spLocks noChangeArrowheads="1"/>
          </p:cNvSpPr>
          <p:nvPr/>
        </p:nvSpPr>
        <p:spPr bwMode="invGray">
          <a:xfrm>
            <a:off x="5711825" y="2992438"/>
            <a:ext cx="3170238"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Note that gain crossover is as required but that PM is less than the 60</a:t>
            </a:r>
            <a:r>
              <a:rPr lang="en-GB" altLang="en-US" baseline="30000"/>
              <a:t>o</a:t>
            </a:r>
            <a:r>
              <a:rPr lang="en-GB" altLang="en-US"/>
              <a:t> sought, although more than the 51.7</a:t>
            </a:r>
            <a:r>
              <a:rPr lang="en-GB" altLang="en-US" baseline="30000"/>
              <a:t>o</a:t>
            </a:r>
            <a:r>
              <a:rPr lang="en-GB" altLang="en-US"/>
              <a:t> apparently needed.</a:t>
            </a:r>
            <a:endParaRPr lang="en-US" altLang="en-US"/>
          </a:p>
        </p:txBody>
      </p:sp>
      <p:pic>
        <p:nvPicPr>
          <p:cNvPr id="4199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0" y="2444750"/>
            <a:ext cx="5884863"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9281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3013" name="Rectangle 2"/>
          <p:cNvSpPr>
            <a:spLocks noChangeArrowheads="1"/>
          </p:cNvSpPr>
          <p:nvPr/>
        </p:nvSpPr>
        <p:spPr bwMode="auto">
          <a:xfrm>
            <a:off x="0" y="2730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4301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301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3016"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43010" name="Object 6"/>
          <p:cNvGraphicFramePr>
            <a:graphicFrameLocks noChangeAspect="1"/>
          </p:cNvGraphicFramePr>
          <p:nvPr/>
        </p:nvGraphicFramePr>
        <p:xfrm>
          <a:off x="6142038" y="2476500"/>
          <a:ext cx="2149475" cy="484188"/>
        </p:xfrm>
        <a:graphic>
          <a:graphicData uri="http://schemas.openxmlformats.org/presentationml/2006/ole">
            <mc:AlternateContent xmlns:mc="http://schemas.openxmlformats.org/markup-compatibility/2006">
              <mc:Choice xmlns:v="urn:schemas-microsoft-com:vml" Requires="v">
                <p:oleObj spid="_x0000_s43232" name="Equation" r:id="rId4" imgW="787320" imgH="177480" progId="Equation.3">
                  <p:embed/>
                </p:oleObj>
              </mc:Choice>
              <mc:Fallback>
                <p:oleObj name="Equation" r:id="rId4" imgW="787320" imgH="177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2038" y="2476500"/>
                        <a:ext cx="21494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1" name="Object 7"/>
          <p:cNvGraphicFramePr>
            <a:graphicFrameLocks noChangeAspect="1"/>
          </p:cNvGraphicFramePr>
          <p:nvPr/>
        </p:nvGraphicFramePr>
        <p:xfrm>
          <a:off x="5805488" y="3192463"/>
          <a:ext cx="3017837" cy="622300"/>
        </p:xfrm>
        <a:graphic>
          <a:graphicData uri="http://schemas.openxmlformats.org/presentationml/2006/ole">
            <mc:AlternateContent xmlns:mc="http://schemas.openxmlformats.org/markup-compatibility/2006">
              <mc:Choice xmlns:v="urn:schemas-microsoft-com:vml" Requires="v">
                <p:oleObj spid="_x0000_s43233" name="Equation" r:id="rId6" imgW="1104840" imgH="228600" progId="Equation.3">
                  <p:embed/>
                </p:oleObj>
              </mc:Choice>
              <mc:Fallback>
                <p:oleObj name="Equation" r:id="rId6" imgW="110484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5488" y="3192463"/>
                        <a:ext cx="3017837"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Text Box 8"/>
          <p:cNvSpPr txBox="1">
            <a:spLocks noChangeArrowheads="1"/>
          </p:cNvSpPr>
          <p:nvPr/>
        </p:nvSpPr>
        <p:spPr bwMode="invGray">
          <a:xfrm>
            <a:off x="5062538" y="4005263"/>
            <a:ext cx="40814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Note achieved value of PO as required. Achieved value of settling time still quite poor but at least improved. 5% settling time is quite short.</a:t>
            </a:r>
            <a:endParaRPr lang="en-US" altLang="en-US"/>
          </a:p>
        </p:txBody>
      </p:sp>
      <p:graphicFrame>
        <p:nvGraphicFramePr>
          <p:cNvPr id="43012" name="Object 11"/>
          <p:cNvGraphicFramePr>
            <a:graphicFrameLocks noChangeAspect="1"/>
          </p:cNvGraphicFramePr>
          <p:nvPr/>
        </p:nvGraphicFramePr>
        <p:xfrm>
          <a:off x="1138238" y="1279525"/>
          <a:ext cx="6227762" cy="955675"/>
        </p:xfrm>
        <a:graphic>
          <a:graphicData uri="http://schemas.openxmlformats.org/presentationml/2006/ole">
            <mc:AlternateContent xmlns:mc="http://schemas.openxmlformats.org/markup-compatibility/2006">
              <mc:Choice xmlns:v="urn:schemas-microsoft-com:vml" Requires="v">
                <p:oleObj spid="_x0000_s43234" name="Equation" r:id="rId8" imgW="2895480" imgH="444240" progId="Equation.3">
                  <p:embed/>
                </p:oleObj>
              </mc:Choice>
              <mc:Fallback>
                <p:oleObj name="Equation" r:id="rId8" imgW="2895480" imgH="4442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8238" y="1279525"/>
                        <a:ext cx="6227762"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238125" y="2268538"/>
            <a:ext cx="6119813"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56" y="39033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4035" name="Rectangle 2"/>
          <p:cNvSpPr>
            <a:spLocks noChangeArrowheads="1"/>
          </p:cNvSpPr>
          <p:nvPr/>
        </p:nvSpPr>
        <p:spPr bwMode="auto">
          <a:xfrm>
            <a:off x="685800" y="30480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4403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403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4038"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44039" name="Text Box 6"/>
          <p:cNvSpPr txBox="1">
            <a:spLocks noChangeArrowheads="1"/>
          </p:cNvSpPr>
          <p:nvPr/>
        </p:nvSpPr>
        <p:spPr bwMode="invGray">
          <a:xfrm>
            <a:off x="406400" y="4892675"/>
            <a:ext cx="83121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Phase at 2.5 rad/sec is -190</a:t>
            </a:r>
            <a:r>
              <a:rPr lang="en-GB" altLang="en-US" baseline="30000"/>
              <a:t>o</a:t>
            </a:r>
            <a:r>
              <a:rPr lang="en-GB" altLang="en-US"/>
              <a:t> approx.</a:t>
            </a:r>
          </a:p>
          <a:p>
            <a:pPr eaLnBrk="1" hangingPunct="1">
              <a:spcBef>
                <a:spcPct val="50000"/>
              </a:spcBef>
            </a:pPr>
            <a:r>
              <a:rPr lang="en-GB" altLang="en-US"/>
              <a:t>Gain at 2.5 rad/sec is 3.49 dB approx. </a:t>
            </a:r>
            <a:endParaRPr lang="en-US" altLang="en-US"/>
          </a:p>
        </p:txBody>
      </p:sp>
      <p:graphicFrame>
        <p:nvGraphicFramePr>
          <p:cNvPr id="44034" name="Object 7"/>
          <p:cNvGraphicFramePr>
            <a:graphicFrameLocks noChangeAspect="1"/>
          </p:cNvGraphicFramePr>
          <p:nvPr>
            <p:extLst>
              <p:ext uri="{D42A27DB-BD31-4B8C-83A1-F6EECF244321}">
                <p14:modId xmlns:p14="http://schemas.microsoft.com/office/powerpoint/2010/main" val="3572861740"/>
              </p:ext>
            </p:extLst>
          </p:nvPr>
        </p:nvGraphicFramePr>
        <p:xfrm>
          <a:off x="3259346" y="3230563"/>
          <a:ext cx="3168650" cy="928687"/>
        </p:xfrm>
        <a:graphic>
          <a:graphicData uri="http://schemas.openxmlformats.org/presentationml/2006/ole">
            <mc:AlternateContent xmlns:mc="http://schemas.openxmlformats.org/markup-compatibility/2006">
              <mc:Choice xmlns:v="urn:schemas-microsoft-com:vml" Requires="v">
                <p:oleObj spid="_x0000_s44112" name="Equation" r:id="rId4" imgW="1473120" imgH="431640" progId="Equation.3">
                  <p:embed/>
                </p:oleObj>
              </mc:Choice>
              <mc:Fallback>
                <p:oleObj name="Equation" r:id="rId4" imgW="1473120" imgH="431640" progId="Equation.3">
                  <p:embed/>
                  <p:pic>
                    <p:nvPicPr>
                      <p:cNvPr id="0" name="Object 7"/>
                      <p:cNvPicPr>
                        <a:picLocks noChangeAspect="1" noChangeArrowheads="1"/>
                      </p:cNvPicPr>
                      <p:nvPr/>
                    </p:nvPicPr>
                    <p:blipFill>
                      <a:blip r:embed="rId5"/>
                      <a:srcRect/>
                      <a:stretch>
                        <a:fillRect/>
                      </a:stretch>
                    </p:blipFill>
                    <p:spPr bwMode="auto">
                      <a:xfrm>
                        <a:off x="3259346" y="3230563"/>
                        <a:ext cx="316865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 Box 9"/>
          <p:cNvSpPr txBox="1">
            <a:spLocks noChangeArrowheads="1"/>
          </p:cNvSpPr>
          <p:nvPr/>
        </p:nvSpPr>
        <p:spPr bwMode="invGray">
          <a:xfrm>
            <a:off x="568012" y="1465913"/>
            <a:ext cx="73374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Since the lag introduces this annoying effect of a long drawn out final convergence to steady state, why use the lag at </a:t>
            </a:r>
            <a:r>
              <a:rPr lang="en-GB" altLang="en-US" dirty="0" smtClean="0"/>
              <a:t>all?</a:t>
            </a: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50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4930" name="Rectangle 2"/>
          <p:cNvSpPr>
            <a:spLocks noChangeArrowheads="1"/>
          </p:cNvSpPr>
          <p:nvPr/>
        </p:nvSpPr>
        <p:spPr bwMode="auto">
          <a:xfrm>
            <a:off x="344488" y="0"/>
            <a:ext cx="82296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Frequency Domain Design</a:t>
            </a:r>
            <a:endParaRPr lang="en-US" altLang="en-US" sz="4400">
              <a:solidFill>
                <a:schemeClr val="tx2"/>
              </a:solidFill>
              <a:latin typeface="Arial" charset="0"/>
            </a:endParaRPr>
          </a:p>
        </p:txBody>
      </p:sp>
      <p:sp>
        <p:nvSpPr>
          <p:cNvPr id="12493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2493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24933" name="Text Box 9"/>
          <p:cNvSpPr txBox="1">
            <a:spLocks noChangeArrowheads="1"/>
          </p:cNvSpPr>
          <p:nvPr/>
        </p:nvSpPr>
        <p:spPr bwMode="invGray">
          <a:xfrm>
            <a:off x="385763" y="1420813"/>
            <a:ext cx="8386762"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We can, and will, use frequency domain design methods to design P, </a:t>
            </a:r>
            <a:r>
              <a:rPr lang="en-GB" altLang="en-US" dirty="0" smtClean="0"/>
              <a:t>PI, </a:t>
            </a:r>
            <a:r>
              <a:rPr lang="en-GB" altLang="en-US" dirty="0"/>
              <a:t>PID </a:t>
            </a:r>
            <a:r>
              <a:rPr lang="en-GB" altLang="en-US" dirty="0" smtClean="0"/>
              <a:t>and other controllers</a:t>
            </a:r>
            <a:r>
              <a:rPr lang="en-GB" altLang="en-US" dirty="0"/>
              <a:t>.</a:t>
            </a:r>
          </a:p>
          <a:p>
            <a:pPr eaLnBrk="1" hangingPunct="1">
              <a:spcBef>
                <a:spcPct val="50000"/>
              </a:spcBef>
            </a:pPr>
            <a:r>
              <a:rPr lang="en-GB" altLang="en-US" dirty="0"/>
              <a:t>Partly for historical reasons, but mainly because they more naturally lead to the discovery of how to shape the frequency response, we will introduce frequency domain design as a method for the design of two new types of controller, lead and lag controllers.</a:t>
            </a:r>
          </a:p>
          <a:p>
            <a:pPr eaLnBrk="1" hangingPunct="1">
              <a:spcBef>
                <a:spcPct val="50000"/>
              </a:spcBef>
            </a:pPr>
            <a:r>
              <a:rPr lang="en-GB" altLang="en-US" dirty="0"/>
              <a:t>These controllers give us another bow in our quiver, so to speak. Sometimes a control problem just cannot be solved with a PID controller. It is good to have other options for when they are needed.</a:t>
            </a:r>
            <a:endParaRPr lang="en-US"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9033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5059" name="Rectangle 2"/>
          <p:cNvSpPr>
            <a:spLocks noChangeArrowheads="1"/>
          </p:cNvSpPr>
          <p:nvPr/>
        </p:nvSpPr>
        <p:spPr bwMode="auto">
          <a:xfrm>
            <a:off x="685800" y="34429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4506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506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5062"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45063" name="Text Box 6"/>
          <p:cNvSpPr txBox="1">
            <a:spLocks noChangeArrowheads="1"/>
          </p:cNvSpPr>
          <p:nvPr/>
        </p:nvSpPr>
        <p:spPr bwMode="invGray">
          <a:xfrm>
            <a:off x="549275" y="2400300"/>
            <a:ext cx="7881938"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For gain crossover to occur at 2.5 rad/sec require:</a:t>
            </a:r>
          </a:p>
          <a:p>
            <a:pPr eaLnBrk="1" hangingPunct="1">
              <a:spcBef>
                <a:spcPct val="50000"/>
              </a:spcBef>
            </a:pPr>
            <a:r>
              <a:rPr lang="en-GB" altLang="en-US"/>
              <a:t>Gain of controller = -3.49 dB approx at 2.5 rad/sec.</a:t>
            </a:r>
          </a:p>
          <a:p>
            <a:pPr eaLnBrk="1" hangingPunct="1">
              <a:spcBef>
                <a:spcPct val="50000"/>
              </a:spcBef>
            </a:pPr>
            <a:r>
              <a:rPr lang="en-GB" altLang="en-US"/>
              <a:t>For PM of 60</a:t>
            </a:r>
            <a:r>
              <a:rPr lang="en-GB" altLang="en-US" baseline="30000"/>
              <a:t>o</a:t>
            </a:r>
            <a:r>
              <a:rPr lang="en-GB" altLang="en-US"/>
              <a:t> or more require:</a:t>
            </a:r>
          </a:p>
          <a:p>
            <a:pPr eaLnBrk="1" hangingPunct="1">
              <a:spcBef>
                <a:spcPct val="50000"/>
              </a:spcBef>
            </a:pPr>
            <a:r>
              <a:rPr lang="en-GB" altLang="en-US"/>
              <a:t>Phase of controller = 70</a:t>
            </a:r>
            <a:r>
              <a:rPr lang="en-GB" altLang="en-US" baseline="30000"/>
              <a:t>o</a:t>
            </a:r>
            <a:r>
              <a:rPr lang="en-GB" altLang="en-US"/>
              <a:t> or more at 2.5 rad/sec.</a:t>
            </a:r>
            <a:endParaRPr lang="en-US" altLang="en-US"/>
          </a:p>
        </p:txBody>
      </p:sp>
      <p:graphicFrame>
        <p:nvGraphicFramePr>
          <p:cNvPr id="45058" name="Object 7"/>
          <p:cNvGraphicFramePr>
            <a:graphicFrameLocks noChangeAspect="1"/>
          </p:cNvGraphicFramePr>
          <p:nvPr>
            <p:extLst>
              <p:ext uri="{D42A27DB-BD31-4B8C-83A1-F6EECF244321}">
                <p14:modId xmlns:p14="http://schemas.microsoft.com/office/powerpoint/2010/main" val="305947157"/>
              </p:ext>
            </p:extLst>
          </p:nvPr>
        </p:nvGraphicFramePr>
        <p:xfrm>
          <a:off x="2984500" y="1182688"/>
          <a:ext cx="3170238" cy="928687"/>
        </p:xfrm>
        <a:graphic>
          <a:graphicData uri="http://schemas.openxmlformats.org/presentationml/2006/ole">
            <mc:AlternateContent xmlns:mc="http://schemas.openxmlformats.org/markup-compatibility/2006">
              <mc:Choice xmlns:v="urn:schemas-microsoft-com:vml" Requires="v">
                <p:oleObj spid="_x0000_s45136" name="Equation" r:id="rId4" imgW="1473120" imgH="431640" progId="Equation.3">
                  <p:embed/>
                </p:oleObj>
              </mc:Choice>
              <mc:Fallback>
                <p:oleObj name="Equation" r:id="rId4" imgW="1473120" imgH="431640" progId="Equation.3">
                  <p:embed/>
                  <p:pic>
                    <p:nvPicPr>
                      <p:cNvPr id="0" name="Object 7"/>
                      <p:cNvPicPr>
                        <a:picLocks noChangeAspect="1" noChangeArrowheads="1"/>
                      </p:cNvPicPr>
                      <p:nvPr/>
                    </p:nvPicPr>
                    <p:blipFill>
                      <a:blip r:embed="rId5"/>
                      <a:srcRect/>
                      <a:stretch>
                        <a:fillRect/>
                      </a:stretch>
                    </p:blipFill>
                    <p:spPr bwMode="auto">
                      <a:xfrm>
                        <a:off x="2984500" y="1182688"/>
                        <a:ext cx="3170238"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4" name="Text Box 8"/>
          <p:cNvSpPr txBox="1">
            <a:spLocks noChangeArrowheads="1"/>
          </p:cNvSpPr>
          <p:nvPr/>
        </p:nvSpPr>
        <p:spPr bwMode="invGray">
          <a:xfrm>
            <a:off x="528638" y="5148263"/>
            <a:ext cx="80978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lead controller (or any number of them) cannot introduce negative gain, so this problem cannot be solved by lead controllers alone.</a:t>
            </a:r>
            <a:endParaRPr lang="en-US"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9033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5059" name="Rectangle 2"/>
          <p:cNvSpPr>
            <a:spLocks noChangeArrowheads="1"/>
          </p:cNvSpPr>
          <p:nvPr/>
        </p:nvSpPr>
        <p:spPr bwMode="auto">
          <a:xfrm>
            <a:off x="685800" y="34429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5.4</a:t>
            </a:r>
            <a:endParaRPr lang="en-GB" altLang="en-US" sz="4400" dirty="0">
              <a:solidFill>
                <a:schemeClr val="tx2"/>
              </a:solidFill>
              <a:latin typeface="Arial" charset="0"/>
            </a:endParaRPr>
          </a:p>
        </p:txBody>
      </p:sp>
      <p:sp>
        <p:nvSpPr>
          <p:cNvPr id="4506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506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5062"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45063" name="Text Box 6"/>
          <p:cNvSpPr txBox="1">
            <a:spLocks noChangeArrowheads="1"/>
          </p:cNvSpPr>
          <p:nvPr/>
        </p:nvSpPr>
        <p:spPr bwMode="invGray">
          <a:xfrm>
            <a:off x="294442" y="2040537"/>
            <a:ext cx="845981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smtClean="0"/>
              <a:t>The main lesson here is that when loop shaping we can hit our targets exactly, i.e. get the desired PM and gain crossover frequency but find that the precarious relationship between these quantities and the step response results in a step response which does not accord with what we required.</a:t>
            </a:r>
            <a:endParaRPr lang="en-US" altLang="en-US" sz="3200" dirty="0"/>
          </a:p>
        </p:txBody>
      </p:sp>
    </p:spTree>
    <p:extLst>
      <p:ext uri="{BB962C8B-B14F-4D97-AF65-F5344CB8AC3E}">
        <p14:creationId xmlns:p14="http://schemas.microsoft.com/office/powerpoint/2010/main" val="35500856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6083"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4608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608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6086"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46087" name="Text Box 6"/>
          <p:cNvSpPr txBox="1">
            <a:spLocks noChangeArrowheads="1"/>
          </p:cNvSpPr>
          <p:nvPr/>
        </p:nvSpPr>
        <p:spPr bwMode="invGray">
          <a:xfrm>
            <a:off x="549275" y="1177925"/>
            <a:ext cx="788193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I stated at the outset that this section was really about a design method, not about the design of particular types of controllers. To illustrate this point let me apply this method to the design of a PID controller. Consider plant:</a:t>
            </a:r>
            <a:endParaRPr lang="en-US" altLang="en-US"/>
          </a:p>
        </p:txBody>
      </p:sp>
      <p:graphicFrame>
        <p:nvGraphicFramePr>
          <p:cNvPr id="46082" name="Object 2"/>
          <p:cNvGraphicFramePr>
            <a:graphicFrameLocks noChangeAspect="1"/>
          </p:cNvGraphicFramePr>
          <p:nvPr/>
        </p:nvGraphicFramePr>
        <p:xfrm>
          <a:off x="3203575" y="3486150"/>
          <a:ext cx="2895600" cy="928688"/>
        </p:xfrm>
        <a:graphic>
          <a:graphicData uri="http://schemas.openxmlformats.org/presentationml/2006/ole">
            <mc:AlternateContent xmlns:mc="http://schemas.openxmlformats.org/markup-compatibility/2006">
              <mc:Choice xmlns:v="urn:schemas-microsoft-com:vml" Requires="v">
                <p:oleObj spid="_x0000_s46160" name="Equation" r:id="rId4" imgW="1346040" imgH="431640" progId="Equation.3">
                  <p:embed/>
                </p:oleObj>
              </mc:Choice>
              <mc:Fallback>
                <p:oleObj name="Equation" r:id="rId4" imgW="1346040" imgH="431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486150"/>
                        <a:ext cx="289560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Text Box 8"/>
          <p:cNvSpPr txBox="1">
            <a:spLocks noChangeArrowheads="1"/>
          </p:cNvSpPr>
          <p:nvPr/>
        </p:nvSpPr>
        <p:spPr bwMode="invGray">
          <a:xfrm>
            <a:off x="528638" y="4792663"/>
            <a:ext cx="80978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step response shows that the steady-state error is 25% , the 2% settling time is 4.2 sec and there is no overshoot.</a:t>
            </a:r>
            <a:endParaRPr lang="en-US"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28482"/>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7218"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13721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3722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37221"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37222" name="Text Box 6"/>
          <p:cNvSpPr txBox="1">
            <a:spLocks noChangeArrowheads="1"/>
          </p:cNvSpPr>
          <p:nvPr/>
        </p:nvSpPr>
        <p:spPr bwMode="invGray">
          <a:xfrm>
            <a:off x="549275" y="1177925"/>
            <a:ext cx="788193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I adopt the following specifications:</a:t>
            </a:r>
          </a:p>
          <a:p>
            <a:pPr eaLnBrk="1" hangingPunct="1">
              <a:spcBef>
                <a:spcPct val="50000"/>
              </a:spcBef>
              <a:buFont typeface="Arial" charset="0"/>
              <a:buChar char="•"/>
            </a:pPr>
            <a:r>
              <a:rPr lang="en-GB" altLang="en-US"/>
              <a:t>  Zero steady state error to step input,</a:t>
            </a:r>
          </a:p>
          <a:p>
            <a:pPr eaLnBrk="1" hangingPunct="1">
              <a:spcBef>
                <a:spcPct val="50000"/>
              </a:spcBef>
              <a:buFont typeface="Arial" charset="0"/>
              <a:buChar char="•"/>
            </a:pPr>
            <a:r>
              <a:rPr lang="en-GB" altLang="en-US"/>
              <a:t>  2% settling time less than 2 sec,</a:t>
            </a:r>
          </a:p>
          <a:p>
            <a:pPr eaLnBrk="1" hangingPunct="1">
              <a:spcBef>
                <a:spcPct val="50000"/>
              </a:spcBef>
              <a:buFont typeface="Arial" charset="0"/>
              <a:buChar char="•"/>
            </a:pPr>
            <a:r>
              <a:rPr lang="en-GB" altLang="en-US"/>
              <a:t>  percentage overshoot less than 2%</a:t>
            </a:r>
            <a:endParaRPr lang="en-US" altLang="en-US"/>
          </a:p>
        </p:txBody>
      </p:sp>
      <p:sp>
        <p:nvSpPr>
          <p:cNvPr id="137223" name="Text Box 8"/>
          <p:cNvSpPr txBox="1">
            <a:spLocks noChangeArrowheads="1"/>
          </p:cNvSpPr>
          <p:nvPr/>
        </p:nvSpPr>
        <p:spPr bwMode="invGray">
          <a:xfrm>
            <a:off x="517525" y="3783013"/>
            <a:ext cx="809783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first specification calls for the introduction of an integerator in the forward loop, i.e. an I-term in the controller.</a:t>
            </a:r>
          </a:p>
          <a:p>
            <a:pPr eaLnBrk="1" hangingPunct="1">
              <a:spcBef>
                <a:spcPct val="50000"/>
              </a:spcBef>
            </a:pPr>
            <a:r>
              <a:rPr lang="en-GB" altLang="en-US"/>
              <a:t>I must translate the remaining two specifications into specifications on phase margin and gain crossover frequency.</a:t>
            </a:r>
            <a:endParaRPr lang="en-US"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7107"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4710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710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7110"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47111" name="Text Box 8"/>
          <p:cNvSpPr txBox="1">
            <a:spLocks noChangeArrowheads="1"/>
          </p:cNvSpPr>
          <p:nvPr/>
        </p:nvSpPr>
        <p:spPr bwMode="invGray">
          <a:xfrm>
            <a:off x="576263" y="1146175"/>
            <a:ext cx="8097837"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Assuming that the resulting closed-loop system will have a dominant pair, the third specification requires the damping ratio of this pair to be about 0.8 or more, i.e. PM ≥ 80</a:t>
            </a:r>
            <a:r>
              <a:rPr lang="en-GB" altLang="en-US" sz="3200" baseline="30000"/>
              <a:t>o</a:t>
            </a:r>
            <a:r>
              <a:rPr lang="en-GB" altLang="en-US" sz="3200"/>
              <a:t>.</a:t>
            </a:r>
            <a:endParaRPr lang="en-US" altLang="en-US" sz="3200"/>
          </a:p>
        </p:txBody>
      </p:sp>
      <p:sp>
        <p:nvSpPr>
          <p:cNvPr id="47112" name="Text Box 8"/>
          <p:cNvSpPr txBox="1">
            <a:spLocks noChangeArrowheads="1"/>
          </p:cNvSpPr>
          <p:nvPr/>
        </p:nvSpPr>
        <p:spPr bwMode="invGray">
          <a:xfrm>
            <a:off x="622300" y="3413125"/>
            <a:ext cx="809783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Assuming that the resulting closed-loop system will have a dominant pair, the second specification then requires the natural frequency, </a:t>
            </a:r>
            <a:r>
              <a:rPr lang="el-GR" altLang="en-US" sz="3200" i="1"/>
              <a:t>ω</a:t>
            </a:r>
            <a:r>
              <a:rPr lang="en-GB" altLang="en-US" sz="3200" i="1" baseline="-25000"/>
              <a:t>n</a:t>
            </a:r>
            <a:r>
              <a:rPr lang="en-GB" altLang="en-US" sz="3200" baseline="-25000"/>
              <a:t> </a:t>
            </a:r>
            <a:r>
              <a:rPr lang="en-GB" altLang="en-US" sz="3200"/>
              <a:t>, to be about 2.5 rad/sec or more, i.e.</a:t>
            </a:r>
          </a:p>
          <a:p>
            <a:pPr eaLnBrk="1" hangingPunct="1">
              <a:spcBef>
                <a:spcPct val="50000"/>
              </a:spcBef>
            </a:pPr>
            <a:endParaRPr lang="en-US" altLang="en-US" sz="3200"/>
          </a:p>
        </p:txBody>
      </p:sp>
      <p:sp>
        <p:nvSpPr>
          <p:cNvPr id="47113"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47106" name="Object 1"/>
          <p:cNvGraphicFramePr>
            <a:graphicFrameLocks noChangeAspect="1"/>
          </p:cNvGraphicFramePr>
          <p:nvPr/>
        </p:nvGraphicFramePr>
        <p:xfrm>
          <a:off x="1609725" y="5783263"/>
          <a:ext cx="5840413" cy="712787"/>
        </p:xfrm>
        <a:graphic>
          <a:graphicData uri="http://schemas.openxmlformats.org/presentationml/2006/ole">
            <mc:AlternateContent xmlns:mc="http://schemas.openxmlformats.org/markup-compatibility/2006">
              <mc:Choice xmlns:v="urn:schemas-microsoft-com:vml" Requires="v">
                <p:oleObj spid="_x0000_s47185" name="Equation" r:id="rId4" imgW="2628720" imgH="317160" progId="Equation.3">
                  <p:embed/>
                </p:oleObj>
              </mc:Choice>
              <mc:Fallback>
                <p:oleObj name="Equation" r:id="rId4" imgW="2628720" imgH="3171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9725" y="5783263"/>
                        <a:ext cx="584041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52425"/>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8242" name="Rectangle 2"/>
          <p:cNvSpPr>
            <a:spLocks noChangeArrowheads="1"/>
          </p:cNvSpPr>
          <p:nvPr/>
        </p:nvSpPr>
        <p:spPr bwMode="auto">
          <a:xfrm>
            <a:off x="685800" y="260351"/>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13824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3824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38245"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38246" name="Text Box 8"/>
          <p:cNvSpPr txBox="1">
            <a:spLocks noChangeArrowheads="1"/>
          </p:cNvSpPr>
          <p:nvPr/>
        </p:nvSpPr>
        <p:spPr bwMode="invGray">
          <a:xfrm>
            <a:off x="171450" y="1797050"/>
            <a:ext cx="3960813"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Plant gain at 2 rad/sec = -10.6 dB</a:t>
            </a:r>
          </a:p>
          <a:p>
            <a:pPr eaLnBrk="1" hangingPunct="1">
              <a:spcBef>
                <a:spcPct val="50000"/>
              </a:spcBef>
            </a:pPr>
            <a:r>
              <a:rPr lang="en-GB" altLang="en-US" sz="3200"/>
              <a:t>Plant phase at 2 rad/sec = -90.2</a:t>
            </a:r>
            <a:r>
              <a:rPr lang="en-GB" altLang="en-US" sz="3200" baseline="30000"/>
              <a:t>o</a:t>
            </a:r>
            <a:endParaRPr lang="en-US" altLang="en-US" sz="3200" baseline="30000"/>
          </a:p>
        </p:txBody>
      </p:sp>
      <p:sp>
        <p:nvSpPr>
          <p:cNvPr id="138247"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pic>
        <p:nvPicPr>
          <p:cNvPr id="1382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3328988" y="1058863"/>
            <a:ext cx="662305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8131"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4813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813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8134"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48135" name="Text Box 8"/>
          <p:cNvSpPr txBox="1">
            <a:spLocks noChangeArrowheads="1"/>
          </p:cNvSpPr>
          <p:nvPr/>
        </p:nvSpPr>
        <p:spPr bwMode="invGray">
          <a:xfrm>
            <a:off x="539750" y="1431925"/>
            <a:ext cx="809783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Require gain of controller at 2 rad/sec = 10.6 dB so that 2 rad/sec actually equals gain crossover frequency.</a:t>
            </a:r>
          </a:p>
          <a:p>
            <a:pPr eaLnBrk="1" hangingPunct="1">
              <a:spcBef>
                <a:spcPct val="50000"/>
              </a:spcBef>
            </a:pPr>
            <a:r>
              <a:rPr lang="en-GB" altLang="en-US" sz="3200"/>
              <a:t>Require phase of controller at 2 rad/sec &gt; -9.8</a:t>
            </a:r>
            <a:r>
              <a:rPr lang="en-GB" altLang="en-US" sz="3200" baseline="30000"/>
              <a:t>o</a:t>
            </a:r>
            <a:r>
              <a:rPr lang="en-GB" altLang="en-US" sz="3200"/>
              <a:t> so that PM is approx. 80</a:t>
            </a:r>
            <a:r>
              <a:rPr lang="en-GB" altLang="en-US" sz="3200" baseline="30000"/>
              <a:t>o</a:t>
            </a:r>
            <a:r>
              <a:rPr lang="en-GB" altLang="en-US" sz="3200"/>
              <a:t>. </a:t>
            </a:r>
          </a:p>
          <a:p>
            <a:pPr eaLnBrk="1" hangingPunct="1">
              <a:spcBef>
                <a:spcPct val="50000"/>
              </a:spcBef>
            </a:pPr>
            <a:r>
              <a:rPr lang="en-GB" altLang="en-US" sz="3200"/>
              <a:t>Of course, if we employ a PI controller, then at 2 rad/sec we have: </a:t>
            </a:r>
          </a:p>
        </p:txBody>
      </p:sp>
      <p:sp>
        <p:nvSpPr>
          <p:cNvPr id="48136"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48130" name="Object 8"/>
          <p:cNvGraphicFramePr>
            <a:graphicFrameLocks noChangeAspect="1"/>
          </p:cNvGraphicFramePr>
          <p:nvPr/>
        </p:nvGraphicFramePr>
        <p:xfrm>
          <a:off x="2876550" y="5535613"/>
          <a:ext cx="2606675" cy="923925"/>
        </p:xfrm>
        <a:graphic>
          <a:graphicData uri="http://schemas.openxmlformats.org/presentationml/2006/ole">
            <mc:AlternateContent xmlns:mc="http://schemas.openxmlformats.org/markup-compatibility/2006">
              <mc:Choice xmlns:v="urn:schemas-microsoft-com:vml" Requires="v">
                <p:oleObj spid="_x0000_s48209" name="Equation" r:id="rId4" imgW="1180800" imgH="419040" progId="Equation.3">
                  <p:embed/>
                </p:oleObj>
              </mc:Choice>
              <mc:Fallback>
                <p:oleObj name="Equation" r:id="rId4" imgW="1180800" imgH="4190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550" y="5535613"/>
                        <a:ext cx="2606675"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49160"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4916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4916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49163"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49164" name="Text Box 8"/>
          <p:cNvSpPr txBox="1">
            <a:spLocks noChangeArrowheads="1"/>
          </p:cNvSpPr>
          <p:nvPr/>
        </p:nvSpPr>
        <p:spPr bwMode="invGray">
          <a:xfrm>
            <a:off x="195263" y="992188"/>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Require phase of 2</a:t>
            </a:r>
            <a:r>
              <a:rPr lang="en-GB" altLang="en-US" sz="3200" i="1"/>
              <a:t>j</a:t>
            </a:r>
            <a:r>
              <a:rPr lang="en-GB" altLang="en-US" sz="3200"/>
              <a:t> + z &gt; 80.2</a:t>
            </a:r>
            <a:r>
              <a:rPr lang="en-GB" altLang="en-US" sz="3200" baseline="30000"/>
              <a:t>o</a:t>
            </a:r>
            <a:r>
              <a:rPr lang="en-GB" altLang="en-US" sz="3200"/>
              <a:t> = 1.4 rad, so that</a:t>
            </a:r>
          </a:p>
        </p:txBody>
      </p:sp>
      <p:sp>
        <p:nvSpPr>
          <p:cNvPr id="49165"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49154" name="Object 2"/>
          <p:cNvGraphicFramePr>
            <a:graphicFrameLocks noChangeAspect="1"/>
          </p:cNvGraphicFramePr>
          <p:nvPr/>
        </p:nvGraphicFramePr>
        <p:xfrm>
          <a:off x="617538" y="1731963"/>
          <a:ext cx="2328862" cy="1085850"/>
        </p:xfrm>
        <a:graphic>
          <a:graphicData uri="http://schemas.openxmlformats.org/presentationml/2006/ole">
            <mc:AlternateContent xmlns:mc="http://schemas.openxmlformats.org/markup-compatibility/2006">
              <mc:Choice xmlns:v="urn:schemas-microsoft-com:vml" Requires="v">
                <p:oleObj spid="_x0000_s49599" name="Equation" r:id="rId4" imgW="927000" imgH="431640" progId="Equation.3">
                  <p:embed/>
                </p:oleObj>
              </mc:Choice>
              <mc:Fallback>
                <p:oleObj name="Equation" r:id="rId4" imgW="927000" imgH="431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538" y="1731963"/>
                        <a:ext cx="2328862"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3"/>
          <p:cNvGraphicFramePr>
            <a:graphicFrameLocks noChangeAspect="1"/>
          </p:cNvGraphicFramePr>
          <p:nvPr/>
        </p:nvGraphicFramePr>
        <p:xfrm>
          <a:off x="5068888" y="1909763"/>
          <a:ext cx="1531937" cy="447675"/>
        </p:xfrm>
        <a:graphic>
          <a:graphicData uri="http://schemas.openxmlformats.org/presentationml/2006/ole">
            <mc:AlternateContent xmlns:mc="http://schemas.openxmlformats.org/markup-compatibility/2006">
              <mc:Choice xmlns:v="urn:schemas-microsoft-com:vml" Requires="v">
                <p:oleObj spid="_x0000_s49600" name="Equation" r:id="rId6" imgW="609480" imgH="177480" progId="Equation.3">
                  <p:embed/>
                </p:oleObj>
              </mc:Choice>
              <mc:Fallback>
                <p:oleObj name="Equation" r:id="rId6" imgW="609480" imgH="17748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8888" y="1909763"/>
                        <a:ext cx="153193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6" name="Text Box 8"/>
          <p:cNvSpPr txBox="1">
            <a:spLocks noChangeArrowheads="1"/>
          </p:cNvSpPr>
          <p:nvPr/>
        </p:nvSpPr>
        <p:spPr bwMode="invGray">
          <a:xfrm>
            <a:off x="204788" y="2949575"/>
            <a:ext cx="80978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Try </a:t>
            </a:r>
            <a:r>
              <a:rPr lang="en-GB" altLang="en-US" sz="3200" i="1"/>
              <a:t>z</a:t>
            </a:r>
            <a:r>
              <a:rPr lang="en-GB" altLang="en-US" sz="3200"/>
              <a:t> = 0.3. Require:</a:t>
            </a:r>
          </a:p>
        </p:txBody>
      </p:sp>
      <p:graphicFrame>
        <p:nvGraphicFramePr>
          <p:cNvPr id="49156" name="Object 4"/>
          <p:cNvGraphicFramePr>
            <a:graphicFrameLocks noChangeAspect="1"/>
          </p:cNvGraphicFramePr>
          <p:nvPr/>
        </p:nvGraphicFramePr>
        <p:xfrm>
          <a:off x="4071938" y="2679700"/>
          <a:ext cx="5072062" cy="1212850"/>
        </p:xfrm>
        <a:graphic>
          <a:graphicData uri="http://schemas.openxmlformats.org/presentationml/2006/ole">
            <mc:AlternateContent xmlns:mc="http://schemas.openxmlformats.org/markup-compatibility/2006">
              <mc:Choice xmlns:v="urn:schemas-microsoft-com:vml" Requires="v">
                <p:oleObj spid="_x0000_s49601" name="Equation" r:id="rId8" imgW="2019240" imgH="482400" progId="Equation.3">
                  <p:embed/>
                </p:oleObj>
              </mc:Choice>
              <mc:Fallback>
                <p:oleObj name="Equation" r:id="rId8" imgW="2019240" imgH="4824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1938" y="2679700"/>
                        <a:ext cx="5072062"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p:cNvGraphicFramePr>
            <a:graphicFrameLocks noChangeAspect="1"/>
          </p:cNvGraphicFramePr>
          <p:nvPr/>
        </p:nvGraphicFramePr>
        <p:xfrm>
          <a:off x="979488" y="4143375"/>
          <a:ext cx="6794500" cy="1212850"/>
        </p:xfrm>
        <a:graphic>
          <a:graphicData uri="http://schemas.openxmlformats.org/presentationml/2006/ole">
            <mc:AlternateContent xmlns:mc="http://schemas.openxmlformats.org/markup-compatibility/2006">
              <mc:Choice xmlns:v="urn:schemas-microsoft-com:vml" Requires="v">
                <p:oleObj spid="_x0000_s49602" name="Equation" r:id="rId10" imgW="2705040" imgH="482400" progId="Equation.3">
                  <p:embed/>
                </p:oleObj>
              </mc:Choice>
              <mc:Fallback>
                <p:oleObj name="Equation" r:id="rId10" imgW="2705040" imgH="4824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488" y="4143375"/>
                        <a:ext cx="6794500"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6"/>
          <p:cNvGraphicFramePr>
            <a:graphicFrameLocks noChangeAspect="1"/>
          </p:cNvGraphicFramePr>
          <p:nvPr/>
        </p:nvGraphicFramePr>
        <p:xfrm>
          <a:off x="950913" y="5770563"/>
          <a:ext cx="3316287" cy="574675"/>
        </p:xfrm>
        <a:graphic>
          <a:graphicData uri="http://schemas.openxmlformats.org/presentationml/2006/ole">
            <mc:AlternateContent xmlns:mc="http://schemas.openxmlformats.org/markup-compatibility/2006">
              <mc:Choice xmlns:v="urn:schemas-microsoft-com:vml" Requires="v">
                <p:oleObj spid="_x0000_s49603" name="Equation" r:id="rId12" imgW="1320480" imgH="228600" progId="Equation.3">
                  <p:embed/>
                </p:oleObj>
              </mc:Choice>
              <mc:Fallback>
                <p:oleObj name="Equation" r:id="rId12" imgW="1320480" imgH="2286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0913" y="5770563"/>
                        <a:ext cx="33162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7"/>
          <p:cNvGraphicFramePr>
            <a:graphicFrameLocks noChangeAspect="1"/>
          </p:cNvGraphicFramePr>
          <p:nvPr/>
        </p:nvGraphicFramePr>
        <p:xfrm>
          <a:off x="5738813" y="5788025"/>
          <a:ext cx="1370012" cy="447675"/>
        </p:xfrm>
        <a:graphic>
          <a:graphicData uri="http://schemas.openxmlformats.org/presentationml/2006/ole">
            <mc:AlternateContent xmlns:mc="http://schemas.openxmlformats.org/markup-compatibility/2006">
              <mc:Choice xmlns:v="urn:schemas-microsoft-com:vml" Requires="v">
                <p:oleObj spid="_x0000_s49604" name="Equation" r:id="rId14" imgW="545760" imgH="177480" progId="Equation.3">
                  <p:embed/>
                </p:oleObj>
              </mc:Choice>
              <mc:Fallback>
                <p:oleObj name="Equation" r:id="rId14" imgW="545760" imgH="17748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38813" y="5788025"/>
                        <a:ext cx="137001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0179" name="Rectangle 2"/>
          <p:cNvSpPr>
            <a:spLocks noChangeArrowheads="1"/>
          </p:cNvSpPr>
          <p:nvPr/>
        </p:nvSpPr>
        <p:spPr bwMode="auto">
          <a:xfrm>
            <a:off x="685800" y="247649"/>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018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018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0182"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0183"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50178" name="Object 2"/>
          <p:cNvGraphicFramePr>
            <a:graphicFrameLocks noChangeAspect="1"/>
          </p:cNvGraphicFramePr>
          <p:nvPr>
            <p:extLst>
              <p:ext uri="{D42A27DB-BD31-4B8C-83A1-F6EECF244321}">
                <p14:modId xmlns:p14="http://schemas.microsoft.com/office/powerpoint/2010/main" val="3887868566"/>
              </p:ext>
            </p:extLst>
          </p:nvPr>
        </p:nvGraphicFramePr>
        <p:xfrm>
          <a:off x="575924" y="1150937"/>
          <a:ext cx="3286125" cy="989013"/>
        </p:xfrm>
        <a:graphic>
          <a:graphicData uri="http://schemas.openxmlformats.org/presentationml/2006/ole">
            <mc:AlternateContent xmlns:mc="http://schemas.openxmlformats.org/markup-compatibility/2006">
              <mc:Choice xmlns:v="urn:schemas-microsoft-com:vml" Requires="v">
                <p:oleObj spid="_x0000_s50259" name="Equation" r:id="rId4" imgW="1307880" imgH="393480" progId="Equation.3">
                  <p:embed/>
                </p:oleObj>
              </mc:Choice>
              <mc:Fallback>
                <p:oleObj name="Equation" r:id="rId4" imgW="130788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924" y="1150937"/>
                        <a:ext cx="3286125"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18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0" y="2139950"/>
            <a:ext cx="5380038"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4492625" y="3292475"/>
            <a:ext cx="530066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TextBox 16"/>
          <p:cNvSpPr txBox="1">
            <a:spLocks noChangeArrowheads="1"/>
          </p:cNvSpPr>
          <p:nvPr/>
        </p:nvSpPr>
        <p:spPr bwMode="auto">
          <a:xfrm>
            <a:off x="4975225" y="1354931"/>
            <a:ext cx="44418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Meets frequency spec. but fails original spec. being too slow.</a:t>
            </a:r>
            <a:endParaRPr lang="en-US" altLang="en-US" sz="32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9266"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13926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3926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39269"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39270" name="Text Box 8"/>
          <p:cNvSpPr txBox="1">
            <a:spLocks noChangeArrowheads="1"/>
          </p:cNvSpPr>
          <p:nvPr/>
        </p:nvSpPr>
        <p:spPr bwMode="invGray">
          <a:xfrm>
            <a:off x="576263" y="1146175"/>
            <a:ext cx="80978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To speed up response look to achieve a much higher gain crossover frequency of 6 rad/sec. while still requiring PM ≥ 80</a:t>
            </a:r>
            <a:r>
              <a:rPr lang="en-GB" altLang="en-US" sz="3200" baseline="30000"/>
              <a:t>o</a:t>
            </a:r>
            <a:r>
              <a:rPr lang="en-GB" altLang="en-US" sz="3200"/>
              <a:t>.</a:t>
            </a:r>
            <a:endParaRPr lang="en-US" altLang="en-US" sz="3200"/>
          </a:p>
        </p:txBody>
      </p:sp>
      <p:sp>
        <p:nvSpPr>
          <p:cNvPr id="139271"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pic>
        <p:nvPicPr>
          <p:cNvPr id="1392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228600" y="2840038"/>
            <a:ext cx="5356225"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3" name="Text Box 8"/>
          <p:cNvSpPr txBox="1">
            <a:spLocks noChangeArrowheads="1"/>
          </p:cNvSpPr>
          <p:nvPr/>
        </p:nvSpPr>
        <p:spPr bwMode="invGray">
          <a:xfrm>
            <a:off x="5183188" y="2962275"/>
            <a:ext cx="39608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Plant gain at 6 rad/sec = -23.3 dB</a:t>
            </a:r>
          </a:p>
          <a:p>
            <a:pPr eaLnBrk="1" hangingPunct="1">
              <a:spcBef>
                <a:spcPct val="50000"/>
              </a:spcBef>
            </a:pPr>
            <a:r>
              <a:rPr lang="en-GB" altLang="en-US" sz="3200"/>
              <a:t>Plant phase at 6 rad/sec = -137</a:t>
            </a:r>
            <a:r>
              <a:rPr lang="en-GB" altLang="en-US" sz="3200" baseline="30000"/>
              <a:t>o</a:t>
            </a:r>
            <a:endParaRPr lang="en-US" altLang="en-US" sz="3200" baseline="30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13494" y="250825"/>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30" name="Rectangle 4"/>
          <p:cNvSpPr>
            <a:spLocks noChangeArrowheads="1"/>
          </p:cNvSpPr>
          <p:nvPr/>
        </p:nvSpPr>
        <p:spPr bwMode="auto">
          <a:xfrm>
            <a:off x="320675" y="152400"/>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Lead Controller</a:t>
            </a:r>
            <a:endParaRPr lang="en-US" altLang="en-US" sz="4400" dirty="0">
              <a:solidFill>
                <a:schemeClr val="tx2"/>
              </a:solidFill>
              <a:latin typeface="Arial" charset="0"/>
            </a:endParaRPr>
          </a:p>
        </p:txBody>
      </p:sp>
      <p:sp>
        <p:nvSpPr>
          <p:cNvPr id="1031"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032" name="Text Box 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033" name="Text Box 9"/>
          <p:cNvSpPr txBox="1">
            <a:spLocks noChangeArrowheads="1"/>
          </p:cNvSpPr>
          <p:nvPr/>
        </p:nvSpPr>
        <p:spPr bwMode="invGray">
          <a:xfrm>
            <a:off x="185738" y="957263"/>
            <a:ext cx="8745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lead controller has transfer function:</a:t>
            </a:r>
            <a:endParaRPr lang="en-US" altLang="en-US"/>
          </a:p>
        </p:txBody>
      </p:sp>
      <p:sp>
        <p:nvSpPr>
          <p:cNvPr id="1034" name="Text Box 18"/>
          <p:cNvSpPr txBox="1">
            <a:spLocks noChangeArrowheads="1"/>
          </p:cNvSpPr>
          <p:nvPr/>
        </p:nvSpPr>
        <p:spPr bwMode="invGray">
          <a:xfrm>
            <a:off x="247650" y="2913063"/>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Peak phase:</a:t>
            </a:r>
            <a:endParaRPr lang="en-US" altLang="en-US"/>
          </a:p>
        </p:txBody>
      </p:sp>
      <p:graphicFrame>
        <p:nvGraphicFramePr>
          <p:cNvPr id="1026" name="Object 20"/>
          <p:cNvGraphicFramePr>
            <a:graphicFrameLocks noChangeAspect="1"/>
          </p:cNvGraphicFramePr>
          <p:nvPr/>
        </p:nvGraphicFramePr>
        <p:xfrm>
          <a:off x="133350" y="1592263"/>
          <a:ext cx="5376863" cy="1108075"/>
        </p:xfrm>
        <a:graphic>
          <a:graphicData uri="http://schemas.openxmlformats.org/presentationml/2006/ole">
            <mc:AlternateContent xmlns:mc="http://schemas.openxmlformats.org/markup-compatibility/2006">
              <mc:Choice xmlns:v="urn:schemas-microsoft-com:vml" Requires="v">
                <p:oleObj spid="_x0000_s1323" name="Equation" r:id="rId4" imgW="2095200" imgH="431640" progId="Equation.3">
                  <p:embed/>
                </p:oleObj>
              </mc:Choice>
              <mc:Fallback>
                <p:oleObj name="Equation" r:id="rId4" imgW="2095200" imgH="43164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592263"/>
                        <a:ext cx="5376863"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5"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559175" y="2011363"/>
            <a:ext cx="6121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22"/>
          <p:cNvGraphicFramePr>
            <a:graphicFrameLocks noChangeAspect="1"/>
          </p:cNvGraphicFramePr>
          <p:nvPr/>
        </p:nvGraphicFramePr>
        <p:xfrm>
          <a:off x="1106488" y="3328988"/>
          <a:ext cx="2265362" cy="928687"/>
        </p:xfrm>
        <a:graphic>
          <a:graphicData uri="http://schemas.openxmlformats.org/presentationml/2006/ole">
            <mc:AlternateContent xmlns:mc="http://schemas.openxmlformats.org/markup-compatibility/2006">
              <mc:Choice xmlns:v="urn:schemas-microsoft-com:vml" Requires="v">
                <p:oleObj spid="_x0000_s1324" name="Equation" r:id="rId7" imgW="1054080" imgH="431640" progId="Equation.3">
                  <p:embed/>
                </p:oleObj>
              </mc:Choice>
              <mc:Fallback>
                <p:oleObj name="Equation" r:id="rId7" imgW="1054080" imgH="43164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6488" y="3328988"/>
                        <a:ext cx="2265362"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6" name="Text Box 23"/>
          <p:cNvSpPr txBox="1">
            <a:spLocks noChangeArrowheads="1"/>
          </p:cNvSpPr>
          <p:nvPr/>
        </p:nvSpPr>
        <p:spPr bwMode="invGray">
          <a:xfrm>
            <a:off x="220663" y="4402138"/>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Freq. of peak phase:</a:t>
            </a:r>
            <a:endParaRPr lang="en-US" altLang="en-US"/>
          </a:p>
        </p:txBody>
      </p:sp>
      <p:graphicFrame>
        <p:nvGraphicFramePr>
          <p:cNvPr id="1028" name="Object 24"/>
          <p:cNvGraphicFramePr>
            <a:graphicFrameLocks noChangeAspect="1"/>
          </p:cNvGraphicFramePr>
          <p:nvPr/>
        </p:nvGraphicFramePr>
        <p:xfrm>
          <a:off x="1643063" y="4929188"/>
          <a:ext cx="1092200" cy="982662"/>
        </p:xfrm>
        <a:graphic>
          <a:graphicData uri="http://schemas.openxmlformats.org/presentationml/2006/ole">
            <mc:AlternateContent xmlns:mc="http://schemas.openxmlformats.org/markup-compatibility/2006">
              <mc:Choice xmlns:v="urn:schemas-microsoft-com:vml" Requires="v">
                <p:oleObj spid="_x0000_s1325" name="Equation" r:id="rId9" imgW="507960" imgH="457200" progId="Equation.3">
                  <p:embed/>
                </p:oleObj>
              </mc:Choice>
              <mc:Fallback>
                <p:oleObj name="Equation" r:id="rId9" imgW="507960" imgH="45720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63" y="4929188"/>
                        <a:ext cx="109220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7" name="Text Box 25"/>
          <p:cNvSpPr txBox="1">
            <a:spLocks noChangeArrowheads="1"/>
          </p:cNvSpPr>
          <p:nvPr/>
        </p:nvSpPr>
        <p:spPr bwMode="invGray">
          <a:xfrm>
            <a:off x="217488" y="6089650"/>
            <a:ext cx="3184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Gain at this freq:</a:t>
            </a:r>
            <a:endParaRPr lang="en-US" altLang="en-US"/>
          </a:p>
        </p:txBody>
      </p:sp>
      <p:graphicFrame>
        <p:nvGraphicFramePr>
          <p:cNvPr id="1029" name="Object 26"/>
          <p:cNvGraphicFramePr>
            <a:graphicFrameLocks noChangeAspect="1"/>
          </p:cNvGraphicFramePr>
          <p:nvPr/>
        </p:nvGraphicFramePr>
        <p:xfrm>
          <a:off x="3033713" y="6154738"/>
          <a:ext cx="1474787" cy="490537"/>
        </p:xfrm>
        <a:graphic>
          <a:graphicData uri="http://schemas.openxmlformats.org/presentationml/2006/ole">
            <mc:AlternateContent xmlns:mc="http://schemas.openxmlformats.org/markup-compatibility/2006">
              <mc:Choice xmlns:v="urn:schemas-microsoft-com:vml" Requires="v">
                <p:oleObj spid="_x0000_s1326" name="Equation" r:id="rId11" imgW="685800" imgH="228600" progId="Equation.3">
                  <p:embed/>
                </p:oleObj>
              </mc:Choice>
              <mc:Fallback>
                <p:oleObj name="Equation" r:id="rId11" imgW="685800" imgH="2286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3713" y="6154738"/>
                        <a:ext cx="14747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1203" name="Rectangle 2"/>
          <p:cNvSpPr>
            <a:spLocks noChangeArrowheads="1"/>
          </p:cNvSpPr>
          <p:nvPr/>
        </p:nvSpPr>
        <p:spPr bwMode="auto">
          <a:xfrm>
            <a:off x="691356" y="175666"/>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120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120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1206"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1207" name="Text Box 8"/>
          <p:cNvSpPr txBox="1">
            <a:spLocks noChangeArrowheads="1"/>
          </p:cNvSpPr>
          <p:nvPr/>
        </p:nvSpPr>
        <p:spPr bwMode="invGray">
          <a:xfrm>
            <a:off x="184150" y="1034140"/>
            <a:ext cx="87693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dirty="0"/>
              <a:t>Require gain of controller at 6 rad/sec = 23.3 dB so that 6 rad/sec actually equals gain crossover frequency.</a:t>
            </a:r>
          </a:p>
          <a:p>
            <a:pPr eaLnBrk="1" hangingPunct="1">
              <a:spcBef>
                <a:spcPct val="50000"/>
              </a:spcBef>
            </a:pPr>
            <a:r>
              <a:rPr lang="en-GB" altLang="en-US" sz="3200" dirty="0"/>
              <a:t>Require phase of controller at 6 rad/sec &gt; 37</a:t>
            </a:r>
            <a:r>
              <a:rPr lang="en-GB" altLang="en-US" sz="3200" baseline="30000" dirty="0"/>
              <a:t>o</a:t>
            </a:r>
            <a:r>
              <a:rPr lang="en-GB" altLang="en-US" sz="3200" dirty="0"/>
              <a:t> so that PM is approx. 80</a:t>
            </a:r>
            <a:r>
              <a:rPr lang="en-GB" altLang="en-US" sz="3200" baseline="30000" dirty="0"/>
              <a:t>o</a:t>
            </a:r>
            <a:r>
              <a:rPr lang="en-GB" altLang="en-US" sz="3200" dirty="0"/>
              <a:t>. </a:t>
            </a:r>
          </a:p>
          <a:p>
            <a:pPr eaLnBrk="1" hangingPunct="1">
              <a:spcBef>
                <a:spcPct val="50000"/>
              </a:spcBef>
            </a:pPr>
            <a:r>
              <a:rPr lang="en-GB" altLang="en-US" sz="3200" dirty="0"/>
              <a:t>Of course, if we employ a PI controller, then at 6 rad/sec we have: </a:t>
            </a:r>
          </a:p>
        </p:txBody>
      </p:sp>
      <p:sp>
        <p:nvSpPr>
          <p:cNvPr id="51208"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51202" name="Object 2"/>
          <p:cNvGraphicFramePr>
            <a:graphicFrameLocks noChangeAspect="1"/>
          </p:cNvGraphicFramePr>
          <p:nvPr>
            <p:extLst>
              <p:ext uri="{D42A27DB-BD31-4B8C-83A1-F6EECF244321}">
                <p14:modId xmlns:p14="http://schemas.microsoft.com/office/powerpoint/2010/main" val="591469526"/>
              </p:ext>
            </p:extLst>
          </p:nvPr>
        </p:nvGraphicFramePr>
        <p:xfrm>
          <a:off x="4178119" y="4470374"/>
          <a:ext cx="2606675" cy="925512"/>
        </p:xfrm>
        <a:graphic>
          <a:graphicData uri="http://schemas.openxmlformats.org/presentationml/2006/ole">
            <mc:AlternateContent xmlns:mc="http://schemas.openxmlformats.org/markup-compatibility/2006">
              <mc:Choice xmlns:v="urn:schemas-microsoft-com:vml" Requires="v">
                <p:oleObj spid="_x0000_s51282" name="Equation" r:id="rId4" imgW="1180800" imgH="419040" progId="Equation.3">
                  <p:embed/>
                </p:oleObj>
              </mc:Choice>
              <mc:Fallback>
                <p:oleObj name="Equation" r:id="rId4" imgW="1180800" imgH="4190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8119" y="4470374"/>
                        <a:ext cx="2606675"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TextBox 8"/>
          <p:cNvSpPr txBox="1">
            <a:spLocks noChangeArrowheads="1"/>
          </p:cNvSpPr>
          <p:nvPr/>
        </p:nvSpPr>
        <p:spPr bwMode="auto">
          <a:xfrm>
            <a:off x="153988" y="5287963"/>
            <a:ext cx="88471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which has a maximum phase of 0</a:t>
            </a:r>
            <a:r>
              <a:rPr lang="en-GB" altLang="en-US" sz="3200" baseline="30000"/>
              <a:t>o</a:t>
            </a:r>
            <a:r>
              <a:rPr lang="en-GB" altLang="en-US" sz="3200"/>
              <a:t>. The higher gain crossover frequency </a:t>
            </a:r>
            <a:r>
              <a:rPr lang="en-GB" altLang="en-US" sz="3200" i="1"/>
              <a:t>cannot be achieved </a:t>
            </a:r>
            <a:r>
              <a:rPr lang="en-GB" altLang="en-US" sz="3200"/>
              <a:t>with a PI controller. </a:t>
            </a:r>
            <a:r>
              <a:rPr lang="en-GB" altLang="en-US"/>
              <a:t> </a:t>
            </a:r>
            <a:endParaRPr lang="en-US"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2229"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223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a:t>5</a:t>
            </a:r>
            <a:endParaRPr kumimoji="1" lang="en-GB" altLang="en-US" sz="1400" dirty="0"/>
          </a:p>
        </p:txBody>
      </p:sp>
      <p:sp>
        <p:nvSpPr>
          <p:cNvPr id="52231"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2232"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2233"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2234" name="Text Box 8"/>
          <p:cNvSpPr txBox="1">
            <a:spLocks noChangeArrowheads="1"/>
          </p:cNvSpPr>
          <p:nvPr/>
        </p:nvSpPr>
        <p:spPr bwMode="invGray">
          <a:xfrm>
            <a:off x="349250" y="1031875"/>
            <a:ext cx="83327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I must choose a PID controller so that at 6 rad/sec I have:</a:t>
            </a:r>
            <a:endParaRPr lang="en-US" altLang="en-US" sz="3200"/>
          </a:p>
        </p:txBody>
      </p:sp>
      <p:sp>
        <p:nvSpPr>
          <p:cNvPr id="52235" name="TextBox 7"/>
          <p:cNvSpPr txBox="1">
            <a:spLocks noChangeArrowheads="1"/>
          </p:cNvSpPr>
          <p:nvPr/>
        </p:nvSpPr>
        <p:spPr bwMode="auto">
          <a:xfrm>
            <a:off x="260350" y="3146425"/>
            <a:ext cx="8729663"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Require phase of (6</a:t>
            </a:r>
            <a:r>
              <a:rPr lang="en-GB" altLang="en-US" sz="3200" i="1"/>
              <a:t>j</a:t>
            </a:r>
            <a:r>
              <a:rPr lang="en-GB" altLang="en-US" sz="3200"/>
              <a:t>+</a:t>
            </a:r>
            <a:r>
              <a:rPr lang="en-GB" altLang="en-US" sz="3200" i="1"/>
              <a:t>z</a:t>
            </a:r>
            <a:r>
              <a:rPr lang="en-GB" altLang="en-US" sz="3200" baseline="-25000"/>
              <a:t>1</a:t>
            </a:r>
            <a:r>
              <a:rPr lang="en-GB" altLang="en-US" sz="3200"/>
              <a:t>)(6</a:t>
            </a:r>
            <a:r>
              <a:rPr lang="en-GB" altLang="en-US" sz="3200" i="1"/>
              <a:t>j</a:t>
            </a:r>
            <a:r>
              <a:rPr lang="en-GB" altLang="en-US" sz="3200"/>
              <a:t>+</a:t>
            </a:r>
            <a:r>
              <a:rPr lang="en-GB" altLang="en-US" sz="3200" i="1"/>
              <a:t>z</a:t>
            </a:r>
            <a:r>
              <a:rPr lang="en-GB" altLang="en-US" sz="3200" baseline="-25000"/>
              <a:t>2</a:t>
            </a:r>
            <a:r>
              <a:rPr lang="en-GB" altLang="en-US" sz="3200"/>
              <a:t>) &gt; 127</a:t>
            </a:r>
            <a:r>
              <a:rPr lang="en-GB" altLang="en-US" sz="3200" baseline="30000"/>
              <a:t>o</a:t>
            </a:r>
            <a:r>
              <a:rPr lang="en-GB" altLang="en-US" sz="3200"/>
              <a:t>. I can achieve this by asking for each of the factors to introduce a phase of about 65</a:t>
            </a:r>
            <a:r>
              <a:rPr lang="en-GB" altLang="en-US" sz="3200" baseline="30000"/>
              <a:t>o </a:t>
            </a:r>
            <a:r>
              <a:rPr lang="en-GB" altLang="en-US" sz="3200"/>
              <a:t>=1.13 rad, i.e. try </a:t>
            </a:r>
            <a:r>
              <a:rPr lang="en-GB" altLang="en-US" sz="3200" i="1"/>
              <a:t>z</a:t>
            </a:r>
            <a:r>
              <a:rPr lang="en-GB" altLang="en-US" sz="3200" baseline="-25000"/>
              <a:t>1</a:t>
            </a:r>
            <a:r>
              <a:rPr lang="en-GB" altLang="en-US" sz="3200"/>
              <a:t> = </a:t>
            </a:r>
            <a:r>
              <a:rPr lang="en-GB" altLang="en-US" sz="3200" i="1"/>
              <a:t>z</a:t>
            </a:r>
            <a:r>
              <a:rPr lang="en-GB" altLang="en-US" sz="3200" baseline="-25000"/>
              <a:t>2</a:t>
            </a:r>
            <a:r>
              <a:rPr lang="en-GB" altLang="en-US" sz="3200"/>
              <a:t>= </a:t>
            </a:r>
            <a:r>
              <a:rPr lang="en-GB" altLang="en-US" sz="3200" i="1"/>
              <a:t>z</a:t>
            </a:r>
            <a:r>
              <a:rPr lang="en-GB" altLang="en-US" sz="3200"/>
              <a:t>:</a:t>
            </a:r>
          </a:p>
        </p:txBody>
      </p:sp>
      <p:graphicFrame>
        <p:nvGraphicFramePr>
          <p:cNvPr id="52226" name="Object 9"/>
          <p:cNvGraphicFramePr>
            <a:graphicFrameLocks noChangeAspect="1"/>
          </p:cNvGraphicFramePr>
          <p:nvPr/>
        </p:nvGraphicFramePr>
        <p:xfrm>
          <a:off x="2311400" y="2006600"/>
          <a:ext cx="3811588" cy="925513"/>
        </p:xfrm>
        <a:graphic>
          <a:graphicData uri="http://schemas.openxmlformats.org/presentationml/2006/ole">
            <mc:AlternateContent xmlns:mc="http://schemas.openxmlformats.org/markup-compatibility/2006">
              <mc:Choice xmlns:v="urn:schemas-microsoft-com:vml" Requires="v">
                <p:oleObj spid="_x0000_s52452" name="Equation" r:id="rId4" imgW="1726920" imgH="419040" progId="Equation.3">
                  <p:embed/>
                </p:oleObj>
              </mc:Choice>
              <mc:Fallback>
                <p:oleObj name="Equation" r:id="rId4" imgW="1726920" imgH="4190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400" y="2006600"/>
                        <a:ext cx="3811588"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10"/>
          <p:cNvGraphicFramePr>
            <a:graphicFrameLocks noChangeAspect="1"/>
          </p:cNvGraphicFramePr>
          <p:nvPr/>
        </p:nvGraphicFramePr>
        <p:xfrm>
          <a:off x="1654175" y="5151438"/>
          <a:ext cx="2487613" cy="1085850"/>
        </p:xfrm>
        <a:graphic>
          <a:graphicData uri="http://schemas.openxmlformats.org/presentationml/2006/ole">
            <mc:AlternateContent xmlns:mc="http://schemas.openxmlformats.org/markup-compatibility/2006">
              <mc:Choice xmlns:v="urn:schemas-microsoft-com:vml" Requires="v">
                <p:oleObj spid="_x0000_s52453" name="Equation" r:id="rId6" imgW="990360" imgH="431640" progId="Equation.3">
                  <p:embed/>
                </p:oleObj>
              </mc:Choice>
              <mc:Fallback>
                <p:oleObj name="Equation" r:id="rId6" imgW="990360" imgH="4316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175" y="5151438"/>
                        <a:ext cx="2487613"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11"/>
          <p:cNvGraphicFramePr>
            <a:graphicFrameLocks noChangeAspect="1"/>
          </p:cNvGraphicFramePr>
          <p:nvPr/>
        </p:nvGraphicFramePr>
        <p:xfrm>
          <a:off x="5411788" y="5389563"/>
          <a:ext cx="1722437" cy="447675"/>
        </p:xfrm>
        <a:graphic>
          <a:graphicData uri="http://schemas.openxmlformats.org/presentationml/2006/ole">
            <mc:AlternateContent xmlns:mc="http://schemas.openxmlformats.org/markup-compatibility/2006">
              <mc:Choice xmlns:v="urn:schemas-microsoft-com:vml" Requires="v">
                <p:oleObj spid="_x0000_s52454" name="Equation" r:id="rId8" imgW="685800" imgH="177480" progId="Equation.3">
                  <p:embed/>
                </p:oleObj>
              </mc:Choice>
              <mc:Fallback>
                <p:oleObj name="Equation" r:id="rId8" imgW="685800" imgH="17748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1788" y="5389563"/>
                        <a:ext cx="172243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3254"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325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325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3257"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3258"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3259" name="Text Box 8"/>
          <p:cNvSpPr txBox="1">
            <a:spLocks noChangeArrowheads="1"/>
          </p:cNvSpPr>
          <p:nvPr/>
        </p:nvSpPr>
        <p:spPr bwMode="invGray">
          <a:xfrm>
            <a:off x="300038" y="1287463"/>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Try </a:t>
            </a:r>
            <a:r>
              <a:rPr lang="en-GB" altLang="en-US" sz="3200" i="1"/>
              <a:t>z</a:t>
            </a:r>
            <a:r>
              <a:rPr lang="en-GB" altLang="en-US" sz="3200"/>
              <a:t> = 2.8. Require:</a:t>
            </a:r>
          </a:p>
        </p:txBody>
      </p:sp>
      <p:graphicFrame>
        <p:nvGraphicFramePr>
          <p:cNvPr id="53250" name="Object 4"/>
          <p:cNvGraphicFramePr>
            <a:graphicFrameLocks noChangeAspect="1"/>
          </p:cNvGraphicFramePr>
          <p:nvPr/>
        </p:nvGraphicFramePr>
        <p:xfrm>
          <a:off x="1665288" y="1998663"/>
          <a:ext cx="5232400" cy="1339850"/>
        </p:xfrm>
        <a:graphic>
          <a:graphicData uri="http://schemas.openxmlformats.org/presentationml/2006/ole">
            <mc:AlternateContent xmlns:mc="http://schemas.openxmlformats.org/markup-compatibility/2006">
              <mc:Choice xmlns:v="urn:schemas-microsoft-com:vml" Requires="v">
                <p:oleObj spid="_x0000_s53548" name="Equation" r:id="rId4" imgW="2082600" imgH="533160" progId="Equation.3">
                  <p:embed/>
                </p:oleObj>
              </mc:Choice>
              <mc:Fallback>
                <p:oleObj name="Equation" r:id="rId4" imgW="2082600" imgH="533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5288" y="1998663"/>
                        <a:ext cx="52324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5"/>
          <p:cNvGraphicFramePr>
            <a:graphicFrameLocks noChangeAspect="1"/>
          </p:cNvGraphicFramePr>
          <p:nvPr/>
        </p:nvGraphicFramePr>
        <p:xfrm>
          <a:off x="2111375" y="4462463"/>
          <a:ext cx="4530725" cy="574675"/>
        </p:xfrm>
        <a:graphic>
          <a:graphicData uri="http://schemas.openxmlformats.org/presentationml/2006/ole">
            <mc:AlternateContent xmlns:mc="http://schemas.openxmlformats.org/markup-compatibility/2006">
              <mc:Choice xmlns:v="urn:schemas-microsoft-com:vml" Requires="v">
                <p:oleObj spid="_x0000_s53549" name="Equation" r:id="rId6" imgW="1803240" imgH="228600" progId="Equation.3">
                  <p:embed/>
                </p:oleObj>
              </mc:Choice>
              <mc:Fallback>
                <p:oleObj name="Equation" r:id="rId6" imgW="180324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1375" y="4462463"/>
                        <a:ext cx="45307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6"/>
          <p:cNvGraphicFramePr>
            <a:graphicFrameLocks noChangeAspect="1"/>
          </p:cNvGraphicFramePr>
          <p:nvPr/>
        </p:nvGraphicFramePr>
        <p:xfrm>
          <a:off x="935038" y="5770563"/>
          <a:ext cx="3348037" cy="574675"/>
        </p:xfrm>
        <a:graphic>
          <a:graphicData uri="http://schemas.openxmlformats.org/presentationml/2006/ole">
            <mc:AlternateContent xmlns:mc="http://schemas.openxmlformats.org/markup-compatibility/2006">
              <mc:Choice xmlns:v="urn:schemas-microsoft-com:vml" Requires="v">
                <p:oleObj spid="_x0000_s53550" name="Equation" r:id="rId8" imgW="1333440" imgH="228600" progId="Equation.3">
                  <p:embed/>
                </p:oleObj>
              </mc:Choice>
              <mc:Fallback>
                <p:oleObj name="Equation" r:id="rId8" imgW="133344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038" y="5770563"/>
                        <a:ext cx="33480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7"/>
          <p:cNvGraphicFramePr>
            <a:graphicFrameLocks noChangeAspect="1"/>
          </p:cNvGraphicFramePr>
          <p:nvPr/>
        </p:nvGraphicFramePr>
        <p:xfrm>
          <a:off x="5976938" y="5842000"/>
          <a:ext cx="892175" cy="393700"/>
        </p:xfrm>
        <a:graphic>
          <a:graphicData uri="http://schemas.openxmlformats.org/presentationml/2006/ole">
            <mc:AlternateContent xmlns:mc="http://schemas.openxmlformats.org/markup-compatibility/2006">
              <mc:Choice xmlns:v="urn:schemas-microsoft-com:vml" Requires="v">
                <p:oleObj spid="_x0000_s53551" name="Equation" r:id="rId10" imgW="355320" imgH="177480" progId="Equation.3">
                  <p:embed/>
                </p:oleObj>
              </mc:Choice>
              <mc:Fallback>
                <p:oleObj name="Equation" r:id="rId10" imgW="355320" imgH="17748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76938" y="5842000"/>
                        <a:ext cx="8921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4275" name="Rectangle 2"/>
          <p:cNvSpPr>
            <a:spLocks noChangeArrowheads="1"/>
          </p:cNvSpPr>
          <p:nvPr/>
        </p:nvSpPr>
        <p:spPr bwMode="auto">
          <a:xfrm>
            <a:off x="685800" y="171424"/>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427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427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4278"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4279"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54274" name="Object 2"/>
          <p:cNvGraphicFramePr>
            <a:graphicFrameLocks noChangeAspect="1"/>
          </p:cNvGraphicFramePr>
          <p:nvPr>
            <p:extLst>
              <p:ext uri="{D42A27DB-BD31-4B8C-83A1-F6EECF244321}">
                <p14:modId xmlns:p14="http://schemas.microsoft.com/office/powerpoint/2010/main" val="1941930066"/>
              </p:ext>
            </p:extLst>
          </p:nvPr>
        </p:nvGraphicFramePr>
        <p:xfrm>
          <a:off x="223135" y="1092200"/>
          <a:ext cx="4052888" cy="989013"/>
        </p:xfrm>
        <a:graphic>
          <a:graphicData uri="http://schemas.openxmlformats.org/presentationml/2006/ole">
            <mc:AlternateContent xmlns:mc="http://schemas.openxmlformats.org/markup-compatibility/2006">
              <mc:Choice xmlns:v="urn:schemas-microsoft-com:vml" Requires="v">
                <p:oleObj spid="_x0000_s54357" name="Equation" r:id="rId4" imgW="1612800" imgH="393480" progId="Equation.3">
                  <p:embed/>
                </p:oleObj>
              </mc:Choice>
              <mc:Fallback>
                <p:oleObj name="Equation" r:id="rId4" imgW="161280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135" y="1092200"/>
                        <a:ext cx="40528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0" name="TextBox 16"/>
          <p:cNvSpPr txBox="1">
            <a:spLocks noChangeArrowheads="1"/>
          </p:cNvSpPr>
          <p:nvPr/>
        </p:nvSpPr>
        <p:spPr bwMode="auto">
          <a:xfrm>
            <a:off x="4968875" y="1050132"/>
            <a:ext cx="39671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Meets frequency spec. but fails to meet original spec. having overshoot of 6.32%</a:t>
            </a:r>
            <a:endParaRPr lang="en-US" altLang="en-US" sz="3200" dirty="0"/>
          </a:p>
        </p:txBody>
      </p:sp>
      <p:pic>
        <p:nvPicPr>
          <p:cNvPr id="5428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4678363" y="3136900"/>
            <a:ext cx="496093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28"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652" y="208121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5301"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530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530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5304"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5305"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5306" name="TextBox 7"/>
          <p:cNvSpPr txBox="1">
            <a:spLocks noChangeArrowheads="1"/>
          </p:cNvSpPr>
          <p:nvPr/>
        </p:nvSpPr>
        <p:spPr bwMode="auto">
          <a:xfrm>
            <a:off x="225425" y="3798888"/>
            <a:ext cx="87280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Require phase of (6</a:t>
            </a:r>
            <a:r>
              <a:rPr lang="en-GB" altLang="en-US" sz="3200" i="1"/>
              <a:t>j</a:t>
            </a:r>
            <a:r>
              <a:rPr lang="en-GB" altLang="en-US" sz="3200"/>
              <a:t>+</a:t>
            </a:r>
            <a:r>
              <a:rPr lang="en-GB" altLang="en-US" sz="3200" i="1"/>
              <a:t>z</a:t>
            </a:r>
            <a:r>
              <a:rPr lang="en-GB" altLang="en-US" sz="3200" baseline="-25000"/>
              <a:t>1</a:t>
            </a:r>
            <a:r>
              <a:rPr lang="en-GB" altLang="en-US" sz="3200"/>
              <a:t>)(6</a:t>
            </a:r>
            <a:r>
              <a:rPr lang="en-GB" altLang="en-US" sz="3200" i="1"/>
              <a:t>j</a:t>
            </a:r>
            <a:r>
              <a:rPr lang="en-GB" altLang="en-US" sz="3200"/>
              <a:t>+</a:t>
            </a:r>
            <a:r>
              <a:rPr lang="en-GB" altLang="en-US" sz="3200" i="1"/>
              <a:t>z</a:t>
            </a:r>
            <a:r>
              <a:rPr lang="en-GB" altLang="en-US" sz="3200" baseline="-25000"/>
              <a:t>2</a:t>
            </a:r>
            <a:r>
              <a:rPr lang="en-GB" altLang="en-US" sz="3200"/>
              <a:t>) &gt; 127</a:t>
            </a:r>
            <a:r>
              <a:rPr lang="en-GB" altLang="en-US" sz="3200" baseline="30000"/>
              <a:t>o</a:t>
            </a:r>
            <a:r>
              <a:rPr lang="en-GB" altLang="en-US" sz="3200"/>
              <a:t>. I can achieve this by asking for 45</a:t>
            </a:r>
            <a:r>
              <a:rPr lang="en-GB" altLang="en-US" sz="3200" baseline="30000"/>
              <a:t>o</a:t>
            </a:r>
            <a:r>
              <a:rPr lang="en-GB" altLang="en-US" sz="3200"/>
              <a:t> phase from the first factor and 82</a:t>
            </a:r>
            <a:r>
              <a:rPr lang="en-GB" altLang="en-US" sz="3200" baseline="30000"/>
              <a:t>o</a:t>
            </a:r>
            <a:r>
              <a:rPr lang="en-GB" altLang="en-US" sz="3200"/>
              <a:t> = 1.43 rad from the second, i.e. </a:t>
            </a:r>
            <a:r>
              <a:rPr lang="en-GB" altLang="en-US" sz="3200" i="1"/>
              <a:t>z</a:t>
            </a:r>
            <a:r>
              <a:rPr lang="en-GB" altLang="en-US" sz="3200" baseline="-25000"/>
              <a:t>1</a:t>
            </a:r>
            <a:r>
              <a:rPr lang="en-GB" altLang="en-US" sz="3200"/>
              <a:t> = 6 and :</a:t>
            </a:r>
          </a:p>
        </p:txBody>
      </p:sp>
      <p:graphicFrame>
        <p:nvGraphicFramePr>
          <p:cNvPr id="55298" name="Object 2"/>
          <p:cNvGraphicFramePr>
            <a:graphicFrameLocks noChangeAspect="1"/>
          </p:cNvGraphicFramePr>
          <p:nvPr/>
        </p:nvGraphicFramePr>
        <p:xfrm>
          <a:off x="2678113" y="2695575"/>
          <a:ext cx="3811587" cy="925513"/>
        </p:xfrm>
        <a:graphic>
          <a:graphicData uri="http://schemas.openxmlformats.org/presentationml/2006/ole">
            <mc:AlternateContent xmlns:mc="http://schemas.openxmlformats.org/markup-compatibility/2006">
              <mc:Choice xmlns:v="urn:schemas-microsoft-com:vml" Requires="v">
                <p:oleObj spid="_x0000_s55524" name="Equation" r:id="rId4" imgW="1726920" imgH="419040" progId="Equation.3">
                  <p:embed/>
                </p:oleObj>
              </mc:Choice>
              <mc:Fallback>
                <p:oleObj name="Equation" r:id="rId4" imgW="1726920" imgH="4190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2695575"/>
                        <a:ext cx="3811587"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9" name="Object 3"/>
          <p:cNvGraphicFramePr>
            <a:graphicFrameLocks noChangeAspect="1"/>
          </p:cNvGraphicFramePr>
          <p:nvPr/>
        </p:nvGraphicFramePr>
        <p:xfrm>
          <a:off x="1638300" y="5432425"/>
          <a:ext cx="2614613" cy="1214438"/>
        </p:xfrm>
        <a:graphic>
          <a:graphicData uri="http://schemas.openxmlformats.org/presentationml/2006/ole">
            <mc:AlternateContent xmlns:mc="http://schemas.openxmlformats.org/markup-compatibility/2006">
              <mc:Choice xmlns:v="urn:schemas-microsoft-com:vml" Requires="v">
                <p:oleObj spid="_x0000_s55525" name="Equation" r:id="rId6" imgW="1041120" imgH="482400" progId="Equation.3">
                  <p:embed/>
                </p:oleObj>
              </mc:Choice>
              <mc:Fallback>
                <p:oleObj name="Equation" r:id="rId6" imgW="1041120" imgH="482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8300" y="5432425"/>
                        <a:ext cx="2614613"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0" name="Object 4"/>
          <p:cNvGraphicFramePr>
            <a:graphicFrameLocks noChangeAspect="1"/>
          </p:cNvGraphicFramePr>
          <p:nvPr/>
        </p:nvGraphicFramePr>
        <p:xfrm>
          <a:off x="5332413" y="5722938"/>
          <a:ext cx="1881187" cy="542925"/>
        </p:xfrm>
        <a:graphic>
          <a:graphicData uri="http://schemas.openxmlformats.org/presentationml/2006/ole">
            <mc:AlternateContent xmlns:mc="http://schemas.openxmlformats.org/markup-compatibility/2006">
              <mc:Choice xmlns:v="urn:schemas-microsoft-com:vml" Requires="v">
                <p:oleObj spid="_x0000_s55526" name="Equation" r:id="rId8" imgW="749160" imgH="215640" progId="Equation.3">
                  <p:embed/>
                </p:oleObj>
              </mc:Choice>
              <mc:Fallback>
                <p:oleObj name="Equation" r:id="rId8" imgW="749160" imgH="21564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2413" y="5722938"/>
                        <a:ext cx="18811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7" name="TextBox 7"/>
          <p:cNvSpPr txBox="1">
            <a:spLocks noChangeArrowheads="1"/>
          </p:cNvSpPr>
          <p:nvPr/>
        </p:nvSpPr>
        <p:spPr bwMode="auto">
          <a:xfrm>
            <a:off x="190500" y="1019175"/>
            <a:ext cx="87280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In retrospect the double zero was not a good idea. Zeros tend to introduce overshoot, double zeros even more so.</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6326" name="Rectangle 2"/>
          <p:cNvSpPr>
            <a:spLocks noChangeArrowheads="1"/>
          </p:cNvSpPr>
          <p:nvPr/>
        </p:nvSpPr>
        <p:spPr bwMode="auto">
          <a:xfrm>
            <a:off x="685800" y="201613"/>
            <a:ext cx="7772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632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632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6329"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6330"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6331" name="Text Box 8"/>
          <p:cNvSpPr txBox="1">
            <a:spLocks noChangeArrowheads="1"/>
          </p:cNvSpPr>
          <p:nvPr/>
        </p:nvSpPr>
        <p:spPr bwMode="invGray">
          <a:xfrm>
            <a:off x="300038" y="1287463"/>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3200"/>
              <a:t>Try </a:t>
            </a:r>
            <a:r>
              <a:rPr lang="en-GB" altLang="en-US" sz="3200" i="1"/>
              <a:t>z</a:t>
            </a:r>
            <a:r>
              <a:rPr lang="en-GB" altLang="en-US" sz="3200" baseline="-25000"/>
              <a:t>2</a:t>
            </a:r>
            <a:r>
              <a:rPr lang="en-GB" altLang="en-US" sz="3200"/>
              <a:t> = 0.8. Require:</a:t>
            </a:r>
          </a:p>
        </p:txBody>
      </p:sp>
      <p:graphicFrame>
        <p:nvGraphicFramePr>
          <p:cNvPr id="56322" name="Object 2"/>
          <p:cNvGraphicFramePr>
            <a:graphicFrameLocks noChangeAspect="1"/>
          </p:cNvGraphicFramePr>
          <p:nvPr/>
        </p:nvGraphicFramePr>
        <p:xfrm>
          <a:off x="1139825" y="2062163"/>
          <a:ext cx="6284913" cy="1212850"/>
        </p:xfrm>
        <a:graphic>
          <a:graphicData uri="http://schemas.openxmlformats.org/presentationml/2006/ole">
            <mc:AlternateContent xmlns:mc="http://schemas.openxmlformats.org/markup-compatibility/2006">
              <mc:Choice xmlns:v="urn:schemas-microsoft-com:vml" Requires="v">
                <p:oleObj spid="_x0000_s56620" name="Equation" r:id="rId4" imgW="2501640" imgH="482400" progId="Equation.3">
                  <p:embed/>
                </p:oleObj>
              </mc:Choice>
              <mc:Fallback>
                <p:oleObj name="Equation" r:id="rId4" imgW="250164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2062163"/>
                        <a:ext cx="6284913"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2100263" y="3963988"/>
          <a:ext cx="4530725" cy="574675"/>
        </p:xfrm>
        <a:graphic>
          <a:graphicData uri="http://schemas.openxmlformats.org/presentationml/2006/ole">
            <mc:AlternateContent xmlns:mc="http://schemas.openxmlformats.org/markup-compatibility/2006">
              <mc:Choice xmlns:v="urn:schemas-microsoft-com:vml" Requires="v">
                <p:oleObj spid="_x0000_s56621" name="Equation" r:id="rId6" imgW="1803240" imgH="228600" progId="Equation.3">
                  <p:embed/>
                </p:oleObj>
              </mc:Choice>
              <mc:Fallback>
                <p:oleObj name="Equation" r:id="rId6" imgW="180324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0263" y="3963988"/>
                        <a:ext cx="45307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4" name="Object 4"/>
          <p:cNvGraphicFramePr>
            <a:graphicFrameLocks noChangeAspect="1"/>
          </p:cNvGraphicFramePr>
          <p:nvPr/>
        </p:nvGraphicFramePr>
        <p:xfrm>
          <a:off x="923925" y="5722938"/>
          <a:ext cx="3348038" cy="574675"/>
        </p:xfrm>
        <a:graphic>
          <a:graphicData uri="http://schemas.openxmlformats.org/presentationml/2006/ole">
            <mc:AlternateContent xmlns:mc="http://schemas.openxmlformats.org/markup-compatibility/2006">
              <mc:Choice xmlns:v="urn:schemas-microsoft-com:vml" Requires="v">
                <p:oleObj spid="_x0000_s56622" name="Equation" r:id="rId8" imgW="1333440" imgH="228600" progId="Equation.3">
                  <p:embed/>
                </p:oleObj>
              </mc:Choice>
              <mc:Fallback>
                <p:oleObj name="Equation" r:id="rId8" imgW="133344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925" y="5722938"/>
                        <a:ext cx="3348038"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5641975" y="5711825"/>
          <a:ext cx="1527175" cy="523875"/>
        </p:xfrm>
        <a:graphic>
          <a:graphicData uri="http://schemas.openxmlformats.org/presentationml/2006/ole">
            <mc:AlternateContent xmlns:mc="http://schemas.openxmlformats.org/markup-compatibility/2006">
              <mc:Choice xmlns:v="urn:schemas-microsoft-com:vml" Requires="v">
                <p:oleObj spid="_x0000_s56623" name="Equation" r:id="rId10" imgW="457200" imgH="177480" progId="Equation.3">
                  <p:embed/>
                </p:oleObj>
              </mc:Choice>
              <mc:Fallback>
                <p:oleObj name="Equation" r:id="rId10" imgW="457200" imgH="17748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1975" y="5711825"/>
                        <a:ext cx="15271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7347" name="Rectangle 2"/>
          <p:cNvSpPr>
            <a:spLocks noChangeArrowheads="1"/>
          </p:cNvSpPr>
          <p:nvPr/>
        </p:nvSpPr>
        <p:spPr bwMode="auto">
          <a:xfrm>
            <a:off x="685800" y="150812"/>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573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734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7350"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7351"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57346" name="Object 2"/>
          <p:cNvGraphicFramePr>
            <a:graphicFrameLocks noChangeAspect="1"/>
          </p:cNvGraphicFramePr>
          <p:nvPr>
            <p:extLst>
              <p:ext uri="{D42A27DB-BD31-4B8C-83A1-F6EECF244321}">
                <p14:modId xmlns:p14="http://schemas.microsoft.com/office/powerpoint/2010/main" val="2590674861"/>
              </p:ext>
            </p:extLst>
          </p:nvPr>
        </p:nvGraphicFramePr>
        <p:xfrm>
          <a:off x="283981" y="1187450"/>
          <a:ext cx="4021138" cy="989013"/>
        </p:xfrm>
        <a:graphic>
          <a:graphicData uri="http://schemas.openxmlformats.org/presentationml/2006/ole">
            <mc:AlternateContent xmlns:mc="http://schemas.openxmlformats.org/markup-compatibility/2006">
              <mc:Choice xmlns:v="urn:schemas-microsoft-com:vml" Requires="v">
                <p:oleObj spid="_x0000_s57427" name="Equation" r:id="rId4" imgW="1600200" imgH="393480" progId="Equation.3">
                  <p:embed/>
                </p:oleObj>
              </mc:Choice>
              <mc:Fallback>
                <p:oleObj name="Equation" r:id="rId4" imgW="160020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81" y="1187450"/>
                        <a:ext cx="402113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2" name="TextBox 16"/>
          <p:cNvSpPr txBox="1">
            <a:spLocks noChangeArrowheads="1"/>
          </p:cNvSpPr>
          <p:nvPr/>
        </p:nvSpPr>
        <p:spPr bwMode="auto">
          <a:xfrm>
            <a:off x="4975224" y="1391444"/>
            <a:ext cx="39671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Meets frequency spec. and meets original spec. </a:t>
            </a:r>
            <a:endParaRPr lang="en-US" altLang="en-US" sz="3200" dirty="0"/>
          </a:p>
        </p:txBody>
      </p:sp>
      <p:pic>
        <p:nvPicPr>
          <p:cNvPr id="5735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0" y="2176463"/>
            <a:ext cx="504825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4492625" y="3078163"/>
            <a:ext cx="5040313"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581025"/>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0290" name="Rectangle 2"/>
          <p:cNvSpPr>
            <a:spLocks noChangeArrowheads="1"/>
          </p:cNvSpPr>
          <p:nvPr/>
        </p:nvSpPr>
        <p:spPr bwMode="auto">
          <a:xfrm>
            <a:off x="638175" y="581025"/>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5.5</a:t>
            </a:r>
            <a:endParaRPr lang="en-GB" altLang="en-US" sz="4400" dirty="0">
              <a:solidFill>
                <a:schemeClr val="tx2"/>
              </a:solidFill>
              <a:latin typeface="Arial" charset="0"/>
            </a:endParaRPr>
          </a:p>
        </p:txBody>
      </p:sp>
      <p:sp>
        <p:nvSpPr>
          <p:cNvPr id="1402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02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0293"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0294"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0295" name="TextBox 7"/>
          <p:cNvSpPr txBox="1">
            <a:spLocks noChangeArrowheads="1"/>
          </p:cNvSpPr>
          <p:nvPr/>
        </p:nvSpPr>
        <p:spPr bwMode="auto">
          <a:xfrm>
            <a:off x="214313" y="2719388"/>
            <a:ext cx="87391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Achieved steady-state error is zero.</a:t>
            </a:r>
          </a:p>
          <a:p>
            <a:pPr eaLnBrk="1" hangingPunct="1"/>
            <a:endParaRPr lang="en-GB" altLang="en-US" sz="3200"/>
          </a:p>
          <a:p>
            <a:pPr eaLnBrk="1" hangingPunct="1"/>
            <a:r>
              <a:rPr lang="en-GB" altLang="en-US" sz="3200"/>
              <a:t>Achieved PO is 1.09% &lt; 2%</a:t>
            </a:r>
          </a:p>
          <a:p>
            <a:pPr eaLnBrk="1" hangingPunct="1"/>
            <a:endParaRPr lang="en-GB" altLang="en-US" sz="3200"/>
          </a:p>
          <a:p>
            <a:pPr eaLnBrk="1" hangingPunct="1"/>
            <a:r>
              <a:rPr lang="en-GB" altLang="en-US" sz="3200"/>
              <a:t>Achieved 2% settling time is 0.447 sec &lt; 2 sec.</a:t>
            </a:r>
            <a:endParaRPr lang="en-US" altLang="en-US" sz="32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8371"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5837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837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8374"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8375"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8376" name="TextBox 7"/>
          <p:cNvSpPr txBox="1">
            <a:spLocks noChangeArrowheads="1"/>
          </p:cNvSpPr>
          <p:nvPr/>
        </p:nvSpPr>
        <p:spPr bwMode="auto">
          <a:xfrm>
            <a:off x="238125" y="1211263"/>
            <a:ext cx="873918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We consider a last example with a view to reinforcing the claim for two advantages of the frequency domain design methodology, namely that we can employ experimental frequency response data (as distinct from a model) and that the system may incorporate delay.</a:t>
            </a:r>
          </a:p>
          <a:p>
            <a:pPr eaLnBrk="1" hangingPunct="1"/>
            <a:endParaRPr lang="en-GB" altLang="en-US" sz="3200"/>
          </a:p>
          <a:p>
            <a:pPr eaLnBrk="1" hangingPunct="1"/>
            <a:r>
              <a:rPr lang="en-GB" altLang="en-US" sz="3200"/>
              <a:t>Accordingly consider the system:</a:t>
            </a:r>
            <a:endParaRPr lang="en-US" altLang="en-US" sz="3200"/>
          </a:p>
        </p:txBody>
      </p:sp>
      <p:graphicFrame>
        <p:nvGraphicFramePr>
          <p:cNvPr id="58370" name="Object 2"/>
          <p:cNvGraphicFramePr>
            <a:graphicFrameLocks noChangeAspect="1"/>
          </p:cNvGraphicFramePr>
          <p:nvPr/>
        </p:nvGraphicFramePr>
        <p:xfrm>
          <a:off x="2257425" y="5322888"/>
          <a:ext cx="4664075" cy="1265237"/>
        </p:xfrm>
        <a:graphic>
          <a:graphicData uri="http://schemas.openxmlformats.org/presentationml/2006/ole">
            <mc:AlternateContent xmlns:mc="http://schemas.openxmlformats.org/markup-compatibility/2006">
              <mc:Choice xmlns:v="urn:schemas-microsoft-com:vml" Requires="v">
                <p:oleObj spid="_x0000_s58449" name="Equation" r:id="rId4" imgW="1777680" imgH="482400" progId="Equation.3">
                  <p:embed/>
                </p:oleObj>
              </mc:Choice>
              <mc:Fallback>
                <p:oleObj name="Equation" r:id="rId4" imgW="177768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425" y="5322888"/>
                        <a:ext cx="4664075"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1314"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131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131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1317"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1318"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1319" name="TextBox 7"/>
          <p:cNvSpPr txBox="1">
            <a:spLocks noChangeArrowheads="1"/>
          </p:cNvSpPr>
          <p:nvPr/>
        </p:nvSpPr>
        <p:spPr bwMode="auto">
          <a:xfrm>
            <a:off x="238125" y="1211263"/>
            <a:ext cx="8739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I can draw the Bode magnitude and phase plots</a:t>
            </a:r>
            <a:endParaRPr lang="en-US" altLang="en-US" sz="3200"/>
          </a:p>
        </p:txBody>
      </p:sp>
      <p:sp>
        <p:nvSpPr>
          <p:cNvPr id="141320" name="TextBox 7"/>
          <p:cNvSpPr txBox="1">
            <a:spLocks noChangeArrowheads="1"/>
          </p:cNvSpPr>
          <p:nvPr/>
        </p:nvSpPr>
        <p:spPr bwMode="auto">
          <a:xfrm>
            <a:off x="212725" y="5591175"/>
            <a:ext cx="87391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Although we have the transfer function, suppose we did not. Suppose we only had the Bode plots.</a:t>
            </a:r>
            <a:endParaRPr lang="en-US" altLang="en-US" sz="3200"/>
          </a:p>
        </p:txBody>
      </p:sp>
      <p:pic>
        <p:nvPicPr>
          <p:cNvPr id="14132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0" y="1870075"/>
            <a:ext cx="4691063"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492625" y="1903413"/>
            <a:ext cx="4651375"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3494" y="250825"/>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052" name="Rectangle 2"/>
          <p:cNvSpPr>
            <a:spLocks noChangeArrowheads="1"/>
          </p:cNvSpPr>
          <p:nvPr/>
        </p:nvSpPr>
        <p:spPr bwMode="auto">
          <a:xfrm>
            <a:off x="320675" y="0"/>
            <a:ext cx="8229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Effect of Lead Controller</a:t>
            </a:r>
            <a:endParaRPr lang="en-US" altLang="en-US" sz="4400">
              <a:solidFill>
                <a:schemeClr val="tx2"/>
              </a:solidFill>
              <a:latin typeface="Arial" charset="0"/>
            </a:endParaRPr>
          </a:p>
        </p:txBody>
      </p:sp>
      <p:sp>
        <p:nvSpPr>
          <p:cNvPr id="205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205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2055" name="Text Box 5"/>
          <p:cNvSpPr txBox="1">
            <a:spLocks noChangeArrowheads="1"/>
          </p:cNvSpPr>
          <p:nvPr/>
        </p:nvSpPr>
        <p:spPr bwMode="invGray">
          <a:xfrm>
            <a:off x="185738" y="957263"/>
            <a:ext cx="240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Consider plant:</a:t>
            </a:r>
            <a:endParaRPr lang="en-US" altLang="en-US"/>
          </a:p>
        </p:txBody>
      </p:sp>
      <p:sp>
        <p:nvSpPr>
          <p:cNvPr id="2056" name="Text Box 6"/>
          <p:cNvSpPr txBox="1">
            <a:spLocks noChangeArrowheads="1"/>
          </p:cNvSpPr>
          <p:nvPr/>
        </p:nvSpPr>
        <p:spPr bwMode="invGray">
          <a:xfrm>
            <a:off x="319088" y="1881188"/>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and lead controller:</a:t>
            </a:r>
            <a:endParaRPr lang="en-US" altLang="en-US"/>
          </a:p>
        </p:txBody>
      </p:sp>
      <p:graphicFrame>
        <p:nvGraphicFramePr>
          <p:cNvPr id="2050" name="Object 7"/>
          <p:cNvGraphicFramePr>
            <a:graphicFrameLocks noChangeAspect="1"/>
          </p:cNvGraphicFramePr>
          <p:nvPr>
            <p:extLst>
              <p:ext uri="{D42A27DB-BD31-4B8C-83A1-F6EECF244321}">
                <p14:modId xmlns:p14="http://schemas.microsoft.com/office/powerpoint/2010/main" val="3022878840"/>
              </p:ext>
            </p:extLst>
          </p:nvPr>
        </p:nvGraphicFramePr>
        <p:xfrm>
          <a:off x="2825386" y="951706"/>
          <a:ext cx="2528888" cy="1049337"/>
        </p:xfrm>
        <a:graphic>
          <a:graphicData uri="http://schemas.openxmlformats.org/presentationml/2006/ole">
            <mc:AlternateContent xmlns:mc="http://schemas.openxmlformats.org/markup-compatibility/2006">
              <mc:Choice xmlns:v="urn:schemas-microsoft-com:vml" Requires="v">
                <p:oleObj spid="_x0000_s2201" name="Equation" r:id="rId4" imgW="1041120" imgH="431640" progId="Equation.3">
                  <p:embed/>
                </p:oleObj>
              </mc:Choice>
              <mc:Fallback>
                <p:oleObj name="Equation" r:id="rId4" imgW="104112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386" y="951706"/>
                        <a:ext cx="2528888"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9"/>
          <p:cNvGraphicFramePr>
            <a:graphicFrameLocks noChangeAspect="1"/>
          </p:cNvGraphicFramePr>
          <p:nvPr/>
        </p:nvGraphicFramePr>
        <p:xfrm>
          <a:off x="407988" y="2468563"/>
          <a:ext cx="2813050" cy="990600"/>
        </p:xfrm>
        <a:graphic>
          <a:graphicData uri="http://schemas.openxmlformats.org/presentationml/2006/ole">
            <mc:AlternateContent xmlns:mc="http://schemas.openxmlformats.org/markup-compatibility/2006">
              <mc:Choice xmlns:v="urn:schemas-microsoft-com:vml" Requires="v">
                <p:oleObj spid="_x0000_s2202" name="Equation" r:id="rId6" imgW="1117440" imgH="393480" progId="Equation.3">
                  <p:embed/>
                </p:oleObj>
              </mc:Choice>
              <mc:Fallback>
                <p:oleObj name="Equation" r:id="rId6" imgW="1117440" imgH="3934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988" y="2468563"/>
                        <a:ext cx="28130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12"/>
          <p:cNvSpPr txBox="1">
            <a:spLocks noChangeArrowheads="1"/>
          </p:cNvSpPr>
          <p:nvPr/>
        </p:nvSpPr>
        <p:spPr bwMode="invGray">
          <a:xfrm>
            <a:off x="266700" y="3654425"/>
            <a:ext cx="34940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The gain crossover frequency is higher and the phase is increased over a range of frequencies, so the phase margin </a:t>
            </a:r>
            <a:r>
              <a:rPr lang="en-GB" altLang="en-US" i="1"/>
              <a:t>may</a:t>
            </a:r>
            <a:r>
              <a:rPr lang="en-GB" altLang="en-US"/>
              <a:t> be increased.</a:t>
            </a:r>
            <a:endParaRPr lang="en-US" altLang="en-US"/>
          </a:p>
        </p:txBody>
      </p:sp>
      <p:pic>
        <p:nvPicPr>
          <p:cNvPr id="2058"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3606800" y="1911350"/>
            <a:ext cx="621665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2338"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233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234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2341"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2342"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2343" name="TextBox 7"/>
          <p:cNvSpPr txBox="1">
            <a:spLocks noChangeArrowheads="1"/>
          </p:cNvSpPr>
          <p:nvPr/>
        </p:nvSpPr>
        <p:spPr bwMode="auto">
          <a:xfrm>
            <a:off x="212725" y="5116513"/>
            <a:ext cx="8739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Low frequency asymptote 0dB/dec:  type 0.</a:t>
            </a:r>
            <a:endParaRPr lang="en-US" altLang="en-US" sz="3200"/>
          </a:p>
        </p:txBody>
      </p:sp>
      <p:sp>
        <p:nvSpPr>
          <p:cNvPr id="142344" name="TextBox 7"/>
          <p:cNvSpPr txBox="1">
            <a:spLocks noChangeArrowheads="1"/>
          </p:cNvSpPr>
          <p:nvPr/>
        </p:nvSpPr>
        <p:spPr bwMode="auto">
          <a:xfrm>
            <a:off x="203200" y="5815013"/>
            <a:ext cx="8739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High frequency asymptote -40dB/dec:  rel. deg. = 2</a:t>
            </a:r>
            <a:endParaRPr lang="en-US" altLang="en-US" sz="3200"/>
          </a:p>
        </p:txBody>
      </p:sp>
      <p:pic>
        <p:nvPicPr>
          <p:cNvPr id="14234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987550" y="1119188"/>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3362"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336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336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3365"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3366"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3367" name="TextBox 7"/>
          <p:cNvSpPr txBox="1">
            <a:spLocks noChangeArrowheads="1"/>
          </p:cNvSpPr>
          <p:nvPr/>
        </p:nvSpPr>
        <p:spPr bwMode="auto">
          <a:xfrm>
            <a:off x="212725" y="5116513"/>
            <a:ext cx="8739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Low frequency asymptote 0</a:t>
            </a:r>
            <a:r>
              <a:rPr lang="en-GB" altLang="en-US" sz="3200" baseline="30000"/>
              <a:t>o</a:t>
            </a:r>
            <a:r>
              <a:rPr lang="en-GB" altLang="en-US" sz="3200"/>
              <a:t>:  type 0.</a:t>
            </a:r>
            <a:endParaRPr lang="en-US" altLang="en-US" sz="3200"/>
          </a:p>
        </p:txBody>
      </p:sp>
      <p:sp>
        <p:nvSpPr>
          <p:cNvPr id="143368" name="TextBox 7"/>
          <p:cNvSpPr txBox="1">
            <a:spLocks noChangeArrowheads="1"/>
          </p:cNvSpPr>
          <p:nvPr/>
        </p:nvSpPr>
        <p:spPr bwMode="auto">
          <a:xfrm>
            <a:off x="203200" y="5815013"/>
            <a:ext cx="8739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High frequency asymptote not -180</a:t>
            </a:r>
            <a:r>
              <a:rPr lang="en-GB" altLang="en-US" sz="3200" baseline="30000"/>
              <a:t>o</a:t>
            </a:r>
            <a:r>
              <a:rPr lang="en-GB" altLang="en-US" sz="3200"/>
              <a:t>:  delay present.</a:t>
            </a:r>
            <a:endParaRPr lang="en-US" altLang="en-US" sz="3200"/>
          </a:p>
        </p:txBody>
      </p:sp>
      <p:pic>
        <p:nvPicPr>
          <p:cNvPr id="14336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689230" y="1000125"/>
            <a:ext cx="5786178" cy="4338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59396"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5939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5939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59399"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9400"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59401" name="TextBox 7"/>
          <p:cNvSpPr txBox="1">
            <a:spLocks noChangeArrowheads="1"/>
          </p:cNvSpPr>
          <p:nvPr/>
        </p:nvSpPr>
        <p:spPr bwMode="auto">
          <a:xfrm>
            <a:off x="166688" y="1147763"/>
            <a:ext cx="87391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With delay/latency L the correct form of the phase at high frequency becomes</a:t>
            </a:r>
            <a:endParaRPr lang="en-US" altLang="en-US" sz="3200"/>
          </a:p>
        </p:txBody>
      </p:sp>
      <p:graphicFrame>
        <p:nvGraphicFramePr>
          <p:cNvPr id="59394" name="Object 2"/>
          <p:cNvGraphicFramePr>
            <a:graphicFrameLocks noChangeAspect="1"/>
          </p:cNvGraphicFramePr>
          <p:nvPr/>
        </p:nvGraphicFramePr>
        <p:xfrm>
          <a:off x="2130425" y="2222500"/>
          <a:ext cx="4230688" cy="1265238"/>
        </p:xfrm>
        <a:graphic>
          <a:graphicData uri="http://schemas.openxmlformats.org/presentationml/2006/ole">
            <mc:AlternateContent xmlns:mc="http://schemas.openxmlformats.org/markup-compatibility/2006">
              <mc:Choice xmlns:v="urn:schemas-microsoft-com:vml" Requires="v">
                <p:oleObj spid="_x0000_s59547" name="Equation" r:id="rId4" imgW="1612800" imgH="482400" progId="Equation.3">
                  <p:embed/>
                </p:oleObj>
              </mc:Choice>
              <mc:Fallback>
                <p:oleObj name="Equation" r:id="rId4" imgW="161280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0425" y="2222500"/>
                        <a:ext cx="4230688"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5" name="Object 3"/>
          <p:cNvGraphicFramePr>
            <a:graphicFrameLocks noChangeAspect="1"/>
          </p:cNvGraphicFramePr>
          <p:nvPr/>
        </p:nvGraphicFramePr>
        <p:xfrm>
          <a:off x="1535113" y="3508375"/>
          <a:ext cx="5664200" cy="1265238"/>
        </p:xfrm>
        <a:graphic>
          <a:graphicData uri="http://schemas.openxmlformats.org/presentationml/2006/ole">
            <mc:AlternateContent xmlns:mc="http://schemas.openxmlformats.org/markup-compatibility/2006">
              <mc:Choice xmlns:v="urn:schemas-microsoft-com:vml" Requires="v">
                <p:oleObj spid="_x0000_s59548" name="Equation" r:id="rId6" imgW="2158920" imgH="482400" progId="Equation.3">
                  <p:embed/>
                </p:oleObj>
              </mc:Choice>
              <mc:Fallback>
                <p:oleObj name="Equation" r:id="rId6" imgW="2158920" imgH="482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5113" y="3508375"/>
                        <a:ext cx="5664200"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2" name="TextBox 7"/>
          <p:cNvSpPr txBox="1">
            <a:spLocks noChangeArrowheads="1"/>
          </p:cNvSpPr>
          <p:nvPr/>
        </p:nvSpPr>
        <p:spPr bwMode="auto">
          <a:xfrm>
            <a:off x="201613" y="4803775"/>
            <a:ext cx="87391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As log</a:t>
            </a:r>
            <a:r>
              <a:rPr lang="en-GB" altLang="en-US" sz="3200" baseline="-25000" dirty="0"/>
              <a:t>10</a:t>
            </a:r>
            <a:r>
              <a:rPr lang="en-GB" altLang="en-US" sz="3200" dirty="0"/>
              <a:t>(</a:t>
            </a:r>
            <a:r>
              <a:rPr lang="el-GR" altLang="en-US" sz="3200" i="1" dirty="0"/>
              <a:t>ω</a:t>
            </a:r>
            <a:r>
              <a:rPr lang="en-GB" altLang="en-US" sz="3200" dirty="0"/>
              <a:t>) changes from 1 to 2 the phase drops from about -300</a:t>
            </a:r>
            <a:r>
              <a:rPr lang="en-GB" altLang="en-US" sz="3200" baseline="30000" dirty="0"/>
              <a:t>o</a:t>
            </a:r>
            <a:r>
              <a:rPr lang="en-GB" altLang="en-US" sz="3200" dirty="0"/>
              <a:t> to -1400</a:t>
            </a:r>
            <a:r>
              <a:rPr lang="en-GB" altLang="en-US" sz="3200" baseline="30000" dirty="0"/>
              <a:t>o</a:t>
            </a:r>
            <a:r>
              <a:rPr lang="en-GB" altLang="en-US" sz="3200" dirty="0"/>
              <a:t>. Magnitude plot suggest that </a:t>
            </a:r>
            <a:r>
              <a:rPr lang="el-GR" altLang="en-US" sz="3200" i="1" dirty="0"/>
              <a:t>ω</a:t>
            </a:r>
            <a:r>
              <a:rPr lang="en-GB" altLang="en-US" sz="3200" dirty="0"/>
              <a:t> = 10 is in high frequency region. </a:t>
            </a:r>
            <a:endParaRPr lang="en-US" altLang="en-US" sz="3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0420"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042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042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0423"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0424"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0425" name="TextBox 7"/>
          <p:cNvSpPr txBox="1">
            <a:spLocks noChangeArrowheads="1"/>
          </p:cNvSpPr>
          <p:nvPr/>
        </p:nvSpPr>
        <p:spPr bwMode="auto">
          <a:xfrm>
            <a:off x="166688" y="1147763"/>
            <a:ext cx="8739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I obtain approximately</a:t>
            </a:r>
            <a:endParaRPr lang="en-US" altLang="en-US" sz="3200"/>
          </a:p>
        </p:txBody>
      </p:sp>
      <p:graphicFrame>
        <p:nvGraphicFramePr>
          <p:cNvPr id="60418" name="Object 3"/>
          <p:cNvGraphicFramePr>
            <a:graphicFrameLocks noChangeAspect="1"/>
          </p:cNvGraphicFramePr>
          <p:nvPr/>
        </p:nvGraphicFramePr>
        <p:xfrm>
          <a:off x="582613" y="1965325"/>
          <a:ext cx="7264400" cy="1265238"/>
        </p:xfrm>
        <a:graphic>
          <a:graphicData uri="http://schemas.openxmlformats.org/presentationml/2006/ole">
            <mc:AlternateContent xmlns:mc="http://schemas.openxmlformats.org/markup-compatibility/2006">
              <mc:Choice xmlns:v="urn:schemas-microsoft-com:vml" Requires="v">
                <p:oleObj spid="_x0000_s60572" name="Equation" r:id="rId4" imgW="2768400" imgH="482400" progId="Equation.3">
                  <p:embed/>
                </p:oleObj>
              </mc:Choice>
              <mc:Fallback>
                <p:oleObj name="Equation" r:id="rId4" imgW="2768400" imgH="482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3" y="1965325"/>
                        <a:ext cx="7264400"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6" name="TextBox 7"/>
          <p:cNvSpPr txBox="1">
            <a:spLocks noChangeArrowheads="1"/>
          </p:cNvSpPr>
          <p:nvPr/>
        </p:nvSpPr>
        <p:spPr bwMode="auto">
          <a:xfrm>
            <a:off x="225425" y="3260725"/>
            <a:ext cx="8739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Giving the estimate:</a:t>
            </a:r>
            <a:endParaRPr lang="en-US" altLang="en-US" sz="3200"/>
          </a:p>
        </p:txBody>
      </p:sp>
      <p:graphicFrame>
        <p:nvGraphicFramePr>
          <p:cNvPr id="60419" name="Object 4"/>
          <p:cNvGraphicFramePr>
            <a:graphicFrameLocks noChangeAspect="1"/>
          </p:cNvGraphicFramePr>
          <p:nvPr/>
        </p:nvGraphicFramePr>
        <p:xfrm>
          <a:off x="3333750" y="3957638"/>
          <a:ext cx="2333625" cy="466725"/>
        </p:xfrm>
        <a:graphic>
          <a:graphicData uri="http://schemas.openxmlformats.org/presentationml/2006/ole">
            <mc:AlternateContent xmlns:mc="http://schemas.openxmlformats.org/markup-compatibility/2006">
              <mc:Choice xmlns:v="urn:schemas-microsoft-com:vml" Requires="v">
                <p:oleObj spid="_x0000_s60573" name="Equation" r:id="rId6" imgW="888840" imgH="177480" progId="Equation.3">
                  <p:embed/>
                </p:oleObj>
              </mc:Choice>
              <mc:Fallback>
                <p:oleObj name="Equation" r:id="rId6" imgW="888840" imgH="1774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750" y="3957638"/>
                        <a:ext cx="23336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7" name="TextBox 7"/>
          <p:cNvSpPr txBox="1">
            <a:spLocks noChangeArrowheads="1"/>
          </p:cNvSpPr>
          <p:nvPr/>
        </p:nvSpPr>
        <p:spPr bwMode="auto">
          <a:xfrm>
            <a:off x="250825" y="4635500"/>
            <a:ext cx="873918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Pretty good given the level of approximation in the estimates. The real lesson however is that when delay is present we require two phase plots, one log plot and one linear plot.</a:t>
            </a:r>
            <a:endParaRPr lang="en-US" altLang="en-US" sz="32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1443"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144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144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1446"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1447"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1448" name="TextBox 7"/>
          <p:cNvSpPr txBox="1">
            <a:spLocks noChangeArrowheads="1"/>
          </p:cNvSpPr>
          <p:nvPr/>
        </p:nvSpPr>
        <p:spPr bwMode="auto">
          <a:xfrm>
            <a:off x="203200" y="4948238"/>
            <a:ext cx="87391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High frequency asymptote:</a:t>
            </a:r>
          </a:p>
          <a:p>
            <a:pPr eaLnBrk="1" hangingPunct="1"/>
            <a:r>
              <a:rPr lang="en-GB" altLang="en-US" sz="3200"/>
              <a:t>  </a:t>
            </a:r>
          </a:p>
          <a:p>
            <a:pPr eaLnBrk="1" hangingPunct="1"/>
            <a:r>
              <a:rPr lang="en-GB" altLang="en-US" sz="3200"/>
              <a:t>slope about (-1300+750)/50 = -11 = - 0.192(180/</a:t>
            </a:r>
            <a:r>
              <a:rPr lang="el-GR" altLang="en-US" sz="3200"/>
              <a:t>π</a:t>
            </a:r>
            <a:r>
              <a:rPr lang="en-GB" altLang="en-US" sz="3200"/>
              <a:t>).</a:t>
            </a:r>
            <a:endParaRPr lang="en-US" altLang="en-US" sz="3200"/>
          </a:p>
        </p:txBody>
      </p:sp>
      <p:pic>
        <p:nvPicPr>
          <p:cNvPr id="614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2070100" y="1000125"/>
            <a:ext cx="5121275"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42" name="Object 2"/>
          <p:cNvGraphicFramePr>
            <a:graphicFrameLocks noChangeAspect="1"/>
          </p:cNvGraphicFramePr>
          <p:nvPr/>
        </p:nvGraphicFramePr>
        <p:xfrm>
          <a:off x="4960938" y="4716463"/>
          <a:ext cx="3910012" cy="1169987"/>
        </p:xfrm>
        <a:graphic>
          <a:graphicData uri="http://schemas.openxmlformats.org/presentationml/2006/ole">
            <mc:AlternateContent xmlns:mc="http://schemas.openxmlformats.org/markup-compatibility/2006">
              <mc:Choice xmlns:v="urn:schemas-microsoft-com:vml" Requires="v">
                <p:oleObj spid="_x0000_s61522" name="Equation" r:id="rId5" imgW="1612800" imgH="482400" progId="Equation.3">
                  <p:embed/>
                </p:oleObj>
              </mc:Choice>
              <mc:Fallback>
                <p:oleObj name="Equation" r:id="rId5" imgW="1612800" imgH="4824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0938" y="4716463"/>
                        <a:ext cx="3910012" cy="116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4386"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14438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14438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144389"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144390"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pic>
        <p:nvPicPr>
          <p:cNvPr id="1443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987550" y="1035050"/>
            <a:ext cx="5121275"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2" name="TextBox 10"/>
          <p:cNvSpPr txBox="1">
            <a:spLocks noChangeArrowheads="1"/>
          </p:cNvSpPr>
          <p:nvPr/>
        </p:nvSpPr>
        <p:spPr bwMode="auto">
          <a:xfrm>
            <a:off x="522288" y="4857750"/>
            <a:ext cx="8051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2% settling time:  4.24 sec</a:t>
            </a:r>
          </a:p>
          <a:p>
            <a:pPr eaLnBrk="1" hangingPunct="1"/>
            <a:r>
              <a:rPr lang="en-GB" altLang="en-US"/>
              <a:t>PO:  54.8%</a:t>
            </a:r>
          </a:p>
          <a:p>
            <a:pPr eaLnBrk="1" hangingPunct="1"/>
            <a:r>
              <a:rPr lang="en-GB" altLang="en-US"/>
              <a:t>Steady-state error:  91.67%</a:t>
            </a:r>
            <a:endParaRPr lang="en-US"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2467"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246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246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2470"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2471"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2472" name="TextBox 7"/>
          <p:cNvSpPr txBox="1">
            <a:spLocks noChangeArrowheads="1"/>
          </p:cNvSpPr>
          <p:nvPr/>
        </p:nvSpPr>
        <p:spPr bwMode="auto">
          <a:xfrm>
            <a:off x="202406" y="2943303"/>
            <a:ext cx="8739187"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I will </a:t>
            </a:r>
            <a:r>
              <a:rPr lang="en-GB" altLang="en-US" sz="3200" dirty="0" smtClean="0"/>
              <a:t>make an ill-considered specification:</a:t>
            </a:r>
            <a:endParaRPr lang="en-GB" altLang="en-US" sz="3200" dirty="0"/>
          </a:p>
          <a:p>
            <a:pPr eaLnBrk="1" hangingPunct="1"/>
            <a:endParaRPr lang="en-GB" altLang="en-US" sz="3200" dirty="0"/>
          </a:p>
          <a:p>
            <a:pPr eaLnBrk="1" hangingPunct="1">
              <a:buFont typeface="Arial" charset="0"/>
              <a:buChar char="•"/>
            </a:pPr>
            <a:r>
              <a:rPr lang="en-GB" altLang="en-US" sz="3200" dirty="0"/>
              <a:t>  Zero steady-state error to step input</a:t>
            </a:r>
          </a:p>
          <a:p>
            <a:pPr eaLnBrk="1" hangingPunct="1">
              <a:buFont typeface="Arial" charset="0"/>
              <a:buChar char="•"/>
            </a:pPr>
            <a:r>
              <a:rPr lang="en-GB" altLang="en-US" sz="3200" dirty="0"/>
              <a:t>  2% settling time not exceeding 2 sec</a:t>
            </a:r>
          </a:p>
          <a:p>
            <a:pPr eaLnBrk="1" hangingPunct="1">
              <a:buFont typeface="Arial" charset="0"/>
              <a:buChar char="•"/>
            </a:pPr>
            <a:r>
              <a:rPr lang="en-GB" altLang="en-US" sz="3200" dirty="0"/>
              <a:t>  Percentage overshoot not exceeding 10%</a:t>
            </a:r>
            <a:endParaRPr lang="en-US" altLang="en-US" sz="3200" dirty="0"/>
          </a:p>
        </p:txBody>
      </p:sp>
      <p:graphicFrame>
        <p:nvGraphicFramePr>
          <p:cNvPr id="62466" name="Object 2"/>
          <p:cNvGraphicFramePr>
            <a:graphicFrameLocks noChangeAspect="1"/>
          </p:cNvGraphicFramePr>
          <p:nvPr>
            <p:extLst>
              <p:ext uri="{D42A27DB-BD31-4B8C-83A1-F6EECF244321}">
                <p14:modId xmlns:p14="http://schemas.microsoft.com/office/powerpoint/2010/main" val="1089702298"/>
              </p:ext>
            </p:extLst>
          </p:nvPr>
        </p:nvGraphicFramePr>
        <p:xfrm>
          <a:off x="2308225" y="1295270"/>
          <a:ext cx="4664075" cy="1265237"/>
        </p:xfrm>
        <a:graphic>
          <a:graphicData uri="http://schemas.openxmlformats.org/presentationml/2006/ole">
            <mc:AlternateContent xmlns:mc="http://schemas.openxmlformats.org/markup-compatibility/2006">
              <mc:Choice xmlns:v="urn:schemas-microsoft-com:vml" Requires="v">
                <p:oleObj spid="_x0000_s62546" name="Equation" r:id="rId4" imgW="1777680" imgH="482400" progId="Equation.3">
                  <p:embed/>
                </p:oleObj>
              </mc:Choice>
              <mc:Fallback>
                <p:oleObj name="Equation" r:id="rId4" imgW="177768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8225" y="1295270"/>
                        <a:ext cx="4664075"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7"/>
          <p:cNvSpPr txBox="1">
            <a:spLocks noChangeArrowheads="1"/>
          </p:cNvSpPr>
          <p:nvPr/>
        </p:nvSpPr>
        <p:spPr bwMode="auto">
          <a:xfrm>
            <a:off x="202406" y="5675286"/>
            <a:ext cx="87391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altLang="en-US" sz="3200" dirty="0" smtClean="0"/>
              <a:t>Actually the 2% settling time constraint is preposterous.</a:t>
            </a:r>
            <a:endParaRPr lang="en-US" altLang="en-US" sz="32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3491" name="Rectangle 2"/>
          <p:cNvSpPr>
            <a:spLocks noChangeArrowheads="1"/>
          </p:cNvSpPr>
          <p:nvPr/>
        </p:nvSpPr>
        <p:spPr bwMode="auto">
          <a:xfrm>
            <a:off x="590550" y="235627"/>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349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349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3494"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3495"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3496" name="TextBox 7"/>
          <p:cNvSpPr txBox="1">
            <a:spLocks noChangeArrowheads="1"/>
          </p:cNvSpPr>
          <p:nvPr/>
        </p:nvSpPr>
        <p:spPr bwMode="auto">
          <a:xfrm>
            <a:off x="250825" y="1841500"/>
            <a:ext cx="87391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Translate specifications:</a:t>
            </a:r>
          </a:p>
          <a:p>
            <a:pPr eaLnBrk="1" hangingPunct="1"/>
            <a:endParaRPr lang="en-GB" altLang="en-US" sz="3200"/>
          </a:p>
          <a:p>
            <a:pPr eaLnBrk="1" hangingPunct="1"/>
            <a:r>
              <a:rPr lang="en-GB" altLang="en-US" sz="3200"/>
              <a:t>Require I-term, i.e. open-loop pole at 0.</a:t>
            </a:r>
          </a:p>
          <a:p>
            <a:pPr eaLnBrk="1" hangingPunct="1"/>
            <a:r>
              <a:rPr lang="en-GB" altLang="en-US" sz="3200"/>
              <a:t>Require dominant pair with damping ratio exceeding 0.6. As there is 0.2 sec delay built in I aim for 2% settling time less than 1.8 sec giving natural frequency exceeding 3.7 rad/sec, i.e. PM = 60</a:t>
            </a:r>
            <a:r>
              <a:rPr lang="en-GB" altLang="en-US" sz="3200" baseline="30000"/>
              <a:t>o</a:t>
            </a:r>
            <a:r>
              <a:rPr lang="en-GB" altLang="en-US" sz="3200"/>
              <a:t> or more and gain crossover frequency = 1.7 rad/sec or more.</a:t>
            </a:r>
          </a:p>
          <a:p>
            <a:pPr eaLnBrk="1" hangingPunct="1"/>
            <a:r>
              <a:rPr lang="en-GB" altLang="en-US" sz="3200"/>
              <a:t>Aim for PM ≥ 65</a:t>
            </a:r>
            <a:r>
              <a:rPr lang="en-GB" altLang="en-US" sz="3200" baseline="30000"/>
              <a:t>o</a:t>
            </a:r>
            <a:r>
              <a:rPr lang="en-GB" altLang="en-US" sz="3200"/>
              <a:t> and </a:t>
            </a:r>
            <a:r>
              <a:rPr lang="el-GR" altLang="en-US" sz="3200"/>
              <a:t>ω</a:t>
            </a:r>
            <a:r>
              <a:rPr lang="en-GB" altLang="en-US" sz="3200" baseline="-25000"/>
              <a:t>gc</a:t>
            </a:r>
            <a:r>
              <a:rPr lang="en-GB" altLang="en-US" sz="3200"/>
              <a:t> ≥ 1.7 rad/sec.</a:t>
            </a:r>
            <a:endParaRPr lang="en-US" altLang="en-US" sz="3200"/>
          </a:p>
        </p:txBody>
      </p:sp>
      <p:graphicFrame>
        <p:nvGraphicFramePr>
          <p:cNvPr id="63490" name="Object 2"/>
          <p:cNvGraphicFramePr>
            <a:graphicFrameLocks noChangeAspect="1"/>
          </p:cNvGraphicFramePr>
          <p:nvPr>
            <p:extLst>
              <p:ext uri="{D42A27DB-BD31-4B8C-83A1-F6EECF244321}">
                <p14:modId xmlns:p14="http://schemas.microsoft.com/office/powerpoint/2010/main" val="373847011"/>
              </p:ext>
            </p:extLst>
          </p:nvPr>
        </p:nvGraphicFramePr>
        <p:xfrm>
          <a:off x="5119687" y="1224040"/>
          <a:ext cx="3705225" cy="1004888"/>
        </p:xfrm>
        <a:graphic>
          <a:graphicData uri="http://schemas.openxmlformats.org/presentationml/2006/ole">
            <mc:AlternateContent xmlns:mc="http://schemas.openxmlformats.org/markup-compatibility/2006">
              <mc:Choice xmlns:v="urn:schemas-microsoft-com:vml" Requires="v">
                <p:oleObj spid="_x0000_s63570" name="Equation" r:id="rId4" imgW="1777680" imgH="482400" progId="Equation.3">
                  <p:embed/>
                </p:oleObj>
              </mc:Choice>
              <mc:Fallback>
                <p:oleObj name="Equation" r:id="rId4" imgW="177768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9687" y="1224040"/>
                        <a:ext cx="370522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4515"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451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451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4518"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4519"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4520" name="TextBox 7"/>
          <p:cNvSpPr txBox="1">
            <a:spLocks noChangeArrowheads="1"/>
          </p:cNvSpPr>
          <p:nvPr/>
        </p:nvSpPr>
        <p:spPr bwMode="auto">
          <a:xfrm>
            <a:off x="4049713" y="1235075"/>
            <a:ext cx="492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PM ≥ 65</a:t>
            </a:r>
            <a:r>
              <a:rPr lang="en-GB" altLang="en-US" baseline="30000"/>
              <a:t>o</a:t>
            </a:r>
            <a:r>
              <a:rPr lang="en-GB" altLang="en-US"/>
              <a:t> and </a:t>
            </a:r>
            <a:r>
              <a:rPr lang="el-GR" altLang="en-US"/>
              <a:t>ω</a:t>
            </a:r>
            <a:r>
              <a:rPr lang="en-GB" altLang="en-US" baseline="-25000"/>
              <a:t>gc</a:t>
            </a:r>
            <a:r>
              <a:rPr lang="en-GB" altLang="en-US"/>
              <a:t> ≥ 1.6 rad/sec.</a:t>
            </a:r>
            <a:endParaRPr lang="en-US" altLang="en-US"/>
          </a:p>
        </p:txBody>
      </p:sp>
      <p:graphicFrame>
        <p:nvGraphicFramePr>
          <p:cNvPr id="64514" name="Object 2"/>
          <p:cNvGraphicFramePr>
            <a:graphicFrameLocks noChangeAspect="1"/>
          </p:cNvGraphicFramePr>
          <p:nvPr/>
        </p:nvGraphicFramePr>
        <p:xfrm>
          <a:off x="155575" y="1112838"/>
          <a:ext cx="3419475" cy="927100"/>
        </p:xfrm>
        <a:graphic>
          <a:graphicData uri="http://schemas.openxmlformats.org/presentationml/2006/ole">
            <mc:AlternateContent xmlns:mc="http://schemas.openxmlformats.org/markup-compatibility/2006">
              <mc:Choice xmlns:v="urn:schemas-microsoft-com:vml" Requires="v">
                <p:oleObj spid="_x0000_s64597" name="Equation" r:id="rId4" imgW="1777680" imgH="482400" progId="Equation.3">
                  <p:embed/>
                </p:oleObj>
              </mc:Choice>
              <mc:Fallback>
                <p:oleObj name="Equation" r:id="rId4" imgW="177768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112838"/>
                        <a:ext cx="341947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1" name="TextBox 8"/>
          <p:cNvSpPr txBox="1">
            <a:spLocks noChangeArrowheads="1"/>
          </p:cNvSpPr>
          <p:nvPr/>
        </p:nvSpPr>
        <p:spPr bwMode="auto">
          <a:xfrm>
            <a:off x="296863" y="2292350"/>
            <a:ext cx="82057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Magnitude plot gives that plant gain at 1.7 rad/sec is -16.5 dB</a:t>
            </a:r>
            <a:endParaRPr lang="en-US" altLang="en-US" sz="3200"/>
          </a:p>
        </p:txBody>
      </p:sp>
      <p:sp>
        <p:nvSpPr>
          <p:cNvPr id="64522" name="TextBox 9"/>
          <p:cNvSpPr txBox="1">
            <a:spLocks noChangeArrowheads="1"/>
          </p:cNvSpPr>
          <p:nvPr/>
        </p:nvSpPr>
        <p:spPr bwMode="auto">
          <a:xfrm>
            <a:off x="306388" y="3775075"/>
            <a:ext cx="7496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Phase plot gives that plant phase at 1.7 rad/sec is -56.5</a:t>
            </a:r>
            <a:r>
              <a:rPr lang="en-GB" altLang="en-US" sz="3200" baseline="30000" dirty="0"/>
              <a:t>o</a:t>
            </a:r>
            <a:endParaRPr lang="en-US" altLang="en-US" sz="3200" baseline="30000" dirty="0"/>
          </a:p>
        </p:txBody>
      </p:sp>
      <p:sp>
        <p:nvSpPr>
          <p:cNvPr id="64523" name="TextBox 10"/>
          <p:cNvSpPr txBox="1">
            <a:spLocks noChangeArrowheads="1"/>
          </p:cNvSpPr>
          <p:nvPr/>
        </p:nvSpPr>
        <p:spPr bwMode="auto">
          <a:xfrm>
            <a:off x="363538" y="5197475"/>
            <a:ext cx="80565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a:t>Controller must introduce gain of 16.5 dB at 1.7 rad/sec and phase exceeding -58.5</a:t>
            </a:r>
            <a:r>
              <a:rPr lang="en-GB" altLang="en-US" sz="3200" baseline="30000"/>
              <a:t>o </a:t>
            </a:r>
            <a:r>
              <a:rPr lang="en-GB" altLang="en-US" sz="3200"/>
              <a:t>, say -55</a:t>
            </a:r>
            <a:r>
              <a:rPr lang="en-GB" altLang="en-US" sz="3200" baseline="30000"/>
              <a:t>o</a:t>
            </a:r>
            <a:endParaRPr lang="en-US" altLang="en-US" sz="3200" baseline="300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9368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64515" name="Rectangle 2"/>
          <p:cNvSpPr>
            <a:spLocks noChangeArrowheads="1"/>
          </p:cNvSpPr>
          <p:nvPr/>
        </p:nvSpPr>
        <p:spPr bwMode="auto">
          <a:xfrm>
            <a:off x="614363" y="260350"/>
            <a:ext cx="77724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5.6</a:t>
            </a:r>
            <a:endParaRPr lang="en-GB" altLang="en-US" sz="4400" dirty="0">
              <a:solidFill>
                <a:schemeClr val="tx2"/>
              </a:solidFill>
              <a:latin typeface="Arial" charset="0"/>
            </a:endParaRPr>
          </a:p>
        </p:txBody>
      </p:sp>
      <p:sp>
        <p:nvSpPr>
          <p:cNvPr id="6451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5</a:t>
            </a:r>
            <a:endParaRPr kumimoji="1" lang="en-GB" altLang="en-US" sz="1400" dirty="0"/>
          </a:p>
        </p:txBody>
      </p:sp>
      <p:sp>
        <p:nvSpPr>
          <p:cNvPr id="6451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Lead/Lag</a:t>
            </a:r>
          </a:p>
        </p:txBody>
      </p:sp>
      <p:sp>
        <p:nvSpPr>
          <p:cNvPr id="64518" name="Rectangle 5"/>
          <p:cNvSpPr>
            <a:spLocks noChangeArrowheads="1"/>
          </p:cNvSpPr>
          <p:nvPr/>
        </p:nvSpPr>
        <p:spPr bwMode="invGray">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64519" name="Rectangle 2"/>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64514" name="Object 2"/>
          <p:cNvGraphicFramePr>
            <a:graphicFrameLocks noChangeAspect="1"/>
          </p:cNvGraphicFramePr>
          <p:nvPr>
            <p:extLst>
              <p:ext uri="{D42A27DB-BD31-4B8C-83A1-F6EECF244321}">
                <p14:modId xmlns:p14="http://schemas.microsoft.com/office/powerpoint/2010/main" val="3892043020"/>
              </p:ext>
            </p:extLst>
          </p:nvPr>
        </p:nvGraphicFramePr>
        <p:xfrm>
          <a:off x="126506" y="1352680"/>
          <a:ext cx="3419475" cy="927100"/>
        </p:xfrm>
        <a:graphic>
          <a:graphicData uri="http://schemas.openxmlformats.org/presentationml/2006/ole">
            <mc:AlternateContent xmlns:mc="http://schemas.openxmlformats.org/markup-compatibility/2006">
              <mc:Choice xmlns:v="urn:schemas-microsoft-com:vml" Requires="v">
                <p:oleObj spid="_x0000_s361500" name="Equation" r:id="rId4" imgW="1777680" imgH="482400" progId="Equation.3">
                  <p:embed/>
                </p:oleObj>
              </mc:Choice>
              <mc:Fallback>
                <p:oleObj name="Equation" r:id="rId4" imgW="17776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06" y="1352680"/>
                        <a:ext cx="341947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14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2729" y="1976283"/>
            <a:ext cx="5946723" cy="44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9"/>
          <p:cNvSpPr txBox="1">
            <a:spLocks noChangeArrowheads="1"/>
          </p:cNvSpPr>
          <p:nvPr/>
        </p:nvSpPr>
        <p:spPr bwMode="auto">
          <a:xfrm>
            <a:off x="126506" y="2695784"/>
            <a:ext cx="37109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The Bode plots shown are for the plant without the delay. The magnitude plot is unchanged when the delay is included.</a:t>
            </a:r>
            <a:endParaRPr lang="en-US" altLang="en-US" sz="3200" baseline="30000" dirty="0"/>
          </a:p>
        </p:txBody>
      </p:sp>
    </p:spTree>
    <p:extLst>
      <p:ext uri="{BB962C8B-B14F-4D97-AF65-F5344CB8AC3E}">
        <p14:creationId xmlns:p14="http://schemas.microsoft.com/office/powerpoint/2010/main" val="294082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48183</TotalTime>
  <Words>11860</Words>
  <Application>Microsoft Office PowerPoint</Application>
  <PresentationFormat>On-screen Show (4:3)</PresentationFormat>
  <Paragraphs>1333</Paragraphs>
  <Slides>192</Slides>
  <Notes>188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192</vt:i4>
      </vt:variant>
    </vt:vector>
  </HeadingPairs>
  <TitlesOfParts>
    <vt:vector size="196" baseType="lpstr">
      <vt:lpstr>Default Design</vt:lpstr>
      <vt:lpstr>Equation</vt:lpstr>
      <vt:lpstr>Microsoft Equation 3.0</vt:lpstr>
      <vt:lpstr>Visio</vt:lpstr>
      <vt:lpstr>PowerPoint Presentation</vt:lpstr>
      <vt:lpstr>Overview of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5.7/3.4</vt:lpstr>
      <vt:lpstr>PowerPoint Presentation</vt:lpstr>
      <vt:lpstr>Example 5.7/3.4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Space</dc:title>
  <dc:creator>P.Curran</dc:creator>
  <cp:lastModifiedBy>Paul Curran</cp:lastModifiedBy>
  <cp:revision>1351</cp:revision>
  <cp:lastPrinted>2001-11-08T19:31:28Z</cp:lastPrinted>
  <dcterms:created xsi:type="dcterms:W3CDTF">2000-03-07T00:13:27Z</dcterms:created>
  <dcterms:modified xsi:type="dcterms:W3CDTF">2013-10-15T19:11:45Z</dcterms:modified>
</cp:coreProperties>
</file>