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6ED3E-1826-994F-D449-5D12B6FA2F88}" v="23" dt="2022-01-20T17:20:13.497"/>
    <p1510:client id="{139CBAB5-BB78-1684-D3F4-41BFEEED63DC}" v="2" dt="2022-01-20T15:57:02.732"/>
    <p1510:client id="{234B7A47-C3BD-4F36-A15E-066B6700C556}" v="423" dt="2022-01-13T22:04:25.199"/>
    <p1510:client id="{46FEF0C1-24DC-1E9B-3582-C99F6663C493}" v="12" dt="2022-01-20T08:38:54.534"/>
    <p1510:client id="{6C0D70FD-30F7-BC26-51B7-2E24FCE88144}" v="304" dt="2022-01-20T10:52:26.340"/>
    <p1510:client id="{A23C2F55-B671-462E-A807-C2793256EDAE}" v="711" dt="2022-01-20T15:15:49.799"/>
    <p1510:client id="{C94EFB0E-0700-22EE-BAEE-8B7D9B5A1020}" v="349" dt="2022-01-14T00:26:06.608"/>
    <p1510:client id="{E5429BA0-79F7-4019-978E-B81DC153FE7F}" v="100" dt="2022-01-14T10:30:35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02F0C-BCF5-45E0-8D93-7BA0BDF55D2B}" type="datetimeFigureOut">
              <a:rPr lang="en-US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2649F-8F33-469C-AB83-F13ED0FE08F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3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N_estimators</a:t>
            </a:r>
            <a:r>
              <a:rPr lang="en-US">
                <a:cs typeface="Calibri"/>
              </a:rPr>
              <a:t> = </a:t>
            </a:r>
            <a:r>
              <a:rPr lang="en-US" err="1">
                <a:cs typeface="Calibri"/>
              </a:rPr>
              <a:t>posa</a:t>
            </a:r>
            <a:r>
              <a:rPr lang="en-US">
                <a:cs typeface="Calibri"/>
              </a:rPr>
              <a:t> dentra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kami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2649F-8F33-469C-AB83-F13ED0FE08F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N_estimators</a:t>
            </a:r>
            <a:r>
              <a:rPr lang="en-US">
                <a:cs typeface="Calibri"/>
              </a:rPr>
              <a:t> = </a:t>
            </a:r>
            <a:r>
              <a:rPr lang="en-US" err="1">
                <a:cs typeface="Calibri"/>
              </a:rPr>
              <a:t>posa</a:t>
            </a:r>
            <a:r>
              <a:rPr lang="en-US">
                <a:cs typeface="Calibri"/>
              </a:rPr>
              <a:t> dentra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kami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2649F-8F33-469C-AB83-F13ED0FE08F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8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N_estimators</a:t>
            </a:r>
            <a:r>
              <a:rPr lang="en-US">
                <a:cs typeface="Calibri"/>
              </a:rPr>
              <a:t> = </a:t>
            </a:r>
            <a:r>
              <a:rPr lang="en-US" err="1">
                <a:cs typeface="Calibri"/>
              </a:rPr>
              <a:t>posa</a:t>
            </a:r>
            <a:r>
              <a:rPr lang="en-US">
                <a:cs typeface="Calibri"/>
              </a:rPr>
              <a:t> dentra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kami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2649F-8F33-469C-AB83-F13ED0FE08F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ΕΞΟΡΙΞΗ ΔΕΔΟΜΕΝΩΝ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ΕΥΣΤΡΑΤΙΟΣ ΚΟΥΖΕΛΕΑΣ </a:t>
            </a:r>
          </a:p>
          <a:p>
            <a:r>
              <a:rPr lang="en-US">
                <a:cs typeface="Calibri"/>
              </a:rPr>
              <a:t>ΠΑΥΛΟς ΑΝΔΡΕΟΥ 218110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3875-D687-4E1A-A899-E78F1258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cap="none" err="1">
                <a:ea typeface="+mj-lt"/>
                <a:cs typeface="+mj-lt"/>
              </a:rPr>
              <a:t>Προεπεξεργασία</a:t>
            </a:r>
            <a:r>
              <a:rPr lang="el-GR" cap="none">
                <a:ea typeface="+mj-lt"/>
                <a:cs typeface="+mj-lt"/>
              </a:rPr>
              <a:t> δεδομένων</a:t>
            </a:r>
            <a:br>
              <a:rPr lang="el-GR" cap="none">
                <a:ea typeface="+mj-lt"/>
                <a:cs typeface="+mj-lt"/>
              </a:rPr>
            </a:br>
            <a:r>
              <a:rPr lang="el-GR" cap="none">
                <a:ea typeface="+mj-lt"/>
                <a:cs typeface="+mj-lt"/>
              </a:rPr>
              <a:t>- Συμπλήρωση κενών τιμών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336A-1E48-475C-B6A3-533C219AB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291247"/>
          </a:xfrm>
        </p:spPr>
        <p:txBody>
          <a:bodyPr/>
          <a:lstStyle/>
          <a:p>
            <a:pPr marL="0" indent="0">
              <a:buNone/>
            </a:pPr>
            <a:r>
              <a:rPr lang="el-GR">
                <a:cs typeface="Calibri" panose="020F0502020204030204"/>
              </a:rPr>
              <a:t> - Αντικατάσταση τιμών </a:t>
            </a:r>
            <a:r>
              <a:rPr lang="el-GR" err="1">
                <a:cs typeface="Calibri" panose="020F0502020204030204"/>
              </a:rPr>
              <a:t>ΝαΝ</a:t>
            </a:r>
            <a:r>
              <a:rPr lang="el-GR">
                <a:cs typeface="Calibri" panose="020F0502020204030204"/>
              </a:rPr>
              <a:t> με το μέσο όρο της στήλης στην οποία βρίσκεται έτσι ώστε να μην </a:t>
            </a:r>
            <a:r>
              <a:rPr lang="el-GR" err="1">
                <a:cs typeface="Calibri" panose="020F0502020204030204"/>
              </a:rPr>
              <a:t>επιρρεάζουν</a:t>
            </a:r>
            <a:r>
              <a:rPr lang="el-GR">
                <a:cs typeface="Calibri" panose="020F0502020204030204"/>
              </a:rPr>
              <a:t> το τελικό αποτέλεσμα.</a:t>
            </a:r>
            <a:endParaRPr lang="en-US">
              <a:cs typeface="Calibri" panose="020F0502020204030204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5CA02A3-653B-4A95-AA39-27FD3BC0F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3628471"/>
            <a:ext cx="10133163" cy="19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4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73B7-7EF4-4F62-B486-F7866326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cs typeface="Calibri Light"/>
              </a:rPr>
              <a:t>ΔΕΔΟΜΕΝΑ </a:t>
            </a:r>
            <a:r>
              <a:rPr lang="el-GR" err="1">
                <a:cs typeface="Calibri Light"/>
              </a:rPr>
              <a:t>ΕκπαιδευσηΣ</a:t>
            </a:r>
            <a:r>
              <a:rPr lang="el-GR">
                <a:cs typeface="Calibri Light"/>
              </a:rPr>
              <a:t> </a:t>
            </a:r>
            <a:r>
              <a:rPr lang="el-GR" err="1">
                <a:cs typeface="Calibri Light"/>
              </a:rPr>
              <a:t>μοντελου</a:t>
            </a:r>
            <a:endParaRPr lang="el-GR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02D8-0D0E-4789-BA5B-AAE7393D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211398"/>
          </a:xfrm>
        </p:spPr>
        <p:txBody>
          <a:bodyPr/>
          <a:lstStyle/>
          <a:p>
            <a:r>
              <a:rPr lang="el-GR" dirty="0">
                <a:cs typeface="Calibri"/>
              </a:rPr>
              <a:t>Χωρίζουμε τα δεδομένα μας σε </a:t>
            </a:r>
            <a:r>
              <a:rPr lang="el-GR" dirty="0" err="1">
                <a:cs typeface="Calibri"/>
              </a:rPr>
              <a:t>train</a:t>
            </a:r>
            <a:r>
              <a:rPr lang="el-GR" dirty="0">
                <a:cs typeface="Calibri"/>
              </a:rPr>
              <a:t> και </a:t>
            </a:r>
            <a:r>
              <a:rPr lang="el-GR" dirty="0" err="1">
                <a:cs typeface="Calibri"/>
              </a:rPr>
              <a:t>test</a:t>
            </a:r>
            <a:r>
              <a:rPr lang="el-GR" dirty="0">
                <a:cs typeface="Calibri"/>
              </a:rPr>
              <a:t> με αναλογία 90% - 10% θέτοντας ένα τυχαίο </a:t>
            </a:r>
            <a:r>
              <a:rPr lang="el-GR" dirty="0" err="1">
                <a:cs typeface="Calibri"/>
              </a:rPr>
              <a:t>random</a:t>
            </a:r>
            <a:r>
              <a:rPr lang="el-GR" dirty="0" err="1">
                <a:ea typeface="+mn-lt"/>
                <a:cs typeface="+mn-lt"/>
              </a:rPr>
              <a:t>_state</a:t>
            </a:r>
            <a:r>
              <a:rPr lang="el-GR" dirty="0">
                <a:ea typeface="+mn-lt"/>
                <a:cs typeface="+mn-lt"/>
              </a:rPr>
              <a:t> και ενεργοποιώντας το </a:t>
            </a:r>
            <a:r>
              <a:rPr lang="el-GR" dirty="0" err="1">
                <a:ea typeface="+mn-lt"/>
                <a:cs typeface="+mn-lt"/>
              </a:rPr>
              <a:t>shuffle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l-GR" dirty="0">
                <a:cs typeface="Calibri"/>
              </a:rPr>
              <a:t>Χρησιμοποιήθηκαν όλες οι στήλες (από X1 - X64) διότι παρείχαν καλύτερα αποτελέσματα από τις επιλεγμένες.</a:t>
            </a:r>
          </a:p>
          <a:p>
            <a:pPr>
              <a:buClr>
                <a:srgbClr val="FFFFFF"/>
              </a:buClr>
            </a:pPr>
            <a:endParaRPr lang="en-US">
              <a:cs typeface="Calibri"/>
            </a:endParaRPr>
          </a:p>
        </p:txBody>
      </p:sp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89C378CD-0649-482C-873B-3398F90E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3816876"/>
            <a:ext cx="10837652" cy="22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9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244E-6EF9-4AD0-B067-12E80C56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ΚΑΤΗΓΟΡΙΟΠΟΊΗΣΗ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2A2E-6F8F-42D7-9019-13BD2AEE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895096"/>
          </a:xfrm>
        </p:spPr>
        <p:txBody>
          <a:bodyPr/>
          <a:lstStyle/>
          <a:p>
            <a:r>
              <a:rPr lang="el-GR">
                <a:cs typeface="Calibri"/>
              </a:rPr>
              <a:t>Για την κατηγοριοποίηση χρησιμοποιούμε έναν </a:t>
            </a:r>
            <a:r>
              <a:rPr lang="el-GR" err="1">
                <a:cs typeface="Calibri"/>
              </a:rPr>
              <a:t>random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forest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classifier</a:t>
            </a:r>
            <a:r>
              <a:rPr lang="el-GR">
                <a:cs typeface="Calibri" panose="020F0502020204030204"/>
              </a:rPr>
              <a:t> ο οποίος επιλέχτηκε διότι:</a:t>
            </a:r>
          </a:p>
          <a:p>
            <a:pPr>
              <a:buClr>
                <a:srgbClr val="FFFFFF"/>
              </a:buClr>
            </a:pPr>
            <a:r>
              <a:rPr lang="el-GR">
                <a:cs typeface="Calibri" panose="020F0502020204030204"/>
              </a:rPr>
              <a:t>- Ακριβής και αρκετά αξιόπιστος </a:t>
            </a:r>
          </a:p>
          <a:p>
            <a:pPr>
              <a:buClr>
                <a:srgbClr val="FFFFFF"/>
              </a:buClr>
            </a:pPr>
            <a:r>
              <a:rPr lang="el-GR">
                <a:cs typeface="Calibri" panose="020F0502020204030204"/>
              </a:rPr>
              <a:t>- Μας λύνει εξ ορισμού το πρόβλημα του </a:t>
            </a:r>
            <a:r>
              <a:rPr lang="el-GR" err="1">
                <a:cs typeface="Calibri" panose="020F0502020204030204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411214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244E-6EF9-4AD0-B067-12E80C56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ΚΑΤΗΓΟΡΙΟΠΟΊΗΣΗ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2A2E-6F8F-42D7-9019-13BD2AEE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895096"/>
          </a:xfrm>
        </p:spPr>
        <p:txBody>
          <a:bodyPr/>
          <a:lstStyle/>
          <a:p>
            <a:r>
              <a:rPr lang="el-GR">
                <a:cs typeface="Calibri"/>
              </a:rPr>
              <a:t>Για την κατηγοριοποίηση χρησιμοποιούμε έναν </a:t>
            </a:r>
            <a:r>
              <a:rPr lang="el-GR" err="1">
                <a:cs typeface="Calibri"/>
              </a:rPr>
              <a:t>random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forest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classifier</a:t>
            </a:r>
            <a:r>
              <a:rPr lang="el-GR">
                <a:cs typeface="Calibri" panose="020F0502020204030204"/>
              </a:rPr>
              <a:t> ο οποίος επιλέχτηκε διότι:</a:t>
            </a:r>
          </a:p>
          <a:p>
            <a:pPr>
              <a:buClr>
                <a:srgbClr val="FFFFFF"/>
              </a:buClr>
            </a:pPr>
            <a:r>
              <a:rPr lang="el-GR">
                <a:cs typeface="Calibri" panose="020F0502020204030204"/>
              </a:rPr>
              <a:t>- Ακριβής και αρκετά αξιόπιστος </a:t>
            </a:r>
          </a:p>
          <a:p>
            <a:pPr>
              <a:buClr>
                <a:srgbClr val="FFFFFF"/>
              </a:buClr>
            </a:pPr>
            <a:r>
              <a:rPr lang="el-GR">
                <a:cs typeface="Calibri" panose="020F0502020204030204"/>
              </a:rPr>
              <a:t>- Μας λύνει εξ ορισμού το πρόβλημα του </a:t>
            </a:r>
            <a:r>
              <a:rPr lang="el-GR" err="1">
                <a:cs typeface="Calibri" panose="020F0502020204030204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88491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244E-6EF9-4AD0-B067-12E80C56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ΚΑΤΗΓΟΡΙΟΠΟΊΗΣΗ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2A2E-6F8F-42D7-9019-13BD2AEE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895096"/>
          </a:xfrm>
        </p:spPr>
        <p:txBody>
          <a:bodyPr/>
          <a:lstStyle/>
          <a:p>
            <a:r>
              <a:rPr lang="el-GR">
                <a:cs typeface="Calibri"/>
              </a:rPr>
              <a:t>Για την κατηγοριοποίηση χρησιμοποιούμε έναν </a:t>
            </a:r>
            <a:r>
              <a:rPr lang="el-GR" err="1">
                <a:cs typeface="Calibri"/>
              </a:rPr>
              <a:t>random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forest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classifier</a:t>
            </a:r>
            <a:r>
              <a:rPr lang="el-GR">
                <a:cs typeface="Calibri" panose="020F0502020204030204"/>
              </a:rPr>
              <a:t> ο οποίος επιλέχτηκε διότι:</a:t>
            </a:r>
          </a:p>
          <a:p>
            <a:pPr>
              <a:buClr>
                <a:srgbClr val="FFFFFF"/>
              </a:buClr>
            </a:pPr>
            <a:r>
              <a:rPr lang="el-GR">
                <a:cs typeface="Calibri" panose="020F0502020204030204"/>
              </a:rPr>
              <a:t>- Ακριβής και αρκετά αξιόπιστος </a:t>
            </a:r>
          </a:p>
          <a:p>
            <a:pPr>
              <a:buClr>
                <a:srgbClr val="FFFFFF"/>
              </a:buClr>
            </a:pPr>
            <a:r>
              <a:rPr lang="el-GR">
                <a:cs typeface="Calibri" panose="020F0502020204030204"/>
              </a:rPr>
              <a:t>- Μας λύνει εξ ορισμού το πρόβλημα του </a:t>
            </a:r>
            <a:r>
              <a:rPr lang="el-GR" err="1">
                <a:cs typeface="Calibri" panose="020F0502020204030204"/>
              </a:rPr>
              <a:t>overfitting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A225C94-57FF-475D-8413-0A0820BA8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13" y="4045927"/>
            <a:ext cx="10521350" cy="10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66A4-BDCB-4A9A-8FBB-952EA8EB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Προ</a:t>
            </a:r>
            <a:r>
              <a:rPr lang="en-US">
                <a:cs typeface="Calibri Light"/>
              </a:rPr>
              <a:t>β</a:t>
            </a:r>
            <a:r>
              <a:rPr lang="en-US" err="1">
                <a:cs typeface="Calibri Light"/>
              </a:rPr>
              <a:t>λεψη</a:t>
            </a:r>
            <a:r>
              <a:rPr lang="en-US">
                <a:cs typeface="Calibri Light"/>
              </a:rPr>
              <a:t> α</a:t>
            </a:r>
            <a:r>
              <a:rPr lang="en-US" err="1">
                <a:cs typeface="Calibri Light"/>
              </a:rPr>
              <a:t>γνωστων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δεδομενων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017C-A81B-4A5F-BA4C-990084EDD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283284"/>
          </a:xfrm>
        </p:spPr>
        <p:txBody>
          <a:bodyPr/>
          <a:lstStyle/>
          <a:p>
            <a:pPr marL="0" indent="0">
              <a:buNone/>
            </a:pPr>
            <a:r>
              <a:rPr lang="el-GR">
                <a:ea typeface="+mn-lt"/>
                <a:cs typeface="+mn-lt"/>
              </a:rPr>
              <a:t>Παρακάτω φαίνονται τα αποτελέσματα των προβλέψεων που πετύχαμε.</a:t>
            </a:r>
            <a:endParaRPr lang="el-GR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FF54063B-0E9C-4CCC-9CE2-2AD34E8B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62" y="3887729"/>
            <a:ext cx="5575539" cy="27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4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8CB2-F802-4477-AF82-17D9E2F8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err="1">
                <a:cs typeface="Calibri Light"/>
              </a:rPr>
              <a:t>Αλλες</a:t>
            </a:r>
            <a:r>
              <a:rPr lang="el-GR">
                <a:cs typeface="Calibri Light"/>
              </a:rPr>
              <a:t> </a:t>
            </a:r>
            <a:r>
              <a:rPr lang="el-GR" err="1">
                <a:cs typeface="Calibri Light"/>
              </a:rPr>
              <a:t>μεθοδοι</a:t>
            </a:r>
            <a:r>
              <a:rPr lang="el-GR">
                <a:cs typeface="Calibri Light"/>
              </a:rPr>
              <a:t> που χρησιμοποιήσαμε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584B-8610-4979-B4BE-4CD1B5D1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Min_max</a:t>
            </a:r>
            <a:r>
              <a:rPr lang="en-US">
                <a:cs typeface="Calibri"/>
              </a:rPr>
              <a:t> normalization</a:t>
            </a:r>
          </a:p>
          <a:p>
            <a:pPr>
              <a:buClr>
                <a:srgbClr val="FFFFFF"/>
              </a:buClr>
            </a:pPr>
            <a:r>
              <a:rPr lang="en-US" err="1">
                <a:cs typeface="Calibri"/>
              </a:rPr>
              <a:t>Kmeans</a:t>
            </a:r>
            <a:r>
              <a:rPr lang="en-US">
                <a:cs typeface="Calibri"/>
              </a:rPr>
              <a:t> clustering 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Nearest </a:t>
            </a:r>
            <a:r>
              <a:rPr lang="en-US">
                <a:ea typeface="+mn-lt"/>
                <a:cs typeface="+mn-lt"/>
              </a:rPr>
              <a:t>neighbor </a:t>
            </a:r>
            <a:r>
              <a:rPr lang="en-US">
                <a:cs typeface="Calibri"/>
              </a:rPr>
              <a:t>filling 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Pearsons correlation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Random forest regression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Removing </a:t>
            </a:r>
            <a:r>
              <a:rPr lang="en-US" err="1">
                <a:cs typeface="Calibri"/>
              </a:rPr>
              <a:t>collumns</a:t>
            </a:r>
            <a:r>
              <a:rPr lang="en-US">
                <a:cs typeface="Calibri"/>
              </a:rPr>
              <a:t> with 25% zeroes</a:t>
            </a:r>
          </a:p>
          <a:p>
            <a:pPr>
              <a:buClr>
                <a:srgbClr val="FFFFFF"/>
              </a:buClr>
            </a:pPr>
            <a:endParaRPr lang="en-US"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err="1">
                <a:cs typeface="Calibri"/>
              </a:rPr>
              <a:t>Οι</a:t>
            </a:r>
            <a:r>
              <a:rPr lang="en-US">
                <a:cs typeface="Calibri"/>
              </a:rPr>
              <a:t> παραπ</a:t>
            </a:r>
            <a:r>
              <a:rPr lang="en-US" err="1">
                <a:cs typeface="Calibri"/>
              </a:rPr>
              <a:t>άνω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μέθοδοι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είχ</a:t>
            </a:r>
            <a:r>
              <a:rPr lang="en-US">
                <a:cs typeface="Calibri"/>
              </a:rPr>
              <a:t>αν π</a:t>
            </a:r>
            <a:r>
              <a:rPr lang="en-US" err="1">
                <a:cs typeface="Calibri"/>
              </a:rPr>
              <a:t>ερί</a:t>
            </a:r>
            <a:r>
              <a:rPr lang="en-US">
                <a:cs typeface="Calibri"/>
              </a:rPr>
              <a:t>π</a:t>
            </a:r>
            <a:r>
              <a:rPr lang="en-US" err="1">
                <a:cs typeface="Calibri"/>
              </a:rPr>
              <a:t>ου</a:t>
            </a:r>
            <a:r>
              <a:rPr lang="en-US">
                <a:cs typeface="Calibri"/>
              </a:rPr>
              <a:t> 30% - 40% </a:t>
            </a:r>
            <a:r>
              <a:rPr lang="en-US" err="1">
                <a:cs typeface="Calibri"/>
              </a:rPr>
              <a:t>χειρότερη</a:t>
            </a:r>
            <a:r>
              <a:rPr lang="en-US">
                <a:cs typeface="Calibri"/>
              </a:rPr>
              <a:t> απ</a:t>
            </a:r>
            <a:r>
              <a:rPr lang="en-US" err="1">
                <a:cs typeface="Calibri"/>
              </a:rPr>
              <a:t>όδοση</a:t>
            </a:r>
            <a:r>
              <a:rPr lang="en-US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898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Widescreen</PresentationFormat>
  <Slides>8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Celestial</vt:lpstr>
      <vt:lpstr>ΕΞΟΡΙΞΗ ΔΕΔΟΜΕΝΩΝ</vt:lpstr>
      <vt:lpstr>Προεπεξεργασία δεδομένων - Συμπλήρωση κενών τιμών</vt:lpstr>
      <vt:lpstr>ΔΕΔΟΜΕΝΑ ΕκπαιδευσηΣ μοντελου</vt:lpstr>
      <vt:lpstr>ΚΑΤΗΓΟΡΙΟΠΟΊΗΣΗ</vt:lpstr>
      <vt:lpstr>ΚΑΤΗΓΟΡΙΟΠΟΊΗΣΗ</vt:lpstr>
      <vt:lpstr>ΚΑΤΗΓΟΡΙΟΠΟΊΗΣΗ</vt:lpstr>
      <vt:lpstr>Προβλεψη αγνωστων δεδομενων</vt:lpstr>
      <vt:lpstr>Αλλες μεθοδοι που χρησιμοποιήσαμε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</cp:revision>
  <dcterms:created xsi:type="dcterms:W3CDTF">2022-01-13T20:28:35Z</dcterms:created>
  <dcterms:modified xsi:type="dcterms:W3CDTF">2022-01-20T17:24:22Z</dcterms:modified>
</cp:coreProperties>
</file>