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8" r:id="rId4"/>
    <p:sldId id="269" r:id="rId5"/>
    <p:sldId id="294" r:id="rId6"/>
    <p:sldId id="270" r:id="rId7"/>
    <p:sldId id="271" r:id="rId8"/>
    <p:sldId id="272" r:id="rId9"/>
    <p:sldId id="291" r:id="rId10"/>
    <p:sldId id="288" r:id="rId11"/>
    <p:sldId id="292" r:id="rId12"/>
    <p:sldId id="295" r:id="rId13"/>
    <p:sldId id="266" r:id="rId14"/>
    <p:sldId id="262" r:id="rId15"/>
    <p:sldId id="274" r:id="rId16"/>
    <p:sldId id="275" r:id="rId17"/>
    <p:sldId id="278" r:id="rId18"/>
    <p:sldId id="289" r:id="rId19"/>
    <p:sldId id="276" r:id="rId20"/>
    <p:sldId id="277" r:id="rId21"/>
    <p:sldId id="279" r:id="rId22"/>
    <p:sldId id="296" r:id="rId23"/>
    <p:sldId id="281" r:id="rId24"/>
    <p:sldId id="297" r:id="rId25"/>
    <p:sldId id="283" r:id="rId26"/>
    <p:sldId id="284" r:id="rId27"/>
    <p:sldId id="285" r:id="rId28"/>
    <p:sldId id="286" r:id="rId29"/>
    <p:sldId id="287" r:id="rId30"/>
    <p:sldId id="293" r:id="rId31"/>
    <p:sldId id="29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0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5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28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0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8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AF5F-D875-45AD-AC15-A616C2430C65}" type="datetimeFigureOut">
              <a:rPr lang="de-DE" smtClean="0"/>
              <a:t>03.10.2017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50C8-ADE4-41AA-8918-6D70D277B6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ldergebnis für event stor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28" y="460670"/>
            <a:ext cx="6848475" cy="34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Bildergebnis für event stor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49" y="4466555"/>
            <a:ext cx="3026679" cy="15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359583" y="4619625"/>
            <a:ext cx="5776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dirty="0"/>
              <a:t>The real Deal </a:t>
            </a:r>
            <a:r>
              <a:rPr lang="de-DE" sz="2800" dirty="0" err="1"/>
              <a:t>of</a:t>
            </a:r>
            <a:endParaRPr lang="de-DE" sz="2800" dirty="0"/>
          </a:p>
          <a:p>
            <a:pPr algn="r"/>
            <a:r>
              <a:rPr lang="de-DE" sz="2800" dirty="0" err="1"/>
              <a:t>How</a:t>
            </a:r>
            <a:r>
              <a:rPr lang="de-DE" sz="2800" dirty="0"/>
              <a:t> Business </a:t>
            </a:r>
            <a:r>
              <a:rPr lang="de-DE" sz="2800" dirty="0" err="1"/>
              <a:t>drives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Architecture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266844" y="6259532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Marcello Pauli</a:t>
            </a:r>
          </a:p>
        </p:txBody>
      </p:sp>
    </p:spTree>
    <p:extLst>
      <p:ext uri="{BB962C8B-B14F-4D97-AF65-F5344CB8AC3E}">
        <p14:creationId xmlns:p14="http://schemas.microsoft.com/office/powerpoint/2010/main" val="9247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85750" y="421243"/>
            <a:ext cx="297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Working on </a:t>
            </a:r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legacy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573450" y="1116489"/>
            <a:ext cx="6293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Business </a:t>
            </a:r>
            <a:r>
              <a:rPr lang="de-DE" dirty="0" err="1">
                <a:solidFill>
                  <a:schemeClr val="bg1"/>
                </a:solidFill>
              </a:rPr>
              <a:t>process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isn‘t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visible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within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codebase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 </a:t>
            </a:r>
            <a:r>
              <a:rPr lang="de-DE" dirty="0" err="1">
                <a:solidFill>
                  <a:schemeClr val="bg1"/>
                </a:solidFill>
              </a:rPr>
              <a:t>spent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lot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time in </a:t>
            </a:r>
            <a:r>
              <a:rPr lang="de-DE" dirty="0" err="1">
                <a:solidFill>
                  <a:schemeClr val="bg1"/>
                </a:solidFill>
              </a:rPr>
              <a:t>reading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before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finding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right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place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 </a:t>
            </a:r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translate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business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code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took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long</a:t>
            </a:r>
            <a:r>
              <a:rPr lang="de-DE" dirty="0">
                <a:solidFill>
                  <a:schemeClr val="bg1"/>
                </a:solidFill>
              </a:rPr>
              <a:t> time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implement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small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features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System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very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prone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Hard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sometimes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even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impossible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52500" y="6214417"/>
            <a:ext cx="635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Everyones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beloved</a:t>
            </a:r>
            <a:r>
              <a:rPr lang="de-DE" sz="2400" dirty="0">
                <a:solidFill>
                  <a:schemeClr val="bg1"/>
                </a:solidFill>
              </a:rPr>
              <a:t> „Big Ball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Mud</a:t>
            </a:r>
            <a:r>
              <a:rPr lang="de-DE" sz="2400" dirty="0">
                <a:solidFill>
                  <a:schemeClr val="bg1"/>
                </a:solidFill>
              </a:rPr>
              <a:t>“ </a:t>
            </a:r>
            <a:r>
              <a:rPr lang="de-DE" sz="2400" dirty="0" err="1">
                <a:solidFill>
                  <a:schemeClr val="bg1"/>
                </a:solidFill>
              </a:rPr>
              <a:t>Architecture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11" y="969316"/>
            <a:ext cx="402548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85750" y="421243"/>
            <a:ext cx="342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There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story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2" name="Picture 2" descr="https://upload.wikimedia.org/wikipedia/commons/thumb/6/6b/Alte-Kasberger-Linde-spring.jpg/1280px-Alte-Kasberger-Linde-sp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988162"/>
            <a:ext cx="7405687" cy="555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85750" y="421243"/>
            <a:ext cx="310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Learning on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domain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hard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Picture 2" descr="https://static1.squarespace.com/static/511aa518e4b0dcc6d89a8844/t/571641c045bf21fedbfce9ea/1461076420830/learning_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548" y="1564898"/>
            <a:ext cx="5541433" cy="423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Bildergebnis für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23" y="3237718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107397" y="3311443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@</a:t>
            </a:r>
            <a:r>
              <a:rPr lang="de-DE" dirty="0" err="1">
                <a:solidFill>
                  <a:schemeClr val="bg1"/>
                </a:solidFill>
              </a:rPr>
              <a:t>ziobrando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5750" y="421243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inventor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08" y="1421164"/>
            <a:ext cx="3657695" cy="4757058"/>
          </a:xfrm>
          <a:prstGeom prst="rect">
            <a:avLst/>
          </a:prstGeom>
        </p:spPr>
      </p:pic>
      <p:pic>
        <p:nvPicPr>
          <p:cNvPr id="13" name="Picture 2" descr="Bildergebnis für alberto brandol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23" y="1436276"/>
            <a:ext cx="1682524" cy="168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eanpub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60" y="3873418"/>
            <a:ext cx="1132606" cy="5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6143457" y="3915127"/>
            <a:ext cx="47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https://leanpub.com/introducing_eventstorming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69" y="1662767"/>
            <a:ext cx="8551863" cy="3755839"/>
          </a:xfrm>
          <a:prstGeom prst="rect">
            <a:avLst/>
          </a:prstGeom>
        </p:spPr>
      </p:pic>
      <p:cxnSp>
        <p:nvCxnSpPr>
          <p:cNvPr id="13" name="Gerader Verbinder 12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85750" y="4212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Hack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space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7" name="Gerader Verbinder 16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09985"/>
            <a:ext cx="5391150" cy="1657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374" y="3584575"/>
            <a:ext cx="7241253" cy="18573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987" y="4013200"/>
            <a:ext cx="3059703" cy="1083081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85750" y="421243"/>
            <a:ext cx="273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Start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„Domain Events“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962646"/>
            <a:ext cx="5133975" cy="20859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24" y="1962646"/>
            <a:ext cx="4435475" cy="4537832"/>
          </a:xfrm>
          <a:prstGeom prst="rect">
            <a:avLst/>
          </a:prstGeom>
        </p:spPr>
      </p:pic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84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„Domain Events“ </a:t>
            </a:r>
            <a:r>
              <a:rPr lang="de-DE" dirty="0" err="1">
                <a:solidFill>
                  <a:schemeClr val="bg1"/>
                </a:solidFill>
              </a:rPr>
              <a:t>come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76082"/>
            <a:ext cx="1485900" cy="15087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238" y="2514599"/>
            <a:ext cx="1485899" cy="14317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650" y="2517517"/>
            <a:ext cx="1485899" cy="1467325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5750" y="421243"/>
            <a:ext cx="310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… </a:t>
            </a:r>
            <a:r>
              <a:rPr lang="de-DE" dirty="0" err="1">
                <a:solidFill>
                  <a:schemeClr val="bg1"/>
                </a:solidFill>
              </a:rPr>
              <a:t>there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some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colours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Design </a:t>
            </a:r>
            <a:r>
              <a:rPr lang="de-DE" dirty="0" err="1">
                <a:solidFill>
                  <a:schemeClr val="bg1"/>
                </a:solidFill>
              </a:rPr>
              <a:t>matters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25" y="1393919"/>
            <a:ext cx="5225606" cy="47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57" y="1781174"/>
            <a:ext cx="8396288" cy="4033651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85750" y="421243"/>
            <a:ext cx="230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might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look</a:t>
            </a:r>
            <a:r>
              <a:rPr lang="de-DE" dirty="0">
                <a:solidFill>
                  <a:schemeClr val="bg1"/>
                </a:solidFill>
              </a:rPr>
              <a:t> like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4" y="1644264"/>
            <a:ext cx="1490810" cy="148406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24325" y="1651000"/>
            <a:ext cx="5147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Marcello Pauli</a:t>
            </a:r>
          </a:p>
          <a:p>
            <a:r>
              <a:rPr lang="de-DE" dirty="0" err="1">
                <a:solidFill>
                  <a:schemeClr val="bg1"/>
                </a:solidFill>
              </a:rPr>
              <a:t>married</a:t>
            </a:r>
            <a:r>
              <a:rPr lang="de-DE" dirty="0">
                <a:solidFill>
                  <a:schemeClr val="bg1"/>
                </a:solidFill>
              </a:rPr>
              <a:t>, 1 </a:t>
            </a:r>
            <a:r>
              <a:rPr lang="de-DE" dirty="0" err="1">
                <a:solidFill>
                  <a:schemeClr val="bg1"/>
                </a:solidFill>
              </a:rPr>
              <a:t>daughter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Software </a:t>
            </a:r>
            <a:r>
              <a:rPr lang="de-DE" dirty="0" err="1" smtClean="0">
                <a:solidFill>
                  <a:schemeClr val="bg1"/>
                </a:solidFill>
              </a:rPr>
              <a:t>Architect</a:t>
            </a:r>
            <a:r>
              <a:rPr lang="de-DE" dirty="0" smtClean="0">
                <a:solidFill>
                  <a:schemeClr val="bg1"/>
                </a:solidFill>
              </a:rPr>
              <a:t> &amp; Developer, </a:t>
            </a:r>
            <a:r>
              <a:rPr lang="de-DE" dirty="0" err="1">
                <a:solidFill>
                  <a:schemeClr val="bg1"/>
                </a:solidFill>
              </a:rPr>
              <a:t>working</a:t>
            </a:r>
            <a:r>
              <a:rPr lang="de-DE" dirty="0">
                <a:solidFill>
                  <a:schemeClr val="bg1"/>
                </a:solidFill>
              </a:rPr>
              <a:t> in Hamburg</a:t>
            </a:r>
          </a:p>
          <a:p>
            <a:r>
              <a:rPr lang="de-DE" dirty="0">
                <a:solidFill>
                  <a:schemeClr val="bg1"/>
                </a:solidFill>
              </a:rPr>
              <a:t>~ </a:t>
            </a:r>
            <a:r>
              <a:rPr lang="de-DE" dirty="0" smtClean="0">
                <a:solidFill>
                  <a:schemeClr val="bg1"/>
                </a:solidFill>
              </a:rPr>
              <a:t>7 </a:t>
            </a:r>
            <a:r>
              <a:rPr lang="de-DE" dirty="0" err="1">
                <a:solidFill>
                  <a:schemeClr val="bg1"/>
                </a:solidFill>
              </a:rPr>
              <a:t>yrs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development</a:t>
            </a:r>
            <a:r>
              <a:rPr lang="de-DE" dirty="0">
                <a:solidFill>
                  <a:schemeClr val="bg1"/>
                </a:solidFill>
              </a:rPr>
              <a:t> on a </a:t>
            </a:r>
            <a:r>
              <a:rPr lang="de-DE" dirty="0" smtClean="0">
                <a:solidFill>
                  <a:schemeClr val="bg1"/>
                </a:solidFill>
              </a:rPr>
              <a:t>Mainframe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~ 1 </a:t>
            </a:r>
            <a:r>
              <a:rPr lang="de-DE" dirty="0" err="1" smtClean="0">
                <a:solidFill>
                  <a:schemeClr val="bg1"/>
                </a:solidFill>
              </a:rPr>
              <a:t>yr</a:t>
            </a:r>
            <a:r>
              <a:rPr lang="de-DE" dirty="0" smtClean="0">
                <a:solidFill>
                  <a:schemeClr val="bg1"/>
                </a:solidFill>
              </a:rPr>
              <a:t>. Business </a:t>
            </a:r>
            <a:r>
              <a:rPr lang="de-DE" dirty="0" err="1" smtClean="0">
                <a:solidFill>
                  <a:schemeClr val="bg1"/>
                </a:solidFill>
              </a:rPr>
              <a:t>analyst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banking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domain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~ 5 </a:t>
            </a:r>
            <a:r>
              <a:rPr lang="de-DE" dirty="0" err="1">
                <a:solidFill>
                  <a:schemeClr val="bg1"/>
                </a:solidFill>
              </a:rPr>
              <a:t>yrs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development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client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server</a:t>
            </a:r>
            <a:r>
              <a:rPr lang="de-DE" dirty="0">
                <a:solidFill>
                  <a:schemeClr val="bg1"/>
                </a:solidFill>
              </a:rPr>
              <a:t>/web in .Net</a:t>
            </a:r>
          </a:p>
        </p:txBody>
      </p:sp>
      <p:pic>
        <p:nvPicPr>
          <p:cNvPr id="4106" name="Picture 10" descr="Bildergebnis für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64580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4781549" y="3538305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@</a:t>
            </a:r>
            <a:r>
              <a:rPr lang="de-DE" dirty="0" err="1">
                <a:solidFill>
                  <a:schemeClr val="bg1"/>
                </a:solidFill>
              </a:rPr>
              <a:t>pauli_marcello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81549" y="3995102"/>
            <a:ext cx="5261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working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Softfair</a:t>
            </a:r>
            <a:r>
              <a:rPr lang="de-DE" dirty="0" smtClean="0">
                <a:solidFill>
                  <a:schemeClr val="bg1"/>
                </a:solidFill>
              </a:rPr>
              <a:t> GmbH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domain</a:t>
            </a:r>
            <a:r>
              <a:rPr lang="de-DE" dirty="0">
                <a:solidFill>
                  <a:schemeClr val="bg1"/>
                </a:solidFill>
              </a:rPr>
              <a:t>: </a:t>
            </a:r>
            <a:r>
              <a:rPr lang="de-DE" dirty="0" err="1">
                <a:solidFill>
                  <a:schemeClr val="bg1"/>
                </a:solidFill>
              </a:rPr>
              <a:t>insurence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market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guidance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digitalization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5750" y="42124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Who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speaking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3" name="Gerader Verbinder 12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55" y="4033291"/>
            <a:ext cx="514413" cy="6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39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„Big Picture“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business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3316" name="Picture 4" descr="http://intranet.lichtblick.de/download/attachments/250937539/IMG_0177%5B1%5D.JPG?version=1&amp;modificationDate=1489405534000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7640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feil: nach rechts 2"/>
          <p:cNvSpPr/>
          <p:nvPr/>
        </p:nvSpPr>
        <p:spPr>
          <a:xfrm>
            <a:off x="508000" y="1968500"/>
            <a:ext cx="5935133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HeatLoadForecastService</a:t>
            </a:r>
            <a:endParaRPr lang="de-DE" dirty="0"/>
          </a:p>
        </p:txBody>
      </p:sp>
      <p:sp>
        <p:nvSpPr>
          <p:cNvPr id="11" name="Pfeil: nach rechts 10"/>
          <p:cNvSpPr/>
          <p:nvPr/>
        </p:nvSpPr>
        <p:spPr>
          <a:xfrm>
            <a:off x="508000" y="3032124"/>
            <a:ext cx="2667001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ImportLocationMasterdata</a:t>
            </a:r>
            <a:endParaRPr lang="de-DE" sz="1200" dirty="0"/>
          </a:p>
        </p:txBody>
      </p:sp>
      <p:sp>
        <p:nvSpPr>
          <p:cNvPr id="12" name="Pfeil: nach rechts 11"/>
          <p:cNvSpPr/>
          <p:nvPr/>
        </p:nvSpPr>
        <p:spPr>
          <a:xfrm>
            <a:off x="508000" y="3740150"/>
            <a:ext cx="2667001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ImportLocationHistoricalHeatLoad</a:t>
            </a:r>
            <a:endParaRPr lang="de-DE" sz="1200" dirty="0"/>
          </a:p>
        </p:txBody>
      </p:sp>
      <p:sp>
        <p:nvSpPr>
          <p:cNvPr id="13" name="Pfeil: nach rechts 12"/>
          <p:cNvSpPr/>
          <p:nvPr/>
        </p:nvSpPr>
        <p:spPr>
          <a:xfrm>
            <a:off x="508000" y="4498972"/>
            <a:ext cx="2667001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ImportRegionWeatherForecast</a:t>
            </a:r>
            <a:endParaRPr lang="de-DE" sz="1200" dirty="0"/>
          </a:p>
        </p:txBody>
      </p:sp>
      <p:sp>
        <p:nvSpPr>
          <p:cNvPr id="14" name="Pfeil: nach rechts 13"/>
          <p:cNvSpPr/>
          <p:nvPr/>
        </p:nvSpPr>
        <p:spPr>
          <a:xfrm>
            <a:off x="508000" y="5181598"/>
            <a:ext cx="2667001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ImportRegionHistoricalWeatherdata</a:t>
            </a:r>
            <a:endParaRPr lang="de-DE" sz="1200" dirty="0"/>
          </a:p>
        </p:txBody>
      </p:sp>
      <p:sp>
        <p:nvSpPr>
          <p:cNvPr id="16" name="Pfeil: nach rechts 15"/>
          <p:cNvSpPr/>
          <p:nvPr/>
        </p:nvSpPr>
        <p:spPr>
          <a:xfrm>
            <a:off x="3361266" y="2527300"/>
            <a:ext cx="2620433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HeadLoadForecast</a:t>
            </a:r>
            <a:endParaRPr lang="de-DE" sz="1200" dirty="0"/>
          </a:p>
        </p:txBody>
      </p:sp>
      <p:sp>
        <p:nvSpPr>
          <p:cNvPr id="17" name="Pfeil: nach rechts 16"/>
          <p:cNvSpPr/>
          <p:nvPr/>
        </p:nvSpPr>
        <p:spPr>
          <a:xfrm>
            <a:off x="4051301" y="3813174"/>
            <a:ext cx="1930398" cy="4445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ExportHeadLocadForecast</a:t>
            </a: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182" y="542925"/>
            <a:ext cx="33718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5031" y="5712075"/>
            <a:ext cx="278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Layered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Architecture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30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When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architecture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7" y="2349498"/>
            <a:ext cx="5876925" cy="20097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21836"/>
            <a:ext cx="22288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" y="6392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solidFill>
                  <a:schemeClr val="bg1"/>
                </a:solidFill>
              </a:rPr>
              <a:t>The </a:t>
            </a:r>
            <a:r>
              <a:rPr lang="de-DE" sz="8000" dirty="0" err="1">
                <a:solidFill>
                  <a:schemeClr val="bg1"/>
                </a:solidFill>
              </a:rPr>
              <a:t>inside</a:t>
            </a:r>
            <a:r>
              <a:rPr lang="de-DE" sz="8000" dirty="0">
                <a:solidFill>
                  <a:schemeClr val="bg1"/>
                </a:solidFill>
              </a:rPr>
              <a:t>-out </a:t>
            </a:r>
            <a:r>
              <a:rPr lang="de-DE" sz="8000" dirty="0" err="1">
                <a:solidFill>
                  <a:schemeClr val="bg1"/>
                </a:solidFill>
              </a:rPr>
              <a:t>approach</a:t>
            </a:r>
            <a:endParaRPr lang="de-DE" sz="8000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71" y="2057400"/>
            <a:ext cx="6513460" cy="355992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45031" y="5712075"/>
            <a:ext cx="310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Hexagonal </a:t>
            </a:r>
            <a:r>
              <a:rPr lang="de-DE" sz="2400" dirty="0" err="1">
                <a:solidFill>
                  <a:schemeClr val="bg1"/>
                </a:solidFill>
              </a:rPr>
              <a:t>Architecture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30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When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architecture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 smtClean="0">
                <a:solidFill>
                  <a:schemeClr val="bg1"/>
                </a:solidFill>
              </a:rPr>
              <a:t>Bla</a:t>
            </a:r>
            <a:r>
              <a:rPr lang="de-DE" sz="4400" dirty="0" smtClean="0">
                <a:solidFill>
                  <a:schemeClr val="bg1"/>
                </a:solidFill>
              </a:rPr>
              <a:t> </a:t>
            </a:r>
            <a:r>
              <a:rPr lang="de-DE" sz="4400" dirty="0" err="1" smtClean="0">
                <a:solidFill>
                  <a:schemeClr val="bg1"/>
                </a:solidFill>
              </a:rPr>
              <a:t>bla</a:t>
            </a:r>
            <a:r>
              <a:rPr lang="de-DE" sz="4400" dirty="0" smtClean="0">
                <a:solidFill>
                  <a:schemeClr val="bg1"/>
                </a:solidFill>
              </a:rPr>
              <a:t> </a:t>
            </a:r>
            <a:r>
              <a:rPr lang="de-DE" sz="4400" dirty="0" err="1" smtClean="0">
                <a:solidFill>
                  <a:schemeClr val="bg1"/>
                </a:solidFill>
              </a:rPr>
              <a:t>bla</a:t>
            </a:r>
            <a:endParaRPr lang="de-DE" sz="4400" dirty="0" smtClean="0">
              <a:solidFill>
                <a:schemeClr val="bg1"/>
              </a:solidFill>
            </a:endParaRPr>
          </a:p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Show </a:t>
            </a:r>
            <a:r>
              <a:rPr lang="de-DE" sz="4400" dirty="0" err="1" smtClean="0">
                <a:solidFill>
                  <a:schemeClr val="bg1"/>
                </a:solidFill>
              </a:rPr>
              <a:t>me</a:t>
            </a:r>
            <a:r>
              <a:rPr lang="de-DE" sz="4400" dirty="0" smtClean="0">
                <a:solidFill>
                  <a:schemeClr val="bg1"/>
                </a:solidFill>
              </a:rPr>
              <a:t> </a:t>
            </a:r>
            <a:r>
              <a:rPr lang="de-DE" sz="4400" dirty="0" err="1" smtClean="0">
                <a:solidFill>
                  <a:schemeClr val="bg1"/>
                </a:solidFill>
              </a:rPr>
              <a:t>your</a:t>
            </a:r>
            <a:r>
              <a:rPr lang="de-DE" sz="4400" dirty="0" smtClean="0">
                <a:solidFill>
                  <a:schemeClr val="bg1"/>
                </a:solidFill>
              </a:rPr>
              <a:t> </a:t>
            </a:r>
            <a:r>
              <a:rPr lang="de-DE" sz="4400" dirty="0" err="1" smtClean="0">
                <a:solidFill>
                  <a:schemeClr val="bg1"/>
                </a:solidFill>
              </a:rPr>
              <a:t>code</a:t>
            </a:r>
            <a:r>
              <a:rPr lang="de-DE" sz="4400" dirty="0" smtClean="0">
                <a:solidFill>
                  <a:schemeClr val="bg1"/>
                </a:solidFill>
              </a:rPr>
              <a:t>!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Code </a:t>
            </a:r>
            <a:r>
              <a:rPr lang="de-DE" dirty="0" err="1" smtClean="0">
                <a:solidFill>
                  <a:schemeClr val="bg1"/>
                </a:solidFill>
              </a:rPr>
              <a:t>code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code</a:t>
            </a:r>
            <a:r>
              <a:rPr lang="de-DE" dirty="0" smtClean="0">
                <a:solidFill>
                  <a:schemeClr val="bg1"/>
                </a:solidFill>
              </a:rPr>
              <a:t>…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A </a:t>
            </a:r>
            <a:r>
              <a:rPr lang="de-DE" sz="4400" dirty="0" err="1">
                <a:solidFill>
                  <a:schemeClr val="bg1"/>
                </a:solidFill>
              </a:rPr>
              <a:t>common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understanding</a:t>
            </a:r>
            <a:r>
              <a:rPr lang="de-DE" sz="4400" dirty="0">
                <a:solidFill>
                  <a:schemeClr val="bg1"/>
                </a:solidFill>
              </a:rPr>
              <a:t> on </a:t>
            </a:r>
            <a:r>
              <a:rPr lang="de-DE" sz="4400" dirty="0" err="1">
                <a:solidFill>
                  <a:schemeClr val="bg1"/>
                </a:solidFill>
              </a:rPr>
              <a:t>what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the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business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needs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crucial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Developing</a:t>
            </a:r>
            <a:r>
              <a:rPr lang="de-DE" sz="4400" dirty="0">
                <a:solidFill>
                  <a:schemeClr val="bg1"/>
                </a:solidFill>
              </a:rPr>
              <a:t> an </a:t>
            </a:r>
            <a:r>
              <a:rPr lang="de-DE" sz="4400" dirty="0" err="1">
                <a:solidFill>
                  <a:schemeClr val="bg1"/>
                </a:solidFill>
              </a:rPr>
              <a:t>application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a </a:t>
            </a:r>
            <a:r>
              <a:rPr lang="de-DE" sz="4400" dirty="0" err="1">
                <a:solidFill>
                  <a:schemeClr val="bg1"/>
                </a:solidFill>
              </a:rPr>
              <a:t>learning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process</a:t>
            </a:r>
            <a:r>
              <a:rPr lang="de-DE" sz="4400" dirty="0">
                <a:solidFill>
                  <a:schemeClr val="bg1"/>
                </a:solidFill>
              </a:rPr>
              <a:t>, </a:t>
            </a:r>
            <a:r>
              <a:rPr lang="de-DE" sz="4400" dirty="0" err="1">
                <a:solidFill>
                  <a:schemeClr val="bg1"/>
                </a:solidFill>
              </a:rPr>
              <a:t>coding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a </a:t>
            </a:r>
            <a:r>
              <a:rPr lang="de-DE" sz="4400" dirty="0" err="1">
                <a:solidFill>
                  <a:schemeClr val="bg1"/>
                </a:solidFill>
              </a:rPr>
              <a:t>sideffect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Build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the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software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inside</a:t>
            </a:r>
            <a:r>
              <a:rPr lang="de-DE" sz="4400" dirty="0">
                <a:solidFill>
                  <a:schemeClr val="bg1"/>
                </a:solidFill>
              </a:rPr>
              <a:t> out</a:t>
            </a:r>
          </a:p>
          <a:p>
            <a:pPr algn="ctr"/>
            <a:r>
              <a:rPr lang="de-DE" sz="4400" dirty="0" err="1">
                <a:solidFill>
                  <a:schemeClr val="bg1"/>
                </a:solidFill>
              </a:rPr>
              <a:t>Seperate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business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code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from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technical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concerns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5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Try </a:t>
            </a:r>
            <a:r>
              <a:rPr lang="de-DE" sz="4400" dirty="0" err="1">
                <a:solidFill>
                  <a:schemeClr val="bg1"/>
                </a:solidFill>
              </a:rPr>
              <a:t>to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align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your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architecture</a:t>
            </a:r>
            <a:endParaRPr lang="de-DE" sz="4400" dirty="0">
              <a:solidFill>
                <a:schemeClr val="bg1"/>
              </a:solidFill>
            </a:endParaRPr>
          </a:p>
          <a:p>
            <a:pPr algn="ctr"/>
            <a:r>
              <a:rPr lang="de-DE" sz="4400" dirty="0" err="1">
                <a:solidFill>
                  <a:schemeClr val="bg1"/>
                </a:solidFill>
              </a:rPr>
              <a:t>with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your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business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process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4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Modelling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a </a:t>
            </a:r>
            <a:r>
              <a:rPr lang="de-DE" sz="4400" dirty="0" err="1">
                <a:solidFill>
                  <a:schemeClr val="bg1"/>
                </a:solidFill>
              </a:rPr>
              <a:t>challange</a:t>
            </a:r>
            <a:endParaRPr lang="de-DE" sz="4400" dirty="0">
              <a:solidFill>
                <a:schemeClr val="bg1"/>
              </a:solidFill>
            </a:endParaRP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Challenge </a:t>
            </a:r>
            <a:r>
              <a:rPr lang="de-DE" sz="4400" dirty="0" err="1">
                <a:solidFill>
                  <a:schemeClr val="bg1"/>
                </a:solidFill>
              </a:rPr>
              <a:t>your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model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2772807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Be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pragmatical</a:t>
            </a:r>
            <a:r>
              <a:rPr lang="de-DE" sz="44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de-DE" sz="4400" dirty="0" err="1">
                <a:solidFill>
                  <a:schemeClr val="bg1"/>
                </a:solidFill>
              </a:rPr>
              <a:t>Don‘t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be</a:t>
            </a:r>
            <a:r>
              <a:rPr lang="de-DE" sz="4400" dirty="0">
                <a:solidFill>
                  <a:schemeClr val="bg1"/>
                </a:solidFill>
              </a:rPr>
              <a:t> a </a:t>
            </a:r>
            <a:r>
              <a:rPr lang="de-DE" sz="4400" dirty="0" err="1">
                <a:solidFill>
                  <a:schemeClr val="bg1"/>
                </a:solidFill>
              </a:rPr>
              <a:t>perfectionist</a:t>
            </a:r>
            <a:r>
              <a:rPr lang="de-DE" sz="4400" dirty="0">
                <a:solidFill>
                  <a:schemeClr val="bg1"/>
                </a:solidFill>
              </a:rPr>
              <a:t>, just </a:t>
            </a:r>
            <a:r>
              <a:rPr lang="de-DE" sz="4400" dirty="0" err="1">
                <a:solidFill>
                  <a:schemeClr val="bg1"/>
                </a:solidFill>
              </a:rPr>
              <a:t>make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valuable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lessons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learned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9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0" y="26289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smtClean="0">
                <a:solidFill>
                  <a:schemeClr val="bg1"/>
                </a:solidFill>
              </a:rPr>
              <a:t>Disclaimer</a:t>
            </a:r>
            <a:endParaRPr lang="de-DE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0" y="115990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There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a </a:t>
            </a:r>
            <a:r>
              <a:rPr lang="de-DE" sz="4400" dirty="0" err="1">
                <a:solidFill>
                  <a:schemeClr val="bg1"/>
                </a:solidFill>
              </a:rPr>
              <a:t>greenfield</a:t>
            </a:r>
            <a:r>
              <a:rPr lang="de-DE" sz="4400" dirty="0">
                <a:solidFill>
                  <a:schemeClr val="bg1"/>
                </a:solidFill>
              </a:rPr>
              <a:t> on </a:t>
            </a:r>
            <a:r>
              <a:rPr lang="de-DE" sz="4400" dirty="0" err="1">
                <a:solidFill>
                  <a:schemeClr val="bg1"/>
                </a:solidFill>
              </a:rPr>
              <a:t>any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brownfield</a:t>
            </a:r>
            <a:endParaRPr lang="de-DE" sz="4400" dirty="0">
              <a:solidFill>
                <a:schemeClr val="bg1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85750" y="421243"/>
            <a:ext cx="20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started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0" y="20990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Find </a:t>
            </a:r>
            <a:r>
              <a:rPr lang="de-DE" sz="4400" dirty="0" err="1">
                <a:solidFill>
                  <a:schemeClr val="bg1"/>
                </a:solidFill>
              </a:rPr>
              <a:t>impacts</a:t>
            </a:r>
            <a:r>
              <a:rPr lang="de-DE" sz="4400" dirty="0">
                <a:solidFill>
                  <a:schemeClr val="bg1"/>
                </a:solidFill>
              </a:rPr>
              <a:t> on </a:t>
            </a:r>
            <a:r>
              <a:rPr lang="de-DE" sz="4400" dirty="0" err="1">
                <a:solidFill>
                  <a:schemeClr val="bg1"/>
                </a:solidFill>
              </a:rPr>
              <a:t>your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current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business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workflow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0" y="307719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Get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new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teammates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up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to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speed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-101600" y="426406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How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your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week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organized</a:t>
            </a:r>
            <a:r>
              <a:rPr lang="de-DE" sz="4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-101600" y="535195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There</a:t>
            </a:r>
            <a:r>
              <a:rPr lang="de-DE" sz="4400" dirty="0">
                <a:solidFill>
                  <a:schemeClr val="bg1"/>
                </a:solidFill>
              </a:rPr>
              <a:t> will </a:t>
            </a:r>
            <a:r>
              <a:rPr lang="de-DE" sz="4400" dirty="0" err="1">
                <a:solidFill>
                  <a:schemeClr val="bg1"/>
                </a:solidFill>
              </a:rPr>
              <a:t>be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two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workshops</a:t>
            </a:r>
            <a:r>
              <a:rPr lang="de-DE" sz="4400" dirty="0">
                <a:solidFill>
                  <a:schemeClr val="bg1"/>
                </a:solidFill>
              </a:rPr>
              <a:t> in April – </a:t>
            </a:r>
            <a:r>
              <a:rPr lang="de-DE" sz="4400" dirty="0" err="1">
                <a:solidFill>
                  <a:schemeClr val="bg1"/>
                </a:solidFill>
              </a:rPr>
              <a:t>hurray</a:t>
            </a:r>
            <a:r>
              <a:rPr lang="de-DE" sz="4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44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635500" y="1744107"/>
            <a:ext cx="7556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</a:rPr>
              <a:t>Thanks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and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good</a:t>
            </a:r>
            <a:r>
              <a:rPr lang="de-DE" sz="4400" dirty="0">
                <a:solidFill>
                  <a:schemeClr val="bg1"/>
                </a:solidFill>
              </a:rPr>
              <a:t> bye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… but </a:t>
            </a:r>
            <a:r>
              <a:rPr lang="de-DE" sz="4400" dirty="0" err="1">
                <a:solidFill>
                  <a:schemeClr val="bg1"/>
                </a:solidFill>
              </a:rPr>
              <a:t>wait</a:t>
            </a:r>
            <a:r>
              <a:rPr lang="de-DE" sz="4400" dirty="0">
                <a:solidFill>
                  <a:schemeClr val="bg1"/>
                </a:solidFill>
              </a:rPr>
              <a:t> – </a:t>
            </a:r>
            <a:r>
              <a:rPr lang="de-DE" sz="4400" dirty="0" err="1">
                <a:solidFill>
                  <a:schemeClr val="bg1"/>
                </a:solidFill>
              </a:rPr>
              <a:t>any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questions</a:t>
            </a:r>
            <a:r>
              <a:rPr lang="de-DE" sz="4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10" descr="Bildergebnis für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75" y="6106864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0280649" y="6180589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@</a:t>
            </a:r>
            <a:r>
              <a:rPr lang="de-DE" dirty="0" err="1">
                <a:solidFill>
                  <a:schemeClr val="bg1"/>
                </a:solidFill>
              </a:rPr>
              <a:t>pauli_marcello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i love me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2875"/>
            <a:ext cx="415925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1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5750" y="421243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We</a:t>
            </a:r>
            <a:r>
              <a:rPr lang="de-DE" dirty="0">
                <a:solidFill>
                  <a:schemeClr val="bg1"/>
                </a:solidFill>
              </a:rPr>
              <a:t> dealt </a:t>
            </a:r>
            <a:r>
              <a:rPr lang="de-DE" dirty="0" err="1">
                <a:solidFill>
                  <a:schemeClr val="bg1"/>
                </a:solidFill>
              </a:rPr>
              <a:t>wrong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User Stories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37" y="2263775"/>
            <a:ext cx="3209925" cy="38195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48" y="3348037"/>
            <a:ext cx="1504950" cy="16383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508938" y="5080000"/>
            <a:ext cx="4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559762" y="6101834"/>
            <a:ext cx="11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Dev</a:t>
            </a:r>
            <a:r>
              <a:rPr lang="de-DE" dirty="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17" name="Denkblase: wolkenförmig 16"/>
          <p:cNvSpPr/>
          <p:nvPr/>
        </p:nvSpPr>
        <p:spPr>
          <a:xfrm>
            <a:off x="1751419" y="1493838"/>
            <a:ext cx="3614737" cy="2471511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 so </a:t>
            </a:r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fulfill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business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needs</a:t>
            </a:r>
            <a:r>
              <a:rPr lang="de-DE" dirty="0">
                <a:solidFill>
                  <a:schemeClr val="tx1"/>
                </a:solidFill>
              </a:rPr>
              <a:t> 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Storypoints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guess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Denkblase: wolkenförmig 17"/>
          <p:cNvSpPr/>
          <p:nvPr/>
        </p:nvSpPr>
        <p:spPr>
          <a:xfrm>
            <a:off x="7664235" y="664936"/>
            <a:ext cx="4151965" cy="2764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New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column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Mapping</a:t>
            </a:r>
          </a:p>
          <a:p>
            <a:pPr marL="342900" indent="-342900" algn="ctr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Change WCF Operation</a:t>
            </a:r>
          </a:p>
          <a:p>
            <a:pPr marL="342900" indent="-342900" algn="ctr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Something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logic</a:t>
            </a:r>
            <a:endParaRPr lang="de-DE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„5 Points“</a:t>
            </a:r>
          </a:p>
        </p:txBody>
      </p:sp>
    </p:spTree>
    <p:extLst>
      <p:ext uri="{BB962C8B-B14F-4D97-AF65-F5344CB8AC3E}">
        <p14:creationId xmlns:p14="http://schemas.microsoft.com/office/powerpoint/2010/main" val="42813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5750" y="421243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CRM </a:t>
            </a:r>
            <a:r>
              <a:rPr lang="de-DE" dirty="0" err="1">
                <a:solidFill>
                  <a:schemeClr val="bg1"/>
                </a:solidFill>
              </a:rPr>
              <a:t>system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example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331864" y="927680"/>
            <a:ext cx="51475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CustomerService</a:t>
            </a:r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CustomerDTO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SaveToDatabase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291736" y="1159907"/>
            <a:ext cx="5341257" cy="3396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u="sng" dirty="0" err="1">
                <a:solidFill>
                  <a:schemeClr val="tx1"/>
                </a:solidFill>
              </a:rPr>
              <a:t>Onboarding</a:t>
            </a:r>
            <a:r>
              <a:rPr lang="de-DE" u="sng" dirty="0">
                <a:solidFill>
                  <a:schemeClr val="tx1"/>
                </a:solidFill>
              </a:rPr>
              <a:t> a </a:t>
            </a:r>
            <a:r>
              <a:rPr lang="de-DE" u="sng" dirty="0" err="1">
                <a:solidFill>
                  <a:schemeClr val="tx1"/>
                </a:solidFill>
              </a:rPr>
              <a:t>new</a:t>
            </a:r>
            <a:r>
              <a:rPr lang="de-DE" u="sng" dirty="0">
                <a:solidFill>
                  <a:schemeClr val="tx1"/>
                </a:solidFill>
              </a:rPr>
              <a:t> </a:t>
            </a:r>
            <a:r>
              <a:rPr lang="de-DE" u="sng" dirty="0" err="1">
                <a:solidFill>
                  <a:schemeClr val="tx1"/>
                </a:solidFill>
              </a:rPr>
              <a:t>customer</a:t>
            </a:r>
            <a:endParaRPr lang="de-DE" u="sng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As Fiona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 </a:t>
            </a:r>
            <a:r>
              <a:rPr lang="de-DE" dirty="0" err="1">
                <a:solidFill>
                  <a:schemeClr val="tx1"/>
                </a:solidFill>
              </a:rPr>
              <a:t>want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save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So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handled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all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business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processes</a:t>
            </a:r>
            <a:r>
              <a:rPr lang="de-DE" dirty="0">
                <a:solidFill>
                  <a:schemeClr val="tx1"/>
                </a:solidFill>
              </a:rPr>
              <a:t>.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9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5750" y="421243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CRM </a:t>
            </a:r>
            <a:r>
              <a:rPr lang="de-DE" dirty="0" err="1">
                <a:solidFill>
                  <a:schemeClr val="bg1"/>
                </a:solidFill>
              </a:rPr>
              <a:t>system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example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331865" y="921205"/>
            <a:ext cx="53085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CustomerService</a:t>
            </a:r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CustomerDTO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LoadFromDb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c.Id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SaveToDatabase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SaveToDatabase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291736" y="1159907"/>
            <a:ext cx="5341257" cy="3396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u="sng" dirty="0">
                <a:solidFill>
                  <a:schemeClr val="tx1"/>
                </a:solidFill>
              </a:rPr>
              <a:t>Edit </a:t>
            </a:r>
            <a:r>
              <a:rPr lang="de-DE" u="sng" dirty="0" err="1">
                <a:solidFill>
                  <a:schemeClr val="tx1"/>
                </a:solidFill>
              </a:rPr>
              <a:t>customer</a:t>
            </a:r>
            <a:r>
              <a:rPr lang="de-DE" u="sng" dirty="0">
                <a:solidFill>
                  <a:schemeClr val="tx1"/>
                </a:solidFill>
              </a:rPr>
              <a:t> </a:t>
            </a:r>
            <a:r>
              <a:rPr lang="de-DE" u="sng" dirty="0" err="1">
                <a:solidFill>
                  <a:schemeClr val="tx1"/>
                </a:solidFill>
              </a:rPr>
              <a:t>information</a:t>
            </a:r>
            <a:endParaRPr lang="de-DE" u="sng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As Fiona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 </a:t>
            </a:r>
            <a:r>
              <a:rPr lang="de-DE" dirty="0" err="1">
                <a:solidFill>
                  <a:schemeClr val="tx1"/>
                </a:solidFill>
              </a:rPr>
              <a:t>want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edit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So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</a:t>
            </a:r>
            <a:r>
              <a:rPr lang="de-DE" dirty="0">
                <a:solidFill>
                  <a:schemeClr val="tx1"/>
                </a:solidFill>
              </a:rPr>
              <a:t>-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-date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every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business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process</a:t>
            </a:r>
            <a:r>
              <a:rPr lang="de-DE" dirty="0">
                <a:solidFill>
                  <a:schemeClr val="tx1"/>
                </a:solidFill>
              </a:rPr>
              <a:t>.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/>
          <p:cNvCxnSpPr/>
          <p:nvPr/>
        </p:nvCxnSpPr>
        <p:spPr>
          <a:xfrm>
            <a:off x="7213600" y="2510971"/>
            <a:ext cx="43543" cy="1930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5750" y="421243"/>
            <a:ext cx="23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CRM </a:t>
            </a:r>
            <a:r>
              <a:rPr lang="de-DE" dirty="0" err="1">
                <a:solidFill>
                  <a:schemeClr val="bg1"/>
                </a:solidFill>
              </a:rPr>
              <a:t>system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example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331863" y="925222"/>
            <a:ext cx="5860137" cy="593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CustomerService</a:t>
            </a:r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CustomerDTO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LoadFromDb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c.Id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DetermineClosestAccountManager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SaveToDatabase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de-DE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</a:t>
            </a:r>
            <a:r>
              <a:rPr lang="de-DE" sz="1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de-DE" sz="15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c.Address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pCustomer.Address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DetermineClosestAccountManager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SaveToDatabase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pCustomer</a:t>
            </a:r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291736" y="1159907"/>
            <a:ext cx="5341257" cy="4021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u="sng" dirty="0" err="1">
                <a:solidFill>
                  <a:schemeClr val="tx1"/>
                </a:solidFill>
              </a:rPr>
              <a:t>Determine</a:t>
            </a:r>
            <a:r>
              <a:rPr lang="de-DE" u="sng" dirty="0">
                <a:solidFill>
                  <a:schemeClr val="tx1"/>
                </a:solidFill>
              </a:rPr>
              <a:t> </a:t>
            </a:r>
            <a:r>
              <a:rPr lang="de-DE" u="sng" dirty="0" err="1">
                <a:solidFill>
                  <a:schemeClr val="tx1"/>
                </a:solidFill>
              </a:rPr>
              <a:t>account</a:t>
            </a:r>
            <a:r>
              <a:rPr lang="de-DE" u="sng" dirty="0">
                <a:solidFill>
                  <a:schemeClr val="tx1"/>
                </a:solidFill>
              </a:rPr>
              <a:t> </a:t>
            </a:r>
            <a:r>
              <a:rPr lang="de-DE" u="sng" dirty="0" err="1">
                <a:solidFill>
                  <a:schemeClr val="tx1"/>
                </a:solidFill>
              </a:rPr>
              <a:t>manager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As Fiona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 </a:t>
            </a:r>
            <a:r>
              <a:rPr lang="de-DE" dirty="0" err="1">
                <a:solidFill>
                  <a:schemeClr val="tx1"/>
                </a:solidFill>
              </a:rPr>
              <a:t>want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manager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closest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residence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determined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system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send an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manager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So </a:t>
            </a:r>
            <a:r>
              <a:rPr lang="de-DE" dirty="0" err="1">
                <a:solidFill>
                  <a:schemeClr val="tx1"/>
                </a:solidFill>
              </a:rPr>
              <a:t>that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appointments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between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managers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easily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This </a:t>
            </a:r>
            <a:r>
              <a:rPr lang="de-DE" dirty="0" err="1">
                <a:solidFill>
                  <a:schemeClr val="tx1"/>
                </a:solidFill>
              </a:rPr>
              <a:t>should</a:t>
            </a:r>
            <a:r>
              <a:rPr lang="de-DE" dirty="0">
                <a:solidFill>
                  <a:schemeClr val="tx1"/>
                </a:solidFill>
              </a:rPr>
              <a:t> happen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new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when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address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changes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7141029" y="5181600"/>
            <a:ext cx="14514" cy="8563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141029" y="3708952"/>
            <a:ext cx="7257" cy="18710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5750" y="421243"/>
            <a:ext cx="16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catastrophe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591240" y="2085296"/>
            <a:ext cx="2685143" cy="2627085"/>
            <a:chOff x="1103085" y="1335314"/>
            <a:chExt cx="2685143" cy="2627085"/>
          </a:xfrm>
        </p:grpSpPr>
        <p:sp>
          <p:nvSpPr>
            <p:cNvPr id="3" name="Ellipse 2"/>
            <p:cNvSpPr/>
            <p:nvPr/>
          </p:nvSpPr>
          <p:spPr>
            <a:xfrm>
              <a:off x="1103085" y="1335314"/>
              <a:ext cx="2685143" cy="26270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777" y="1717447"/>
              <a:ext cx="1828800" cy="1819275"/>
            </a:xfrm>
            <a:prstGeom prst="rect">
              <a:avLst/>
            </a:prstGeom>
          </p:spPr>
        </p:pic>
      </p:grpSp>
      <p:grpSp>
        <p:nvGrpSpPr>
          <p:cNvPr id="6" name="Gruppieren 5"/>
          <p:cNvGrpSpPr/>
          <p:nvPr/>
        </p:nvGrpSpPr>
        <p:grpSpPr>
          <a:xfrm>
            <a:off x="6572361" y="3638322"/>
            <a:ext cx="2685143" cy="2627085"/>
            <a:chOff x="5585390" y="2592219"/>
            <a:chExt cx="2685143" cy="2627085"/>
          </a:xfrm>
        </p:grpSpPr>
        <p:sp>
          <p:nvSpPr>
            <p:cNvPr id="17" name="Ellipse 16"/>
            <p:cNvSpPr/>
            <p:nvPr/>
          </p:nvSpPr>
          <p:spPr>
            <a:xfrm>
              <a:off x="5585390" y="2592219"/>
              <a:ext cx="2685143" cy="262708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8840" y="3100222"/>
              <a:ext cx="1558245" cy="1608242"/>
            </a:xfrm>
            <a:prstGeom prst="rect">
              <a:avLst/>
            </a:prstGeom>
          </p:spPr>
        </p:pic>
      </p:grpSp>
      <p:sp>
        <p:nvSpPr>
          <p:cNvPr id="18" name="Denkblase: wolkenförmig 17"/>
          <p:cNvSpPr/>
          <p:nvPr/>
        </p:nvSpPr>
        <p:spPr>
          <a:xfrm>
            <a:off x="4756292" y="605909"/>
            <a:ext cx="3048000" cy="2002972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Why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send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information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twice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customer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9" name="Denkblase: wolkenförmig 18"/>
          <p:cNvSpPr/>
          <p:nvPr/>
        </p:nvSpPr>
        <p:spPr>
          <a:xfrm>
            <a:off x="7855176" y="1959429"/>
            <a:ext cx="2362881" cy="1482498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?!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Bildergebnis für ba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28" y="2225141"/>
            <a:ext cx="8896350" cy="28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/>
          <p:cNvCxnSpPr/>
          <p:nvPr/>
        </p:nvCxnSpPr>
        <p:spPr>
          <a:xfrm>
            <a:off x="285750" y="790575"/>
            <a:ext cx="4248150" cy="0"/>
          </a:xfrm>
          <a:prstGeom prst="line">
            <a:avLst/>
          </a:prstGeom>
          <a:ln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-101600" y="6121400"/>
            <a:ext cx="863600" cy="8509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-101600" y="5918200"/>
            <a:ext cx="1054100" cy="10541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5450" y="1602803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Build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right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thing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9177660" y="1602804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</a:rPr>
              <a:t>Build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right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33900" y="5202018"/>
            <a:ext cx="3314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Find a </a:t>
            </a:r>
            <a:r>
              <a:rPr lang="de-DE" sz="2400" dirty="0" err="1">
                <a:solidFill>
                  <a:schemeClr val="bg1"/>
                </a:solidFill>
              </a:rPr>
              <a:t>sweetspot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to</a:t>
            </a:r>
            <a:endParaRPr lang="de-DE" sz="2400" dirty="0">
              <a:solidFill>
                <a:schemeClr val="bg1"/>
              </a:solidFill>
            </a:endParaRPr>
          </a:p>
          <a:p>
            <a:pPr algn="ctr"/>
            <a:r>
              <a:rPr lang="de-DE" sz="2400" dirty="0" err="1">
                <a:solidFill>
                  <a:schemeClr val="bg1"/>
                </a:solidFill>
              </a:rPr>
              <a:t>build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right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right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85750" y="421243"/>
            <a:ext cx="17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Software </a:t>
            </a:r>
            <a:r>
              <a:rPr lang="de-DE" dirty="0" err="1">
                <a:solidFill>
                  <a:schemeClr val="bg1"/>
                </a:solidFill>
              </a:rPr>
              <a:t>quality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Breitbild</PresentationFormat>
  <Paragraphs>180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Marcello Pauli</dc:creator>
  <cp:lastModifiedBy>Pauli Marcello</cp:lastModifiedBy>
  <cp:revision>115</cp:revision>
  <dcterms:created xsi:type="dcterms:W3CDTF">2017-03-24T08:41:41Z</dcterms:created>
  <dcterms:modified xsi:type="dcterms:W3CDTF">2017-10-04T07:26:33Z</dcterms:modified>
</cp:coreProperties>
</file>