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7" r:id="rId2"/>
    <p:sldId id="388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3399"/>
    <a:srgbClr val="E189E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709" autoAdjust="0"/>
  </p:normalViewPr>
  <p:slideViewPr>
    <p:cSldViewPr snapToGrid="0" snapToObjects="1">
      <p:cViewPr varScale="1">
        <p:scale>
          <a:sx n="74" d="100"/>
          <a:sy n="74" d="100"/>
        </p:scale>
        <p:origin x="1374" y="13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774F2-CDA8-4C17-8C24-071C24805065}" type="datetimeFigureOut">
              <a:rPr lang="es-MX" smtClean="0"/>
              <a:pPr/>
              <a:t>27/02/2014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327-440C-4599-932E-BC54F5DBA425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163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9D34-C35B-4084-AD02-67865DBA95D0}" type="datetimeFigureOut">
              <a:rPr lang="es-MX" smtClean="0"/>
              <a:pPr/>
              <a:t>27/02/2014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29806-26B6-48DF-8588-AE378AF8A2D3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61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884548" y="8685709"/>
            <a:ext cx="2971903" cy="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9pPr>
          </a:lstStyle>
          <a:p>
            <a:pPr algn="r" eaLnBrk="1" hangingPunct="1"/>
            <a:fld id="{26CF289B-6CE5-4697-8932-D7670AA48F49}" type="slidenum">
              <a:rPr lang="es-ES" sz="1200"/>
              <a:pPr algn="r" eaLnBrk="1" hangingPunct="1"/>
              <a:t>1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845049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MX" smtClean="0">
              <a:latin typeface="Arial" pitchFamily="34" charset="0"/>
            </a:endParaRP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3884548" y="8685709"/>
            <a:ext cx="2971903" cy="4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8" rIns="91437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9pPr>
          </a:lstStyle>
          <a:p>
            <a:pPr algn="r" eaLnBrk="1" hangingPunct="1"/>
            <a:fld id="{26CF289B-6CE5-4697-8932-D7670AA48F49}" type="slidenum">
              <a:rPr lang="es-ES" sz="1200"/>
              <a:pPr algn="r" eaLnBrk="1" hangingPunct="1"/>
              <a:t>2</a:t>
            </a:fld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79257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A918-7F9F-4125-8B39-A1519AAADE7B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5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0942C-B278-4923-987B-B0E05B2C4EB8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35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F84F-A0F0-4F39-90BC-C9F584E6E01E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63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EFAC-E05C-44E2-8502-84ABB2884EE5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86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DEAB-F98D-4A31-8062-FFCF33543673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04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BCE4-CC55-4CC1-BEE6-BEC81F71B05A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50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7F0D-1FC8-4DFB-AFE3-028F8247261D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51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7F07-FECA-4AD6-AEEF-890527D3761D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6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54C1-F5C4-413F-A5D0-34E9BCEBCDDC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5" name="4 Rectángulo"/>
          <p:cNvSpPr/>
          <p:nvPr userDrawn="1"/>
        </p:nvSpPr>
        <p:spPr>
          <a:xfrm>
            <a:off x="0" y="4847771"/>
            <a:ext cx="9144000" cy="20102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24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1A59-1F9A-4ADC-8049-66F84F8DB619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A24C-2D11-4EC9-9E1E-192ECBA03A80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81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AF46-F2AE-46B9-824F-5FD52C137202}" type="datetime1">
              <a:rPr lang="es-ES" smtClean="0"/>
              <a:pPr/>
              <a:t>27/02/2014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59954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fld id="{4E767683-8D6C-4E40-96C1-76D47E33495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5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0" y="512421"/>
            <a:ext cx="8886423" cy="650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algn="just">
              <a:defRPr/>
            </a:pPr>
            <a:r>
              <a:rPr lang="es-MX" sz="1600" dirty="0" smtClean="0">
                <a:latin typeface="Tahoma" pitchFamily="34" charset="0"/>
                <a:cs typeface="Tahoma" pitchFamily="34" charset="0"/>
              </a:rPr>
              <a:t>Es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un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seguro económico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y sencillo que 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protege a nuestros clientes ante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las eventualidades más comunes en México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:</a:t>
            </a:r>
          </a:p>
          <a:p>
            <a:pPr marL="114300" lvl="1" algn="just">
              <a:defRPr/>
            </a:pP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8001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 smtClean="0">
                <a:latin typeface="Tahoma" pitchFamily="34" charset="0"/>
                <a:cs typeface="Tahoma" pitchFamily="34" charset="0"/>
              </a:rPr>
              <a:t>Desempleo (Economía Formal)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8001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Incapacidad parcial o 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total (Economía Informal)</a:t>
            </a:r>
          </a:p>
          <a:p>
            <a:pPr marL="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es-MX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s-MX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</a:t>
            </a:r>
            <a:r>
              <a:rPr lang="es-MX" sz="1600" b="1" dirty="0" smtClean="0">
                <a:latin typeface="Tahoma" pitchFamily="34" charset="0"/>
                <a:cs typeface="Tahoma" pitchFamily="34" charset="0"/>
              </a:rPr>
              <a:t>Beneficios:</a:t>
            </a:r>
          </a:p>
          <a:p>
            <a:pPr marL="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es-MX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Protege a todo tipo de 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clientes.</a:t>
            </a: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 smtClean="0">
                <a:latin typeface="Tahoma" pitchFamily="34" charset="0"/>
                <a:cs typeface="Tahoma" pitchFamily="34" charset="0"/>
              </a:rPr>
              <a:t>Permite hacer 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frente  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a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obligaciones adquiridas con anterioridad.</a:t>
            </a: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Tranquilidad financiera hasta por 3 meses.</a:t>
            </a: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 smtClean="0">
                <a:latin typeface="Tahoma" pitchFamily="34" charset="0"/>
                <a:cs typeface="Tahoma" pitchFamily="34" charset="0"/>
              </a:rPr>
              <a:t>Seguridad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para 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la familia del asegurado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 smtClean="0">
                <a:latin typeface="Tahoma" pitchFamily="34" charset="0"/>
                <a:cs typeface="Tahoma" pitchFamily="34" charset="0"/>
              </a:rPr>
              <a:t>Protección inmediata para </a:t>
            </a:r>
            <a:r>
              <a:rPr lang="es-MX" sz="1600" dirty="0">
                <a:latin typeface="Tahoma" pitchFamily="34" charset="0"/>
                <a:cs typeface="Tahoma" pitchFamily="34" charset="0"/>
              </a:rPr>
              <a:t>cualquiera de las 2 eventualidades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.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Para los asegurados en relación de dependencia formal aplica la cobertura ante desempleo involuntario hasta la suma asegurada definida en cada plan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.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Para los asegurados independientes o con trabajo informar, aplica la cobertura de incapacidad total y temporal (por enfermedad o accidente) hasta la suma asegurada definida en cada plan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.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Mínimos requisitos para su demostración y cobro</a:t>
            </a:r>
            <a:r>
              <a:rPr lang="es-MX" sz="1600" dirty="0" smtClean="0">
                <a:latin typeface="Tahoma" pitchFamily="34" charset="0"/>
                <a:cs typeface="Tahoma" pitchFamily="34" charset="0"/>
              </a:rPr>
              <a:t>.</a:t>
            </a:r>
            <a:endParaRPr lang="es-MX" sz="1600" dirty="0">
              <a:latin typeface="Tahoma" pitchFamily="34" charset="0"/>
              <a:cs typeface="Tahoma" pitchFamily="34" charset="0"/>
            </a:endParaRPr>
          </a:p>
          <a:p>
            <a:pPr marL="363538" lvl="1" indent="-249238" algn="just"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es-MX" sz="1600" dirty="0">
                <a:latin typeface="Tahoma" pitchFamily="34" charset="0"/>
                <a:cs typeface="Tahoma" pitchFamily="34" charset="0"/>
              </a:rPr>
              <a:t>Procesos de contratación y de reclamación muy sencillos.</a:t>
            </a:r>
          </a:p>
          <a:p>
            <a:pPr marL="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defRPr/>
            </a:pP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8001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800100" lvl="2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Ø"/>
              <a:defRPr/>
            </a:pPr>
            <a:endParaRPr lang="es-MX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28215" y="-100417"/>
            <a:ext cx="9144000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 smtClean="0">
                <a:latin typeface="Tahoma" pitchFamily="34" charset="0"/>
                <a:cs typeface="Tahoma" pitchFamily="34" charset="0"/>
              </a:rPr>
              <a:t>Seguro de desempleo</a:t>
            </a:r>
            <a:endParaRPr lang="en-US" sz="2800" b="1" dirty="0" smtClean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Pág</a:t>
            </a:r>
            <a:endParaRPr lang="es-E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67683-8D6C-4E40-96C1-76D47E334956}" type="slidenum">
              <a:rPr lang="es-ES" smtClean="0"/>
              <a:pPr/>
              <a:t>2</a:t>
            </a:fld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4340" y="54592"/>
            <a:ext cx="2636362" cy="547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2334" y="54592"/>
            <a:ext cx="2405953" cy="55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57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154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Tahoma</vt:lpstr>
      <vt:lpstr>Wingdings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Made Made</dc:creator>
  <cp:lastModifiedBy>Verónica García Sánchez</cp:lastModifiedBy>
  <cp:revision>360</cp:revision>
  <dcterms:created xsi:type="dcterms:W3CDTF">2012-03-22T23:03:12Z</dcterms:created>
  <dcterms:modified xsi:type="dcterms:W3CDTF">2014-02-27T20:01:57Z</dcterms:modified>
</cp:coreProperties>
</file>