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media/image9.png" ContentType="image/png"/>
  <Override PartName="/ppt/media/image7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10.jpeg" ContentType="image/jpeg"/>
  <Override PartName="/ppt/media/image11.jpeg" ContentType="image/jpeg"/>
  <Override PartName="/ppt/media/image1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jpeg" ContentType="image/jpeg"/>
  <Override PartName="/ppt/media/image17.gif" ContentType="image/gif"/>
  <Override PartName="/ppt/media/image22.png" ContentType="image/png"/>
  <Override PartName="/ppt/media/image19.jpeg" ContentType="image/jpeg"/>
  <Override PartName="/ppt/media/image20.jpeg" ContentType="image/jpeg"/>
  <Override PartName="/ppt/media/image21.png" ContentType="image/png"/>
  <Override PartName="/ppt/media/image23.jpeg" ContentType="image/jpeg"/>
  <Override PartName="/ppt/media/image24.jpeg" ContentType="image/jpeg"/>
  <Override PartName="/ppt/media/image27.png" ContentType="image/png"/>
  <Override PartName="/ppt/media/image25.jpeg" ContentType="image/jpeg"/>
  <Override PartName="/ppt/media/image2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800" spc="-1" strike="noStrike">
                <a:latin typeface="Arial"/>
              </a:rPr>
              <a:t>Kliknij, aby edytować format tekstu tytułu</a:t>
            </a:r>
            <a:endParaRPr b="0" lang="pl-PL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Kliknij, aby edytować format tekstu konspektu</a:t>
            </a:r>
            <a:endParaRPr b="0" lang="pl-PL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Drugi poziom konspektu</a:t>
            </a:r>
            <a:endParaRPr b="0" lang="pl-PL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Trzeci poziom konspektu</a:t>
            </a:r>
            <a:endParaRPr b="0" lang="pl-PL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latin typeface="Arial"/>
              </a:rPr>
              <a:t>Czwarty poziom konspektu</a:t>
            </a:r>
            <a:endParaRPr b="0" lang="pl-PL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Piąty poziom konspektu</a:t>
            </a:r>
            <a:endParaRPr b="0" lang="pl-PL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Szósty poziom konspektu</a:t>
            </a:r>
            <a:endParaRPr b="0" lang="pl-PL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latin typeface="Arial"/>
              </a:rPr>
              <a:t>Siódmy poziom konspektu</a:t>
            </a:r>
            <a:endParaRPr b="0" lang="pl-PL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l-PL" sz="4400" spc="-1" strike="noStrike">
                <a:latin typeface="Arial"/>
              </a:rPr>
              <a:t>Kliknij, aby edytować format tekstu tytułu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Kliknij, aby edytować format tekstu konspektu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Drugi poziom konspektu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Trzeci poziom konspektu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Czwarty poziom konspektu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Piąty poziom konspektu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Szósty poziom konspektu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Siódmy poziom konspektu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pl.wikipedia.org/wiki/Kapecytabina" TargetMode="External"/><Relationship Id="rId2" Type="http://schemas.openxmlformats.org/officeDocument/2006/relationships/hyperlink" Target="https://pl.wikipedia.org/wiki/Linie_papilarne#cite_note-2" TargetMode="External"/><Relationship Id="rId3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143000" y="1140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pl-PL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pl-PL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20000" y="360072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1001"/>
              </a:spcBef>
            </a:pPr>
            <a:endParaRPr b="0" lang="pl-PL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l-PL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CECHY BIOMETRYCZNE: </a:t>
            </a:r>
            <a:endParaRPr b="0" lang="pl-PL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l-PL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ODCISK PALCA</a:t>
            </a:r>
            <a:endParaRPr b="0" lang="pl-PL" sz="4000" spc="-1" strike="noStrike">
              <a:latin typeface="Arial"/>
            </a:endParaRPr>
          </a:p>
        </p:txBody>
      </p:sp>
      <p:pic>
        <p:nvPicPr>
          <p:cNvPr id="78" name="Obraz 3" descr=""/>
          <p:cNvPicPr/>
          <p:nvPr/>
        </p:nvPicPr>
        <p:blipFill>
          <a:blip r:embed="rId1"/>
          <a:stretch/>
        </p:blipFill>
        <p:spPr>
          <a:xfrm>
            <a:off x="8381880" y="3048120"/>
            <a:ext cx="3808800" cy="38088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888000" y="936000"/>
            <a:ext cx="3427920" cy="180864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134280" y="127080"/>
            <a:ext cx="2601000" cy="26629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4"/>
          <a:stretch/>
        </p:blipFill>
        <p:spPr>
          <a:xfrm>
            <a:off x="7848000" y="316440"/>
            <a:ext cx="3890880" cy="256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MANUALNE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przy wykorzystaniu nasączonej poduszki daktyloskopijnej, płytki (metalowej bądź szklanej), wałka nasączonego tuszem, a następnie przetoczeniu palców daktyloskopowanej osoby po odpowiednich polach na karcie rejestracyjnej lub daktyloskopijnej (J.E.Purkyne)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AUTOMATYCZNE Livescan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(dotykowe i bezdotykowe)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365040"/>
            <a:ext cx="112309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Sposób pobierania odcisków: od podejrzanego</a:t>
            </a:r>
            <a:endParaRPr b="0" lang="pl-PL" sz="4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Odcisk palca na miejscu zbrodni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12200" y="1545480"/>
            <a:ext cx="11615760" cy="51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opyleniu przy użyciu odpowiedniego pędzelka przedmiotu proszkiem daktyloskopijnym </a:t>
            </a: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argentoratem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(w razie konieczności usunięciu jego nadmiaru drugim, czystym pędzelkiem). 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Preparat przykleja się do </a:t>
            </a:r>
            <a:r>
              <a:rPr b="1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substancji potowo-tłuszczowej 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tworzącej ślad, dając wyraźny jego obraz. 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Zabezpieczanie polega na fotograficznej rejestracji, a następnie przeniesieniu śladów na odpowiednio przyciętą folię daktyloskopijną. Żelatynową warstwę przykleja się do podłoża, w pobliżu ujawnionego śladu i następnie stopniowo przykłada się pozostałą część, dociskając kciukiem. 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9324360" y="4997160"/>
            <a:ext cx="2613240" cy="173736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Odcisk palca na miejscu zbrodni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12200" y="1545480"/>
            <a:ext cx="11615760" cy="518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Pęcherzyki powietrza mogą spowodować powstanie ubytków w obrazie śladów, których nie da się później uzupełnić. 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Następnie należy przykleić warstwę żelatynową na podkładkę, stosując się do zasady kontrastowości (jeśli używany był jasny proszek, wybiera się podkładkę w kolorze ciemnym, i odwrotnie). 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Zabezpieczenie formalno-procesowe: metryczka z opisem, kolejnym numerem śladu i nazwiskiem zabezpieczającego (protokół oględzin).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9324360" y="4997160"/>
            <a:ext cx="2613240" cy="173736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1825560"/>
            <a:ext cx="1109016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Systemy Livescan </a:t>
            </a: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(badanie styku bruzd ze skanerem)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Optyczne</a:t>
            </a:r>
            <a:endParaRPr b="0" lang="pl-PL" sz="2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Zredukowane całkowite odbicie wewnętrzne (FTIR, </a:t>
            </a:r>
            <a:r>
              <a:rPr b="0" i="1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Frustrated Total Internal Reflection</a:t>
            </a: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Pojemność elektryczna (CMOS)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Czujniki termiczne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Czujniki ultradźwiękowe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365040"/>
            <a:ext cx="112309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Sposób pobierania odcisków: od podejrzanego</a:t>
            </a:r>
            <a:endParaRPr b="0" lang="pl-PL" sz="4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FTIR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47320" y="1586520"/>
            <a:ext cx="10514520" cy="456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 kamery dociera sygnał odbity od podstawy pryzmatu w momencie dotknięcia jej palcem (2,5x2,5cm)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CCD konwertuj obraz do rozdzielczości 500 dpi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 medycynie od 1966roku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Zalety:</a:t>
            </a:r>
            <a:endParaRPr b="0" lang="pl-PL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Trudno oszukać czujnik wydrukiem 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(liczy się obraz 3D)</a:t>
            </a:r>
            <a:endParaRPr b="0" lang="pl-PL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Wady;</a:t>
            </a:r>
            <a:endParaRPr b="0" lang="pl-PL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trapezoidalne zniekształcenie kształtu odcisku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odbite światło jest funkcją stanu skóry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ograniczenia miniaturyzacji (zniekształcenia 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 krawędziach)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l-PL" sz="2400" spc="-1" strike="noStrike">
              <a:latin typeface="Arial"/>
            </a:endParaRPr>
          </a:p>
        </p:txBody>
      </p:sp>
      <p:pic>
        <p:nvPicPr>
          <p:cNvPr id="115" name="Obraz 4" descr=""/>
          <p:cNvPicPr/>
          <p:nvPr/>
        </p:nvPicPr>
        <p:blipFill>
          <a:blip r:embed="rId1"/>
          <a:stretch/>
        </p:blipFill>
        <p:spPr>
          <a:xfrm>
            <a:off x="7445160" y="3183480"/>
            <a:ext cx="4447080" cy="32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Odbicie całkowite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Pryzmat schodkowy (duża liczba malutkich pryzmatów przylegających do siebie)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Redukcja rozmiarów urządzenia (+),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Jakość obrazu uzyskana z takich czujników jest gorsza.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FTIR z pryzmatem schodkowym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118" name="Obraz 4" descr=""/>
          <p:cNvPicPr/>
          <p:nvPr/>
        </p:nvPicPr>
        <p:blipFill>
          <a:blip r:embed="rId1"/>
          <a:stretch/>
        </p:blipFill>
        <p:spPr>
          <a:xfrm>
            <a:off x="7507800" y="4362480"/>
            <a:ext cx="4542480" cy="238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44240" y="1389600"/>
            <a:ext cx="1174644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Powierzchnia złożona z włókien optycznych przewodzących światło zmienione przez strukturę palca (zamiast pryzmatu)</a:t>
            </a:r>
            <a:endParaRPr b="0" lang="pl-PL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Matryca CCD lub CMOS przylega bezpośrednio po drugiej stronie tej powierzchni. </a:t>
            </a:r>
            <a:endParaRPr b="0" lang="pl-PL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Zalety:</a:t>
            </a:r>
            <a:endParaRPr b="0" lang="pl-PL" sz="2400" spc="-1" strike="noStrike">
              <a:latin typeface="Arial"/>
            </a:endParaRPr>
          </a:p>
          <a:p>
            <a:pPr lvl="2" marL="685800" indent="-227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Czujniki mogą być mniejsze od FTIR. Ponieważ pomiędzy matrycą a włóknami optycznymi nie ma żadnych soczewek ogniskujących, </a:t>
            </a:r>
            <a:endParaRPr b="0" lang="pl-PL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Wady: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matryca musi pokrywać cały obszar powierzchni skanowania (brak elementów ogniskujących) -&gt; wyższe koszty niż FTIR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Włókna optyczne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121" name="Obraz 4" descr=""/>
          <p:cNvPicPr/>
          <p:nvPr/>
        </p:nvPicPr>
        <p:blipFill>
          <a:blip r:embed="rId1"/>
          <a:stretch/>
        </p:blipFill>
        <p:spPr>
          <a:xfrm>
            <a:off x="6170400" y="5036400"/>
            <a:ext cx="4985280" cy="167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Czujniki elektrooptyczne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72320" y="1567800"/>
            <a:ext cx="11596680" cy="26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Dwie warstwy:</a:t>
            </a:r>
            <a:endParaRPr b="0" lang="pl-PL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Polimer (emisja światła w wyniku przyłożenia do niego napięcia). Dotknięcie palca powoduje zakłócenia w potencjale napięcia polimeru (inne zakłócenia powodują stykające się z jego powierzchnią listewki, a inne zagłębienia), co prowadzi to do różnic w natężeniu emitowanego światła. 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Matryca z fotodiod (wytwarzanie cyfrowej reprezentacji sygnałów świetlnych). Może być zastąpiona przez soczewki i matryce CMOS. </a:t>
            </a:r>
            <a:endParaRPr b="0" lang="pl-PL" sz="2400" spc="-1" strike="noStrike">
              <a:latin typeface="Arial"/>
            </a:endParaRPr>
          </a:p>
        </p:txBody>
      </p:sp>
      <p:pic>
        <p:nvPicPr>
          <p:cNvPr id="124" name="Obraz 3" descr=""/>
          <p:cNvPicPr/>
          <p:nvPr/>
        </p:nvPicPr>
        <p:blipFill>
          <a:blip r:embed="rId1"/>
          <a:stretch/>
        </p:blipFill>
        <p:spPr>
          <a:xfrm>
            <a:off x="7620480" y="5171400"/>
            <a:ext cx="4180320" cy="149436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661320" y="5422680"/>
            <a:ext cx="66812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>
              <a:lnSpc>
                <a:spcPct val="100000"/>
              </a:lnSpc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Jakość odcisków pozyskiwanych tą techniką wciąż nie dorównuje jakością czytnikom FTIR. </a:t>
            </a: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53080" y="365040"/>
            <a:ext cx="119376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pl-PL" sz="4300" spc="-1" strike="noStrike">
                <a:solidFill>
                  <a:srgbClr val="000000"/>
                </a:solidFill>
                <a:latin typeface="Calibri Light"/>
                <a:ea typeface="DejaVu Sans"/>
              </a:rPr>
              <a:t>CMOS (</a:t>
            </a:r>
            <a:r>
              <a:rPr b="0" i="1" lang="pl-PL" sz="43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Complementary Metal Oxide Semiconductor</a:t>
            </a:r>
            <a:r>
              <a:rPr b="0" lang="pl-PL" sz="4300" spc="-1" strike="noStrike">
                <a:solidFill>
                  <a:srgbClr val="000000"/>
                </a:solidFill>
                <a:latin typeface="Calibri Light"/>
                <a:ea typeface="DejaVu Sans"/>
              </a:rPr>
              <a:t>)</a:t>
            </a:r>
            <a:endParaRPr b="0" lang="pl-PL" sz="43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Palec przykładany jest do elementu </a:t>
            </a:r>
            <a:r>
              <a:rPr b="1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CMOS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(matryca miniaturowych elektrod pokrytych cienką warstwą dielektryka),który staje się kondensatorem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 bruzdach gromadzi się różny ładunek elektryczny przekształcany następnie na intensywność piksela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Zastosowanie prądu stałego, zmiennego lub fal radiowych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Czułość na ładunki elektrostatyczne, zadrapania i uszkodzenia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Powierzchnia skanująca 1,25x1,25 cm, rozdzielczość 500 dpi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Wrażliwość na stan skóry</a:t>
            </a:r>
            <a:endParaRPr b="0" lang="pl-PL" sz="2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Czujniki termiczne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Elementy piroelektryczne (pomiar zmiany temperatury w bruzdach)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Palec przesuwany nad skanerem (skóra jest lepszym przewodnikiem cieplnym od powietrza)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Zalety:</a:t>
            </a:r>
            <a:endParaRPr b="0" lang="pl-PL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Bardziej odporne na wyładowania elektrostatyczne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Brak problemu stanu skóry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Mały rozmiar i niski koszt sensora</a:t>
            </a:r>
            <a:endParaRPr b="0" lang="pl-PL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Wady</a:t>
            </a:r>
            <a:endParaRPr b="0" lang="pl-PL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Mała dynamika obrazu wyjściowego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Wydajność metody spada ze wzrostem temperatury otoczenia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Długość kontaktu palec-skaner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Linie papilarne (dermatoglify)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295560" y="1797480"/>
            <a:ext cx="115999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Układ wypukłych bruzd (grubości ok. 0,2-0,3 mm i wysokości do 0,7 mm) na skórze ssaków naczelnych na opuszkach palców rąk, wewnętrznej powierzchni dłoni, palcach stóp 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Poza naczelnymi, obecność linii papilarnych stwierdzono u koali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 człowieka tworzą się w czasie życia płodowego (pomiędzy 100 a 120 dniem) w przypadkowym procesie kurczenia się, początkowo całkowicie gładkiej i wypukłej, skóry opuszków palców 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Cecha fenotypowa (różnice u bliźniąt jednojajowych)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Niezmienne do końca życia (skaleczenia)</a:t>
            </a:r>
            <a:endParaRPr b="0" lang="pl-PL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Czujniki ultradźwiękowe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36400" y="1445760"/>
            <a:ext cx="11118240" cy="523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Powierzchnia palca skanowana wiązką ultradźwiękową (pomiar głębokości dolin w oparciu o sygnał odbity)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Zalety</a:t>
            </a:r>
            <a:endParaRPr b="0" lang="pl-PL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Stan skóry nie wpływa na jakość obrazu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Czujniki bezdotykowe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Dobre odwzorowanie topografii grzbietów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Praktycznie niemożliwe do oszukania (rejestracja struktury warstw głębszych naskórka)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Rejestracja tętnienia krwi (żywa tkanka)</a:t>
            </a:r>
            <a:endParaRPr b="0" lang="pl-PL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Wady</a:t>
            </a:r>
            <a:endParaRPr b="0" lang="pl-PL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Długi czas skanowania, wysokie koszty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Nieporęczne skanery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Nieznacznie gorsza rozdzielczość niż 3 pozostałych metod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Jak wybrać czytnik?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28120" y="1452240"/>
            <a:ext cx="11280960" cy="511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Rozdzielczość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ilości szczegółów widocznych na obrazie. FBI uznaje 500 dpi za minimalną dopuszczalną rozdzielczość . Rozdzielczość 250-300 dpi jest minimalną, przy której możliwe jest wykrywanie minucji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Obszar skanowania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: FBI określa wymagany obszar skanowania jako 1 na 1 cal. (im większy tym kompletniejszy obraz i tym łatwiej jest go dopasować do wzorca. (zmniejszanie w celu obniżenia ich kosztów: problemy przy weryfikacji)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Głębia kolorów: 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ilość bitów kodujących każdego piksela(większość czytników pozyskuje obraz w skali szarości). Specyfikacja FBI sugeruje 8 bitów/piksel. Wiele czujników pozyskuje dane o głębokości 2 lub 3 bity i przekształca je programowo na 8 bitów. 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Dokładność geometryczna: 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(brak zniekształceń). </a:t>
            </a:r>
            <a:endParaRPr b="0" lang="pl-PL" sz="2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Metody porównywania odcisków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Porównanie to określenie podobieństwa (odległości w przestrzeni cech) między wzorcem a obrazem testowym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Odporność na:</a:t>
            </a:r>
            <a:endParaRPr b="0" lang="pl-PL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Przesunięcie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Rotację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Skalę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Nacisk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Zniekształcenia sprężyste (elastyczność skóry palca)</a:t>
            </a: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13526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pl-PL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Wzory linii papilarnych </a:t>
            </a:r>
            <a:br/>
            <a:r>
              <a:rPr b="1" lang="pl-PL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(Kategorie odcisków, </a:t>
            </a:r>
            <a:r>
              <a:rPr b="1" lang="pl-PL" sz="3200" spc="-1" strike="noStrike">
                <a:solidFill>
                  <a:srgbClr val="ff0000"/>
                </a:solidFill>
                <a:latin typeface="Calibri Light"/>
                <a:ea typeface="DejaVu Sans"/>
              </a:rPr>
              <a:t>Centralna Registratura Daktyloskopijna</a:t>
            </a:r>
            <a:r>
              <a:rPr b="1" lang="pl-PL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)</a:t>
            </a:r>
            <a:endParaRPr b="0" lang="pl-PL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Pętlicowe (L, Loop) 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(65% rasa biała)</a:t>
            </a:r>
            <a:endParaRPr b="0" lang="pl-PL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Lewy (34% wszystkich wzorów)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Prawy (31% wszystkich wzorów)</a:t>
            </a:r>
            <a:endParaRPr b="0" lang="pl-PL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Wirowe (W, Whirl) 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(50-60 % rasa żółta) 28% wszystkich wzorów</a:t>
            </a:r>
            <a:endParaRPr b="0" lang="pl-PL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Lewoskrętny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Prawoskrętny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Wielorodny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Dwupętlicowy</a:t>
            </a:r>
            <a:endParaRPr b="0" lang="pl-PL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Łukowe (A, Arch) 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4% wszystkich wzorów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Namiotowe (łuk wyostrzony) 3% wszystkich wzorów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653040" y="2477160"/>
            <a:ext cx="10699920" cy="345852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838080" y="365040"/>
            <a:ext cx="113526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pl-PL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Wzory linii papilarnych</a:t>
            </a:r>
            <a:endParaRPr b="0" lang="pl-PL" sz="3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Minucje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295560" y="1431720"/>
            <a:ext cx="11057400" cy="519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Cechy charakterystyczne linii (początki, </a:t>
            </a:r>
            <a:r>
              <a:rPr b="0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zakończenia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rozwidlenia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, haczyki itp.), których wzajemny układ jednoznacznie identyfikuje daną osobę. 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 uznania dwóch śladów linii papilarnych za tożsame wystarczy od kilku do kilkunastu cech wspólnych (ta sama minucja w tym samym miejscu). 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 Polsce </a:t>
            </a: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12 cech wspólnych 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wystarcza do pewnego określenia tożsamości (niektóre minucje występujące rzadziej lub specyficzne dla danej populacji):</a:t>
            </a:r>
            <a:endParaRPr b="0" lang="pl-PL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8–12 (Niemcy)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17 (Francja). </a:t>
            </a: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Table 1"/>
          <p:cNvGraphicFramePr/>
          <p:nvPr/>
        </p:nvGraphicFramePr>
        <p:xfrm>
          <a:off x="3896640" y="267120"/>
          <a:ext cx="8074080" cy="6830280"/>
        </p:xfrm>
        <a:graphic>
          <a:graphicData uri="http://schemas.openxmlformats.org/drawingml/2006/table">
            <a:tbl>
              <a:tblPr/>
              <a:tblGrid>
                <a:gridCol w="2691360"/>
                <a:gridCol w="2691360"/>
                <a:gridCol w="2691720"/>
              </a:tblGrid>
              <a:tr h="293040"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Nazwa polska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Nazwa łacińska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Symbol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9304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Początek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Initium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29304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Zakończenie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Terminatio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32256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Rozwidlenie pojedyncze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Bifurcatio simplex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r>
                        <a:rPr b="0" lang="pl-PL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32256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Rozwidlenie podwójne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Bifurcatio duplex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r>
                        <a:rPr b="0" lang="pl-PL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32256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Rozwidlenie potrójne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Bifurcatio triplex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r>
                        <a:rPr b="0" lang="pl-PL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32256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Złączenie pojedyncze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Iunctio simplex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Jn</a:t>
                      </a:r>
                      <a:r>
                        <a:rPr b="0" lang="pl-PL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32256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Złączenie podwójne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Iunctio duplex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Jn</a:t>
                      </a:r>
                      <a:r>
                        <a:rPr b="0" lang="pl-PL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32256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Złączenie potrójne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Iunctio triplex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Jn</a:t>
                      </a:r>
                      <a:r>
                        <a:rPr b="0" lang="pl-PL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29304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Haczyk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Unculus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32256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Oczko pojedyncze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Ocellus simplex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  <a:r>
                        <a:rPr b="0" lang="pl-PL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32256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Oczko podwójne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Ocellus duplex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</a:t>
                      </a:r>
                      <a:r>
                        <a:rPr b="0" lang="pl-PL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32256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Mostek pojedynczy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Ponticulus simplex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b="0" lang="pl-PL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32256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Mostek bliźniaczy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Ponticulus gemellus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  <a:r>
                        <a:rPr b="0" lang="pl-PL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29304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Punkt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Punctum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Pn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29304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Odcinek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Segmentum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29304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Styk boczny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Junctura lateralis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32256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Linia przechodząca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Linea intermittens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r>
                        <a:rPr b="0" lang="pl-PL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i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29304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Skrzyżowanie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Decussatio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32256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Trójnóg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Tripus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</a:t>
                      </a:r>
                      <a:r>
                        <a:rPr b="0" lang="pl-PL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32256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Linia szczątkowa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Linea rudimentalis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  <a:r>
                        <a:rPr b="0" lang="pl-PL" sz="1600" spc="-1" strike="noStrike" baseline="-25000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293040"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l-PL" sz="16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Minucja typu 'M'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Minutia M formis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49320" rIns="4932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endParaRPr b="0" lang="pl-PL" sz="1600" spc="-1" strike="noStrike">
                        <a:latin typeface="Arial"/>
                      </a:endParaRPr>
                    </a:p>
                  </a:txBody>
                  <a:tcPr marL="49320" marR="49320">
                    <a:lnL w="9360">
                      <a:solidFill>
                        <a:srgbClr val="aaaaaa"/>
                      </a:solidFill>
                    </a:lnL>
                    <a:lnR w="9360">
                      <a:solidFill>
                        <a:srgbClr val="aaaaaa"/>
                      </a:solidFill>
                    </a:lnR>
                    <a:lnT w="9360">
                      <a:solidFill>
                        <a:srgbClr val="aaaaaa"/>
                      </a:solidFill>
                    </a:lnT>
                    <a:lnB w="9360">
                      <a:solidFill>
                        <a:srgbClr val="aaaaaa"/>
                      </a:solidFill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143" name="CustomShape 2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Minucje</a:t>
            </a:r>
            <a:endParaRPr b="0" lang="pl-PL" sz="44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 descr=""/>
          <p:cNvPicPr/>
          <p:nvPr/>
        </p:nvPicPr>
        <p:blipFill>
          <a:blip r:embed="rId1"/>
          <a:stretch/>
        </p:blipFill>
        <p:spPr>
          <a:xfrm>
            <a:off x="3347280" y="253080"/>
            <a:ext cx="6567480" cy="638028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Minucje</a:t>
            </a:r>
            <a:endParaRPr b="0" lang="pl-PL" sz="4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Etapy rozpoznawania odcisku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Pobranie i sprawdzenie jakości obrazu wejściowego</a:t>
            </a:r>
            <a:endParaRPr b="0" lang="pl-PL" sz="28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Obliczenie kierunku przepływu bruzd (kolejna poprawa jakości)</a:t>
            </a:r>
            <a:endParaRPr b="0" lang="pl-PL" sz="28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Segmentacja bruzd </a:t>
            </a:r>
            <a:endParaRPr b="0" lang="pl-PL" sz="28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Generowanie „obrazu konturowego” (lokalizowanie cech minucji)</a:t>
            </a:r>
            <a:endParaRPr b="0" lang="pl-PL" sz="2800" spc="-1" strike="noStrike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Usunięcie minucji fałszywych (np.  na krawędziach obrazu)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Minimalna reprezentacja minucji {x</a:t>
            </a:r>
            <a:r>
              <a:rPr b="1" lang="pl-PL" sz="2800" spc="-1" strike="noStrike" baseline="-25000">
                <a:solidFill>
                  <a:srgbClr val="ff0000"/>
                </a:solidFill>
                <a:latin typeface="Calibri"/>
                <a:ea typeface="DejaVu Sans"/>
              </a:rPr>
              <a:t>i</a:t>
            </a: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,y</a:t>
            </a:r>
            <a:r>
              <a:rPr b="1" lang="pl-PL" sz="2800" spc="-1" strike="noStrike" baseline="-25000">
                <a:solidFill>
                  <a:srgbClr val="ff0000"/>
                </a:solidFill>
                <a:latin typeface="Calibri"/>
                <a:ea typeface="DejaVu Sans"/>
              </a:rPr>
              <a:t>i</a:t>
            </a: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,</a:t>
            </a:r>
            <a:r>
              <a:rPr b="1" lang="pl-PL" sz="2800" spc="-1" strike="noStrike">
                <a:solidFill>
                  <a:srgbClr val="ff0000"/>
                </a:solidFill>
                <a:latin typeface="Symbol"/>
                <a:ea typeface="DejaVu Sans"/>
              </a:rPr>
              <a:t>d</a:t>
            </a:r>
            <a:r>
              <a:rPr b="1" lang="pl-PL" sz="2800" spc="-1" strike="noStrike" baseline="-25000">
                <a:solidFill>
                  <a:srgbClr val="ff0000"/>
                </a:solidFill>
                <a:latin typeface="Calibri"/>
                <a:ea typeface="DejaVu Sans"/>
              </a:rPr>
              <a:t>i</a:t>
            </a: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}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2" descr=""/>
          <p:cNvPicPr/>
          <p:nvPr/>
        </p:nvPicPr>
        <p:blipFill>
          <a:blip r:embed="rId1"/>
          <a:stretch/>
        </p:blipFill>
        <p:spPr>
          <a:xfrm>
            <a:off x="169560" y="2574360"/>
            <a:ext cx="2246760" cy="3808800"/>
          </a:xfrm>
          <a:prstGeom prst="rect">
            <a:avLst/>
          </a:prstGeom>
          <a:ln>
            <a:noFill/>
          </a:ln>
        </p:spPr>
      </p:pic>
      <p:pic>
        <p:nvPicPr>
          <p:cNvPr id="149" name="Picture 4" descr=""/>
          <p:cNvPicPr/>
          <p:nvPr/>
        </p:nvPicPr>
        <p:blipFill>
          <a:blip r:embed="rId2"/>
          <a:stretch/>
        </p:blipFill>
        <p:spPr>
          <a:xfrm>
            <a:off x="3285720" y="2574360"/>
            <a:ext cx="2246760" cy="3808800"/>
          </a:xfrm>
          <a:prstGeom prst="rect">
            <a:avLst/>
          </a:prstGeom>
          <a:ln>
            <a:noFill/>
          </a:ln>
        </p:spPr>
      </p:pic>
      <p:pic>
        <p:nvPicPr>
          <p:cNvPr id="150" name="Picture 6" descr=""/>
          <p:cNvPicPr/>
          <p:nvPr/>
        </p:nvPicPr>
        <p:blipFill>
          <a:blip r:embed="rId3"/>
          <a:stretch/>
        </p:blipFill>
        <p:spPr>
          <a:xfrm>
            <a:off x="6446520" y="2574360"/>
            <a:ext cx="2246760" cy="3808800"/>
          </a:xfrm>
          <a:prstGeom prst="rect">
            <a:avLst/>
          </a:prstGeom>
          <a:ln>
            <a:noFill/>
          </a:ln>
        </p:spPr>
      </p:pic>
      <p:pic>
        <p:nvPicPr>
          <p:cNvPr id="151" name="Obraz 3" descr=""/>
          <p:cNvPicPr/>
          <p:nvPr/>
        </p:nvPicPr>
        <p:blipFill>
          <a:blip r:embed="rId4"/>
          <a:stretch/>
        </p:blipFill>
        <p:spPr>
          <a:xfrm>
            <a:off x="9783360" y="2574360"/>
            <a:ext cx="2246760" cy="3808800"/>
          </a:xfrm>
          <a:prstGeom prst="rect">
            <a:avLst/>
          </a:prstGeom>
          <a:ln>
            <a:noFill/>
          </a:ln>
        </p:spPr>
      </p:pic>
      <p:sp>
        <p:nvSpPr>
          <p:cNvPr id="15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Etapy rozpoznawania odcisku- </a:t>
            </a:r>
            <a:r>
              <a:rPr b="0" i="1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preprocessing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429640" y="4237200"/>
            <a:ext cx="777600" cy="4834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3"/>
          <p:cNvSpPr/>
          <p:nvPr/>
        </p:nvSpPr>
        <p:spPr>
          <a:xfrm>
            <a:off x="5611320" y="4237200"/>
            <a:ext cx="777600" cy="4834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8828280" y="4136400"/>
            <a:ext cx="777600" cy="48348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Rys historyczny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533240"/>
            <a:ext cx="11352600" cy="46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 1892 roku </a:t>
            </a: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Francis Galton 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opublikował statystyczny model analizy odcisków palców, a pierwsze biuro ich badań otworzona pięć lat później w Kalkucie. Scotland Yard uruchomił własne w 1901 roku.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Sir Edward Henry: system identyfikacji w oparciu o 10 palców (zaadaptowany przez FBI, wykorzystywany w więziennictwie od 1903 roku), wektor cech nie był niepowtarzalny ALE pozwalał wykluczyć przynajmniej część podejrzanych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</p:txBody>
      </p:sp>
      <p:pic>
        <p:nvPicPr>
          <p:cNvPr id="86" name="Obraz 3" descr=""/>
          <p:cNvPicPr/>
          <p:nvPr/>
        </p:nvPicPr>
        <p:blipFill>
          <a:blip r:embed="rId1"/>
          <a:stretch/>
        </p:blipFill>
        <p:spPr>
          <a:xfrm>
            <a:off x="9720000" y="4386240"/>
            <a:ext cx="2470680" cy="247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Linie papilarne w Polsce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 Polsce odbitki linii papilarnych można pobierać jedynie w ściśle określonych przez kodeks postępowania karnego przypadkach. Od 29 czerwca 2009 roku odbitki linii papilarnych pobierane są przy składaniu wniosku o wydanie paszportu.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58" name="Obraz 3" descr=""/>
          <p:cNvPicPr/>
          <p:nvPr/>
        </p:nvPicPr>
        <p:blipFill>
          <a:blip r:embed="rId1"/>
          <a:stretch/>
        </p:blipFill>
        <p:spPr>
          <a:xfrm>
            <a:off x="6451560" y="3271680"/>
            <a:ext cx="4901040" cy="32670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Wybory (Wenezuela)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2715840" y="1971720"/>
            <a:ext cx="5951880" cy="433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2256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Spektakularna pomyłka za cen 2 mln $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38080" y="1825560"/>
            <a:ext cx="10514520" cy="52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Brandon Mayfield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1914120" y="2953440"/>
            <a:ext cx="5051160" cy="369936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1266120" y="2180520"/>
            <a:ext cx="1672920" cy="184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Przypadek </a:t>
            </a:r>
            <a:r>
              <a:rPr b="1" lang="pl-PL" sz="4400" spc="-1" strike="noStrike">
                <a:solidFill>
                  <a:srgbClr val="ff0000"/>
                </a:solidFill>
                <a:latin typeface="Calibri Light"/>
                <a:ea typeface="DejaVu Sans"/>
              </a:rPr>
              <a:t>Ursuli von der Leyen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2369880" y="1690560"/>
            <a:ext cx="7237800" cy="482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Ciekawostki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Od osób ubiegających się o amerykańską wizę, odciski palców są pobierane automatycznie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</p:txBody>
      </p:sp>
      <p:pic>
        <p:nvPicPr>
          <p:cNvPr id="169" name="Obraz 3" descr=""/>
          <p:cNvPicPr/>
          <p:nvPr/>
        </p:nvPicPr>
        <p:blipFill>
          <a:blip r:embed="rId1"/>
          <a:stretch/>
        </p:blipFill>
        <p:spPr>
          <a:xfrm>
            <a:off x="5160240" y="3015360"/>
            <a:ext cx="6094800" cy="342792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Aplikacja </a:t>
            </a:r>
            <a:r>
              <a:rPr b="1" lang="pl-PL" sz="4400" spc="-1" strike="noStrike">
                <a:solidFill>
                  <a:srgbClr val="ff0000"/>
                </a:solidFill>
                <a:latin typeface="Calibri Light"/>
                <a:ea typeface="DejaVu Sans"/>
              </a:rPr>
              <a:t>Finger Print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171" name="Picture 2" descr=""/>
          <p:cNvPicPr/>
          <p:nvPr/>
        </p:nvPicPr>
        <p:blipFill>
          <a:blip r:embed="rId1"/>
          <a:stretch/>
        </p:blipFill>
        <p:spPr>
          <a:xfrm>
            <a:off x="1574640" y="2064240"/>
            <a:ext cx="8757720" cy="285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Przyczyny trudności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Odciski na miejscu zbrodni rzadko są kompletne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Deformacje linii przy kontakcie z czytnikiem (nacisk, zabrudzenia, skaleczenia)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„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Wady” czytnika (zabrudzenia, wilgotność) 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Czy każdy ma linie papilarne?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35960" y="1825560"/>
            <a:ext cx="1091664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Linii papilarnych można się pozbyć poprzez głęboką dermabrazję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Istnieją też ludzie bez linii papilarnych </a:t>
            </a:r>
            <a:endParaRPr b="0" lang="pl-PL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Genetyczne schorzenia skóry (uszkodzone białka keratyny 14) 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Adermoglifia (mutacja genu SMARCAD1):</a:t>
            </a:r>
            <a:endParaRPr b="0" lang="pl-PL" sz="2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immigration delay desease (2007, Peter Itin)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Zażywanie pewnego </a:t>
            </a:r>
            <a:r>
              <a:rPr b="0" lang="pl-PL" sz="2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kapecytabiny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(lek przeciwnowotworowy) powoduje złuszczanie skóry na dłoniach</a:t>
            </a:r>
            <a:r>
              <a:rPr b="0" lang="pl-PL" sz="2800" spc="-1" strike="noStrike" u="sng" baseline="3000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[</a:t>
            </a:r>
            <a:endParaRPr b="0" lang="pl-PL" sz="28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Inne zastosowania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Obecność narkotyków i kontakt z materiałami wybuchowymi (Sheffield Hallam University) metodą </a:t>
            </a:r>
            <a:r>
              <a:rPr b="0" i="1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Mass Spectrometry Imaging</a:t>
            </a:r>
            <a:endParaRPr b="0" lang="pl-PL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Specjalny proszek do zdejmowania odcisków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 proszek napylany jest rozpuszczalnik (powstawanie kryształków zawierających substancje chemiczne)</a:t>
            </a:r>
            <a:endParaRPr b="0" lang="pl-PL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Kontrola dostępu i obecności 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Logowanie użytkownika (np. na komputerze)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10640" y="400968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BAZY DANYCH ODCISKÓW PALCA</a:t>
            </a:r>
            <a:endParaRPr b="0" lang="pl-PL" sz="44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 latach 60-tych rozwój komputerów umożliwił automatyzację procesu identyfikacji: </a:t>
            </a: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systemy AFIS 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i="1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Automated Fingerprints Identification System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Lata 80-te to rozwój komputerów osobistych (wzrost mocy obliczeniowej procesorów) i technik szybkiego skanowania: rozpoznawanie odcisków w życiu codziennym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Rys historyczny</a:t>
            </a:r>
            <a:endParaRPr b="0" lang="pl-PL" sz="4400" spc="-1" strike="noStrike">
              <a:latin typeface="Arial"/>
            </a:endParaRPr>
          </a:p>
        </p:txBody>
      </p:sp>
      <p:pic>
        <p:nvPicPr>
          <p:cNvPr id="89" name="Obraz 3" descr=""/>
          <p:cNvPicPr/>
          <p:nvPr/>
        </p:nvPicPr>
        <p:blipFill>
          <a:blip r:embed="rId1"/>
          <a:stretch/>
        </p:blipFill>
        <p:spPr>
          <a:xfrm>
            <a:off x="9576000" y="4242240"/>
            <a:ext cx="2614680" cy="261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AFIS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703520" y="1628640"/>
            <a:ext cx="8963280" cy="44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Automatyczny System Identyfikacji Daktyloskopijnej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Baza policyjna:</a:t>
            </a:r>
            <a:endParaRPr b="0" lang="pl-PL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Sprawcy przestępstwa (skazani i podejrzani)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Zwłoki NN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Ślady zgromadzone na miejscu zdarzenia</a:t>
            </a:r>
            <a:endParaRPr b="0" lang="pl-PL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 toku porównania system wskazuje kilka opcji (konieczna wiedza eksperta)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Odciski palców mogą być pobierane i przechowywane tylko celem realizacji funkcji dowodowej, wykrywcza lub identyfikacyjna w ramach prowadzonego postępowania (Ustawa o Policji art. 20 ust. 2c)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pl-PL" sz="2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EURODAC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1991520" y="2205000"/>
            <a:ext cx="8496000" cy="31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Baza cech biometrycznych (linii papilarnych 10-ciu palców) </a:t>
            </a:r>
            <a:r>
              <a:rPr b="0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azylantów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powyżej 14 roku życia,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Rozporządzenie RE nr </a:t>
            </a:r>
            <a:r>
              <a:rPr b="1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2752/2000 z 11.12.2000 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stosowaniu Konwencji Dublińskiej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Centralna baza danych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Odpowiedzialność za ochronę danych po stronie konkretnego państwa członkowskiego</a:t>
            </a:r>
            <a:endParaRPr b="0" lang="pl-PL" sz="2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VIS (Wizowy System Informatyczny)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991520" y="1628640"/>
            <a:ext cx="8675280" cy="44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Baza cech biometrycznych </a:t>
            </a:r>
            <a:r>
              <a:rPr b="0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cudzoziemców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pragnących przebywać na terytorium UE (linie papilarne+twarz)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Specyfikacja techniczna biometryk: decyzja Komisji UE</a:t>
            </a:r>
            <a:r>
              <a:rPr b="1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648/2006 z 22.09.2006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Odciski palców (10-ciu). Wyłączenia:</a:t>
            </a:r>
            <a:endParaRPr b="0" lang="pl-PL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Głowy państw i ich najbliższa rodzina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Dzieci do 12 roku życia</a:t>
            </a:r>
            <a:endParaRPr b="0" lang="pl-PL" sz="24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Osoby od których nie ma możliwości fizycznego pobrania biomtryki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SIS (System Informacyjny Schengen)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883160" y="2205000"/>
            <a:ext cx="8784000" cy="44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Poszukiwani w postępowaniu ekstradycyjnym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Poszukiwaniu małoletni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Niepożądani cudzoziemcy (wydalenie, odmowa azylu)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Osoby zobligowane do stawiennictwa przed sądem w procesach karnych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Osoby niejawnie nadzorowane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Osoby zobligowane do odbycia kary pozbawienia wolności</a:t>
            </a:r>
            <a:endParaRPr b="0" lang="pl-PL" sz="2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044360" y="3319560"/>
            <a:ext cx="10514520" cy="13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lang="pl-PL" sz="7200" spc="-1" strike="noStrike">
                <a:solidFill>
                  <a:srgbClr val="000000"/>
                </a:solidFill>
                <a:latin typeface="Calibri"/>
                <a:ea typeface="DejaVu Sans"/>
              </a:rPr>
              <a:t>KONIEC….TEORII </a:t>
            </a:r>
            <a:r>
              <a:rPr b="0" lang="pl-PL" sz="7200" spc="-1" strike="noStrike">
                <a:solidFill>
                  <a:srgbClr val="000000"/>
                </a:solidFill>
                <a:latin typeface="Wingdings"/>
                <a:ea typeface="DejaVu Sans"/>
              </a:rPr>
              <a:t></a:t>
            </a:r>
            <a:endParaRPr b="0" lang="pl-PL" sz="72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Odcisk palca jako cecha biometryczna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Obiektywizacja procesu identyfikacji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Łatwość rejestracji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Duża akceptowalność społeczna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Uniwersalność 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Unikalność linii papilarnych  (wg danych FBI: 1:10</a:t>
            </a:r>
            <a:r>
              <a:rPr b="0" lang="pl-PL" sz="2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97 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przy populacji w historii rzędu 10</a:t>
            </a:r>
            <a:r>
              <a:rPr b="0" lang="pl-PL" sz="2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11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FAR: 0,01-1%, FRR: 10-20%</a:t>
            </a:r>
            <a:endParaRPr b="0" lang="pl-PL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Zasada </a:t>
            </a:r>
            <a:r>
              <a:rPr b="1" lang="pl-PL" sz="4400" spc="-1" strike="noStrike">
                <a:solidFill>
                  <a:srgbClr val="ff0000"/>
                </a:solidFill>
                <a:latin typeface="Calibri Light"/>
                <a:ea typeface="DejaVu Sans"/>
              </a:rPr>
              <a:t>3N</a:t>
            </a:r>
            <a:r>
              <a:rPr b="1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Francisa Galtona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99240" y="1825560"/>
            <a:ext cx="11791800" cy="23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Niezmienność, </a:t>
            </a:r>
            <a:endParaRPr b="0" lang="pl-PL" sz="4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Nieusuwalność  (….</a:t>
            </a:r>
            <a:r>
              <a:rPr b="0" lang="pl-PL" sz="4000" spc="-1" strike="noStrike">
                <a:solidFill>
                  <a:srgbClr val="00b050"/>
                </a:solidFill>
                <a:latin typeface="Calibri"/>
                <a:ea typeface="DejaVu Sans"/>
              </a:rPr>
              <a:t>dyskusyjna</a:t>
            </a:r>
            <a:r>
              <a:rPr b="0" lang="pl-PL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pl-PL" sz="40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Niepowtarzalność (….</a:t>
            </a:r>
            <a:r>
              <a:rPr b="0" lang="pl-PL" sz="4000" spc="-1" strike="noStrike">
                <a:solidFill>
                  <a:srgbClr val="ff0000"/>
                </a:solidFill>
                <a:latin typeface="Calibri"/>
                <a:ea typeface="DejaVu Sans"/>
              </a:rPr>
              <a:t>nigdy nieudokumentowana</a:t>
            </a:r>
            <a:r>
              <a:rPr b="0" lang="pl-PL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pl-PL" sz="4000" spc="-1" strike="noStrike">
              <a:latin typeface="Arial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9879120" y="3916800"/>
            <a:ext cx="2094480" cy="284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60000" y="1512360"/>
            <a:ext cx="6307200" cy="63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b05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Daktyloskopia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(</a:t>
            </a:r>
            <a:r>
              <a:rPr b="0" i="1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 gr. daktylos - palec i skopeo - patrzę, oglądam)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to technika śledcza zajmująca się badaniami porównawczymi </a:t>
            </a:r>
            <a:r>
              <a:rPr b="1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linii papilarnych palców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w celu ustalenia sprawcy czynu zabronionego. 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ffc000"/>
                </a:solidFill>
                <a:latin typeface="Calibri"/>
                <a:ea typeface="DejaVu Sans"/>
              </a:rPr>
              <a:t>Cheiroskopia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– badanie linii papilarnych dłoni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Podoskopia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– badanie linii papilarnych stóp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70c0"/>
              </a:buClr>
              <a:buFont typeface="Arial"/>
              <a:buChar char="•"/>
            </a:pPr>
            <a:r>
              <a:rPr b="1" lang="pl-PL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Cheiloskopia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– badanie linii papilarnych czerwieni wargowej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6991560" y="1690560"/>
            <a:ext cx="4526640" cy="339480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Ścieżki badań</a:t>
            </a:r>
            <a:endParaRPr b="0" lang="pl-PL" sz="4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Przedmiot zainteresowania daktyloskopii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Kształt śladu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Wiek śladu (starzenie się odcisków palców od wpływem czynników środowiskowych)</a:t>
            </a:r>
            <a:endParaRPr b="0" lang="pl-PL" sz="2800" spc="-1" strike="noStrike">
              <a:latin typeface="Arial"/>
            </a:endParaRPr>
          </a:p>
        </p:txBody>
      </p:sp>
      <p:pic>
        <p:nvPicPr>
          <p:cNvPr id="100" name="Obraz 3" descr=""/>
          <p:cNvPicPr/>
          <p:nvPr/>
        </p:nvPicPr>
        <p:blipFill>
          <a:blip r:embed="rId1"/>
          <a:stretch/>
        </p:blipFill>
        <p:spPr>
          <a:xfrm>
            <a:off x="4516560" y="3246840"/>
            <a:ext cx="7337880" cy="336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Sposób pobierania odcisków: z powierzchni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001"/>
              </a:spcBef>
            </a:pPr>
            <a:endParaRPr b="0" lang="pl-PL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Fizykalne (wielomatowe proszki oraz odczynniki aminokwasowe (ninhydryna, DFO))</a:t>
            </a:r>
            <a:endParaRPr b="0" lang="pl-PL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Termalne (ogrzewanie powierzchni 300</a:t>
            </a:r>
            <a:r>
              <a:rPr b="0" lang="pl-PL" sz="2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l-PL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 przez 20s)</a:t>
            </a:r>
            <a:endParaRPr b="0" lang="pl-PL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l-PL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9660</TotalTime>
  <Application>LibreOffice/5.4.1.2$Windows_x86 LibreOffice_project/ea7cb86e6eeb2bf3a5af73a8f7777ac570321527</Application>
  <Words>1694</Words>
  <Paragraphs>296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2015-11-10T12:16:35Z</dcterms:created>
  <dc:creator>JSW</dc:creator>
  <dc:description/>
  <dc:language>pl-PL</dc:language>
  <cp:lastModifiedBy/>
  <dcterms:modified xsi:type="dcterms:W3CDTF">2017-12-08T16:56:13Z</dcterms:modified>
  <cp:revision>59</cp:revision>
  <dc:subject/>
  <dc:title>BIOMETRIA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Panoramiczny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45</vt:i4>
  </property>
</Properties>
</file>