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1.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2.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3.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4.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5.xml" ContentType="application/vnd.openxmlformats-officedocument.themeOverr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heme/themeOverride6.xml" ContentType="application/vnd.openxmlformats-officedocument.themeOverr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02" r:id="rId6"/>
    <p:sldId id="285" r:id="rId7"/>
    <p:sldId id="267" r:id="rId8"/>
    <p:sldId id="301" r:id="rId9"/>
    <p:sldId id="282" r:id="rId10"/>
    <p:sldId id="300" r:id="rId11"/>
    <p:sldId id="299" r:id="rId12"/>
    <p:sldId id="305" r:id="rId13"/>
    <p:sldId id="306" r:id="rId14"/>
    <p:sldId id="284" r:id="rId15"/>
    <p:sldId id="286" r:id="rId16"/>
    <p:sldId id="287" r:id="rId17"/>
    <p:sldId id="304" r:id="rId18"/>
    <p:sldId id="279" r:id="rId19"/>
    <p:sldId id="294" r:id="rId20"/>
    <p:sldId id="288" r:id="rId21"/>
    <p:sldId id="295" r:id="rId22"/>
    <p:sldId id="297" r:id="rId23"/>
    <p:sldId id="296" r:id="rId24"/>
    <p:sldId id="307" r:id="rId25"/>
    <p:sldId id="308" r:id="rId26"/>
    <p:sldId id="312" r:id="rId27"/>
    <p:sldId id="310" r:id="rId28"/>
    <p:sldId id="276" r:id="rId29"/>
    <p:sldId id="273" r:id="rId30"/>
    <p:sldId id="313" r:id="rId31"/>
    <p:sldId id="314" r:id="rId32"/>
    <p:sldId id="316" r:id="rId33"/>
    <p:sldId id="315" r:id="rId34"/>
    <p:sldId id="317" r:id="rId35"/>
    <p:sldId id="318" r:id="rId36"/>
    <p:sldId id="277" r:id="rId37"/>
    <p:sldId id="26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8"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esco\OneDrive\Synoptic_project_data\questions_data_after_querying.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Tesco\OneDrive\Synoptic_project_data\questions_data_after_querying.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Tesco\OneDrive\Synoptic_project_data\questions_data_after_querying.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Tesco\OneDrive\Synoptic_project_data\questions_data_after_querying.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Tesco\OneDrive\Synoptic_project_data\questions_data_after_querying.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Tesco\OneDrive\Synoptic_project_data\questions_data_after_querying.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Tesco\OneDrive\Synoptic_project_data\questions_data_after_querying.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Tesco\OneDrive\Synoptic_project_data\questions_data_after_querying.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Tesco\OneDrive\Synoptic_project_data\questions_data_after_querying.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package" Target="../embeddings/Microsoft_Excel_Worksheet5.xlsx"/></Relationships>
</file>

<file path=ppt/charts/_rels/chart19.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package" Target="../embeddings/Microsoft_Excel_Worksheet6.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Tesco\OneDrive\Synoptic_project_data\questions_data_after_querying.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Tesco\OneDrive\Synoptic_project_data\questions_data_after_querying.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Tesco\OneDrive\Synoptic_project_data\questions_data_after_querying.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Tesco\OneDrive\Synoptic_project_data\questions_data_after_querying.xlsx" TargetMode="External"/><Relationship Id="rId2" Type="http://schemas.microsoft.com/office/2011/relationships/chartColorStyle" Target="colors22.xml"/><Relationship Id="rId1" Type="http://schemas.microsoft.com/office/2011/relationships/chartStyle" Target="style2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1.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2.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3.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4.xlsx"/></Relationships>
</file>

<file path=ppt/charts/_rels/chart8.xml.rels><?xml version="1.0" encoding="UTF-8" standalone="yes"?>
<Relationships xmlns="http://schemas.openxmlformats.org/package/2006/relationships"><Relationship Id="rId3" Type="http://schemas.openxmlformats.org/officeDocument/2006/relationships/oleObject" Target="file:///C:\Users\Tesco\OneDrive\Synoptic_project_data\questions_data_after_querying.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Tesco\OneDrive\Synoptic_project_data\questions_data_after_querying.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[questions_data_after_querying.xlsx]Q1!PivotTable15</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latin typeface="Abadi" panose="020B0604020104020204" pitchFamily="34" charset="0"/>
              </a:rPr>
              <a:t>Total</a:t>
            </a:r>
            <a:r>
              <a:rPr lang="en-GB" baseline="0" dirty="0">
                <a:latin typeface="Abadi" panose="020B0604020104020204" pitchFamily="34" charset="0"/>
              </a:rPr>
              <a:t> transactions in bike category across regions (first 5 months)</a:t>
            </a:r>
            <a:endParaRPr lang="en-GB" dirty="0">
              <a:latin typeface="Abadi" panose="020B0604020104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'Q1'!$I$104</c:f>
              <c:strCache>
                <c:ptCount val="1"/>
                <c:pt idx="0">
                  <c:v>Total</c:v>
                </c:pt>
              </c:strCache>
            </c:strRef>
          </c:tx>
          <c:spPr>
            <a:solidFill>
              <a:schemeClr val="accent1"/>
            </a:solidFill>
            <a:ln>
              <a:noFill/>
            </a:ln>
            <a:effectLst/>
          </c:spPr>
          <c:invertIfNegative val="0"/>
          <c:cat>
            <c:multiLvlStrRef>
              <c:f>'Q1'!$H$105:$H$117</c:f>
              <c:multiLvlStrCache>
                <c:ptCount val="9"/>
                <c:lvl>
                  <c:pt idx="0">
                    <c:v>2012</c:v>
                  </c:pt>
                  <c:pt idx="1">
                    <c:v>2013</c:v>
                  </c:pt>
                  <c:pt idx="2">
                    <c:v>2014</c:v>
                  </c:pt>
                  <c:pt idx="3">
                    <c:v>2012</c:v>
                  </c:pt>
                  <c:pt idx="4">
                    <c:v>2013</c:v>
                  </c:pt>
                  <c:pt idx="5">
                    <c:v>2014</c:v>
                  </c:pt>
                  <c:pt idx="6">
                    <c:v>2012</c:v>
                  </c:pt>
                  <c:pt idx="7">
                    <c:v>2013</c:v>
                  </c:pt>
                  <c:pt idx="8">
                    <c:v>2014</c:v>
                  </c:pt>
                </c:lvl>
                <c:lvl>
                  <c:pt idx="0">
                    <c:v>Europe</c:v>
                  </c:pt>
                  <c:pt idx="3">
                    <c:v>North America</c:v>
                  </c:pt>
                  <c:pt idx="6">
                    <c:v>Pacific</c:v>
                  </c:pt>
                </c:lvl>
              </c:multiLvlStrCache>
            </c:multiLvlStrRef>
          </c:cat>
          <c:val>
            <c:numRef>
              <c:f>'Q1'!$I$105:$I$117</c:f>
              <c:numCache>
                <c:formatCode>General</c:formatCode>
                <c:ptCount val="9"/>
                <c:pt idx="0">
                  <c:v>425</c:v>
                </c:pt>
                <c:pt idx="1">
                  <c:v>1404</c:v>
                </c:pt>
                <c:pt idx="2">
                  <c:v>2462</c:v>
                </c:pt>
                <c:pt idx="3">
                  <c:v>4415</c:v>
                </c:pt>
                <c:pt idx="4">
                  <c:v>4252</c:v>
                </c:pt>
                <c:pt idx="5">
                  <c:v>4882</c:v>
                </c:pt>
                <c:pt idx="6">
                  <c:v>389</c:v>
                </c:pt>
                <c:pt idx="7">
                  <c:v>762</c:v>
                </c:pt>
                <c:pt idx="8">
                  <c:v>1600</c:v>
                </c:pt>
              </c:numCache>
            </c:numRef>
          </c:val>
          <c:extLst>
            <c:ext xmlns:c16="http://schemas.microsoft.com/office/drawing/2014/chart" uri="{C3380CC4-5D6E-409C-BE32-E72D297353CC}">
              <c16:uniqueId val="{00000000-70E4-45CB-9176-1CCAE7E1B00C}"/>
            </c:ext>
          </c:extLst>
        </c:ser>
        <c:dLbls>
          <c:showLegendKey val="0"/>
          <c:showVal val="0"/>
          <c:showCatName val="0"/>
          <c:showSerName val="0"/>
          <c:showPercent val="0"/>
          <c:showBubbleSize val="0"/>
        </c:dLbls>
        <c:gapWidth val="219"/>
        <c:overlap val="-27"/>
        <c:axId val="2025985776"/>
        <c:axId val="2025989104"/>
      </c:barChart>
      <c:catAx>
        <c:axId val="2025985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2025989104"/>
        <c:crosses val="autoZero"/>
        <c:auto val="1"/>
        <c:lblAlgn val="ctr"/>
        <c:lblOffset val="100"/>
        <c:noMultiLvlLbl val="0"/>
      </c:catAx>
      <c:valAx>
        <c:axId val="2025989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2025985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800" b="0" i="0" kern="1200" spc="0" baseline="0">
                <a:solidFill>
                  <a:srgbClr val="595959"/>
                </a:solidFill>
                <a:effectLst/>
                <a:latin typeface="Abadi" panose="020B0604020104020204" pitchFamily="34" charset="0"/>
              </a:rPr>
              <a:t>Total sales in bike category across regions (in the first 5 months)</a:t>
            </a:r>
            <a:endParaRPr lang="en-GB">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30"/>
              <c:pt idx="0">
                <c:v>2012 Australia</c:v>
              </c:pt>
              <c:pt idx="1">
                <c:v>2012 Canada</c:v>
              </c:pt>
              <c:pt idx="2">
                <c:v>2012 Central</c:v>
              </c:pt>
              <c:pt idx="3">
                <c:v>2012 France</c:v>
              </c:pt>
              <c:pt idx="4">
                <c:v>2012 Germany</c:v>
              </c:pt>
              <c:pt idx="5">
                <c:v>2012 Northeast</c:v>
              </c:pt>
              <c:pt idx="6">
                <c:v>2012 Northwest</c:v>
              </c:pt>
              <c:pt idx="7">
                <c:v>2012 Southeast</c:v>
              </c:pt>
              <c:pt idx="8">
                <c:v>2012 Southwest</c:v>
              </c:pt>
              <c:pt idx="9">
                <c:v>2012 United Kingdom</c:v>
              </c:pt>
              <c:pt idx="10">
                <c:v>2013 Australia</c:v>
              </c:pt>
              <c:pt idx="11">
                <c:v>2013 Canada</c:v>
              </c:pt>
              <c:pt idx="12">
                <c:v>2013 Central</c:v>
              </c:pt>
              <c:pt idx="13">
                <c:v>2013 France</c:v>
              </c:pt>
              <c:pt idx="14">
                <c:v>2013 Germany</c:v>
              </c:pt>
              <c:pt idx="15">
                <c:v>2013 Northeast</c:v>
              </c:pt>
              <c:pt idx="16">
                <c:v>2013 Northwest</c:v>
              </c:pt>
              <c:pt idx="17">
                <c:v>2013 Southeast</c:v>
              </c:pt>
              <c:pt idx="18">
                <c:v>2013 Southwest</c:v>
              </c:pt>
              <c:pt idx="19">
                <c:v>2013 United Kingdom</c:v>
              </c:pt>
              <c:pt idx="20">
                <c:v>2014 Australia</c:v>
              </c:pt>
              <c:pt idx="21">
                <c:v>2014 Canada</c:v>
              </c:pt>
              <c:pt idx="22">
                <c:v>2014 Central</c:v>
              </c:pt>
              <c:pt idx="23">
                <c:v>2014 France</c:v>
              </c:pt>
              <c:pt idx="24">
                <c:v>2014 Germany</c:v>
              </c:pt>
              <c:pt idx="25">
                <c:v>2014 Northeast</c:v>
              </c:pt>
              <c:pt idx="26">
                <c:v>2014 Northwest</c:v>
              </c:pt>
              <c:pt idx="27">
                <c:v>2014 Southeast</c:v>
              </c:pt>
              <c:pt idx="28">
                <c:v>2014 Southwest</c:v>
              </c:pt>
              <c:pt idx="29">
                <c:v>2014 United Kingdom</c:v>
              </c:pt>
            </c:strLit>
          </c:cat>
          <c:val>
            <c:numLit>
              <c:formatCode>General</c:formatCode>
              <c:ptCount val="30"/>
              <c:pt idx="0">
                <c:v>1044896.2591</c:v>
              </c:pt>
              <c:pt idx="1">
                <c:v>25326927.434699997</c:v>
              </c:pt>
              <c:pt idx="2">
                <c:v>15756157.213199999</c:v>
              </c:pt>
              <c:pt idx="3">
                <c:v>1024803.3585</c:v>
              </c:pt>
              <c:pt idx="4">
                <c:v>271458.05690000003</c:v>
              </c:pt>
              <c:pt idx="5">
                <c:v>11506942.390699999</c:v>
              </c:pt>
              <c:pt idx="6">
                <c:v>18441863.9296</c:v>
              </c:pt>
              <c:pt idx="7">
                <c:v>13202322.090200001</c:v>
              </c:pt>
              <c:pt idx="8">
                <c:v>29245658.220799997</c:v>
              </c:pt>
              <c:pt idx="9">
                <c:v>1354153.058</c:v>
              </c:pt>
              <c:pt idx="10">
                <c:v>1597997.7239000001</c:v>
              </c:pt>
              <c:pt idx="11">
                <c:v>31121293.978300001</c:v>
              </c:pt>
              <c:pt idx="12">
                <c:v>16354707.284400001</c:v>
              </c:pt>
              <c:pt idx="13">
                <c:v>5585889.9632999999</c:v>
              </c:pt>
              <c:pt idx="14">
                <c:v>2564882.8972</c:v>
              </c:pt>
              <c:pt idx="15">
                <c:v>16420019.070200002</c:v>
              </c:pt>
              <c:pt idx="16">
                <c:v>15807213.398699999</c:v>
              </c:pt>
              <c:pt idx="17">
                <c:v>12704166.144899998</c:v>
              </c:pt>
              <c:pt idx="18">
                <c:v>44309627.865800001</c:v>
              </c:pt>
              <c:pt idx="19">
                <c:v>7926871.5410000002</c:v>
              </c:pt>
              <c:pt idx="20">
                <c:v>10173266.7752</c:v>
              </c:pt>
              <c:pt idx="21">
                <c:v>22155851.788899999</c:v>
              </c:pt>
              <c:pt idx="22">
                <c:v>12599551.515799999</c:v>
              </c:pt>
              <c:pt idx="23">
                <c:v>11118888.434999999</c:v>
              </c:pt>
              <c:pt idx="24">
                <c:v>9240840.0845999997</c:v>
              </c:pt>
              <c:pt idx="25">
                <c:v>9912740.2555999979</c:v>
              </c:pt>
              <c:pt idx="26">
                <c:v>26709382.895800002</c:v>
              </c:pt>
              <c:pt idx="27">
                <c:v>10650330.7511</c:v>
              </c:pt>
              <c:pt idx="28">
                <c:v>29674058.577000003</c:v>
              </c:pt>
              <c:pt idx="29">
                <c:v>15873861.9276</c:v>
              </c:pt>
            </c:numLit>
          </c:val>
          <c:extLst>
            <c:ext xmlns:c16="http://schemas.microsoft.com/office/drawing/2014/chart" uri="{C3380CC4-5D6E-409C-BE32-E72D297353CC}">
              <c16:uniqueId val="{00000000-FC14-485A-817B-2B0709551E92}"/>
            </c:ext>
          </c:extLst>
        </c:ser>
        <c:dLbls>
          <c:showLegendKey val="0"/>
          <c:showVal val="0"/>
          <c:showCatName val="0"/>
          <c:showSerName val="0"/>
          <c:showPercent val="0"/>
          <c:showBubbleSize val="0"/>
        </c:dLbls>
        <c:gapWidth val="219"/>
        <c:overlap val="-27"/>
        <c:axId val="40928976"/>
        <c:axId val="40931472"/>
      </c:barChart>
      <c:catAx>
        <c:axId val="40928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40931472"/>
        <c:crosses val="autoZero"/>
        <c:auto val="1"/>
        <c:lblAlgn val="ctr"/>
        <c:lblOffset val="100"/>
        <c:noMultiLvlLbl val="0"/>
      </c:catAx>
      <c:valAx>
        <c:axId val="40931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40928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[questions_data_after_querying.xlsx]Q2!PivotTable20</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badi" panose="020B0604020104020204" pitchFamily="34" charset="0"/>
                <a:ea typeface="+mn-ea"/>
                <a:cs typeface="+mn-cs"/>
              </a:defRPr>
            </a:pPr>
            <a:r>
              <a:rPr lang="en-GB">
                <a:latin typeface="Abadi" panose="020B0604020104020204" pitchFamily="34" charset="0"/>
              </a:rPr>
              <a:t>Total profit</a:t>
            </a:r>
            <a:r>
              <a:rPr lang="en-GB" baseline="0">
                <a:latin typeface="Abadi" panose="020B0604020104020204" pitchFamily="34" charset="0"/>
              </a:rPr>
              <a:t> and costs comparison across years 2012 - 2014</a:t>
            </a:r>
            <a:endParaRPr lang="en-GB">
              <a:latin typeface="Abadi" panose="020B0604020104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badi" panose="020B0604020104020204" pitchFamily="34" charset="0"/>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'Q2'!$I$6</c:f>
              <c:strCache>
                <c:ptCount val="1"/>
                <c:pt idx="0">
                  <c:v>Sum of total_sales</c:v>
                </c:pt>
              </c:strCache>
            </c:strRef>
          </c:tx>
          <c:spPr>
            <a:solidFill>
              <a:schemeClr val="accent6">
                <a:shade val="5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badi" panose="020B0604020104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'Q2'!$H$7:$H$11</c:f>
              <c:strCache>
                <c:ptCount val="4"/>
                <c:pt idx="0">
                  <c:v>2011</c:v>
                </c:pt>
                <c:pt idx="1">
                  <c:v>2012</c:v>
                </c:pt>
                <c:pt idx="2">
                  <c:v>2013</c:v>
                </c:pt>
                <c:pt idx="3">
                  <c:v>2014</c:v>
                </c:pt>
              </c:strCache>
            </c:strRef>
          </c:cat>
          <c:val>
            <c:numRef>
              <c:f>'Q2'!$I$7:$I$11</c:f>
              <c:numCache>
                <c:formatCode>General</c:formatCode>
                <c:ptCount val="4"/>
                <c:pt idx="0">
                  <c:v>12641672.212954</c:v>
                </c:pt>
                <c:pt idx="1">
                  <c:v>33524301.324434001</c:v>
                </c:pt>
                <c:pt idx="2">
                  <c:v>43622479.051634997</c:v>
                </c:pt>
                <c:pt idx="3">
                  <c:v>20057928.810865</c:v>
                </c:pt>
              </c:numCache>
            </c:numRef>
          </c:val>
          <c:extLst>
            <c:ext xmlns:c16="http://schemas.microsoft.com/office/drawing/2014/chart" uri="{C3380CC4-5D6E-409C-BE32-E72D297353CC}">
              <c16:uniqueId val="{00000000-FCEF-4841-B54E-E944F5DB7CB5}"/>
            </c:ext>
          </c:extLst>
        </c:ser>
        <c:ser>
          <c:idx val="1"/>
          <c:order val="1"/>
          <c:tx>
            <c:strRef>
              <c:f>'Q2'!$J$6</c:f>
              <c:strCache>
                <c:ptCount val="1"/>
                <c:pt idx="0">
                  <c:v>Sum of total_production_costs</c:v>
                </c:pt>
              </c:strCache>
            </c:strRef>
          </c:tx>
          <c:spPr>
            <a:solidFill>
              <a:schemeClr val="accent6">
                <a:shade val="76000"/>
              </a:schemeClr>
            </a:solidFill>
            <a:ln>
              <a:noFill/>
            </a:ln>
            <a:effectLst/>
          </c:spPr>
          <c:invertIfNegative val="0"/>
          <c:cat>
            <c:strRef>
              <c:f>'Q2'!$H$7:$H$11</c:f>
              <c:strCache>
                <c:ptCount val="4"/>
                <c:pt idx="0">
                  <c:v>2011</c:v>
                </c:pt>
                <c:pt idx="1">
                  <c:v>2012</c:v>
                </c:pt>
                <c:pt idx="2">
                  <c:v>2013</c:v>
                </c:pt>
                <c:pt idx="3">
                  <c:v>2014</c:v>
                </c:pt>
              </c:strCache>
            </c:strRef>
          </c:cat>
          <c:val>
            <c:numRef>
              <c:f>'Q2'!$J$7:$J$11</c:f>
              <c:numCache>
                <c:formatCode>General</c:formatCode>
                <c:ptCount val="4"/>
                <c:pt idx="0">
                  <c:v>312344.75</c:v>
                </c:pt>
                <c:pt idx="1">
                  <c:v>804817.25</c:v>
                </c:pt>
                <c:pt idx="2">
                  <c:v>1439881.5</c:v>
                </c:pt>
                <c:pt idx="3">
                  <c:v>930926</c:v>
                </c:pt>
              </c:numCache>
            </c:numRef>
          </c:val>
          <c:extLst>
            <c:ext xmlns:c16="http://schemas.microsoft.com/office/drawing/2014/chart" uri="{C3380CC4-5D6E-409C-BE32-E72D297353CC}">
              <c16:uniqueId val="{00000001-FCEF-4841-B54E-E944F5DB7CB5}"/>
            </c:ext>
          </c:extLst>
        </c:ser>
        <c:ser>
          <c:idx val="2"/>
          <c:order val="2"/>
          <c:tx>
            <c:strRef>
              <c:f>'Q2'!$K$6</c:f>
              <c:strCache>
                <c:ptCount val="1"/>
                <c:pt idx="0">
                  <c:v>Sum of total_orders_costs</c:v>
                </c:pt>
              </c:strCache>
            </c:strRef>
          </c:tx>
          <c:spPr>
            <a:solidFill>
              <a:schemeClr val="accent6"/>
            </a:solidFill>
            <a:ln>
              <a:noFill/>
            </a:ln>
            <a:effectLst/>
          </c:spPr>
          <c:invertIfNegative val="0"/>
          <c:cat>
            <c:strRef>
              <c:f>'Q2'!$H$7:$H$11</c:f>
              <c:strCache>
                <c:ptCount val="4"/>
                <c:pt idx="0">
                  <c:v>2011</c:v>
                </c:pt>
                <c:pt idx="1">
                  <c:v>2012</c:v>
                </c:pt>
                <c:pt idx="2">
                  <c:v>2013</c:v>
                </c:pt>
                <c:pt idx="3">
                  <c:v>2014</c:v>
                </c:pt>
              </c:strCache>
            </c:strRef>
          </c:cat>
          <c:val>
            <c:numRef>
              <c:f>'Q2'!$K$7:$K$11</c:f>
              <c:numCache>
                <c:formatCode>General</c:formatCode>
                <c:ptCount val="4"/>
                <c:pt idx="0">
                  <c:v>403135.804</c:v>
                </c:pt>
                <c:pt idx="1">
                  <c:v>3926893.0469999998</c:v>
                </c:pt>
                <c:pt idx="2">
                  <c:v>18059031.772</c:v>
                </c:pt>
                <c:pt idx="3">
                  <c:v>41402934.215000004</c:v>
                </c:pt>
              </c:numCache>
            </c:numRef>
          </c:val>
          <c:extLst>
            <c:ext xmlns:c16="http://schemas.microsoft.com/office/drawing/2014/chart" uri="{C3380CC4-5D6E-409C-BE32-E72D297353CC}">
              <c16:uniqueId val="{00000002-FCEF-4841-B54E-E944F5DB7CB5}"/>
            </c:ext>
          </c:extLst>
        </c:ser>
        <c:ser>
          <c:idx val="3"/>
          <c:order val="3"/>
          <c:tx>
            <c:strRef>
              <c:f>'Q2'!$L$6</c:f>
              <c:strCache>
                <c:ptCount val="1"/>
                <c:pt idx="0">
                  <c:v>Sum of total_employee_costs</c:v>
                </c:pt>
              </c:strCache>
            </c:strRef>
          </c:tx>
          <c:spPr>
            <a:solidFill>
              <a:schemeClr val="accent6">
                <a:tint val="77000"/>
              </a:schemeClr>
            </a:solidFill>
            <a:ln>
              <a:noFill/>
            </a:ln>
            <a:effectLst/>
          </c:spPr>
          <c:invertIfNegative val="0"/>
          <c:cat>
            <c:strRef>
              <c:f>'Q2'!$H$7:$H$11</c:f>
              <c:strCache>
                <c:ptCount val="4"/>
                <c:pt idx="0">
                  <c:v>2011</c:v>
                </c:pt>
                <c:pt idx="1">
                  <c:v>2012</c:v>
                </c:pt>
                <c:pt idx="2">
                  <c:v>2013</c:v>
                </c:pt>
                <c:pt idx="3">
                  <c:v>2014</c:v>
                </c:pt>
              </c:strCache>
            </c:strRef>
          </c:cat>
          <c:val>
            <c:numRef>
              <c:f>'Q2'!$L$7:$L$11</c:f>
              <c:numCache>
                <c:formatCode>General</c:formatCode>
                <c:ptCount val="4"/>
                <c:pt idx="0">
                  <c:v>10142882.063999999</c:v>
                </c:pt>
                <c:pt idx="1">
                  <c:v>10482736.4</c:v>
                </c:pt>
                <c:pt idx="2">
                  <c:v>10690975.888</c:v>
                </c:pt>
                <c:pt idx="3">
                  <c:v>5387310.8159999996</c:v>
                </c:pt>
              </c:numCache>
            </c:numRef>
          </c:val>
          <c:extLst>
            <c:ext xmlns:c16="http://schemas.microsoft.com/office/drawing/2014/chart" uri="{C3380CC4-5D6E-409C-BE32-E72D297353CC}">
              <c16:uniqueId val="{00000003-FCEF-4841-B54E-E944F5DB7CB5}"/>
            </c:ext>
          </c:extLst>
        </c:ser>
        <c:ser>
          <c:idx val="4"/>
          <c:order val="4"/>
          <c:tx>
            <c:strRef>
              <c:f>'Q2'!$M$6</c:f>
              <c:strCache>
                <c:ptCount val="1"/>
                <c:pt idx="0">
                  <c:v>Sum of total_profit</c:v>
                </c:pt>
              </c:strCache>
            </c:strRef>
          </c:tx>
          <c:spPr>
            <a:solidFill>
              <a:schemeClr val="accent6">
                <a:tint val="54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badi" panose="020B0604020104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'Q2'!$H$7:$H$11</c:f>
              <c:strCache>
                <c:ptCount val="4"/>
                <c:pt idx="0">
                  <c:v>2011</c:v>
                </c:pt>
                <c:pt idx="1">
                  <c:v>2012</c:v>
                </c:pt>
                <c:pt idx="2">
                  <c:v>2013</c:v>
                </c:pt>
                <c:pt idx="3">
                  <c:v>2014</c:v>
                </c:pt>
              </c:strCache>
            </c:strRef>
          </c:cat>
          <c:val>
            <c:numRef>
              <c:f>'Q2'!$M$7:$M$11</c:f>
              <c:numCache>
                <c:formatCode>General</c:formatCode>
                <c:ptCount val="4"/>
                <c:pt idx="0">
                  <c:v>1783309.5949540008</c:v>
                </c:pt>
                <c:pt idx="1">
                  <c:v>18309854.627434</c:v>
                </c:pt>
                <c:pt idx="2">
                  <c:v>13432589.891634997</c:v>
                </c:pt>
                <c:pt idx="3">
                  <c:v>-27663242.220135003</c:v>
                </c:pt>
              </c:numCache>
            </c:numRef>
          </c:val>
          <c:extLst>
            <c:ext xmlns:c16="http://schemas.microsoft.com/office/drawing/2014/chart" uri="{C3380CC4-5D6E-409C-BE32-E72D297353CC}">
              <c16:uniqueId val="{00000004-FCEF-4841-B54E-E944F5DB7CB5}"/>
            </c:ext>
          </c:extLst>
        </c:ser>
        <c:dLbls>
          <c:showLegendKey val="0"/>
          <c:showVal val="0"/>
          <c:showCatName val="0"/>
          <c:showSerName val="0"/>
          <c:showPercent val="0"/>
          <c:showBubbleSize val="0"/>
        </c:dLbls>
        <c:gapWidth val="219"/>
        <c:overlap val="-27"/>
        <c:axId val="40047488"/>
        <c:axId val="40049984"/>
      </c:barChart>
      <c:catAx>
        <c:axId val="40047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40049984"/>
        <c:crosses val="autoZero"/>
        <c:auto val="1"/>
        <c:lblAlgn val="ctr"/>
        <c:lblOffset val="100"/>
        <c:noMultiLvlLbl val="0"/>
      </c:catAx>
      <c:valAx>
        <c:axId val="40049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400474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[questions_data_after_querying.xlsx]Q2!PivotTable21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badi" panose="020B0604020104020204" pitchFamily="34" charset="0"/>
                <a:ea typeface="+mn-ea"/>
                <a:cs typeface="+mn-cs"/>
              </a:defRPr>
            </a:pPr>
            <a:r>
              <a:rPr lang="en-GB" dirty="0">
                <a:latin typeface="Abadi" panose="020B0604020104020204" pitchFamily="34" charset="0"/>
              </a:rPr>
              <a:t>Profitability</a:t>
            </a:r>
            <a:r>
              <a:rPr lang="en-GB" baseline="0" dirty="0">
                <a:latin typeface="Abadi" panose="020B0604020104020204" pitchFamily="34" charset="0"/>
              </a:rPr>
              <a:t> and costs in year 2012 - 2014 </a:t>
            </a:r>
            <a:endParaRPr lang="en-GB" dirty="0">
              <a:latin typeface="Abadi" panose="020B0604020104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badi" panose="020B0604020104020204" pitchFamily="34" charset="0"/>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'Q2'!$B$63</c:f>
              <c:strCache>
                <c:ptCount val="1"/>
                <c:pt idx="0">
                  <c:v>Sum of Total sales</c:v>
                </c:pt>
              </c:strCache>
            </c:strRef>
          </c:tx>
          <c:spPr>
            <a:solidFill>
              <a:schemeClr val="accent2">
                <a:tint val="58000"/>
              </a:schemeClr>
            </a:solidFill>
            <a:ln>
              <a:noFill/>
            </a:ln>
            <a:effectLst/>
          </c:spPr>
          <c:invertIfNegative val="0"/>
          <c:cat>
            <c:strRef>
              <c:f>'Q2'!$A$64:$A$67</c:f>
              <c:strCache>
                <c:ptCount val="3"/>
                <c:pt idx="0">
                  <c:v>2012</c:v>
                </c:pt>
                <c:pt idx="1">
                  <c:v>2013</c:v>
                </c:pt>
                <c:pt idx="2">
                  <c:v>2014</c:v>
                </c:pt>
              </c:strCache>
            </c:strRef>
          </c:cat>
          <c:val>
            <c:numRef>
              <c:f>'Q2'!$B$64:$B$67</c:f>
              <c:numCache>
                <c:formatCode>General</c:formatCode>
                <c:ptCount val="3"/>
                <c:pt idx="0">
                  <c:v>17230360.395987</c:v>
                </c:pt>
                <c:pt idx="1">
                  <c:v>18675822.379992999</c:v>
                </c:pt>
                <c:pt idx="2">
                  <c:v>20057928.810865</c:v>
                </c:pt>
              </c:numCache>
            </c:numRef>
          </c:val>
          <c:extLst>
            <c:ext xmlns:c16="http://schemas.microsoft.com/office/drawing/2014/chart" uri="{C3380CC4-5D6E-409C-BE32-E72D297353CC}">
              <c16:uniqueId val="{00000000-CF7B-4B2D-ACF6-5678CC0F16EF}"/>
            </c:ext>
          </c:extLst>
        </c:ser>
        <c:ser>
          <c:idx val="1"/>
          <c:order val="1"/>
          <c:tx>
            <c:strRef>
              <c:f>'Q2'!$C$63</c:f>
              <c:strCache>
                <c:ptCount val="1"/>
                <c:pt idx="0">
                  <c:v>Sum of Total production costs</c:v>
                </c:pt>
              </c:strCache>
            </c:strRef>
          </c:tx>
          <c:spPr>
            <a:solidFill>
              <a:schemeClr val="accent2">
                <a:tint val="86000"/>
              </a:schemeClr>
            </a:solidFill>
            <a:ln>
              <a:noFill/>
            </a:ln>
            <a:effectLst/>
          </c:spPr>
          <c:invertIfNegative val="0"/>
          <c:cat>
            <c:strRef>
              <c:f>'Q2'!$A$64:$A$67</c:f>
              <c:strCache>
                <c:ptCount val="3"/>
                <c:pt idx="0">
                  <c:v>2012</c:v>
                </c:pt>
                <c:pt idx="1">
                  <c:v>2013</c:v>
                </c:pt>
                <c:pt idx="2">
                  <c:v>2014</c:v>
                </c:pt>
              </c:strCache>
            </c:strRef>
          </c:cat>
          <c:val>
            <c:numRef>
              <c:f>'Q2'!$C$64:$C$67</c:f>
              <c:numCache>
                <c:formatCode>General</c:formatCode>
                <c:ptCount val="3"/>
                <c:pt idx="0">
                  <c:v>341981.75</c:v>
                </c:pt>
                <c:pt idx="1">
                  <c:v>539030</c:v>
                </c:pt>
                <c:pt idx="2">
                  <c:v>930926</c:v>
                </c:pt>
              </c:numCache>
            </c:numRef>
          </c:val>
          <c:extLst>
            <c:ext xmlns:c16="http://schemas.microsoft.com/office/drawing/2014/chart" uri="{C3380CC4-5D6E-409C-BE32-E72D297353CC}">
              <c16:uniqueId val="{00000001-CF7B-4B2D-ACF6-5678CC0F16EF}"/>
            </c:ext>
          </c:extLst>
        </c:ser>
        <c:ser>
          <c:idx val="2"/>
          <c:order val="2"/>
          <c:tx>
            <c:strRef>
              <c:f>'Q2'!$D$63</c:f>
              <c:strCache>
                <c:ptCount val="1"/>
                <c:pt idx="0">
                  <c:v>Sum of Total order costs</c:v>
                </c:pt>
              </c:strCache>
            </c:strRef>
          </c:tx>
          <c:spPr>
            <a:solidFill>
              <a:schemeClr val="accent2">
                <a:shade val="86000"/>
              </a:schemeClr>
            </a:solidFill>
            <a:ln>
              <a:noFill/>
            </a:ln>
            <a:effectLst/>
          </c:spPr>
          <c:invertIfNegative val="0"/>
          <c:cat>
            <c:strRef>
              <c:f>'Q2'!$A$64:$A$67</c:f>
              <c:strCache>
                <c:ptCount val="3"/>
                <c:pt idx="0">
                  <c:v>2012</c:v>
                </c:pt>
                <c:pt idx="1">
                  <c:v>2013</c:v>
                </c:pt>
                <c:pt idx="2">
                  <c:v>2014</c:v>
                </c:pt>
              </c:strCache>
            </c:strRef>
          </c:cat>
          <c:val>
            <c:numRef>
              <c:f>'Q2'!$D$64:$D$67</c:f>
              <c:numCache>
                <c:formatCode>General</c:formatCode>
                <c:ptCount val="3"/>
                <c:pt idx="0">
                  <c:v>2252769.477</c:v>
                </c:pt>
                <c:pt idx="1">
                  <c:v>1722797.6325000001</c:v>
                </c:pt>
                <c:pt idx="2">
                  <c:v>29923192.815000001</c:v>
                </c:pt>
              </c:numCache>
            </c:numRef>
          </c:val>
          <c:extLst>
            <c:ext xmlns:c16="http://schemas.microsoft.com/office/drawing/2014/chart" uri="{C3380CC4-5D6E-409C-BE32-E72D297353CC}">
              <c16:uniqueId val="{00000002-CF7B-4B2D-ACF6-5678CC0F16EF}"/>
            </c:ext>
          </c:extLst>
        </c:ser>
        <c:ser>
          <c:idx val="3"/>
          <c:order val="3"/>
          <c:tx>
            <c:strRef>
              <c:f>'Q2'!$E$63</c:f>
              <c:strCache>
                <c:ptCount val="1"/>
                <c:pt idx="0">
                  <c:v>Sum of Total profit</c:v>
                </c:pt>
              </c:strCache>
            </c:strRef>
          </c:tx>
          <c:spPr>
            <a:solidFill>
              <a:schemeClr val="accent2">
                <a:shade val="58000"/>
              </a:schemeClr>
            </a:solidFill>
            <a:ln>
              <a:noFill/>
            </a:ln>
            <a:effectLst/>
          </c:spPr>
          <c:invertIfNegative val="0"/>
          <c:cat>
            <c:strRef>
              <c:f>'Q2'!$A$64:$A$67</c:f>
              <c:strCache>
                <c:ptCount val="3"/>
                <c:pt idx="0">
                  <c:v>2012</c:v>
                </c:pt>
                <c:pt idx="1">
                  <c:v>2013</c:v>
                </c:pt>
                <c:pt idx="2">
                  <c:v>2014</c:v>
                </c:pt>
              </c:strCache>
            </c:strRef>
          </c:cat>
          <c:val>
            <c:numRef>
              <c:f>'Q2'!$E$64:$E$67</c:f>
              <c:numCache>
                <c:formatCode>General</c:formatCode>
                <c:ptCount val="3"/>
                <c:pt idx="0">
                  <c:v>14635609.168987</c:v>
                </c:pt>
                <c:pt idx="1">
                  <c:v>11085780.317453999</c:v>
                </c:pt>
                <c:pt idx="2">
                  <c:v>-10796190.004135001</c:v>
                </c:pt>
              </c:numCache>
            </c:numRef>
          </c:val>
          <c:extLst>
            <c:ext xmlns:c16="http://schemas.microsoft.com/office/drawing/2014/chart" uri="{C3380CC4-5D6E-409C-BE32-E72D297353CC}">
              <c16:uniqueId val="{00000003-CF7B-4B2D-ACF6-5678CC0F16EF}"/>
            </c:ext>
          </c:extLst>
        </c:ser>
        <c:dLbls>
          <c:showLegendKey val="0"/>
          <c:showVal val="0"/>
          <c:showCatName val="0"/>
          <c:showSerName val="0"/>
          <c:showPercent val="0"/>
          <c:showBubbleSize val="0"/>
        </c:dLbls>
        <c:gapWidth val="219"/>
        <c:overlap val="-27"/>
        <c:axId val="963358800"/>
        <c:axId val="963355056"/>
      </c:barChart>
      <c:catAx>
        <c:axId val="963358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963355056"/>
        <c:crosses val="autoZero"/>
        <c:auto val="1"/>
        <c:lblAlgn val="ctr"/>
        <c:lblOffset val="100"/>
        <c:noMultiLvlLbl val="0"/>
      </c:catAx>
      <c:valAx>
        <c:axId val="963355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9633588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[questions_data_after_querying.xlsx]Q2!PivotTable22</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badi" panose="020B0604020104020204" pitchFamily="34" charset="0"/>
                <a:ea typeface="+mn-ea"/>
                <a:cs typeface="+mn-cs"/>
              </a:defRPr>
            </a:pPr>
            <a:r>
              <a:rPr lang="en-US" dirty="0">
                <a:latin typeface="Abadi" panose="020B0604020104020204" pitchFamily="34" charset="0"/>
              </a:rPr>
              <a:t>Production costs in</a:t>
            </a:r>
            <a:r>
              <a:rPr lang="en-US" baseline="0" dirty="0">
                <a:latin typeface="Abadi" panose="020B0604020104020204" pitchFamily="34" charset="0"/>
              </a:rPr>
              <a:t> first half of the year across years 2012 - 2014</a:t>
            </a:r>
            <a:endParaRPr lang="en-US" dirty="0">
              <a:latin typeface="Abadi" panose="020B0604020104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badi" panose="020B0604020104020204" pitchFamily="34" charset="0"/>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'Q2'!$I$35</c:f>
              <c:strCache>
                <c:ptCount val="1"/>
                <c:pt idx="0">
                  <c:v>Total</c:v>
                </c:pt>
              </c:strCache>
            </c:strRef>
          </c:tx>
          <c:spPr>
            <a:solidFill>
              <a:schemeClr val="accent2"/>
            </a:solidFill>
            <a:ln>
              <a:noFill/>
            </a:ln>
            <a:effectLst/>
          </c:spPr>
          <c:invertIfNegative val="0"/>
          <c:cat>
            <c:multiLvlStrRef>
              <c:f>'Q2'!$H$36:$H$57</c:f>
              <c:multiLvlStrCache>
                <c:ptCount val="18"/>
                <c:lvl>
                  <c:pt idx="0">
                    <c:v>1</c:v>
                  </c:pt>
                  <c:pt idx="1">
                    <c:v>2</c:v>
                  </c:pt>
                  <c:pt idx="2">
                    <c:v>3</c:v>
                  </c:pt>
                  <c:pt idx="3">
                    <c:v>4</c:v>
                  </c:pt>
                  <c:pt idx="4">
                    <c:v>5</c:v>
                  </c:pt>
                  <c:pt idx="5">
                    <c:v>6</c:v>
                  </c:pt>
                  <c:pt idx="6">
                    <c:v>1</c:v>
                  </c:pt>
                  <c:pt idx="7">
                    <c:v>2</c:v>
                  </c:pt>
                  <c:pt idx="8">
                    <c:v>3</c:v>
                  </c:pt>
                  <c:pt idx="9">
                    <c:v>4</c:v>
                  </c:pt>
                  <c:pt idx="10">
                    <c:v>5</c:v>
                  </c:pt>
                  <c:pt idx="11">
                    <c:v>6</c:v>
                  </c:pt>
                  <c:pt idx="12">
                    <c:v>1</c:v>
                  </c:pt>
                  <c:pt idx="13">
                    <c:v>2</c:v>
                  </c:pt>
                  <c:pt idx="14">
                    <c:v>3</c:v>
                  </c:pt>
                  <c:pt idx="15">
                    <c:v>4</c:v>
                  </c:pt>
                  <c:pt idx="16">
                    <c:v>5</c:v>
                  </c:pt>
                  <c:pt idx="17">
                    <c:v>6</c:v>
                  </c:pt>
                </c:lvl>
                <c:lvl>
                  <c:pt idx="0">
                    <c:v>2012</c:v>
                  </c:pt>
                  <c:pt idx="6">
                    <c:v>2013</c:v>
                  </c:pt>
                  <c:pt idx="12">
                    <c:v>2014</c:v>
                  </c:pt>
                </c:lvl>
              </c:multiLvlStrCache>
            </c:multiLvlStrRef>
          </c:cat>
          <c:val>
            <c:numRef>
              <c:f>'Q2'!$I$36:$I$57</c:f>
              <c:numCache>
                <c:formatCode>General</c:formatCode>
                <c:ptCount val="18"/>
                <c:pt idx="0">
                  <c:v>354968.22899999999</c:v>
                </c:pt>
                <c:pt idx="1">
                  <c:v>622885.326</c:v>
                </c:pt>
                <c:pt idx="2">
                  <c:v>649928.93700000003</c:v>
                </c:pt>
                <c:pt idx="3">
                  <c:v>346917.55349999998</c:v>
                </c:pt>
                <c:pt idx="4">
                  <c:v>106491</c:v>
                </c:pt>
                <c:pt idx="5">
                  <c:v>171578.43150000001</c:v>
                </c:pt>
                <c:pt idx="7">
                  <c:v>131485.788</c:v>
                </c:pt>
                <c:pt idx="9">
                  <c:v>123167.772</c:v>
                </c:pt>
                <c:pt idx="10">
                  <c:v>749096.55449999997</c:v>
                </c:pt>
                <c:pt idx="11">
                  <c:v>719047.51800000004</c:v>
                </c:pt>
                <c:pt idx="12">
                  <c:v>4479190.7630000003</c:v>
                </c:pt>
                <c:pt idx="13">
                  <c:v>3990455.4375</c:v>
                </c:pt>
                <c:pt idx="14">
                  <c:v>5390859.6179999998</c:v>
                </c:pt>
                <c:pt idx="15">
                  <c:v>4812622.5944999997</c:v>
                </c:pt>
                <c:pt idx="16">
                  <c:v>5459623.0599999996</c:v>
                </c:pt>
                <c:pt idx="17">
                  <c:v>5790441.3420000002</c:v>
                </c:pt>
              </c:numCache>
            </c:numRef>
          </c:val>
          <c:extLst>
            <c:ext xmlns:c16="http://schemas.microsoft.com/office/drawing/2014/chart" uri="{C3380CC4-5D6E-409C-BE32-E72D297353CC}">
              <c16:uniqueId val="{00000000-AEDF-43E4-894E-1B8DC3092107}"/>
            </c:ext>
          </c:extLst>
        </c:ser>
        <c:dLbls>
          <c:showLegendKey val="0"/>
          <c:showVal val="0"/>
          <c:showCatName val="0"/>
          <c:showSerName val="0"/>
          <c:showPercent val="0"/>
          <c:showBubbleSize val="0"/>
        </c:dLbls>
        <c:gapWidth val="219"/>
        <c:overlap val="-27"/>
        <c:axId val="269546608"/>
        <c:axId val="269549520"/>
      </c:barChart>
      <c:catAx>
        <c:axId val="269546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269549520"/>
        <c:crosses val="autoZero"/>
        <c:auto val="1"/>
        <c:lblAlgn val="ctr"/>
        <c:lblOffset val="100"/>
        <c:noMultiLvlLbl val="0"/>
      </c:catAx>
      <c:valAx>
        <c:axId val="269549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2695466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[questions_data_after_querying.xlsx]Q3!PivotTable1</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'Q3'!$B$10</c:f>
              <c:strCache>
                <c:ptCount val="1"/>
                <c:pt idx="0">
                  <c:v>Sum of total_sales</c:v>
                </c:pt>
              </c:strCache>
            </c:strRef>
          </c:tx>
          <c:spPr>
            <a:solidFill>
              <a:schemeClr val="accent1"/>
            </a:solidFill>
            <a:ln>
              <a:noFill/>
            </a:ln>
            <a:effectLst/>
          </c:spPr>
          <c:invertIfNegative val="0"/>
          <c:cat>
            <c:strRef>
              <c:f>'Q3'!$A$11:$A$13</c:f>
              <c:strCache>
                <c:ptCount val="2"/>
                <c:pt idx="0">
                  <c:v>2013</c:v>
                </c:pt>
                <c:pt idx="1">
                  <c:v>2014</c:v>
                </c:pt>
              </c:strCache>
            </c:strRef>
          </c:cat>
          <c:val>
            <c:numRef>
              <c:f>'Q3'!$B$11:$B$13</c:f>
              <c:numCache>
                <c:formatCode>General</c:formatCode>
                <c:ptCount val="2"/>
                <c:pt idx="0">
                  <c:v>43622479.051634997</c:v>
                </c:pt>
                <c:pt idx="1">
                  <c:v>20057928.810865</c:v>
                </c:pt>
              </c:numCache>
            </c:numRef>
          </c:val>
          <c:extLst>
            <c:ext xmlns:c16="http://schemas.microsoft.com/office/drawing/2014/chart" uri="{C3380CC4-5D6E-409C-BE32-E72D297353CC}">
              <c16:uniqueId val="{00000000-4119-42E2-AB7D-103F0812FD59}"/>
            </c:ext>
          </c:extLst>
        </c:ser>
        <c:ser>
          <c:idx val="1"/>
          <c:order val="1"/>
          <c:tx>
            <c:strRef>
              <c:f>'Q3'!$C$10</c:f>
              <c:strCache>
                <c:ptCount val="1"/>
                <c:pt idx="0">
                  <c:v>Sum of total_production_costs</c:v>
                </c:pt>
              </c:strCache>
            </c:strRef>
          </c:tx>
          <c:spPr>
            <a:solidFill>
              <a:schemeClr val="accent2"/>
            </a:solidFill>
            <a:ln>
              <a:noFill/>
            </a:ln>
            <a:effectLst/>
          </c:spPr>
          <c:invertIfNegative val="0"/>
          <c:cat>
            <c:strRef>
              <c:f>'Q3'!$A$11:$A$13</c:f>
              <c:strCache>
                <c:ptCount val="2"/>
                <c:pt idx="0">
                  <c:v>2013</c:v>
                </c:pt>
                <c:pt idx="1">
                  <c:v>2014</c:v>
                </c:pt>
              </c:strCache>
            </c:strRef>
          </c:cat>
          <c:val>
            <c:numRef>
              <c:f>'Q3'!$C$11:$C$13</c:f>
              <c:numCache>
                <c:formatCode>General</c:formatCode>
                <c:ptCount val="2"/>
                <c:pt idx="0">
                  <c:v>1439881.5</c:v>
                </c:pt>
                <c:pt idx="1">
                  <c:v>930926</c:v>
                </c:pt>
              </c:numCache>
            </c:numRef>
          </c:val>
          <c:extLst>
            <c:ext xmlns:c16="http://schemas.microsoft.com/office/drawing/2014/chart" uri="{C3380CC4-5D6E-409C-BE32-E72D297353CC}">
              <c16:uniqueId val="{00000001-4119-42E2-AB7D-103F0812FD59}"/>
            </c:ext>
          </c:extLst>
        </c:ser>
        <c:ser>
          <c:idx val="2"/>
          <c:order val="2"/>
          <c:tx>
            <c:strRef>
              <c:f>'Q3'!$D$10</c:f>
              <c:strCache>
                <c:ptCount val="1"/>
                <c:pt idx="0">
                  <c:v>Sum of total_orders_costs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'Q3'!$A$11:$A$13</c:f>
              <c:strCache>
                <c:ptCount val="2"/>
                <c:pt idx="0">
                  <c:v>2013</c:v>
                </c:pt>
                <c:pt idx="1">
                  <c:v>2014</c:v>
                </c:pt>
              </c:strCache>
            </c:strRef>
          </c:cat>
          <c:val>
            <c:numRef>
              <c:f>'Q3'!$D$11:$D$13</c:f>
              <c:numCache>
                <c:formatCode>General</c:formatCode>
                <c:ptCount val="2"/>
                <c:pt idx="0">
                  <c:v>18059031.772</c:v>
                </c:pt>
                <c:pt idx="1">
                  <c:v>41402934.215000004</c:v>
                </c:pt>
              </c:numCache>
            </c:numRef>
          </c:val>
          <c:extLst>
            <c:ext xmlns:c16="http://schemas.microsoft.com/office/drawing/2014/chart" uri="{C3380CC4-5D6E-409C-BE32-E72D297353CC}">
              <c16:uniqueId val="{00000002-4119-42E2-AB7D-103F0812FD59}"/>
            </c:ext>
          </c:extLst>
        </c:ser>
        <c:ser>
          <c:idx val="3"/>
          <c:order val="3"/>
          <c:tx>
            <c:strRef>
              <c:f>'Q3'!$E$10</c:f>
              <c:strCache>
                <c:ptCount val="1"/>
                <c:pt idx="0">
                  <c:v>Sum of total_employee_costs</c:v>
                </c:pt>
              </c:strCache>
            </c:strRef>
          </c:tx>
          <c:spPr>
            <a:solidFill>
              <a:schemeClr val="accent4"/>
            </a:solidFill>
            <a:ln>
              <a:noFill/>
            </a:ln>
            <a:effectLst/>
          </c:spPr>
          <c:invertIfNegative val="0"/>
          <c:cat>
            <c:strRef>
              <c:f>'Q3'!$A$11:$A$13</c:f>
              <c:strCache>
                <c:ptCount val="2"/>
                <c:pt idx="0">
                  <c:v>2013</c:v>
                </c:pt>
                <c:pt idx="1">
                  <c:v>2014</c:v>
                </c:pt>
              </c:strCache>
            </c:strRef>
          </c:cat>
          <c:val>
            <c:numRef>
              <c:f>'Q3'!$E$11:$E$13</c:f>
              <c:numCache>
                <c:formatCode>General</c:formatCode>
                <c:ptCount val="2"/>
                <c:pt idx="0">
                  <c:v>10690975.888</c:v>
                </c:pt>
                <c:pt idx="1">
                  <c:v>5387310.8159999996</c:v>
                </c:pt>
              </c:numCache>
            </c:numRef>
          </c:val>
          <c:extLst>
            <c:ext xmlns:c16="http://schemas.microsoft.com/office/drawing/2014/chart" uri="{C3380CC4-5D6E-409C-BE32-E72D297353CC}">
              <c16:uniqueId val="{00000003-4119-42E2-AB7D-103F0812FD59}"/>
            </c:ext>
          </c:extLst>
        </c:ser>
        <c:ser>
          <c:idx val="4"/>
          <c:order val="4"/>
          <c:tx>
            <c:strRef>
              <c:f>'Q3'!$F$10</c:f>
              <c:strCache>
                <c:ptCount val="1"/>
                <c:pt idx="0">
                  <c:v>Sum of total_profit</c:v>
                </c:pt>
              </c:strCache>
            </c:strRef>
          </c:tx>
          <c:spPr>
            <a:solidFill>
              <a:schemeClr val="accent5"/>
            </a:solidFill>
            <a:ln>
              <a:noFill/>
            </a:ln>
            <a:effectLst/>
          </c:spPr>
          <c:invertIfNegative val="0"/>
          <c:cat>
            <c:strRef>
              <c:f>'Q3'!$A$11:$A$13</c:f>
              <c:strCache>
                <c:ptCount val="2"/>
                <c:pt idx="0">
                  <c:v>2013</c:v>
                </c:pt>
                <c:pt idx="1">
                  <c:v>2014</c:v>
                </c:pt>
              </c:strCache>
            </c:strRef>
          </c:cat>
          <c:val>
            <c:numRef>
              <c:f>'Q3'!$F$11:$F$13</c:f>
              <c:numCache>
                <c:formatCode>General</c:formatCode>
                <c:ptCount val="2"/>
                <c:pt idx="0">
                  <c:v>13432589.891634997</c:v>
                </c:pt>
                <c:pt idx="1">
                  <c:v>-27663242.220135003</c:v>
                </c:pt>
              </c:numCache>
            </c:numRef>
          </c:val>
          <c:extLst>
            <c:ext xmlns:c16="http://schemas.microsoft.com/office/drawing/2014/chart" uri="{C3380CC4-5D6E-409C-BE32-E72D297353CC}">
              <c16:uniqueId val="{00000004-4119-42E2-AB7D-103F0812FD59}"/>
            </c:ext>
          </c:extLst>
        </c:ser>
        <c:dLbls>
          <c:showLegendKey val="0"/>
          <c:showVal val="0"/>
          <c:showCatName val="0"/>
          <c:showSerName val="0"/>
          <c:showPercent val="0"/>
          <c:showBubbleSize val="0"/>
        </c:dLbls>
        <c:gapWidth val="219"/>
        <c:overlap val="-27"/>
        <c:axId val="1992719280"/>
        <c:axId val="1992723856"/>
      </c:barChart>
      <c:catAx>
        <c:axId val="1992719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2723856"/>
        <c:crosses val="autoZero"/>
        <c:auto val="1"/>
        <c:lblAlgn val="ctr"/>
        <c:lblOffset val="100"/>
        <c:noMultiLvlLbl val="0"/>
      </c:catAx>
      <c:valAx>
        <c:axId val="1992723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2719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[questions_data_after_querying.xlsx]Q3!PivotTable2</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'Q3'!$F$22</c:f>
              <c:strCache>
                <c:ptCount val="1"/>
                <c:pt idx="0">
                  <c:v>Total</c:v>
                </c:pt>
              </c:strCache>
            </c:strRef>
          </c:tx>
          <c:spPr>
            <a:solidFill>
              <a:schemeClr val="accent1"/>
            </a:solidFill>
            <a:ln>
              <a:noFill/>
            </a:ln>
            <a:effectLst/>
          </c:spPr>
          <c:invertIfNegative val="0"/>
          <c:cat>
            <c:multiLvlStrRef>
              <c:f>'Q3'!$E$23:$E$45</c:f>
              <c:multiLvlStrCache>
                <c:ptCount val="20"/>
                <c:lvl>
                  <c:pt idx="0">
                    <c:v>2</c:v>
                  </c:pt>
                  <c:pt idx="1">
                    <c:v>4</c:v>
                  </c:pt>
                  <c:pt idx="2">
                    <c:v>5</c:v>
                  </c:pt>
                  <c:pt idx="3">
                    <c:v>6</c:v>
                  </c:pt>
                  <c:pt idx="4">
                    <c:v>7</c:v>
                  </c:pt>
                  <c:pt idx="5">
                    <c:v>8</c:v>
                  </c:pt>
                  <c:pt idx="6">
                    <c:v>9</c:v>
                  </c:pt>
                  <c:pt idx="7">
                    <c:v>10</c:v>
                  </c:pt>
                  <c:pt idx="8">
                    <c:v>11</c:v>
                  </c:pt>
                  <c:pt idx="9">
                    <c:v>12</c:v>
                  </c:pt>
                  <c:pt idx="10">
                    <c:v>1</c:v>
                  </c:pt>
                  <c:pt idx="11">
                    <c:v>2</c:v>
                  </c:pt>
                  <c:pt idx="12">
                    <c:v>3</c:v>
                  </c:pt>
                  <c:pt idx="13">
                    <c:v>4</c:v>
                  </c:pt>
                  <c:pt idx="14">
                    <c:v>5</c:v>
                  </c:pt>
                  <c:pt idx="15">
                    <c:v>6</c:v>
                  </c:pt>
                  <c:pt idx="16">
                    <c:v>7</c:v>
                  </c:pt>
                  <c:pt idx="17">
                    <c:v>8</c:v>
                  </c:pt>
                  <c:pt idx="18">
                    <c:v>9</c:v>
                  </c:pt>
                  <c:pt idx="19">
                    <c:v>10</c:v>
                  </c:pt>
                </c:lvl>
                <c:lvl>
                  <c:pt idx="0">
                    <c:v>2013</c:v>
                  </c:pt>
                  <c:pt idx="10">
                    <c:v>2014</c:v>
                  </c:pt>
                </c:lvl>
              </c:multiLvlStrCache>
            </c:multiLvlStrRef>
          </c:cat>
          <c:val>
            <c:numRef>
              <c:f>'Q3'!$F$23:$F$45</c:f>
              <c:numCache>
                <c:formatCode>General</c:formatCode>
                <c:ptCount val="20"/>
                <c:pt idx="0">
                  <c:v>131485.788</c:v>
                </c:pt>
                <c:pt idx="1">
                  <c:v>123167.772</c:v>
                </c:pt>
                <c:pt idx="2">
                  <c:v>749096.55449999997</c:v>
                </c:pt>
                <c:pt idx="3">
                  <c:v>719047.51800000004</c:v>
                </c:pt>
                <c:pt idx="4">
                  <c:v>117331.9875</c:v>
                </c:pt>
                <c:pt idx="5">
                  <c:v>2786955.423</c:v>
                </c:pt>
                <c:pt idx="6">
                  <c:v>4926761.0595000004</c:v>
                </c:pt>
                <c:pt idx="7">
                  <c:v>2211744.2340000002</c:v>
                </c:pt>
                <c:pt idx="8">
                  <c:v>1925623.8330000001</c:v>
                </c:pt>
                <c:pt idx="9">
                  <c:v>4367817.6025</c:v>
                </c:pt>
                <c:pt idx="10">
                  <c:v>4479190.7630000003</c:v>
                </c:pt>
                <c:pt idx="11">
                  <c:v>3990455.4375</c:v>
                </c:pt>
                <c:pt idx="12">
                  <c:v>5390859.6179999998</c:v>
                </c:pt>
                <c:pt idx="13">
                  <c:v>4812622.5944999997</c:v>
                </c:pt>
                <c:pt idx="14">
                  <c:v>5459623.0599999996</c:v>
                </c:pt>
                <c:pt idx="15">
                  <c:v>5790441.3420000002</c:v>
                </c:pt>
                <c:pt idx="16">
                  <c:v>7400998.574</c:v>
                </c:pt>
                <c:pt idx="17">
                  <c:v>4077395.6685000001</c:v>
                </c:pt>
                <c:pt idx="18">
                  <c:v>327.15750000000003</c:v>
                </c:pt>
                <c:pt idx="19">
                  <c:v>1020</c:v>
                </c:pt>
              </c:numCache>
            </c:numRef>
          </c:val>
          <c:extLst>
            <c:ext xmlns:c16="http://schemas.microsoft.com/office/drawing/2014/chart" uri="{C3380CC4-5D6E-409C-BE32-E72D297353CC}">
              <c16:uniqueId val="{00000000-947C-420F-B9F3-E373A16C5CBE}"/>
            </c:ext>
          </c:extLst>
        </c:ser>
        <c:dLbls>
          <c:showLegendKey val="0"/>
          <c:showVal val="0"/>
          <c:showCatName val="0"/>
          <c:showSerName val="0"/>
          <c:showPercent val="0"/>
          <c:showBubbleSize val="0"/>
        </c:dLbls>
        <c:gapWidth val="219"/>
        <c:overlap val="-27"/>
        <c:axId val="695353216"/>
        <c:axId val="695354464"/>
      </c:barChart>
      <c:catAx>
        <c:axId val="69535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354464"/>
        <c:crosses val="autoZero"/>
        <c:auto val="1"/>
        <c:lblAlgn val="ctr"/>
        <c:lblOffset val="100"/>
        <c:noMultiLvlLbl val="0"/>
      </c:catAx>
      <c:valAx>
        <c:axId val="695354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353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[questions_data_after_querying.xlsx]Q4!PivotTable34</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badi" panose="020B0604020104020204" pitchFamily="34" charset="0"/>
                <a:ea typeface="+mn-ea"/>
                <a:cs typeface="+mn-cs"/>
              </a:defRPr>
            </a:pPr>
            <a:r>
              <a:rPr lang="en-GB" sz="1800" b="0" i="0" baseline="0">
                <a:effectLst/>
                <a:latin typeface="Abadi" panose="020B0604020104020204" pitchFamily="34" charset="0"/>
              </a:rPr>
              <a:t>Number of transactions in years 2011 - 2014</a:t>
            </a:r>
            <a:endParaRPr lang="en-GB">
              <a:effectLst/>
              <a:latin typeface="Abadi" panose="020B0604020104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badi" panose="020B0604020104020204" pitchFamily="34" charset="0"/>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'Q4'!$H$2:$H$3</c:f>
              <c:strCache>
                <c:ptCount val="1"/>
                <c:pt idx="0">
                  <c:v>2011</c:v>
                </c:pt>
              </c:strCache>
            </c:strRef>
          </c:tx>
          <c:spPr>
            <a:solidFill>
              <a:schemeClr val="accent2">
                <a:shade val="58000"/>
              </a:schemeClr>
            </a:solidFill>
            <a:ln>
              <a:noFill/>
            </a:ln>
            <a:effectLst/>
          </c:spPr>
          <c:invertIfNegative val="0"/>
          <c:cat>
            <c:strRef>
              <c:f>'Q4'!$G$4:$G$39</c:f>
              <c:strCache>
                <c:ptCount val="35"/>
                <c:pt idx="0">
                  <c:v>Bib-Shorts</c:v>
                </c:pt>
                <c:pt idx="1">
                  <c:v>Bike Racks</c:v>
                </c:pt>
                <c:pt idx="2">
                  <c:v>Bike Stands</c:v>
                </c:pt>
                <c:pt idx="3">
                  <c:v>Bottles and Cages</c:v>
                </c:pt>
                <c:pt idx="4">
                  <c:v>Bottom Brackets</c:v>
                </c:pt>
                <c:pt idx="5">
                  <c:v>Brakes</c:v>
                </c:pt>
                <c:pt idx="6">
                  <c:v>Caps</c:v>
                </c:pt>
                <c:pt idx="7">
                  <c:v>Chains</c:v>
                </c:pt>
                <c:pt idx="8">
                  <c:v>Cleaners</c:v>
                </c:pt>
                <c:pt idx="9">
                  <c:v>Cranksets</c:v>
                </c:pt>
                <c:pt idx="10">
                  <c:v>Derailleurs</c:v>
                </c:pt>
                <c:pt idx="11">
                  <c:v>Fenders</c:v>
                </c:pt>
                <c:pt idx="12">
                  <c:v>Forks</c:v>
                </c:pt>
                <c:pt idx="13">
                  <c:v>Gloves</c:v>
                </c:pt>
                <c:pt idx="14">
                  <c:v>Handlebars</c:v>
                </c:pt>
                <c:pt idx="15">
                  <c:v>Headsets</c:v>
                </c:pt>
                <c:pt idx="16">
                  <c:v>Helmets</c:v>
                </c:pt>
                <c:pt idx="17">
                  <c:v>Hydration Packs</c:v>
                </c:pt>
                <c:pt idx="18">
                  <c:v>Jerseys</c:v>
                </c:pt>
                <c:pt idx="19">
                  <c:v>Locks</c:v>
                </c:pt>
                <c:pt idx="20">
                  <c:v>Mountain Bikes</c:v>
                </c:pt>
                <c:pt idx="21">
                  <c:v>Mountain Frames</c:v>
                </c:pt>
                <c:pt idx="22">
                  <c:v>Pedals</c:v>
                </c:pt>
                <c:pt idx="23">
                  <c:v>Pumps</c:v>
                </c:pt>
                <c:pt idx="24">
                  <c:v>Road Bikes</c:v>
                </c:pt>
                <c:pt idx="25">
                  <c:v>Road Frames</c:v>
                </c:pt>
                <c:pt idx="26">
                  <c:v>Saddles</c:v>
                </c:pt>
                <c:pt idx="27">
                  <c:v>Shorts</c:v>
                </c:pt>
                <c:pt idx="28">
                  <c:v>Socks</c:v>
                </c:pt>
                <c:pt idx="29">
                  <c:v>Tights</c:v>
                </c:pt>
                <c:pt idx="30">
                  <c:v>Tires and Tubes</c:v>
                </c:pt>
                <c:pt idx="31">
                  <c:v>Touring Bikes</c:v>
                </c:pt>
                <c:pt idx="32">
                  <c:v>Touring Frames</c:v>
                </c:pt>
                <c:pt idx="33">
                  <c:v>Vests</c:v>
                </c:pt>
                <c:pt idx="34">
                  <c:v>Wheels</c:v>
                </c:pt>
              </c:strCache>
            </c:strRef>
          </c:cat>
          <c:val>
            <c:numRef>
              <c:f>'Q4'!$H$4:$H$39</c:f>
              <c:numCache>
                <c:formatCode>General</c:formatCode>
                <c:ptCount val="35"/>
                <c:pt idx="6">
                  <c:v>159</c:v>
                </c:pt>
                <c:pt idx="16">
                  <c:v>360</c:v>
                </c:pt>
                <c:pt idx="18">
                  <c:v>364</c:v>
                </c:pt>
                <c:pt idx="20">
                  <c:v>964</c:v>
                </c:pt>
                <c:pt idx="21">
                  <c:v>282</c:v>
                </c:pt>
                <c:pt idx="24">
                  <c:v>2862</c:v>
                </c:pt>
                <c:pt idx="25">
                  <c:v>593</c:v>
                </c:pt>
                <c:pt idx="28">
                  <c:v>132</c:v>
                </c:pt>
              </c:numCache>
            </c:numRef>
          </c:val>
          <c:extLst>
            <c:ext xmlns:c16="http://schemas.microsoft.com/office/drawing/2014/chart" uri="{C3380CC4-5D6E-409C-BE32-E72D297353CC}">
              <c16:uniqueId val="{00000000-DEB0-40B8-B332-FB617FCC3EED}"/>
            </c:ext>
          </c:extLst>
        </c:ser>
        <c:ser>
          <c:idx val="1"/>
          <c:order val="1"/>
          <c:tx>
            <c:strRef>
              <c:f>'Q4'!$I$2:$I$3</c:f>
              <c:strCache>
                <c:ptCount val="1"/>
                <c:pt idx="0">
                  <c:v>2012</c:v>
                </c:pt>
              </c:strCache>
            </c:strRef>
          </c:tx>
          <c:spPr>
            <a:solidFill>
              <a:schemeClr val="accent2">
                <a:shade val="86000"/>
              </a:schemeClr>
            </a:solidFill>
            <a:ln>
              <a:noFill/>
            </a:ln>
            <a:effectLst/>
          </c:spPr>
          <c:invertIfNegative val="0"/>
          <c:cat>
            <c:strRef>
              <c:f>'Q4'!$G$4:$G$39</c:f>
              <c:strCache>
                <c:ptCount val="35"/>
                <c:pt idx="0">
                  <c:v>Bib-Shorts</c:v>
                </c:pt>
                <c:pt idx="1">
                  <c:v>Bike Racks</c:v>
                </c:pt>
                <c:pt idx="2">
                  <c:v>Bike Stands</c:v>
                </c:pt>
                <c:pt idx="3">
                  <c:v>Bottles and Cages</c:v>
                </c:pt>
                <c:pt idx="4">
                  <c:v>Bottom Brackets</c:v>
                </c:pt>
                <c:pt idx="5">
                  <c:v>Brakes</c:v>
                </c:pt>
                <c:pt idx="6">
                  <c:v>Caps</c:v>
                </c:pt>
                <c:pt idx="7">
                  <c:v>Chains</c:v>
                </c:pt>
                <c:pt idx="8">
                  <c:v>Cleaners</c:v>
                </c:pt>
                <c:pt idx="9">
                  <c:v>Cranksets</c:v>
                </c:pt>
                <c:pt idx="10">
                  <c:v>Derailleurs</c:v>
                </c:pt>
                <c:pt idx="11">
                  <c:v>Fenders</c:v>
                </c:pt>
                <c:pt idx="12">
                  <c:v>Forks</c:v>
                </c:pt>
                <c:pt idx="13">
                  <c:v>Gloves</c:v>
                </c:pt>
                <c:pt idx="14">
                  <c:v>Handlebars</c:v>
                </c:pt>
                <c:pt idx="15">
                  <c:v>Headsets</c:v>
                </c:pt>
                <c:pt idx="16">
                  <c:v>Helmets</c:v>
                </c:pt>
                <c:pt idx="17">
                  <c:v>Hydration Packs</c:v>
                </c:pt>
                <c:pt idx="18">
                  <c:v>Jerseys</c:v>
                </c:pt>
                <c:pt idx="19">
                  <c:v>Locks</c:v>
                </c:pt>
                <c:pt idx="20">
                  <c:v>Mountain Bikes</c:v>
                </c:pt>
                <c:pt idx="21">
                  <c:v>Mountain Frames</c:v>
                </c:pt>
                <c:pt idx="22">
                  <c:v>Pedals</c:v>
                </c:pt>
                <c:pt idx="23">
                  <c:v>Pumps</c:v>
                </c:pt>
                <c:pt idx="24">
                  <c:v>Road Bikes</c:v>
                </c:pt>
                <c:pt idx="25">
                  <c:v>Road Frames</c:v>
                </c:pt>
                <c:pt idx="26">
                  <c:v>Saddles</c:v>
                </c:pt>
                <c:pt idx="27">
                  <c:v>Shorts</c:v>
                </c:pt>
                <c:pt idx="28">
                  <c:v>Socks</c:v>
                </c:pt>
                <c:pt idx="29">
                  <c:v>Tights</c:v>
                </c:pt>
                <c:pt idx="30">
                  <c:v>Tires and Tubes</c:v>
                </c:pt>
                <c:pt idx="31">
                  <c:v>Touring Bikes</c:v>
                </c:pt>
                <c:pt idx="32">
                  <c:v>Touring Frames</c:v>
                </c:pt>
                <c:pt idx="33">
                  <c:v>Vests</c:v>
                </c:pt>
                <c:pt idx="34">
                  <c:v>Wheels</c:v>
                </c:pt>
              </c:strCache>
            </c:strRef>
          </c:cat>
          <c:val>
            <c:numRef>
              <c:f>'Q4'!$I$4:$I$39</c:f>
              <c:numCache>
                <c:formatCode>General</c:formatCode>
                <c:ptCount val="35"/>
                <c:pt idx="0">
                  <c:v>519</c:v>
                </c:pt>
                <c:pt idx="6">
                  <c:v>427</c:v>
                </c:pt>
                <c:pt idx="12">
                  <c:v>140</c:v>
                </c:pt>
                <c:pt idx="13">
                  <c:v>973</c:v>
                </c:pt>
                <c:pt idx="14">
                  <c:v>496</c:v>
                </c:pt>
                <c:pt idx="15">
                  <c:v>193</c:v>
                </c:pt>
                <c:pt idx="16">
                  <c:v>989</c:v>
                </c:pt>
                <c:pt idx="18">
                  <c:v>981</c:v>
                </c:pt>
                <c:pt idx="19">
                  <c:v>173</c:v>
                </c:pt>
                <c:pt idx="20">
                  <c:v>3146</c:v>
                </c:pt>
                <c:pt idx="21">
                  <c:v>1231</c:v>
                </c:pt>
                <c:pt idx="23">
                  <c:v>177</c:v>
                </c:pt>
                <c:pt idx="24">
                  <c:v>7630</c:v>
                </c:pt>
                <c:pt idx="25">
                  <c:v>2094</c:v>
                </c:pt>
                <c:pt idx="27">
                  <c:v>388</c:v>
                </c:pt>
                <c:pt idx="28">
                  <c:v>100</c:v>
                </c:pt>
                <c:pt idx="29">
                  <c:v>657</c:v>
                </c:pt>
                <c:pt idx="34">
                  <c:v>1375</c:v>
                </c:pt>
              </c:numCache>
            </c:numRef>
          </c:val>
          <c:extLst>
            <c:ext xmlns:c16="http://schemas.microsoft.com/office/drawing/2014/chart" uri="{C3380CC4-5D6E-409C-BE32-E72D297353CC}">
              <c16:uniqueId val="{00000001-DEB0-40B8-B332-FB617FCC3EED}"/>
            </c:ext>
          </c:extLst>
        </c:ser>
        <c:ser>
          <c:idx val="2"/>
          <c:order val="2"/>
          <c:tx>
            <c:strRef>
              <c:f>'Q4'!$J$2:$J$3</c:f>
              <c:strCache>
                <c:ptCount val="1"/>
                <c:pt idx="0">
                  <c:v>2013</c:v>
                </c:pt>
              </c:strCache>
            </c:strRef>
          </c:tx>
          <c:spPr>
            <a:solidFill>
              <a:schemeClr val="accent2">
                <a:tint val="86000"/>
              </a:schemeClr>
            </a:solidFill>
            <a:ln>
              <a:noFill/>
            </a:ln>
            <a:effectLst/>
          </c:spPr>
          <c:invertIfNegative val="0"/>
          <c:cat>
            <c:strRef>
              <c:f>'Q4'!$G$4:$G$39</c:f>
              <c:strCache>
                <c:ptCount val="35"/>
                <c:pt idx="0">
                  <c:v>Bib-Shorts</c:v>
                </c:pt>
                <c:pt idx="1">
                  <c:v>Bike Racks</c:v>
                </c:pt>
                <c:pt idx="2">
                  <c:v>Bike Stands</c:v>
                </c:pt>
                <c:pt idx="3">
                  <c:v>Bottles and Cages</c:v>
                </c:pt>
                <c:pt idx="4">
                  <c:v>Bottom Brackets</c:v>
                </c:pt>
                <c:pt idx="5">
                  <c:v>Brakes</c:v>
                </c:pt>
                <c:pt idx="6">
                  <c:v>Caps</c:v>
                </c:pt>
                <c:pt idx="7">
                  <c:v>Chains</c:v>
                </c:pt>
                <c:pt idx="8">
                  <c:v>Cleaners</c:v>
                </c:pt>
                <c:pt idx="9">
                  <c:v>Cranksets</c:v>
                </c:pt>
                <c:pt idx="10">
                  <c:v>Derailleurs</c:v>
                </c:pt>
                <c:pt idx="11">
                  <c:v>Fenders</c:v>
                </c:pt>
                <c:pt idx="12">
                  <c:v>Forks</c:v>
                </c:pt>
                <c:pt idx="13">
                  <c:v>Gloves</c:v>
                </c:pt>
                <c:pt idx="14">
                  <c:v>Handlebars</c:v>
                </c:pt>
                <c:pt idx="15">
                  <c:v>Headsets</c:v>
                </c:pt>
                <c:pt idx="16">
                  <c:v>Helmets</c:v>
                </c:pt>
                <c:pt idx="17">
                  <c:v>Hydration Packs</c:v>
                </c:pt>
                <c:pt idx="18">
                  <c:v>Jerseys</c:v>
                </c:pt>
                <c:pt idx="19">
                  <c:v>Locks</c:v>
                </c:pt>
                <c:pt idx="20">
                  <c:v>Mountain Bikes</c:v>
                </c:pt>
                <c:pt idx="21">
                  <c:v>Mountain Frames</c:v>
                </c:pt>
                <c:pt idx="22">
                  <c:v>Pedals</c:v>
                </c:pt>
                <c:pt idx="23">
                  <c:v>Pumps</c:v>
                </c:pt>
                <c:pt idx="24">
                  <c:v>Road Bikes</c:v>
                </c:pt>
                <c:pt idx="25">
                  <c:v>Road Frames</c:v>
                </c:pt>
                <c:pt idx="26">
                  <c:v>Saddles</c:v>
                </c:pt>
                <c:pt idx="27">
                  <c:v>Shorts</c:v>
                </c:pt>
                <c:pt idx="28">
                  <c:v>Socks</c:v>
                </c:pt>
                <c:pt idx="29">
                  <c:v>Tights</c:v>
                </c:pt>
                <c:pt idx="30">
                  <c:v>Tires and Tubes</c:v>
                </c:pt>
                <c:pt idx="31">
                  <c:v>Touring Bikes</c:v>
                </c:pt>
                <c:pt idx="32">
                  <c:v>Touring Frames</c:v>
                </c:pt>
                <c:pt idx="33">
                  <c:v>Vests</c:v>
                </c:pt>
                <c:pt idx="34">
                  <c:v>Wheels</c:v>
                </c:pt>
              </c:strCache>
            </c:strRef>
          </c:cat>
          <c:val>
            <c:numRef>
              <c:f>'Q4'!$J$4:$J$39</c:f>
              <c:numCache>
                <c:formatCode>General</c:formatCode>
                <c:ptCount val="35"/>
                <c:pt idx="0">
                  <c:v>240</c:v>
                </c:pt>
                <c:pt idx="1">
                  <c:v>470</c:v>
                </c:pt>
                <c:pt idx="2">
                  <c:v>136</c:v>
                </c:pt>
                <c:pt idx="3">
                  <c:v>4274</c:v>
                </c:pt>
                <c:pt idx="4">
                  <c:v>241</c:v>
                </c:pt>
                <c:pt idx="5">
                  <c:v>263</c:v>
                </c:pt>
                <c:pt idx="6">
                  <c:v>1529</c:v>
                </c:pt>
                <c:pt idx="7">
                  <c:v>161</c:v>
                </c:pt>
                <c:pt idx="8">
                  <c:v>768</c:v>
                </c:pt>
                <c:pt idx="9">
                  <c:v>282</c:v>
                </c:pt>
                <c:pt idx="10">
                  <c:v>263</c:v>
                </c:pt>
                <c:pt idx="11">
                  <c:v>1088</c:v>
                </c:pt>
                <c:pt idx="12">
                  <c:v>60</c:v>
                </c:pt>
                <c:pt idx="13">
                  <c:v>1703</c:v>
                </c:pt>
                <c:pt idx="14">
                  <c:v>789</c:v>
                </c:pt>
                <c:pt idx="15">
                  <c:v>73</c:v>
                </c:pt>
                <c:pt idx="16">
                  <c:v>4232</c:v>
                </c:pt>
                <c:pt idx="17">
                  <c:v>611</c:v>
                </c:pt>
                <c:pt idx="18">
                  <c:v>3504</c:v>
                </c:pt>
                <c:pt idx="19">
                  <c:v>87</c:v>
                </c:pt>
                <c:pt idx="20">
                  <c:v>5451</c:v>
                </c:pt>
                <c:pt idx="21">
                  <c:v>2154</c:v>
                </c:pt>
                <c:pt idx="22">
                  <c:v>1057</c:v>
                </c:pt>
                <c:pt idx="23">
                  <c:v>90</c:v>
                </c:pt>
                <c:pt idx="24">
                  <c:v>7183</c:v>
                </c:pt>
                <c:pt idx="25">
                  <c:v>1688</c:v>
                </c:pt>
                <c:pt idx="26">
                  <c:v>607</c:v>
                </c:pt>
                <c:pt idx="27">
                  <c:v>1379</c:v>
                </c:pt>
                <c:pt idx="28">
                  <c:v>738</c:v>
                </c:pt>
                <c:pt idx="29">
                  <c:v>318</c:v>
                </c:pt>
                <c:pt idx="30">
                  <c:v>8928</c:v>
                </c:pt>
                <c:pt idx="31">
                  <c:v>3851</c:v>
                </c:pt>
                <c:pt idx="32">
                  <c:v>971</c:v>
                </c:pt>
                <c:pt idx="33">
                  <c:v>855</c:v>
                </c:pt>
                <c:pt idx="34">
                  <c:v>529</c:v>
                </c:pt>
              </c:numCache>
            </c:numRef>
          </c:val>
          <c:extLst>
            <c:ext xmlns:c16="http://schemas.microsoft.com/office/drawing/2014/chart" uri="{C3380CC4-5D6E-409C-BE32-E72D297353CC}">
              <c16:uniqueId val="{00000002-DEB0-40B8-B332-FB617FCC3EED}"/>
            </c:ext>
          </c:extLst>
        </c:ser>
        <c:ser>
          <c:idx val="3"/>
          <c:order val="3"/>
          <c:tx>
            <c:strRef>
              <c:f>'Q4'!$K$2:$K$3</c:f>
              <c:strCache>
                <c:ptCount val="1"/>
                <c:pt idx="0">
                  <c:v>2014</c:v>
                </c:pt>
              </c:strCache>
            </c:strRef>
          </c:tx>
          <c:spPr>
            <a:solidFill>
              <a:schemeClr val="accent2">
                <a:tint val="58000"/>
              </a:schemeClr>
            </a:solidFill>
            <a:ln>
              <a:noFill/>
            </a:ln>
            <a:effectLst/>
          </c:spPr>
          <c:invertIfNegative val="0"/>
          <c:cat>
            <c:strRef>
              <c:f>'Q4'!$G$4:$G$39</c:f>
              <c:strCache>
                <c:ptCount val="35"/>
                <c:pt idx="0">
                  <c:v>Bib-Shorts</c:v>
                </c:pt>
                <c:pt idx="1">
                  <c:v>Bike Racks</c:v>
                </c:pt>
                <c:pt idx="2">
                  <c:v>Bike Stands</c:v>
                </c:pt>
                <c:pt idx="3">
                  <c:v>Bottles and Cages</c:v>
                </c:pt>
                <c:pt idx="4">
                  <c:v>Bottom Brackets</c:v>
                </c:pt>
                <c:pt idx="5">
                  <c:v>Brakes</c:v>
                </c:pt>
                <c:pt idx="6">
                  <c:v>Caps</c:v>
                </c:pt>
                <c:pt idx="7">
                  <c:v>Chains</c:v>
                </c:pt>
                <c:pt idx="8">
                  <c:v>Cleaners</c:v>
                </c:pt>
                <c:pt idx="9">
                  <c:v>Cranksets</c:v>
                </c:pt>
                <c:pt idx="10">
                  <c:v>Derailleurs</c:v>
                </c:pt>
                <c:pt idx="11">
                  <c:v>Fenders</c:v>
                </c:pt>
                <c:pt idx="12">
                  <c:v>Forks</c:v>
                </c:pt>
                <c:pt idx="13">
                  <c:v>Gloves</c:v>
                </c:pt>
                <c:pt idx="14">
                  <c:v>Handlebars</c:v>
                </c:pt>
                <c:pt idx="15">
                  <c:v>Headsets</c:v>
                </c:pt>
                <c:pt idx="16">
                  <c:v>Helmets</c:v>
                </c:pt>
                <c:pt idx="17">
                  <c:v>Hydration Packs</c:v>
                </c:pt>
                <c:pt idx="18">
                  <c:v>Jerseys</c:v>
                </c:pt>
                <c:pt idx="19">
                  <c:v>Locks</c:v>
                </c:pt>
                <c:pt idx="20">
                  <c:v>Mountain Bikes</c:v>
                </c:pt>
                <c:pt idx="21">
                  <c:v>Mountain Frames</c:v>
                </c:pt>
                <c:pt idx="22">
                  <c:v>Pedals</c:v>
                </c:pt>
                <c:pt idx="23">
                  <c:v>Pumps</c:v>
                </c:pt>
                <c:pt idx="24">
                  <c:v>Road Bikes</c:v>
                </c:pt>
                <c:pt idx="25">
                  <c:v>Road Frames</c:v>
                </c:pt>
                <c:pt idx="26">
                  <c:v>Saddles</c:v>
                </c:pt>
                <c:pt idx="27">
                  <c:v>Shorts</c:v>
                </c:pt>
                <c:pt idx="28">
                  <c:v>Socks</c:v>
                </c:pt>
                <c:pt idx="29">
                  <c:v>Tights</c:v>
                </c:pt>
                <c:pt idx="30">
                  <c:v>Tires and Tubes</c:v>
                </c:pt>
                <c:pt idx="31">
                  <c:v>Touring Bikes</c:v>
                </c:pt>
                <c:pt idx="32">
                  <c:v>Touring Frames</c:v>
                </c:pt>
                <c:pt idx="33">
                  <c:v>Vests</c:v>
                </c:pt>
                <c:pt idx="34">
                  <c:v>Wheels</c:v>
                </c:pt>
              </c:strCache>
            </c:strRef>
          </c:cat>
          <c:val>
            <c:numRef>
              <c:f>'Q4'!$K$4:$K$39</c:f>
              <c:numCache>
                <c:formatCode>General</c:formatCode>
                <c:ptCount val="35"/>
                <c:pt idx="0">
                  <c:v>3</c:v>
                </c:pt>
                <c:pt idx="1">
                  <c:v>326</c:v>
                </c:pt>
                <c:pt idx="2">
                  <c:v>113</c:v>
                </c:pt>
                <c:pt idx="3">
                  <c:v>4151</c:v>
                </c:pt>
                <c:pt idx="4">
                  <c:v>127</c:v>
                </c:pt>
                <c:pt idx="5">
                  <c:v>116</c:v>
                </c:pt>
                <c:pt idx="6">
                  <c:v>1267</c:v>
                </c:pt>
                <c:pt idx="7">
                  <c:v>89</c:v>
                </c:pt>
                <c:pt idx="8">
                  <c:v>559</c:v>
                </c:pt>
                <c:pt idx="9">
                  <c:v>141</c:v>
                </c:pt>
                <c:pt idx="10">
                  <c:v>139</c:v>
                </c:pt>
                <c:pt idx="11">
                  <c:v>1033</c:v>
                </c:pt>
                <c:pt idx="13">
                  <c:v>929</c:v>
                </c:pt>
                <c:pt idx="14">
                  <c:v>246</c:v>
                </c:pt>
                <c:pt idx="16">
                  <c:v>3599</c:v>
                </c:pt>
                <c:pt idx="17">
                  <c:v>463</c:v>
                </c:pt>
                <c:pt idx="18">
                  <c:v>2342</c:v>
                </c:pt>
                <c:pt idx="20">
                  <c:v>2896</c:v>
                </c:pt>
                <c:pt idx="21">
                  <c:v>810</c:v>
                </c:pt>
                <c:pt idx="22">
                  <c:v>460</c:v>
                </c:pt>
                <c:pt idx="24">
                  <c:v>3269</c:v>
                </c:pt>
                <c:pt idx="25">
                  <c:v>338</c:v>
                </c:pt>
                <c:pt idx="26">
                  <c:v>233</c:v>
                </c:pt>
                <c:pt idx="27">
                  <c:v>843</c:v>
                </c:pt>
                <c:pt idx="28">
                  <c:v>459</c:v>
                </c:pt>
                <c:pt idx="29">
                  <c:v>2</c:v>
                </c:pt>
                <c:pt idx="30">
                  <c:v>8567</c:v>
                </c:pt>
                <c:pt idx="31">
                  <c:v>2779</c:v>
                </c:pt>
                <c:pt idx="32">
                  <c:v>457</c:v>
                </c:pt>
                <c:pt idx="33">
                  <c:v>583</c:v>
                </c:pt>
              </c:numCache>
            </c:numRef>
          </c:val>
          <c:extLst>
            <c:ext xmlns:c16="http://schemas.microsoft.com/office/drawing/2014/chart" uri="{C3380CC4-5D6E-409C-BE32-E72D297353CC}">
              <c16:uniqueId val="{00000003-DEB0-40B8-B332-FB617FCC3EED}"/>
            </c:ext>
          </c:extLst>
        </c:ser>
        <c:dLbls>
          <c:showLegendKey val="0"/>
          <c:showVal val="0"/>
          <c:showCatName val="0"/>
          <c:showSerName val="0"/>
          <c:showPercent val="0"/>
          <c:showBubbleSize val="0"/>
        </c:dLbls>
        <c:gapWidth val="219"/>
        <c:overlap val="-27"/>
        <c:axId val="465991424"/>
        <c:axId val="465994336"/>
      </c:barChart>
      <c:catAx>
        <c:axId val="465991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465994336"/>
        <c:crosses val="autoZero"/>
        <c:auto val="1"/>
        <c:lblAlgn val="ctr"/>
        <c:lblOffset val="100"/>
        <c:noMultiLvlLbl val="0"/>
      </c:catAx>
      <c:valAx>
        <c:axId val="465994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59914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[questions_data_after_querying.xlsx]Q4!PivotTable35</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800" b="0" i="0" baseline="0">
                <a:effectLst/>
                <a:latin typeface="Abadi" panose="020B0604020104020204" pitchFamily="34" charset="0"/>
              </a:rPr>
              <a:t>Sales in years 2011 - 2014</a:t>
            </a:r>
            <a:endParaRPr lang="en-GB">
              <a:effectLst/>
              <a:latin typeface="Abadi" panose="020B0604020104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'Q4'!$H$43:$H$44</c:f>
              <c:strCache>
                <c:ptCount val="1"/>
                <c:pt idx="0">
                  <c:v>2011</c:v>
                </c:pt>
              </c:strCache>
            </c:strRef>
          </c:tx>
          <c:spPr>
            <a:solidFill>
              <a:schemeClr val="accent1">
                <a:shade val="58000"/>
              </a:schemeClr>
            </a:solidFill>
            <a:ln>
              <a:noFill/>
            </a:ln>
            <a:effectLst/>
          </c:spPr>
          <c:invertIfNegative val="0"/>
          <c:cat>
            <c:strRef>
              <c:f>'Q4'!$G$45:$G$80</c:f>
              <c:strCache>
                <c:ptCount val="35"/>
                <c:pt idx="0">
                  <c:v>Bib-Shorts</c:v>
                </c:pt>
                <c:pt idx="1">
                  <c:v>Bike Racks</c:v>
                </c:pt>
                <c:pt idx="2">
                  <c:v>Bike Stands</c:v>
                </c:pt>
                <c:pt idx="3">
                  <c:v>Bottles and Cages</c:v>
                </c:pt>
                <c:pt idx="4">
                  <c:v>Bottom Brackets</c:v>
                </c:pt>
                <c:pt idx="5">
                  <c:v>Brakes</c:v>
                </c:pt>
                <c:pt idx="6">
                  <c:v>Caps</c:v>
                </c:pt>
                <c:pt idx="7">
                  <c:v>Chains</c:v>
                </c:pt>
                <c:pt idx="8">
                  <c:v>Cleaners</c:v>
                </c:pt>
                <c:pt idx="9">
                  <c:v>Cranksets</c:v>
                </c:pt>
                <c:pt idx="10">
                  <c:v>Derailleurs</c:v>
                </c:pt>
                <c:pt idx="11">
                  <c:v>Fenders</c:v>
                </c:pt>
                <c:pt idx="12">
                  <c:v>Forks</c:v>
                </c:pt>
                <c:pt idx="13">
                  <c:v>Gloves</c:v>
                </c:pt>
                <c:pt idx="14">
                  <c:v>Handlebars</c:v>
                </c:pt>
                <c:pt idx="15">
                  <c:v>Headsets</c:v>
                </c:pt>
                <c:pt idx="16">
                  <c:v>Helmets</c:v>
                </c:pt>
                <c:pt idx="17">
                  <c:v>Hydration Packs</c:v>
                </c:pt>
                <c:pt idx="18">
                  <c:v>Jerseys</c:v>
                </c:pt>
                <c:pt idx="19">
                  <c:v>Locks</c:v>
                </c:pt>
                <c:pt idx="20">
                  <c:v>Mountain Bikes</c:v>
                </c:pt>
                <c:pt idx="21">
                  <c:v>Mountain Frames</c:v>
                </c:pt>
                <c:pt idx="22">
                  <c:v>Pedals</c:v>
                </c:pt>
                <c:pt idx="23">
                  <c:v>Pumps</c:v>
                </c:pt>
                <c:pt idx="24">
                  <c:v>Road Bikes</c:v>
                </c:pt>
                <c:pt idx="25">
                  <c:v>Road Frames</c:v>
                </c:pt>
                <c:pt idx="26">
                  <c:v>Saddles</c:v>
                </c:pt>
                <c:pt idx="27">
                  <c:v>Shorts</c:v>
                </c:pt>
                <c:pt idx="28">
                  <c:v>Socks</c:v>
                </c:pt>
                <c:pt idx="29">
                  <c:v>Tights</c:v>
                </c:pt>
                <c:pt idx="30">
                  <c:v>Tires and Tubes</c:v>
                </c:pt>
                <c:pt idx="31">
                  <c:v>Touring Bikes</c:v>
                </c:pt>
                <c:pt idx="32">
                  <c:v>Touring Frames</c:v>
                </c:pt>
                <c:pt idx="33">
                  <c:v>Vests</c:v>
                </c:pt>
                <c:pt idx="34">
                  <c:v>Wheels</c:v>
                </c:pt>
              </c:strCache>
            </c:strRef>
          </c:cat>
          <c:val>
            <c:numRef>
              <c:f>'Q4'!$H$45:$H$80</c:f>
              <c:numCache>
                <c:formatCode>General</c:formatCode>
                <c:ptCount val="35"/>
                <c:pt idx="6">
                  <c:v>4823055.5664999997</c:v>
                </c:pt>
                <c:pt idx="16">
                  <c:v>13172482.5013</c:v>
                </c:pt>
                <c:pt idx="18">
                  <c:v>12600806.575099999</c:v>
                </c:pt>
                <c:pt idx="20">
                  <c:v>33923027.568000004</c:v>
                </c:pt>
                <c:pt idx="21">
                  <c:v>15993669.2279</c:v>
                </c:pt>
                <c:pt idx="24">
                  <c:v>49910245.395000003</c:v>
                </c:pt>
                <c:pt idx="25">
                  <c:v>16452533.8192</c:v>
                </c:pt>
                <c:pt idx="28">
                  <c:v>4830310.8945000004</c:v>
                </c:pt>
              </c:numCache>
            </c:numRef>
          </c:val>
          <c:extLst>
            <c:ext xmlns:c16="http://schemas.microsoft.com/office/drawing/2014/chart" uri="{C3380CC4-5D6E-409C-BE32-E72D297353CC}">
              <c16:uniqueId val="{00000000-DF74-44CD-B109-5126835746E5}"/>
            </c:ext>
          </c:extLst>
        </c:ser>
        <c:ser>
          <c:idx val="1"/>
          <c:order val="1"/>
          <c:tx>
            <c:strRef>
              <c:f>'Q4'!$I$43:$I$44</c:f>
              <c:strCache>
                <c:ptCount val="1"/>
                <c:pt idx="0">
                  <c:v>2012</c:v>
                </c:pt>
              </c:strCache>
            </c:strRef>
          </c:tx>
          <c:spPr>
            <a:solidFill>
              <a:schemeClr val="accent1">
                <a:shade val="86000"/>
              </a:schemeClr>
            </a:solidFill>
            <a:ln>
              <a:noFill/>
            </a:ln>
            <a:effectLst/>
          </c:spPr>
          <c:invertIfNegative val="0"/>
          <c:cat>
            <c:strRef>
              <c:f>'Q4'!$G$45:$G$80</c:f>
              <c:strCache>
                <c:ptCount val="35"/>
                <c:pt idx="0">
                  <c:v>Bib-Shorts</c:v>
                </c:pt>
                <c:pt idx="1">
                  <c:v>Bike Racks</c:v>
                </c:pt>
                <c:pt idx="2">
                  <c:v>Bike Stands</c:v>
                </c:pt>
                <c:pt idx="3">
                  <c:v>Bottles and Cages</c:v>
                </c:pt>
                <c:pt idx="4">
                  <c:v>Bottom Brackets</c:v>
                </c:pt>
                <c:pt idx="5">
                  <c:v>Brakes</c:v>
                </c:pt>
                <c:pt idx="6">
                  <c:v>Caps</c:v>
                </c:pt>
                <c:pt idx="7">
                  <c:v>Chains</c:v>
                </c:pt>
                <c:pt idx="8">
                  <c:v>Cleaners</c:v>
                </c:pt>
                <c:pt idx="9">
                  <c:v>Cranksets</c:v>
                </c:pt>
                <c:pt idx="10">
                  <c:v>Derailleurs</c:v>
                </c:pt>
                <c:pt idx="11">
                  <c:v>Fenders</c:v>
                </c:pt>
                <c:pt idx="12">
                  <c:v>Forks</c:v>
                </c:pt>
                <c:pt idx="13">
                  <c:v>Gloves</c:v>
                </c:pt>
                <c:pt idx="14">
                  <c:v>Handlebars</c:v>
                </c:pt>
                <c:pt idx="15">
                  <c:v>Headsets</c:v>
                </c:pt>
                <c:pt idx="16">
                  <c:v>Helmets</c:v>
                </c:pt>
                <c:pt idx="17">
                  <c:v>Hydration Packs</c:v>
                </c:pt>
                <c:pt idx="18">
                  <c:v>Jerseys</c:v>
                </c:pt>
                <c:pt idx="19">
                  <c:v>Locks</c:v>
                </c:pt>
                <c:pt idx="20">
                  <c:v>Mountain Bikes</c:v>
                </c:pt>
                <c:pt idx="21">
                  <c:v>Mountain Frames</c:v>
                </c:pt>
                <c:pt idx="22">
                  <c:v>Pedals</c:v>
                </c:pt>
                <c:pt idx="23">
                  <c:v>Pumps</c:v>
                </c:pt>
                <c:pt idx="24">
                  <c:v>Road Bikes</c:v>
                </c:pt>
                <c:pt idx="25">
                  <c:v>Road Frames</c:v>
                </c:pt>
                <c:pt idx="26">
                  <c:v>Saddles</c:v>
                </c:pt>
                <c:pt idx="27">
                  <c:v>Shorts</c:v>
                </c:pt>
                <c:pt idx="28">
                  <c:v>Socks</c:v>
                </c:pt>
                <c:pt idx="29">
                  <c:v>Tights</c:v>
                </c:pt>
                <c:pt idx="30">
                  <c:v>Tires and Tubes</c:v>
                </c:pt>
                <c:pt idx="31">
                  <c:v>Touring Bikes</c:v>
                </c:pt>
                <c:pt idx="32">
                  <c:v>Touring Frames</c:v>
                </c:pt>
                <c:pt idx="33">
                  <c:v>Vests</c:v>
                </c:pt>
                <c:pt idx="34">
                  <c:v>Wheels</c:v>
                </c:pt>
              </c:strCache>
            </c:strRef>
          </c:cat>
          <c:val>
            <c:numRef>
              <c:f>'Q4'!$I$45:$I$80</c:f>
              <c:numCache>
                <c:formatCode>General</c:formatCode>
                <c:ptCount val="35"/>
                <c:pt idx="0">
                  <c:v>25803807.121399999</c:v>
                </c:pt>
                <c:pt idx="6">
                  <c:v>16273391.156500001</c:v>
                </c:pt>
                <c:pt idx="12">
                  <c:v>6681512.9435999999</c:v>
                </c:pt>
                <c:pt idx="13">
                  <c:v>37180306.514300004</c:v>
                </c:pt>
                <c:pt idx="14">
                  <c:v>24103194.996100001</c:v>
                </c:pt>
                <c:pt idx="15">
                  <c:v>9258259.4154000003</c:v>
                </c:pt>
                <c:pt idx="16">
                  <c:v>42572153.596699998</c:v>
                </c:pt>
                <c:pt idx="18">
                  <c:v>42311649.427000001</c:v>
                </c:pt>
                <c:pt idx="19">
                  <c:v>9188995.3315999992</c:v>
                </c:pt>
                <c:pt idx="20">
                  <c:v>98389675.700800002</c:v>
                </c:pt>
                <c:pt idx="21">
                  <c:v>53828954.590599999</c:v>
                </c:pt>
                <c:pt idx="23">
                  <c:v>9575517.4809000008</c:v>
                </c:pt>
                <c:pt idx="24">
                  <c:v>265942597.8206</c:v>
                </c:pt>
                <c:pt idx="25">
                  <c:v>107971688.28219999</c:v>
                </c:pt>
                <c:pt idx="27">
                  <c:v>20534352.5671</c:v>
                </c:pt>
                <c:pt idx="28">
                  <c:v>3406028.9811</c:v>
                </c:pt>
                <c:pt idx="29">
                  <c:v>28209486.181699999</c:v>
                </c:pt>
                <c:pt idx="34">
                  <c:v>61554763.0678</c:v>
                </c:pt>
              </c:numCache>
            </c:numRef>
          </c:val>
          <c:extLst>
            <c:ext xmlns:c16="http://schemas.microsoft.com/office/drawing/2014/chart" uri="{C3380CC4-5D6E-409C-BE32-E72D297353CC}">
              <c16:uniqueId val="{00000001-DF74-44CD-B109-5126835746E5}"/>
            </c:ext>
          </c:extLst>
        </c:ser>
        <c:ser>
          <c:idx val="2"/>
          <c:order val="2"/>
          <c:tx>
            <c:strRef>
              <c:f>'Q4'!$J$43:$J$44</c:f>
              <c:strCache>
                <c:ptCount val="1"/>
                <c:pt idx="0">
                  <c:v>2013</c:v>
                </c:pt>
              </c:strCache>
            </c:strRef>
          </c:tx>
          <c:spPr>
            <a:solidFill>
              <a:schemeClr val="accent1">
                <a:tint val="86000"/>
              </a:schemeClr>
            </a:solidFill>
            <a:ln>
              <a:noFill/>
            </a:ln>
            <a:effectLst/>
          </c:spPr>
          <c:invertIfNegative val="0"/>
          <c:cat>
            <c:strRef>
              <c:f>'Q4'!$G$45:$G$80</c:f>
              <c:strCache>
                <c:ptCount val="35"/>
                <c:pt idx="0">
                  <c:v>Bib-Shorts</c:v>
                </c:pt>
                <c:pt idx="1">
                  <c:v>Bike Racks</c:v>
                </c:pt>
                <c:pt idx="2">
                  <c:v>Bike Stands</c:v>
                </c:pt>
                <c:pt idx="3">
                  <c:v>Bottles and Cages</c:v>
                </c:pt>
                <c:pt idx="4">
                  <c:v>Bottom Brackets</c:v>
                </c:pt>
                <c:pt idx="5">
                  <c:v>Brakes</c:v>
                </c:pt>
                <c:pt idx="6">
                  <c:v>Caps</c:v>
                </c:pt>
                <c:pt idx="7">
                  <c:v>Chains</c:v>
                </c:pt>
                <c:pt idx="8">
                  <c:v>Cleaners</c:v>
                </c:pt>
                <c:pt idx="9">
                  <c:v>Cranksets</c:v>
                </c:pt>
                <c:pt idx="10">
                  <c:v>Derailleurs</c:v>
                </c:pt>
                <c:pt idx="11">
                  <c:v>Fenders</c:v>
                </c:pt>
                <c:pt idx="12">
                  <c:v>Forks</c:v>
                </c:pt>
                <c:pt idx="13">
                  <c:v>Gloves</c:v>
                </c:pt>
                <c:pt idx="14">
                  <c:v>Handlebars</c:v>
                </c:pt>
                <c:pt idx="15">
                  <c:v>Headsets</c:v>
                </c:pt>
                <c:pt idx="16">
                  <c:v>Helmets</c:v>
                </c:pt>
                <c:pt idx="17">
                  <c:v>Hydration Packs</c:v>
                </c:pt>
                <c:pt idx="18">
                  <c:v>Jerseys</c:v>
                </c:pt>
                <c:pt idx="19">
                  <c:v>Locks</c:v>
                </c:pt>
                <c:pt idx="20">
                  <c:v>Mountain Bikes</c:v>
                </c:pt>
                <c:pt idx="21">
                  <c:v>Mountain Frames</c:v>
                </c:pt>
                <c:pt idx="22">
                  <c:v>Pedals</c:v>
                </c:pt>
                <c:pt idx="23">
                  <c:v>Pumps</c:v>
                </c:pt>
                <c:pt idx="24">
                  <c:v>Road Bikes</c:v>
                </c:pt>
                <c:pt idx="25">
                  <c:v>Road Frames</c:v>
                </c:pt>
                <c:pt idx="26">
                  <c:v>Saddles</c:v>
                </c:pt>
                <c:pt idx="27">
                  <c:v>Shorts</c:v>
                </c:pt>
                <c:pt idx="28">
                  <c:v>Socks</c:v>
                </c:pt>
                <c:pt idx="29">
                  <c:v>Tights</c:v>
                </c:pt>
                <c:pt idx="30">
                  <c:v>Tires and Tubes</c:v>
                </c:pt>
                <c:pt idx="31">
                  <c:v>Touring Bikes</c:v>
                </c:pt>
                <c:pt idx="32">
                  <c:v>Touring Frames</c:v>
                </c:pt>
                <c:pt idx="33">
                  <c:v>Vests</c:v>
                </c:pt>
                <c:pt idx="34">
                  <c:v>Wheels</c:v>
                </c:pt>
              </c:strCache>
            </c:strRef>
          </c:cat>
          <c:val>
            <c:numRef>
              <c:f>'Q4'!$J$45:$J$80</c:f>
              <c:numCache>
                <c:formatCode>General</c:formatCode>
                <c:ptCount val="35"/>
                <c:pt idx="0">
                  <c:v>10392345.570499999</c:v>
                </c:pt>
                <c:pt idx="1">
                  <c:v>11071656.178300001</c:v>
                </c:pt>
                <c:pt idx="2">
                  <c:v>86134.75</c:v>
                </c:pt>
                <c:pt idx="3">
                  <c:v>14917944.7037</c:v>
                </c:pt>
                <c:pt idx="4">
                  <c:v>10516734.308599999</c:v>
                </c:pt>
                <c:pt idx="5">
                  <c:v>10495072.4038</c:v>
                </c:pt>
                <c:pt idx="6">
                  <c:v>17207872.732999999</c:v>
                </c:pt>
                <c:pt idx="7">
                  <c:v>5920332.7772000004</c:v>
                </c:pt>
                <c:pt idx="8">
                  <c:v>11380001.9507</c:v>
                </c:pt>
                <c:pt idx="9">
                  <c:v>12495957.9067</c:v>
                </c:pt>
                <c:pt idx="10">
                  <c:v>10838919.2377</c:v>
                </c:pt>
                <c:pt idx="11">
                  <c:v>971015.14</c:v>
                </c:pt>
                <c:pt idx="12">
                  <c:v>2150384.2344999998</c:v>
                </c:pt>
                <c:pt idx="13">
                  <c:v>40281717.323299997</c:v>
                </c:pt>
                <c:pt idx="14">
                  <c:v>34760422.409599997</c:v>
                </c:pt>
                <c:pt idx="15">
                  <c:v>2612808.1072999998</c:v>
                </c:pt>
                <c:pt idx="16">
                  <c:v>47295312.280900002</c:v>
                </c:pt>
                <c:pt idx="17">
                  <c:v>10289248.593800001</c:v>
                </c:pt>
                <c:pt idx="18">
                  <c:v>74606453.142399997</c:v>
                </c:pt>
                <c:pt idx="19">
                  <c:v>4156256.0767000001</c:v>
                </c:pt>
                <c:pt idx="20">
                  <c:v>138159745.78709999</c:v>
                </c:pt>
                <c:pt idx="21">
                  <c:v>95872162.299799994</c:v>
                </c:pt>
                <c:pt idx="22">
                  <c:v>40268237.301600002</c:v>
                </c:pt>
                <c:pt idx="23">
                  <c:v>4329941.5149999997</c:v>
                </c:pt>
                <c:pt idx="24">
                  <c:v>192648386.3617</c:v>
                </c:pt>
                <c:pt idx="25">
                  <c:v>78233474.656000003</c:v>
                </c:pt>
                <c:pt idx="26">
                  <c:v>28490188.930399999</c:v>
                </c:pt>
                <c:pt idx="27">
                  <c:v>29849449.064599998</c:v>
                </c:pt>
                <c:pt idx="28">
                  <c:v>14033338.333000001</c:v>
                </c:pt>
                <c:pt idx="29">
                  <c:v>12274539.8628</c:v>
                </c:pt>
                <c:pt idx="30">
                  <c:v>9362975.3057000004</c:v>
                </c:pt>
                <c:pt idx="31">
                  <c:v>118565548.0654</c:v>
                </c:pt>
                <c:pt idx="32">
                  <c:v>52188132.079999998</c:v>
                </c:pt>
                <c:pt idx="33">
                  <c:v>21873448.5088</c:v>
                </c:pt>
                <c:pt idx="34">
                  <c:v>22126631.154599998</c:v>
                </c:pt>
              </c:numCache>
            </c:numRef>
          </c:val>
          <c:extLst>
            <c:ext xmlns:c16="http://schemas.microsoft.com/office/drawing/2014/chart" uri="{C3380CC4-5D6E-409C-BE32-E72D297353CC}">
              <c16:uniqueId val="{00000002-DF74-44CD-B109-5126835746E5}"/>
            </c:ext>
          </c:extLst>
        </c:ser>
        <c:ser>
          <c:idx val="3"/>
          <c:order val="3"/>
          <c:tx>
            <c:strRef>
              <c:f>'Q4'!$K$43:$K$44</c:f>
              <c:strCache>
                <c:ptCount val="1"/>
                <c:pt idx="0">
                  <c:v>2014</c:v>
                </c:pt>
              </c:strCache>
            </c:strRef>
          </c:tx>
          <c:spPr>
            <a:solidFill>
              <a:schemeClr val="accent1">
                <a:tint val="58000"/>
              </a:schemeClr>
            </a:solidFill>
            <a:ln>
              <a:noFill/>
            </a:ln>
            <a:effectLst/>
          </c:spPr>
          <c:invertIfNegative val="0"/>
          <c:cat>
            <c:strRef>
              <c:f>'Q4'!$G$45:$G$80</c:f>
              <c:strCache>
                <c:ptCount val="35"/>
                <c:pt idx="0">
                  <c:v>Bib-Shorts</c:v>
                </c:pt>
                <c:pt idx="1">
                  <c:v>Bike Racks</c:v>
                </c:pt>
                <c:pt idx="2">
                  <c:v>Bike Stands</c:v>
                </c:pt>
                <c:pt idx="3">
                  <c:v>Bottles and Cages</c:v>
                </c:pt>
                <c:pt idx="4">
                  <c:v>Bottom Brackets</c:v>
                </c:pt>
                <c:pt idx="5">
                  <c:v>Brakes</c:v>
                </c:pt>
                <c:pt idx="6">
                  <c:v>Caps</c:v>
                </c:pt>
                <c:pt idx="7">
                  <c:v>Chains</c:v>
                </c:pt>
                <c:pt idx="8">
                  <c:v>Cleaners</c:v>
                </c:pt>
                <c:pt idx="9">
                  <c:v>Cranksets</c:v>
                </c:pt>
                <c:pt idx="10">
                  <c:v>Derailleurs</c:v>
                </c:pt>
                <c:pt idx="11">
                  <c:v>Fenders</c:v>
                </c:pt>
                <c:pt idx="12">
                  <c:v>Forks</c:v>
                </c:pt>
                <c:pt idx="13">
                  <c:v>Gloves</c:v>
                </c:pt>
                <c:pt idx="14">
                  <c:v>Handlebars</c:v>
                </c:pt>
                <c:pt idx="15">
                  <c:v>Headsets</c:v>
                </c:pt>
                <c:pt idx="16">
                  <c:v>Helmets</c:v>
                </c:pt>
                <c:pt idx="17">
                  <c:v>Hydration Packs</c:v>
                </c:pt>
                <c:pt idx="18">
                  <c:v>Jerseys</c:v>
                </c:pt>
                <c:pt idx="19">
                  <c:v>Locks</c:v>
                </c:pt>
                <c:pt idx="20">
                  <c:v>Mountain Bikes</c:v>
                </c:pt>
                <c:pt idx="21">
                  <c:v>Mountain Frames</c:v>
                </c:pt>
                <c:pt idx="22">
                  <c:v>Pedals</c:v>
                </c:pt>
                <c:pt idx="23">
                  <c:v>Pumps</c:v>
                </c:pt>
                <c:pt idx="24">
                  <c:v>Road Bikes</c:v>
                </c:pt>
                <c:pt idx="25">
                  <c:v>Road Frames</c:v>
                </c:pt>
                <c:pt idx="26">
                  <c:v>Saddles</c:v>
                </c:pt>
                <c:pt idx="27">
                  <c:v>Shorts</c:v>
                </c:pt>
                <c:pt idx="28">
                  <c:v>Socks</c:v>
                </c:pt>
                <c:pt idx="29">
                  <c:v>Tights</c:v>
                </c:pt>
                <c:pt idx="30">
                  <c:v>Tires and Tubes</c:v>
                </c:pt>
                <c:pt idx="31">
                  <c:v>Touring Bikes</c:v>
                </c:pt>
                <c:pt idx="32">
                  <c:v>Touring Frames</c:v>
                </c:pt>
                <c:pt idx="33">
                  <c:v>Vests</c:v>
                </c:pt>
                <c:pt idx="34">
                  <c:v>Wheels</c:v>
                </c:pt>
              </c:strCache>
            </c:strRef>
          </c:cat>
          <c:val>
            <c:numRef>
              <c:f>'Q4'!$K$45:$K$80</c:f>
              <c:numCache>
                <c:formatCode>General</c:formatCode>
                <c:ptCount val="35"/>
                <c:pt idx="0">
                  <c:v>4068.3478</c:v>
                </c:pt>
                <c:pt idx="1">
                  <c:v>5068832.8395999996</c:v>
                </c:pt>
                <c:pt idx="2">
                  <c:v>63914.32</c:v>
                </c:pt>
                <c:pt idx="3">
                  <c:v>8541893.6616999991</c:v>
                </c:pt>
                <c:pt idx="4">
                  <c:v>5267672.7225000001</c:v>
                </c:pt>
                <c:pt idx="5">
                  <c:v>3957340.7270999998</c:v>
                </c:pt>
                <c:pt idx="6">
                  <c:v>5884259.9539000001</c:v>
                </c:pt>
                <c:pt idx="7">
                  <c:v>3157221.7116</c:v>
                </c:pt>
                <c:pt idx="8">
                  <c:v>4958551.5438999999</c:v>
                </c:pt>
                <c:pt idx="9">
                  <c:v>5485236.5475000003</c:v>
                </c:pt>
                <c:pt idx="10">
                  <c:v>5289896.3255000003</c:v>
                </c:pt>
                <c:pt idx="11">
                  <c:v>953110.92</c:v>
                </c:pt>
                <c:pt idx="13">
                  <c:v>8791823.3164000008</c:v>
                </c:pt>
                <c:pt idx="14">
                  <c:v>8893253.8529000003</c:v>
                </c:pt>
                <c:pt idx="16">
                  <c:v>16333867.9059</c:v>
                </c:pt>
                <c:pt idx="17">
                  <c:v>4675204.7229000004</c:v>
                </c:pt>
                <c:pt idx="18">
                  <c:v>26311433.170499999</c:v>
                </c:pt>
                <c:pt idx="20">
                  <c:v>46326938.2619</c:v>
                </c:pt>
                <c:pt idx="21">
                  <c:v>31785181.141800001</c:v>
                </c:pt>
                <c:pt idx="22">
                  <c:v>15373072.365499999</c:v>
                </c:pt>
                <c:pt idx="24">
                  <c:v>46450590.626900002</c:v>
                </c:pt>
                <c:pt idx="25">
                  <c:v>11104190.851500001</c:v>
                </c:pt>
                <c:pt idx="26">
                  <c:v>9620855.0504000001</c:v>
                </c:pt>
                <c:pt idx="27">
                  <c:v>9276048.8868000004</c:v>
                </c:pt>
                <c:pt idx="28">
                  <c:v>4684095.2561999997</c:v>
                </c:pt>
                <c:pt idx="29">
                  <c:v>8128.8166000000001</c:v>
                </c:pt>
                <c:pt idx="30">
                  <c:v>5728612.2001</c:v>
                </c:pt>
                <c:pt idx="31">
                  <c:v>65331244.117799997</c:v>
                </c:pt>
                <c:pt idx="32">
                  <c:v>22066072.3248</c:v>
                </c:pt>
                <c:pt idx="33">
                  <c:v>9862588.4092999995</c:v>
                </c:pt>
              </c:numCache>
            </c:numRef>
          </c:val>
          <c:extLst>
            <c:ext xmlns:c16="http://schemas.microsoft.com/office/drawing/2014/chart" uri="{C3380CC4-5D6E-409C-BE32-E72D297353CC}">
              <c16:uniqueId val="{00000003-DF74-44CD-B109-5126835746E5}"/>
            </c:ext>
          </c:extLst>
        </c:ser>
        <c:dLbls>
          <c:showLegendKey val="0"/>
          <c:showVal val="0"/>
          <c:showCatName val="0"/>
          <c:showSerName val="0"/>
          <c:showPercent val="0"/>
          <c:showBubbleSize val="0"/>
        </c:dLbls>
        <c:gapWidth val="219"/>
        <c:overlap val="-27"/>
        <c:axId val="1219787312"/>
        <c:axId val="1219781072"/>
      </c:barChart>
      <c:catAx>
        <c:axId val="1219787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1219781072"/>
        <c:crosses val="autoZero"/>
        <c:auto val="1"/>
        <c:lblAlgn val="ctr"/>
        <c:lblOffset val="100"/>
        <c:noMultiLvlLbl val="0"/>
      </c:catAx>
      <c:valAx>
        <c:axId val="1219781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97873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[questions_data_after_querying.xlsx]Q4!PivotTable3</c:name>
    <c:fmtId val="15"/>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'Q4'!$G$99</c:f>
              <c:strCache>
                <c:ptCount val="1"/>
                <c:pt idx="0">
                  <c:v>Total</c:v>
                </c:pt>
              </c:strCache>
            </c:strRef>
          </c:tx>
          <c:spPr>
            <a:solidFill>
              <a:schemeClr val="accent1"/>
            </a:solidFill>
            <a:ln>
              <a:noFill/>
            </a:ln>
            <a:effectLst/>
          </c:spPr>
          <c:invertIfNegative val="0"/>
          <c:cat>
            <c:multiLvlStrRef>
              <c:f>'Q4'!$F$100:$F$120</c:f>
              <c:multiLvlStrCache>
                <c:ptCount val="16"/>
                <c:lvl>
                  <c:pt idx="0">
                    <c:v>Accessories</c:v>
                  </c:pt>
                  <c:pt idx="1">
                    <c:v>Bikes</c:v>
                  </c:pt>
                  <c:pt idx="2">
                    <c:v>Clothing</c:v>
                  </c:pt>
                  <c:pt idx="3">
                    <c:v>Components</c:v>
                  </c:pt>
                  <c:pt idx="4">
                    <c:v>Accessories</c:v>
                  </c:pt>
                  <c:pt idx="5">
                    <c:v>Bikes</c:v>
                  </c:pt>
                  <c:pt idx="6">
                    <c:v>Clothing</c:v>
                  </c:pt>
                  <c:pt idx="7">
                    <c:v>Components</c:v>
                  </c:pt>
                  <c:pt idx="8">
                    <c:v>Accessories</c:v>
                  </c:pt>
                  <c:pt idx="9">
                    <c:v>Bikes</c:v>
                  </c:pt>
                  <c:pt idx="10">
                    <c:v>Clothing</c:v>
                  </c:pt>
                  <c:pt idx="11">
                    <c:v>Components</c:v>
                  </c:pt>
                  <c:pt idx="12">
                    <c:v>Accessories</c:v>
                  </c:pt>
                  <c:pt idx="13">
                    <c:v>Bikes</c:v>
                  </c:pt>
                  <c:pt idx="14">
                    <c:v>Clothing</c:v>
                  </c:pt>
                  <c:pt idx="15">
                    <c:v>Components</c:v>
                  </c:pt>
                </c:lvl>
                <c:lvl>
                  <c:pt idx="0">
                    <c:v>2011</c:v>
                  </c:pt>
                  <c:pt idx="4">
                    <c:v>2012</c:v>
                  </c:pt>
                  <c:pt idx="8">
                    <c:v>2013</c:v>
                  </c:pt>
                  <c:pt idx="12">
                    <c:v>2014</c:v>
                  </c:pt>
                </c:lvl>
              </c:multiLvlStrCache>
            </c:multiLvlStrRef>
          </c:cat>
          <c:val>
            <c:numRef>
              <c:f>'Q4'!$G$100:$G$120</c:f>
              <c:numCache>
                <c:formatCode>General</c:formatCode>
                <c:ptCount val="16"/>
                <c:pt idx="0">
                  <c:v>13172482.5013</c:v>
                </c:pt>
                <c:pt idx="1">
                  <c:v>83833272.963</c:v>
                </c:pt>
                <c:pt idx="2">
                  <c:v>22254173.0361</c:v>
                </c:pt>
                <c:pt idx="3">
                  <c:v>32446203.0471</c:v>
                </c:pt>
                <c:pt idx="4">
                  <c:v>61336666.409199998</c:v>
                </c:pt>
                <c:pt idx="5">
                  <c:v>364332273.52139997</c:v>
                </c:pt>
                <c:pt idx="6">
                  <c:v>173719021.94909999</c:v>
                </c:pt>
                <c:pt idx="7">
                  <c:v>263398373.29570001</c:v>
                </c:pt>
                <c:pt idx="8">
                  <c:v>113860486.4948</c:v>
                </c:pt>
                <c:pt idx="9">
                  <c:v>449373680.21420002</c:v>
                </c:pt>
                <c:pt idx="10">
                  <c:v>220519164.53839999</c:v>
                </c:pt>
                <c:pt idx="11">
                  <c:v>406969457.80779999</c:v>
                </c:pt>
                <c:pt idx="12">
                  <c:v>46323988.114100002</c:v>
                </c:pt>
                <c:pt idx="13">
                  <c:v>158108773.00659999</c:v>
                </c:pt>
                <c:pt idx="14">
                  <c:v>64822446.157499999</c:v>
                </c:pt>
                <c:pt idx="15">
                  <c:v>121999993.62109999</c:v>
                </c:pt>
              </c:numCache>
            </c:numRef>
          </c:val>
          <c:extLst>
            <c:ext xmlns:c16="http://schemas.microsoft.com/office/drawing/2014/chart" uri="{C3380CC4-5D6E-409C-BE32-E72D297353CC}">
              <c16:uniqueId val="{00000000-3795-4187-BF8F-C6FAA6A2C341}"/>
            </c:ext>
          </c:extLst>
        </c:ser>
        <c:dLbls>
          <c:showLegendKey val="0"/>
          <c:showVal val="0"/>
          <c:showCatName val="0"/>
          <c:showSerName val="0"/>
          <c:showPercent val="0"/>
          <c:showBubbleSize val="0"/>
        </c:dLbls>
        <c:gapWidth val="219"/>
        <c:overlap val="-27"/>
        <c:axId val="68634768"/>
        <c:axId val="68639760"/>
      </c:barChart>
      <c:catAx>
        <c:axId val="68634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639760"/>
        <c:crosses val="autoZero"/>
        <c:auto val="1"/>
        <c:lblAlgn val="ctr"/>
        <c:lblOffset val="100"/>
        <c:noMultiLvlLbl val="0"/>
      </c:catAx>
      <c:valAx>
        <c:axId val="68639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634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[questions_data_after_querying.xlsx]Q4!PivotTable3</c:name>
    <c:fmtId val="1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'Q4'!$G$99</c:f>
              <c:strCache>
                <c:ptCount val="1"/>
                <c:pt idx="0">
                  <c:v>Total</c:v>
                </c:pt>
              </c:strCache>
            </c:strRef>
          </c:tx>
          <c:spPr>
            <a:solidFill>
              <a:schemeClr val="accent1"/>
            </a:solidFill>
            <a:ln>
              <a:noFill/>
            </a:ln>
            <a:effectLst/>
          </c:spPr>
          <c:invertIfNegative val="0"/>
          <c:cat>
            <c:multiLvlStrRef>
              <c:f>'Q4'!$F$100:$F$120</c:f>
              <c:multiLvlStrCache>
                <c:ptCount val="16"/>
                <c:lvl>
                  <c:pt idx="0">
                    <c:v>Accessories</c:v>
                  </c:pt>
                  <c:pt idx="1">
                    <c:v>Bikes</c:v>
                  </c:pt>
                  <c:pt idx="2">
                    <c:v>Clothing</c:v>
                  </c:pt>
                  <c:pt idx="3">
                    <c:v>Components</c:v>
                  </c:pt>
                  <c:pt idx="4">
                    <c:v>Accessories</c:v>
                  </c:pt>
                  <c:pt idx="5">
                    <c:v>Bikes</c:v>
                  </c:pt>
                  <c:pt idx="6">
                    <c:v>Clothing</c:v>
                  </c:pt>
                  <c:pt idx="7">
                    <c:v>Components</c:v>
                  </c:pt>
                  <c:pt idx="8">
                    <c:v>Accessories</c:v>
                  </c:pt>
                  <c:pt idx="9">
                    <c:v>Bikes</c:v>
                  </c:pt>
                  <c:pt idx="10">
                    <c:v>Clothing</c:v>
                  </c:pt>
                  <c:pt idx="11">
                    <c:v>Components</c:v>
                  </c:pt>
                  <c:pt idx="12">
                    <c:v>Accessories</c:v>
                  </c:pt>
                  <c:pt idx="13">
                    <c:v>Bikes</c:v>
                  </c:pt>
                  <c:pt idx="14">
                    <c:v>Clothing</c:v>
                  </c:pt>
                  <c:pt idx="15">
                    <c:v>Components</c:v>
                  </c:pt>
                </c:lvl>
                <c:lvl>
                  <c:pt idx="0">
                    <c:v>2011</c:v>
                  </c:pt>
                  <c:pt idx="4">
                    <c:v>2012</c:v>
                  </c:pt>
                  <c:pt idx="8">
                    <c:v>2013</c:v>
                  </c:pt>
                  <c:pt idx="12">
                    <c:v>2014</c:v>
                  </c:pt>
                </c:lvl>
              </c:multiLvlStrCache>
            </c:multiLvlStrRef>
          </c:cat>
          <c:val>
            <c:numRef>
              <c:f>'Q4'!$G$100:$G$120</c:f>
              <c:numCache>
                <c:formatCode>General</c:formatCode>
                <c:ptCount val="16"/>
                <c:pt idx="0">
                  <c:v>360</c:v>
                </c:pt>
                <c:pt idx="1">
                  <c:v>3826</c:v>
                </c:pt>
                <c:pt idx="2">
                  <c:v>655</c:v>
                </c:pt>
                <c:pt idx="3">
                  <c:v>875</c:v>
                </c:pt>
                <c:pt idx="4">
                  <c:v>1339</c:v>
                </c:pt>
                <c:pt idx="5">
                  <c:v>10776</c:v>
                </c:pt>
                <c:pt idx="6">
                  <c:v>4045</c:v>
                </c:pt>
                <c:pt idx="7">
                  <c:v>5529</c:v>
                </c:pt>
                <c:pt idx="8">
                  <c:v>20684</c:v>
                </c:pt>
                <c:pt idx="9">
                  <c:v>16485</c:v>
                </c:pt>
                <c:pt idx="10">
                  <c:v>10266</c:v>
                </c:pt>
                <c:pt idx="11">
                  <c:v>9138</c:v>
                </c:pt>
                <c:pt idx="12">
                  <c:v>18811</c:v>
                </c:pt>
                <c:pt idx="13">
                  <c:v>8944</c:v>
                </c:pt>
                <c:pt idx="14">
                  <c:v>6428</c:v>
                </c:pt>
                <c:pt idx="15">
                  <c:v>3156</c:v>
                </c:pt>
              </c:numCache>
            </c:numRef>
          </c:val>
          <c:extLst>
            <c:ext xmlns:c16="http://schemas.microsoft.com/office/drawing/2014/chart" uri="{C3380CC4-5D6E-409C-BE32-E72D297353CC}">
              <c16:uniqueId val="{00000000-7917-4193-8895-016AD2F0164A}"/>
            </c:ext>
          </c:extLst>
        </c:ser>
        <c:dLbls>
          <c:showLegendKey val="0"/>
          <c:showVal val="0"/>
          <c:showCatName val="0"/>
          <c:showSerName val="0"/>
          <c:showPercent val="0"/>
          <c:showBubbleSize val="0"/>
        </c:dLbls>
        <c:gapWidth val="219"/>
        <c:overlap val="-27"/>
        <c:axId val="68634768"/>
        <c:axId val="68639760"/>
      </c:barChart>
      <c:catAx>
        <c:axId val="68634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639760"/>
        <c:crosses val="autoZero"/>
        <c:auto val="1"/>
        <c:lblAlgn val="ctr"/>
        <c:lblOffset val="100"/>
        <c:noMultiLvlLbl val="0"/>
      </c:catAx>
      <c:valAx>
        <c:axId val="68639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634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[questions_data_after_querying.xlsx]Q1!PivotTable16</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latin typeface="Abadi" panose="020B0604020104020204" pitchFamily="34" charset="0"/>
              </a:rPr>
              <a:t>Total sales across regions (in the first 5 months)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'Q1'!$C$114</c:f>
              <c:strCache>
                <c:ptCount val="1"/>
                <c:pt idx="0">
                  <c:v>Total</c:v>
                </c:pt>
              </c:strCache>
            </c:strRef>
          </c:tx>
          <c:spPr>
            <a:solidFill>
              <a:schemeClr val="accent1"/>
            </a:solidFill>
            <a:ln>
              <a:noFill/>
            </a:ln>
            <a:effectLst/>
          </c:spPr>
          <c:invertIfNegative val="0"/>
          <c:cat>
            <c:multiLvlStrRef>
              <c:f>'Q1'!$B$115:$B$127</c:f>
              <c:multiLvlStrCache>
                <c:ptCount val="9"/>
                <c:lvl>
                  <c:pt idx="0">
                    <c:v>2012</c:v>
                  </c:pt>
                  <c:pt idx="1">
                    <c:v>2013</c:v>
                  </c:pt>
                  <c:pt idx="2">
                    <c:v>2014</c:v>
                  </c:pt>
                  <c:pt idx="3">
                    <c:v>2012</c:v>
                  </c:pt>
                  <c:pt idx="4">
                    <c:v>2013</c:v>
                  </c:pt>
                  <c:pt idx="5">
                    <c:v>2014</c:v>
                  </c:pt>
                  <c:pt idx="6">
                    <c:v>2012</c:v>
                  </c:pt>
                  <c:pt idx="7">
                    <c:v>2013</c:v>
                  </c:pt>
                  <c:pt idx="8">
                    <c:v>2014</c:v>
                  </c:pt>
                </c:lvl>
                <c:lvl>
                  <c:pt idx="0">
                    <c:v>Europe</c:v>
                  </c:pt>
                  <c:pt idx="3">
                    <c:v>North America</c:v>
                  </c:pt>
                  <c:pt idx="6">
                    <c:v>Pacific</c:v>
                  </c:pt>
                </c:lvl>
              </c:multiLvlStrCache>
            </c:multiLvlStrRef>
          </c:cat>
          <c:val>
            <c:numRef>
              <c:f>'Q1'!$C$115:$C$127</c:f>
              <c:numCache>
                <c:formatCode>General</c:formatCode>
                <c:ptCount val="9"/>
                <c:pt idx="0">
                  <c:v>9122802.6195</c:v>
                </c:pt>
                <c:pt idx="1">
                  <c:v>34250273.000200003</c:v>
                </c:pt>
                <c:pt idx="2">
                  <c:v>36233590.4472</c:v>
                </c:pt>
                <c:pt idx="3">
                  <c:v>159546830.5038</c:v>
                </c:pt>
                <c:pt idx="4">
                  <c:v>174968707.68740001</c:v>
                </c:pt>
                <c:pt idx="5">
                  <c:v>111701915.7842</c:v>
                </c:pt>
                <c:pt idx="6">
                  <c:v>1171633.0231999999</c:v>
                </c:pt>
                <c:pt idx="7">
                  <c:v>3163893.9097000002</c:v>
                </c:pt>
                <c:pt idx="8">
                  <c:v>10173266.7752</c:v>
                </c:pt>
              </c:numCache>
            </c:numRef>
          </c:val>
          <c:extLst>
            <c:ext xmlns:c16="http://schemas.microsoft.com/office/drawing/2014/chart" uri="{C3380CC4-5D6E-409C-BE32-E72D297353CC}">
              <c16:uniqueId val="{00000000-BEEE-4EAA-B921-820931F5976D}"/>
            </c:ext>
          </c:extLst>
        </c:ser>
        <c:dLbls>
          <c:showLegendKey val="0"/>
          <c:showVal val="0"/>
          <c:showCatName val="0"/>
          <c:showSerName val="0"/>
          <c:showPercent val="0"/>
          <c:showBubbleSize val="0"/>
        </c:dLbls>
        <c:gapWidth val="219"/>
        <c:overlap val="-27"/>
        <c:axId val="40937296"/>
        <c:axId val="40942704"/>
      </c:barChart>
      <c:catAx>
        <c:axId val="4093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942704"/>
        <c:crosses val="autoZero"/>
        <c:auto val="1"/>
        <c:lblAlgn val="ctr"/>
        <c:lblOffset val="100"/>
        <c:noMultiLvlLbl val="0"/>
      </c:catAx>
      <c:valAx>
        <c:axId val="40942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9372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badi" panose="020B0604020104020204" pitchFamily="34" charset="0"/>
                <a:ea typeface="+mn-ea"/>
                <a:cs typeface="+mn-cs"/>
              </a:defRPr>
            </a:pPr>
            <a:r>
              <a:rPr lang="en-US"/>
              <a:t>Sales from product categories (all years)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badi" panose="020B0604020104020204" pitchFamily="34" charset="0"/>
              <a:ea typeface="+mn-ea"/>
              <a:cs typeface="+mn-cs"/>
            </a:defRPr>
          </a:pPr>
          <a:endParaRPr lang="en-US"/>
        </a:p>
      </c:txPr>
    </c:title>
    <c:autoTitleDeleted val="0"/>
    <c:plotArea>
      <c:layout/>
      <c:pieChart>
        <c:varyColors val="1"/>
        <c:ser>
          <c:idx val="0"/>
          <c:order val="0"/>
          <c:tx>
            <c:strRef>
              <c:f>'Q4'!$C$124</c:f>
              <c:strCache>
                <c:ptCount val="1"/>
                <c:pt idx="0">
                  <c:v>untaxed_total_sales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76E-4FCA-B91B-445044AEBBE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76E-4FCA-B91B-445044AEBBE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76E-4FCA-B91B-445044AEBBE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76E-4FCA-B91B-445044AEBBEE}"/>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Abadi" panose="020B0604020104020204" pitchFamily="34" charset="0"/>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'Q4'!$A$125:$A$128</c:f>
              <c:strCache>
                <c:ptCount val="4"/>
                <c:pt idx="0">
                  <c:v>Accessories</c:v>
                </c:pt>
                <c:pt idx="1">
                  <c:v>Bikes</c:v>
                </c:pt>
                <c:pt idx="2">
                  <c:v>Clothing</c:v>
                </c:pt>
                <c:pt idx="3">
                  <c:v>Components</c:v>
                </c:pt>
              </c:strCache>
            </c:strRef>
          </c:cat>
          <c:val>
            <c:numRef>
              <c:f>'Q4'!$C$125:$C$128</c:f>
              <c:numCache>
                <c:formatCode>General</c:formatCode>
                <c:ptCount val="4"/>
                <c:pt idx="0">
                  <c:v>234693623.5194</c:v>
                </c:pt>
                <c:pt idx="1">
                  <c:v>1055647999.7052</c:v>
                </c:pt>
                <c:pt idx="2">
                  <c:v>481314805.68110001</c:v>
                </c:pt>
                <c:pt idx="3">
                  <c:v>824814027.77170002</c:v>
                </c:pt>
              </c:numCache>
            </c:numRef>
          </c:val>
          <c:extLst>
            <c:ext xmlns:c16="http://schemas.microsoft.com/office/drawing/2014/chart" uri="{C3380CC4-5D6E-409C-BE32-E72D297353CC}">
              <c16:uniqueId val="{00000008-E76E-4FCA-B91B-445044AEBBEE}"/>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badi" panose="020B0604020104020204" pitchFamily="34" charset="0"/>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badi" panose="020B0604020104020204" pitchFamily="34" charset="0"/>
                <a:ea typeface="+mn-ea"/>
                <a:cs typeface="+mn-cs"/>
              </a:defRPr>
            </a:pPr>
            <a:r>
              <a:rPr lang="en-US"/>
              <a:t>Number of transactions across categories (all years)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badi" panose="020B0604020104020204" pitchFamily="34" charset="0"/>
              <a:ea typeface="+mn-ea"/>
              <a:cs typeface="+mn-cs"/>
            </a:defRPr>
          </a:pPr>
          <a:endParaRPr lang="en-US"/>
        </a:p>
      </c:txPr>
    </c:title>
    <c:autoTitleDeleted val="0"/>
    <c:plotArea>
      <c:layout/>
      <c:pieChart>
        <c:varyColors val="1"/>
        <c:ser>
          <c:idx val="0"/>
          <c:order val="0"/>
          <c:tx>
            <c:strRef>
              <c:f>'Q4'!$B$124</c:f>
              <c:strCache>
                <c:ptCount val="1"/>
                <c:pt idx="0">
                  <c:v>number_of_total_sales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BF8-4ACB-9FFE-202917AE88B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BF8-4ACB-9FFE-202917AE88B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BF8-4ACB-9FFE-202917AE88B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BF8-4ACB-9FFE-202917AE88B2}"/>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Abadi" panose="020B0604020104020204" pitchFamily="34" charset="0"/>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'Q4'!$A$125:$A$128</c:f>
              <c:strCache>
                <c:ptCount val="4"/>
                <c:pt idx="0">
                  <c:v>Accessories</c:v>
                </c:pt>
                <c:pt idx="1">
                  <c:v>Bikes</c:v>
                </c:pt>
                <c:pt idx="2">
                  <c:v>Clothing</c:v>
                </c:pt>
                <c:pt idx="3">
                  <c:v>Components</c:v>
                </c:pt>
              </c:strCache>
            </c:strRef>
          </c:cat>
          <c:val>
            <c:numRef>
              <c:f>'Q4'!$B$125:$B$128</c:f>
              <c:numCache>
                <c:formatCode>General</c:formatCode>
                <c:ptCount val="4"/>
                <c:pt idx="0">
                  <c:v>41194</c:v>
                </c:pt>
                <c:pt idx="1">
                  <c:v>40031</c:v>
                </c:pt>
                <c:pt idx="2">
                  <c:v>21394</c:v>
                </c:pt>
                <c:pt idx="3">
                  <c:v>18698</c:v>
                </c:pt>
              </c:numCache>
            </c:numRef>
          </c:val>
          <c:extLst>
            <c:ext xmlns:c16="http://schemas.microsoft.com/office/drawing/2014/chart" uri="{C3380CC4-5D6E-409C-BE32-E72D297353CC}">
              <c16:uniqueId val="{00000008-1BF8-4ACB-9FFE-202917AE88B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badi" panose="020B0604020104020204" pitchFamily="34" charset="0"/>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[questions_data_after_querying.xlsx]Q3!PivotTable1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badi" panose="020B0604020104020204" pitchFamily="34" charset="0"/>
                <a:ea typeface="+mn-ea"/>
                <a:cs typeface="+mn-cs"/>
              </a:defRPr>
            </a:pPr>
            <a:r>
              <a:rPr lang="en-GB"/>
              <a:t>Total costs and profit in 2013 and 2014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badi" panose="020B0604020104020204" pitchFamily="34" charset="0"/>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'Q3'!$B$10</c:f>
              <c:strCache>
                <c:ptCount val="1"/>
                <c:pt idx="0">
                  <c:v>Sum of total_sales</c:v>
                </c:pt>
              </c:strCache>
            </c:strRef>
          </c:tx>
          <c:spPr>
            <a:solidFill>
              <a:schemeClr val="accent1"/>
            </a:solidFill>
            <a:ln>
              <a:noFill/>
            </a:ln>
            <a:effectLst/>
          </c:spPr>
          <c:invertIfNegative val="0"/>
          <c:cat>
            <c:strRef>
              <c:f>'Q3'!$A$11:$A$13</c:f>
              <c:strCache>
                <c:ptCount val="2"/>
                <c:pt idx="0">
                  <c:v>2013</c:v>
                </c:pt>
                <c:pt idx="1">
                  <c:v>2014</c:v>
                </c:pt>
              </c:strCache>
            </c:strRef>
          </c:cat>
          <c:val>
            <c:numRef>
              <c:f>'Q3'!$B$11:$B$13</c:f>
              <c:numCache>
                <c:formatCode>General</c:formatCode>
                <c:ptCount val="2"/>
                <c:pt idx="0">
                  <c:v>43622479.051634997</c:v>
                </c:pt>
                <c:pt idx="1">
                  <c:v>20057928.810865</c:v>
                </c:pt>
              </c:numCache>
            </c:numRef>
          </c:val>
          <c:extLst>
            <c:ext xmlns:c16="http://schemas.microsoft.com/office/drawing/2014/chart" uri="{C3380CC4-5D6E-409C-BE32-E72D297353CC}">
              <c16:uniqueId val="{00000000-8396-4643-A403-78F1B2132029}"/>
            </c:ext>
          </c:extLst>
        </c:ser>
        <c:ser>
          <c:idx val="1"/>
          <c:order val="1"/>
          <c:tx>
            <c:strRef>
              <c:f>'Q3'!$C$10</c:f>
              <c:strCache>
                <c:ptCount val="1"/>
                <c:pt idx="0">
                  <c:v>Sum of total_production_costs</c:v>
                </c:pt>
              </c:strCache>
            </c:strRef>
          </c:tx>
          <c:spPr>
            <a:solidFill>
              <a:schemeClr val="accent2"/>
            </a:solidFill>
            <a:ln>
              <a:noFill/>
            </a:ln>
            <a:effectLst/>
          </c:spPr>
          <c:invertIfNegative val="0"/>
          <c:cat>
            <c:strRef>
              <c:f>'Q3'!$A$11:$A$13</c:f>
              <c:strCache>
                <c:ptCount val="2"/>
                <c:pt idx="0">
                  <c:v>2013</c:v>
                </c:pt>
                <c:pt idx="1">
                  <c:v>2014</c:v>
                </c:pt>
              </c:strCache>
            </c:strRef>
          </c:cat>
          <c:val>
            <c:numRef>
              <c:f>'Q3'!$C$11:$C$13</c:f>
              <c:numCache>
                <c:formatCode>General</c:formatCode>
                <c:ptCount val="2"/>
                <c:pt idx="0">
                  <c:v>1439881.5</c:v>
                </c:pt>
                <c:pt idx="1">
                  <c:v>930926</c:v>
                </c:pt>
              </c:numCache>
            </c:numRef>
          </c:val>
          <c:extLst>
            <c:ext xmlns:c16="http://schemas.microsoft.com/office/drawing/2014/chart" uri="{C3380CC4-5D6E-409C-BE32-E72D297353CC}">
              <c16:uniqueId val="{00000001-8396-4643-A403-78F1B2132029}"/>
            </c:ext>
          </c:extLst>
        </c:ser>
        <c:ser>
          <c:idx val="2"/>
          <c:order val="2"/>
          <c:tx>
            <c:strRef>
              <c:f>'Q3'!$D$10</c:f>
              <c:strCache>
                <c:ptCount val="1"/>
                <c:pt idx="0">
                  <c:v>Sum of total_orders_costs</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badi" panose="020B0604020104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'Q3'!$A$11:$A$13</c:f>
              <c:strCache>
                <c:ptCount val="2"/>
                <c:pt idx="0">
                  <c:v>2013</c:v>
                </c:pt>
                <c:pt idx="1">
                  <c:v>2014</c:v>
                </c:pt>
              </c:strCache>
            </c:strRef>
          </c:cat>
          <c:val>
            <c:numRef>
              <c:f>'Q3'!$D$11:$D$13</c:f>
              <c:numCache>
                <c:formatCode>General</c:formatCode>
                <c:ptCount val="2"/>
                <c:pt idx="0">
                  <c:v>18059031.772</c:v>
                </c:pt>
                <c:pt idx="1">
                  <c:v>41402934.215000004</c:v>
                </c:pt>
              </c:numCache>
            </c:numRef>
          </c:val>
          <c:extLst>
            <c:ext xmlns:c16="http://schemas.microsoft.com/office/drawing/2014/chart" uri="{C3380CC4-5D6E-409C-BE32-E72D297353CC}">
              <c16:uniqueId val="{00000002-8396-4643-A403-78F1B2132029}"/>
            </c:ext>
          </c:extLst>
        </c:ser>
        <c:ser>
          <c:idx val="3"/>
          <c:order val="3"/>
          <c:tx>
            <c:strRef>
              <c:f>'Q3'!$E$10</c:f>
              <c:strCache>
                <c:ptCount val="1"/>
                <c:pt idx="0">
                  <c:v>Sum of total_employee_costs</c:v>
                </c:pt>
              </c:strCache>
            </c:strRef>
          </c:tx>
          <c:spPr>
            <a:solidFill>
              <a:schemeClr val="accent4"/>
            </a:solidFill>
            <a:ln>
              <a:noFill/>
            </a:ln>
            <a:effectLst/>
          </c:spPr>
          <c:invertIfNegative val="0"/>
          <c:cat>
            <c:strRef>
              <c:f>'Q3'!$A$11:$A$13</c:f>
              <c:strCache>
                <c:ptCount val="2"/>
                <c:pt idx="0">
                  <c:v>2013</c:v>
                </c:pt>
                <c:pt idx="1">
                  <c:v>2014</c:v>
                </c:pt>
              </c:strCache>
            </c:strRef>
          </c:cat>
          <c:val>
            <c:numRef>
              <c:f>'Q3'!$E$11:$E$13</c:f>
              <c:numCache>
                <c:formatCode>General</c:formatCode>
                <c:ptCount val="2"/>
                <c:pt idx="0">
                  <c:v>10690975.888</c:v>
                </c:pt>
                <c:pt idx="1">
                  <c:v>5387310.8159999996</c:v>
                </c:pt>
              </c:numCache>
            </c:numRef>
          </c:val>
          <c:extLst>
            <c:ext xmlns:c16="http://schemas.microsoft.com/office/drawing/2014/chart" uri="{C3380CC4-5D6E-409C-BE32-E72D297353CC}">
              <c16:uniqueId val="{00000003-8396-4643-A403-78F1B2132029}"/>
            </c:ext>
          </c:extLst>
        </c:ser>
        <c:ser>
          <c:idx val="4"/>
          <c:order val="4"/>
          <c:tx>
            <c:strRef>
              <c:f>'Q3'!$F$10</c:f>
              <c:strCache>
                <c:ptCount val="1"/>
                <c:pt idx="0">
                  <c:v>Sum of total_profit</c:v>
                </c:pt>
              </c:strCache>
            </c:strRef>
          </c:tx>
          <c:spPr>
            <a:solidFill>
              <a:schemeClr val="accent5"/>
            </a:solidFill>
            <a:ln>
              <a:noFill/>
            </a:ln>
            <a:effectLst/>
          </c:spPr>
          <c:invertIfNegative val="0"/>
          <c:cat>
            <c:strRef>
              <c:f>'Q3'!$A$11:$A$13</c:f>
              <c:strCache>
                <c:ptCount val="2"/>
                <c:pt idx="0">
                  <c:v>2013</c:v>
                </c:pt>
                <c:pt idx="1">
                  <c:v>2014</c:v>
                </c:pt>
              </c:strCache>
            </c:strRef>
          </c:cat>
          <c:val>
            <c:numRef>
              <c:f>'Q3'!$F$11:$F$13</c:f>
              <c:numCache>
                <c:formatCode>General</c:formatCode>
                <c:ptCount val="2"/>
                <c:pt idx="0">
                  <c:v>13432589.891634997</c:v>
                </c:pt>
                <c:pt idx="1">
                  <c:v>-27663242.220135003</c:v>
                </c:pt>
              </c:numCache>
            </c:numRef>
          </c:val>
          <c:extLst>
            <c:ext xmlns:c16="http://schemas.microsoft.com/office/drawing/2014/chart" uri="{C3380CC4-5D6E-409C-BE32-E72D297353CC}">
              <c16:uniqueId val="{00000004-8396-4643-A403-78F1B2132029}"/>
            </c:ext>
          </c:extLst>
        </c:ser>
        <c:dLbls>
          <c:showLegendKey val="0"/>
          <c:showVal val="0"/>
          <c:showCatName val="0"/>
          <c:showSerName val="0"/>
          <c:showPercent val="0"/>
          <c:showBubbleSize val="0"/>
        </c:dLbls>
        <c:gapWidth val="219"/>
        <c:overlap val="-27"/>
        <c:axId val="1992719280"/>
        <c:axId val="1992723856"/>
      </c:barChart>
      <c:catAx>
        <c:axId val="1992719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1992723856"/>
        <c:crosses val="autoZero"/>
        <c:auto val="1"/>
        <c:lblAlgn val="ctr"/>
        <c:lblOffset val="100"/>
        <c:noMultiLvlLbl val="0"/>
      </c:catAx>
      <c:valAx>
        <c:axId val="1992723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1992719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badi" panose="020B060402010402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[questions_data_after_querying.xlsx]Q1!PivotTable23</c:name>
    <c:fmtId val="3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badi" panose="020B0604020104020204" pitchFamily="34" charset="0"/>
                <a:ea typeface="+mn-ea"/>
                <a:cs typeface="+mn-cs"/>
              </a:defRPr>
            </a:pPr>
            <a:r>
              <a:rPr lang="en-US" dirty="0"/>
              <a:t>Total 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badi" panose="020B0604020104020204" pitchFamily="34" charset="0"/>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'Q1'!$I$137</c:f>
              <c:strCache>
                <c:ptCount val="1"/>
                <c:pt idx="0">
                  <c:v>Total</c:v>
                </c:pt>
              </c:strCache>
            </c:strRef>
          </c:tx>
          <c:spPr>
            <a:solidFill>
              <a:schemeClr val="accent1"/>
            </a:solidFill>
            <a:ln>
              <a:noFill/>
            </a:ln>
            <a:effectLst/>
          </c:spPr>
          <c:invertIfNegative val="0"/>
          <c:cat>
            <c:multiLvlStrRef>
              <c:f>'Q1'!$H$138:$H$153</c:f>
              <c:multiLvlStrCache>
                <c:ptCount val="12"/>
                <c:lvl>
                  <c:pt idx="0">
                    <c:v>2011</c:v>
                  </c:pt>
                  <c:pt idx="1">
                    <c:v>2012</c:v>
                  </c:pt>
                  <c:pt idx="2">
                    <c:v>2013</c:v>
                  </c:pt>
                  <c:pt idx="3">
                    <c:v>2014</c:v>
                  </c:pt>
                  <c:pt idx="4">
                    <c:v>2011</c:v>
                  </c:pt>
                  <c:pt idx="5">
                    <c:v>2012</c:v>
                  </c:pt>
                  <c:pt idx="6">
                    <c:v>2013</c:v>
                  </c:pt>
                  <c:pt idx="7">
                    <c:v>2014</c:v>
                  </c:pt>
                  <c:pt idx="8">
                    <c:v>2011</c:v>
                  </c:pt>
                  <c:pt idx="9">
                    <c:v>2012</c:v>
                  </c:pt>
                  <c:pt idx="10">
                    <c:v>2013</c:v>
                  </c:pt>
                  <c:pt idx="11">
                    <c:v>2014</c:v>
                  </c:pt>
                </c:lvl>
                <c:lvl>
                  <c:pt idx="0">
                    <c:v>Europe</c:v>
                  </c:pt>
                  <c:pt idx="4">
                    <c:v>North America</c:v>
                  </c:pt>
                  <c:pt idx="8">
                    <c:v>Pacific</c:v>
                  </c:pt>
                </c:lvl>
              </c:multiLvlStrCache>
            </c:multiLvlStrRef>
          </c:cat>
          <c:val>
            <c:numRef>
              <c:f>'Q1'!$I$138:$I$153</c:f>
              <c:numCache>
                <c:formatCode>General</c:formatCode>
                <c:ptCount val="12"/>
                <c:pt idx="0">
                  <c:v>823566.92080000008</c:v>
                </c:pt>
                <c:pt idx="1">
                  <c:v>27801526.360999998</c:v>
                </c:pt>
                <c:pt idx="2">
                  <c:v>88200200.114000008</c:v>
                </c:pt>
                <c:pt idx="3">
                  <c:v>36233590.4472</c:v>
                </c:pt>
                <c:pt idx="4">
                  <c:v>81477549.737000003</c:v>
                </c:pt>
                <c:pt idx="5">
                  <c:v>334405963.97729999</c:v>
                </c:pt>
                <c:pt idx="6">
                  <c:v>345224265.60750008</c:v>
                </c:pt>
                <c:pt idx="7">
                  <c:v>111701915.7842</c:v>
                </c:pt>
                <c:pt idx="8">
                  <c:v>1532156.3052000001</c:v>
                </c:pt>
                <c:pt idx="9">
                  <c:v>2124783.1831</c:v>
                </c:pt>
                <c:pt idx="10">
                  <c:v>15949214.492700001</c:v>
                </c:pt>
                <c:pt idx="11">
                  <c:v>10173266.7752</c:v>
                </c:pt>
              </c:numCache>
            </c:numRef>
          </c:val>
          <c:extLst>
            <c:ext xmlns:c16="http://schemas.microsoft.com/office/drawing/2014/chart" uri="{C3380CC4-5D6E-409C-BE32-E72D297353CC}">
              <c16:uniqueId val="{00000000-270E-45DB-A550-06A05414FE3E}"/>
            </c:ext>
          </c:extLst>
        </c:ser>
        <c:dLbls>
          <c:showLegendKey val="0"/>
          <c:showVal val="0"/>
          <c:showCatName val="0"/>
          <c:showSerName val="0"/>
          <c:showPercent val="0"/>
          <c:showBubbleSize val="0"/>
        </c:dLbls>
        <c:gapWidth val="219"/>
        <c:overlap val="-27"/>
        <c:axId val="1130899936"/>
        <c:axId val="1130889952"/>
      </c:barChart>
      <c:catAx>
        <c:axId val="113089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1130889952"/>
        <c:crosses val="autoZero"/>
        <c:auto val="1"/>
        <c:lblAlgn val="ctr"/>
        <c:lblOffset val="100"/>
        <c:noMultiLvlLbl val="0"/>
      </c:catAx>
      <c:valAx>
        <c:axId val="1130889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1130899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badi" panose="020B060402010402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[questions_data_after_querying.xlsx]Q1!PivotTable23</c:name>
    <c:fmtId val="3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badi" panose="020B0604020104020204" pitchFamily="34" charset="0"/>
                <a:ea typeface="+mn-ea"/>
                <a:cs typeface="+mn-cs"/>
              </a:defRPr>
            </a:pPr>
            <a:r>
              <a:rPr lang="en-US" dirty="0"/>
              <a:t>Total number of transactions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badi" panose="020B0604020104020204" pitchFamily="34" charset="0"/>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'Q1'!$I$137</c:f>
              <c:strCache>
                <c:ptCount val="1"/>
                <c:pt idx="0">
                  <c:v>Total</c:v>
                </c:pt>
              </c:strCache>
            </c:strRef>
          </c:tx>
          <c:spPr>
            <a:solidFill>
              <a:schemeClr val="accent1"/>
            </a:solidFill>
            <a:ln>
              <a:noFill/>
            </a:ln>
            <a:effectLst/>
          </c:spPr>
          <c:invertIfNegative val="0"/>
          <c:cat>
            <c:multiLvlStrRef>
              <c:f>'Q1'!$H$138:$H$153</c:f>
              <c:multiLvlStrCache>
                <c:ptCount val="12"/>
                <c:lvl>
                  <c:pt idx="0">
                    <c:v>2011</c:v>
                  </c:pt>
                  <c:pt idx="1">
                    <c:v>2012</c:v>
                  </c:pt>
                  <c:pt idx="2">
                    <c:v>2013</c:v>
                  </c:pt>
                  <c:pt idx="3">
                    <c:v>2014</c:v>
                  </c:pt>
                  <c:pt idx="4">
                    <c:v>2011</c:v>
                  </c:pt>
                  <c:pt idx="5">
                    <c:v>2012</c:v>
                  </c:pt>
                  <c:pt idx="6">
                    <c:v>2013</c:v>
                  </c:pt>
                  <c:pt idx="7">
                    <c:v>2014</c:v>
                  </c:pt>
                  <c:pt idx="8">
                    <c:v>2011</c:v>
                  </c:pt>
                  <c:pt idx="9">
                    <c:v>2012</c:v>
                  </c:pt>
                  <c:pt idx="10">
                    <c:v>2013</c:v>
                  </c:pt>
                  <c:pt idx="11">
                    <c:v>2014</c:v>
                  </c:pt>
                </c:lvl>
                <c:lvl>
                  <c:pt idx="0">
                    <c:v>Europe</c:v>
                  </c:pt>
                  <c:pt idx="4">
                    <c:v>North America</c:v>
                  </c:pt>
                  <c:pt idx="8">
                    <c:v>Pacific</c:v>
                  </c:pt>
                </c:lvl>
              </c:multiLvlStrCache>
            </c:multiLvlStrRef>
          </c:cat>
          <c:val>
            <c:numRef>
              <c:f>'Q1'!$I$138:$I$153</c:f>
              <c:numCache>
                <c:formatCode>General</c:formatCode>
                <c:ptCount val="12"/>
                <c:pt idx="0">
                  <c:v>268</c:v>
                </c:pt>
                <c:pt idx="1">
                  <c:v>1326</c:v>
                </c:pt>
                <c:pt idx="2">
                  <c:v>4002</c:v>
                </c:pt>
                <c:pt idx="3">
                  <c:v>2462</c:v>
                </c:pt>
                <c:pt idx="4">
                  <c:v>3095</c:v>
                </c:pt>
                <c:pt idx="5">
                  <c:v>8558</c:v>
                </c:pt>
                <c:pt idx="6">
                  <c:v>10197</c:v>
                </c:pt>
                <c:pt idx="7">
                  <c:v>4882</c:v>
                </c:pt>
                <c:pt idx="8">
                  <c:v>463</c:v>
                </c:pt>
                <c:pt idx="9">
                  <c:v>892</c:v>
                </c:pt>
                <c:pt idx="10">
                  <c:v>2286</c:v>
                </c:pt>
                <c:pt idx="11">
                  <c:v>1600</c:v>
                </c:pt>
              </c:numCache>
            </c:numRef>
          </c:val>
          <c:extLst>
            <c:ext xmlns:c16="http://schemas.microsoft.com/office/drawing/2014/chart" uri="{C3380CC4-5D6E-409C-BE32-E72D297353CC}">
              <c16:uniqueId val="{00000000-8B8E-44C4-84A6-2B6632A48DEB}"/>
            </c:ext>
          </c:extLst>
        </c:ser>
        <c:dLbls>
          <c:showLegendKey val="0"/>
          <c:showVal val="0"/>
          <c:showCatName val="0"/>
          <c:showSerName val="0"/>
          <c:showPercent val="0"/>
          <c:showBubbleSize val="0"/>
        </c:dLbls>
        <c:gapWidth val="219"/>
        <c:overlap val="-27"/>
        <c:axId val="1130899936"/>
        <c:axId val="1130889952"/>
      </c:barChart>
      <c:catAx>
        <c:axId val="113089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1130889952"/>
        <c:crosses val="autoZero"/>
        <c:auto val="1"/>
        <c:lblAlgn val="ctr"/>
        <c:lblOffset val="100"/>
        <c:noMultiLvlLbl val="0"/>
      </c:catAx>
      <c:valAx>
        <c:axId val="1130889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1130899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badi" panose="020B0604020104020204" pitchFamily="34" charset="0"/>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[questions_data_after_querying.xlsx]Q1!PivotTable23</c:name>
    <c:fmtId val="4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badi" panose="020B0604020104020204" pitchFamily="34" charset="0"/>
                <a:ea typeface="+mn-ea"/>
                <a:cs typeface="+mn-cs"/>
              </a:defRPr>
            </a:pPr>
            <a:r>
              <a:rPr lang="en-US" dirty="0"/>
              <a:t>Bike category sales across</a:t>
            </a:r>
            <a:r>
              <a:rPr lang="en-US" baseline="0" dirty="0"/>
              <a:t> quarters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badi" panose="020B0604020104020204" pitchFamily="34" charset="0"/>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'Q1'!$I$137</c:f>
              <c:strCache>
                <c:ptCount val="1"/>
                <c:pt idx="0">
                  <c:v>Total</c:v>
                </c:pt>
              </c:strCache>
            </c:strRef>
          </c:tx>
          <c:spPr>
            <a:solidFill>
              <a:schemeClr val="accent1"/>
            </a:solidFill>
            <a:ln>
              <a:noFill/>
            </a:ln>
            <a:effectLst/>
          </c:spPr>
          <c:invertIfNegative val="0"/>
          <c:cat>
            <c:multiLvlStrRef>
              <c:f>'Q1'!$H$138:$H$192</c:f>
              <c:multiLvlStrCache>
                <c:ptCount val="39"/>
                <c:lvl>
                  <c:pt idx="0">
                    <c:v>2</c:v>
                  </c:pt>
                  <c:pt idx="1">
                    <c:v>3</c:v>
                  </c:pt>
                  <c:pt idx="2">
                    <c:v>4</c:v>
                  </c:pt>
                  <c:pt idx="3">
                    <c:v>1</c:v>
                  </c:pt>
                  <c:pt idx="4">
                    <c:v>2</c:v>
                  </c:pt>
                  <c:pt idx="5">
                    <c:v>3</c:v>
                  </c:pt>
                  <c:pt idx="6">
                    <c:v>4</c:v>
                  </c:pt>
                  <c:pt idx="7">
                    <c:v>1</c:v>
                  </c:pt>
                  <c:pt idx="8">
                    <c:v>2</c:v>
                  </c:pt>
                  <c:pt idx="9">
                    <c:v>3</c:v>
                  </c:pt>
                  <c:pt idx="10">
                    <c:v>4</c:v>
                  </c:pt>
                  <c:pt idx="11">
                    <c:v>1</c:v>
                  </c:pt>
                  <c:pt idx="12">
                    <c:v>2</c:v>
                  </c:pt>
                  <c:pt idx="13">
                    <c:v>2</c:v>
                  </c:pt>
                  <c:pt idx="14">
                    <c:v>3</c:v>
                  </c:pt>
                  <c:pt idx="15">
                    <c:v>4</c:v>
                  </c:pt>
                  <c:pt idx="16">
                    <c:v>1</c:v>
                  </c:pt>
                  <c:pt idx="17">
                    <c:v>2</c:v>
                  </c:pt>
                  <c:pt idx="18">
                    <c:v>3</c:v>
                  </c:pt>
                  <c:pt idx="19">
                    <c:v>4</c:v>
                  </c:pt>
                  <c:pt idx="20">
                    <c:v>1</c:v>
                  </c:pt>
                  <c:pt idx="21">
                    <c:v>2</c:v>
                  </c:pt>
                  <c:pt idx="22">
                    <c:v>3</c:v>
                  </c:pt>
                  <c:pt idx="23">
                    <c:v>4</c:v>
                  </c:pt>
                  <c:pt idx="24">
                    <c:v>1</c:v>
                  </c:pt>
                  <c:pt idx="25">
                    <c:v>2</c:v>
                  </c:pt>
                  <c:pt idx="26">
                    <c:v>2</c:v>
                  </c:pt>
                  <c:pt idx="27">
                    <c:v>3</c:v>
                  </c:pt>
                  <c:pt idx="28">
                    <c:v>4</c:v>
                  </c:pt>
                  <c:pt idx="29">
                    <c:v>1</c:v>
                  </c:pt>
                  <c:pt idx="30">
                    <c:v>2</c:v>
                  </c:pt>
                  <c:pt idx="31">
                    <c:v>3</c:v>
                  </c:pt>
                  <c:pt idx="32">
                    <c:v>4</c:v>
                  </c:pt>
                  <c:pt idx="33">
                    <c:v>1</c:v>
                  </c:pt>
                  <c:pt idx="34">
                    <c:v>2</c:v>
                  </c:pt>
                  <c:pt idx="35">
                    <c:v>3</c:v>
                  </c:pt>
                  <c:pt idx="36">
                    <c:v>4</c:v>
                  </c:pt>
                  <c:pt idx="37">
                    <c:v>1</c:v>
                  </c:pt>
                  <c:pt idx="38">
                    <c:v>2</c:v>
                  </c:pt>
                </c:lvl>
                <c:lvl>
                  <c:pt idx="0">
                    <c:v>2011</c:v>
                  </c:pt>
                  <c:pt idx="3">
                    <c:v>2012</c:v>
                  </c:pt>
                  <c:pt idx="7">
                    <c:v>2013</c:v>
                  </c:pt>
                  <c:pt idx="11">
                    <c:v>2014</c:v>
                  </c:pt>
                  <c:pt idx="13">
                    <c:v>2011</c:v>
                  </c:pt>
                  <c:pt idx="16">
                    <c:v>2012</c:v>
                  </c:pt>
                  <c:pt idx="20">
                    <c:v>2013</c:v>
                  </c:pt>
                  <c:pt idx="24">
                    <c:v>2014</c:v>
                  </c:pt>
                  <c:pt idx="26">
                    <c:v>2011</c:v>
                  </c:pt>
                  <c:pt idx="29">
                    <c:v>2012</c:v>
                  </c:pt>
                  <c:pt idx="33">
                    <c:v>2013</c:v>
                  </c:pt>
                  <c:pt idx="37">
                    <c:v>2014</c:v>
                  </c:pt>
                </c:lvl>
                <c:lvl>
                  <c:pt idx="0">
                    <c:v>Europe</c:v>
                  </c:pt>
                  <c:pt idx="13">
                    <c:v>North America</c:v>
                  </c:pt>
                  <c:pt idx="26">
                    <c:v>Pacific</c:v>
                  </c:pt>
                </c:lvl>
              </c:multiLvlStrCache>
            </c:multiLvlStrRef>
          </c:cat>
          <c:val>
            <c:numRef>
              <c:f>'Q1'!$I$138:$I$192</c:f>
              <c:numCache>
                <c:formatCode>General</c:formatCode>
                <c:ptCount val="39"/>
                <c:pt idx="0">
                  <c:v>113277.18100000001</c:v>
                </c:pt>
                <c:pt idx="1">
                  <c:v>341661.29940000002</c:v>
                </c:pt>
                <c:pt idx="2">
                  <c:v>368628.44039999996</c:v>
                </c:pt>
                <c:pt idx="3">
                  <c:v>394503.70860000001</c:v>
                </c:pt>
                <c:pt idx="4">
                  <c:v>8728298.9109000005</c:v>
                </c:pt>
                <c:pt idx="5">
                  <c:v>11115263.2371</c:v>
                </c:pt>
                <c:pt idx="6">
                  <c:v>7563460.5044</c:v>
                </c:pt>
                <c:pt idx="7">
                  <c:v>8042550.4567999998</c:v>
                </c:pt>
                <c:pt idx="8">
                  <c:v>26207722.543400005</c:v>
                </c:pt>
                <c:pt idx="9">
                  <c:v>30115877.648899999</c:v>
                </c:pt>
                <c:pt idx="10">
                  <c:v>23834049.464900002</c:v>
                </c:pt>
                <c:pt idx="11">
                  <c:v>25830798.045900002</c:v>
                </c:pt>
                <c:pt idx="12">
                  <c:v>10402792.4013</c:v>
                </c:pt>
                <c:pt idx="13">
                  <c:v>4010111.9191000001</c:v>
                </c:pt>
                <c:pt idx="14">
                  <c:v>29200082.7859</c:v>
                </c:pt>
                <c:pt idx="15">
                  <c:v>48267355.031999998</c:v>
                </c:pt>
                <c:pt idx="16">
                  <c:v>66996145.878700003</c:v>
                </c:pt>
                <c:pt idx="17">
                  <c:v>92550684.625100002</c:v>
                </c:pt>
                <c:pt idx="18">
                  <c:v>99897620.990899995</c:v>
                </c:pt>
                <c:pt idx="19">
                  <c:v>74961512.482600003</c:v>
                </c:pt>
                <c:pt idx="20">
                  <c:v>81803785.476999998</c:v>
                </c:pt>
                <c:pt idx="21">
                  <c:v>93164922.2104</c:v>
                </c:pt>
                <c:pt idx="22">
                  <c:v>95149347.78109999</c:v>
                </c:pt>
                <c:pt idx="23">
                  <c:v>75106210.138999999</c:v>
                </c:pt>
                <c:pt idx="24">
                  <c:v>78147617.447899997</c:v>
                </c:pt>
                <c:pt idx="25">
                  <c:v>33554298.336300001</c:v>
                </c:pt>
                <c:pt idx="26">
                  <c:v>209652.90459999998</c:v>
                </c:pt>
                <c:pt idx="27">
                  <c:v>614525.18480000005</c:v>
                </c:pt>
                <c:pt idx="28">
                  <c:v>707978.21580000001</c:v>
                </c:pt>
                <c:pt idx="29">
                  <c:v>632631.0294</c:v>
                </c:pt>
                <c:pt idx="30">
                  <c:v>539001.99380000005</c:v>
                </c:pt>
                <c:pt idx="31">
                  <c:v>454775.11829999997</c:v>
                </c:pt>
                <c:pt idx="32">
                  <c:v>498375.0416</c:v>
                </c:pt>
                <c:pt idx="33">
                  <c:v>615889.63170000003</c:v>
                </c:pt>
                <c:pt idx="34">
                  <c:v>2548004.2779999999</c:v>
                </c:pt>
                <c:pt idx="35">
                  <c:v>6882213.4869999997</c:v>
                </c:pt>
                <c:pt idx="36">
                  <c:v>5903107.095999999</c:v>
                </c:pt>
                <c:pt idx="37">
                  <c:v>6010108.1769999992</c:v>
                </c:pt>
                <c:pt idx="38">
                  <c:v>4163158.5982000004</c:v>
                </c:pt>
              </c:numCache>
            </c:numRef>
          </c:val>
          <c:extLst>
            <c:ext xmlns:c16="http://schemas.microsoft.com/office/drawing/2014/chart" uri="{C3380CC4-5D6E-409C-BE32-E72D297353CC}">
              <c16:uniqueId val="{00000000-A743-4E5A-B6C5-976A56062A17}"/>
            </c:ext>
          </c:extLst>
        </c:ser>
        <c:dLbls>
          <c:showLegendKey val="0"/>
          <c:showVal val="0"/>
          <c:showCatName val="0"/>
          <c:showSerName val="0"/>
          <c:showPercent val="0"/>
          <c:showBubbleSize val="0"/>
        </c:dLbls>
        <c:gapWidth val="219"/>
        <c:overlap val="-27"/>
        <c:axId val="1130899936"/>
        <c:axId val="1130889952"/>
      </c:barChart>
      <c:catAx>
        <c:axId val="113089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1130889952"/>
        <c:crosses val="autoZero"/>
        <c:auto val="1"/>
        <c:lblAlgn val="ctr"/>
        <c:lblOffset val="100"/>
        <c:noMultiLvlLbl val="0"/>
      </c:catAx>
      <c:valAx>
        <c:axId val="1130889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1130899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badi" panose="020B0604020104020204" pitchFamily="34" charset="0"/>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[questions_data_after_querying.xlsx]Q1!PivotTable23</c:name>
    <c:fmtId val="4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badi" panose="020B0604020104020204" pitchFamily="34" charset="0"/>
                <a:ea typeface="+mn-ea"/>
                <a:cs typeface="+mn-cs"/>
              </a:defRPr>
            </a:pPr>
            <a:r>
              <a:rPr lang="en-US" dirty="0"/>
              <a:t>Bike</a:t>
            </a:r>
            <a:r>
              <a:rPr lang="en-US" baseline="0" dirty="0"/>
              <a:t> category sales – number of transactions across continents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badi" panose="020B0604020104020204" pitchFamily="34" charset="0"/>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'Q1'!$I$137</c:f>
              <c:strCache>
                <c:ptCount val="1"/>
                <c:pt idx="0">
                  <c:v>Total</c:v>
                </c:pt>
              </c:strCache>
            </c:strRef>
          </c:tx>
          <c:spPr>
            <a:solidFill>
              <a:schemeClr val="accent1"/>
            </a:solidFill>
            <a:ln>
              <a:noFill/>
            </a:ln>
            <a:effectLst/>
          </c:spPr>
          <c:invertIfNegative val="0"/>
          <c:cat>
            <c:multiLvlStrRef>
              <c:f>'Q1'!$H$138:$H$192</c:f>
              <c:multiLvlStrCache>
                <c:ptCount val="39"/>
                <c:lvl>
                  <c:pt idx="0">
                    <c:v>2</c:v>
                  </c:pt>
                  <c:pt idx="1">
                    <c:v>3</c:v>
                  </c:pt>
                  <c:pt idx="2">
                    <c:v>4</c:v>
                  </c:pt>
                  <c:pt idx="3">
                    <c:v>1</c:v>
                  </c:pt>
                  <c:pt idx="4">
                    <c:v>2</c:v>
                  </c:pt>
                  <c:pt idx="5">
                    <c:v>3</c:v>
                  </c:pt>
                  <c:pt idx="6">
                    <c:v>4</c:v>
                  </c:pt>
                  <c:pt idx="7">
                    <c:v>1</c:v>
                  </c:pt>
                  <c:pt idx="8">
                    <c:v>2</c:v>
                  </c:pt>
                  <c:pt idx="9">
                    <c:v>3</c:v>
                  </c:pt>
                  <c:pt idx="10">
                    <c:v>4</c:v>
                  </c:pt>
                  <c:pt idx="11">
                    <c:v>1</c:v>
                  </c:pt>
                  <c:pt idx="12">
                    <c:v>2</c:v>
                  </c:pt>
                  <c:pt idx="13">
                    <c:v>2</c:v>
                  </c:pt>
                  <c:pt idx="14">
                    <c:v>3</c:v>
                  </c:pt>
                  <c:pt idx="15">
                    <c:v>4</c:v>
                  </c:pt>
                  <c:pt idx="16">
                    <c:v>1</c:v>
                  </c:pt>
                  <c:pt idx="17">
                    <c:v>2</c:v>
                  </c:pt>
                  <c:pt idx="18">
                    <c:v>3</c:v>
                  </c:pt>
                  <c:pt idx="19">
                    <c:v>4</c:v>
                  </c:pt>
                  <c:pt idx="20">
                    <c:v>1</c:v>
                  </c:pt>
                  <c:pt idx="21">
                    <c:v>2</c:v>
                  </c:pt>
                  <c:pt idx="22">
                    <c:v>3</c:v>
                  </c:pt>
                  <c:pt idx="23">
                    <c:v>4</c:v>
                  </c:pt>
                  <c:pt idx="24">
                    <c:v>1</c:v>
                  </c:pt>
                  <c:pt idx="25">
                    <c:v>2</c:v>
                  </c:pt>
                  <c:pt idx="26">
                    <c:v>2</c:v>
                  </c:pt>
                  <c:pt idx="27">
                    <c:v>3</c:v>
                  </c:pt>
                  <c:pt idx="28">
                    <c:v>4</c:v>
                  </c:pt>
                  <c:pt idx="29">
                    <c:v>1</c:v>
                  </c:pt>
                  <c:pt idx="30">
                    <c:v>2</c:v>
                  </c:pt>
                  <c:pt idx="31">
                    <c:v>3</c:v>
                  </c:pt>
                  <c:pt idx="32">
                    <c:v>4</c:v>
                  </c:pt>
                  <c:pt idx="33">
                    <c:v>1</c:v>
                  </c:pt>
                  <c:pt idx="34">
                    <c:v>2</c:v>
                  </c:pt>
                  <c:pt idx="35">
                    <c:v>3</c:v>
                  </c:pt>
                  <c:pt idx="36">
                    <c:v>4</c:v>
                  </c:pt>
                  <c:pt idx="37">
                    <c:v>1</c:v>
                  </c:pt>
                  <c:pt idx="38">
                    <c:v>2</c:v>
                  </c:pt>
                </c:lvl>
                <c:lvl>
                  <c:pt idx="0">
                    <c:v>2011</c:v>
                  </c:pt>
                  <c:pt idx="3">
                    <c:v>2012</c:v>
                  </c:pt>
                  <c:pt idx="7">
                    <c:v>2013</c:v>
                  </c:pt>
                  <c:pt idx="11">
                    <c:v>2014</c:v>
                  </c:pt>
                  <c:pt idx="13">
                    <c:v>2011</c:v>
                  </c:pt>
                  <c:pt idx="16">
                    <c:v>2012</c:v>
                  </c:pt>
                  <c:pt idx="20">
                    <c:v>2013</c:v>
                  </c:pt>
                  <c:pt idx="24">
                    <c:v>2014</c:v>
                  </c:pt>
                  <c:pt idx="26">
                    <c:v>2011</c:v>
                  </c:pt>
                  <c:pt idx="29">
                    <c:v>2012</c:v>
                  </c:pt>
                  <c:pt idx="33">
                    <c:v>2013</c:v>
                  </c:pt>
                  <c:pt idx="37">
                    <c:v>2014</c:v>
                  </c:pt>
                </c:lvl>
                <c:lvl>
                  <c:pt idx="0">
                    <c:v>Europe</c:v>
                  </c:pt>
                  <c:pt idx="13">
                    <c:v>North America</c:v>
                  </c:pt>
                  <c:pt idx="26">
                    <c:v>Pacific</c:v>
                  </c:pt>
                </c:lvl>
              </c:multiLvlStrCache>
            </c:multiLvlStrRef>
          </c:cat>
          <c:val>
            <c:numRef>
              <c:f>'Q1'!$I$138:$I$192</c:f>
              <c:numCache>
                <c:formatCode>General</c:formatCode>
                <c:ptCount val="39"/>
                <c:pt idx="0">
                  <c:v>36</c:v>
                </c:pt>
                <c:pt idx="1">
                  <c:v>110</c:v>
                </c:pt>
                <c:pt idx="2">
                  <c:v>122</c:v>
                </c:pt>
                <c:pt idx="3">
                  <c:v>130</c:v>
                </c:pt>
                <c:pt idx="4">
                  <c:v>295</c:v>
                </c:pt>
                <c:pt idx="5">
                  <c:v>434</c:v>
                </c:pt>
                <c:pt idx="6">
                  <c:v>467</c:v>
                </c:pt>
                <c:pt idx="7">
                  <c:v>497</c:v>
                </c:pt>
                <c:pt idx="8">
                  <c:v>907</c:v>
                </c:pt>
                <c:pt idx="9">
                  <c:v>1167</c:v>
                </c:pt>
                <c:pt idx="10">
                  <c:v>1431</c:v>
                </c:pt>
                <c:pt idx="11">
                  <c:v>1508</c:v>
                </c:pt>
                <c:pt idx="12">
                  <c:v>954</c:v>
                </c:pt>
                <c:pt idx="13">
                  <c:v>246</c:v>
                </c:pt>
                <c:pt idx="14">
                  <c:v>1223</c:v>
                </c:pt>
                <c:pt idx="15">
                  <c:v>1626</c:v>
                </c:pt>
                <c:pt idx="16">
                  <c:v>2285</c:v>
                </c:pt>
                <c:pt idx="17">
                  <c:v>2130</c:v>
                </c:pt>
                <c:pt idx="18">
                  <c:v>2123</c:v>
                </c:pt>
                <c:pt idx="19">
                  <c:v>2020</c:v>
                </c:pt>
                <c:pt idx="20">
                  <c:v>1985</c:v>
                </c:pt>
                <c:pt idx="21">
                  <c:v>2267</c:v>
                </c:pt>
                <c:pt idx="22">
                  <c:v>2835</c:v>
                </c:pt>
                <c:pt idx="23">
                  <c:v>3110</c:v>
                </c:pt>
                <c:pt idx="24">
                  <c:v>3093</c:v>
                </c:pt>
                <c:pt idx="25">
                  <c:v>1789</c:v>
                </c:pt>
                <c:pt idx="26">
                  <c:v>62</c:v>
                </c:pt>
                <c:pt idx="27">
                  <c:v>185</c:v>
                </c:pt>
                <c:pt idx="28">
                  <c:v>216</c:v>
                </c:pt>
                <c:pt idx="29">
                  <c:v>193</c:v>
                </c:pt>
                <c:pt idx="30">
                  <c:v>196</c:v>
                </c:pt>
                <c:pt idx="31">
                  <c:v>235</c:v>
                </c:pt>
                <c:pt idx="32">
                  <c:v>268</c:v>
                </c:pt>
                <c:pt idx="33">
                  <c:v>327</c:v>
                </c:pt>
                <c:pt idx="34">
                  <c:v>435</c:v>
                </c:pt>
                <c:pt idx="35">
                  <c:v>680</c:v>
                </c:pt>
                <c:pt idx="36">
                  <c:v>844</c:v>
                </c:pt>
                <c:pt idx="37">
                  <c:v>932</c:v>
                </c:pt>
                <c:pt idx="38">
                  <c:v>668</c:v>
                </c:pt>
              </c:numCache>
            </c:numRef>
          </c:val>
          <c:extLst>
            <c:ext xmlns:c16="http://schemas.microsoft.com/office/drawing/2014/chart" uri="{C3380CC4-5D6E-409C-BE32-E72D297353CC}">
              <c16:uniqueId val="{00000000-4078-4A41-BB90-0879C3F19A0A}"/>
            </c:ext>
          </c:extLst>
        </c:ser>
        <c:dLbls>
          <c:showLegendKey val="0"/>
          <c:showVal val="0"/>
          <c:showCatName val="0"/>
          <c:showSerName val="0"/>
          <c:showPercent val="0"/>
          <c:showBubbleSize val="0"/>
        </c:dLbls>
        <c:gapWidth val="219"/>
        <c:overlap val="-27"/>
        <c:axId val="1130899936"/>
        <c:axId val="1130889952"/>
      </c:barChart>
      <c:catAx>
        <c:axId val="113089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1130889952"/>
        <c:crosses val="autoZero"/>
        <c:auto val="1"/>
        <c:lblAlgn val="ctr"/>
        <c:lblOffset val="100"/>
        <c:noMultiLvlLbl val="0"/>
      </c:catAx>
      <c:valAx>
        <c:axId val="1130889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1130899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badi" panose="020B0604020104020204" pitchFamily="34" charset="0"/>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[questions_data_after_querying.xlsx]Q1!PivotTable23</c:name>
    <c:fmtId val="5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badi" panose="020B0604020104020204" pitchFamily="34" charset="0"/>
                <a:ea typeface="+mn-ea"/>
                <a:cs typeface="+mn-cs"/>
              </a:defRPr>
            </a:pPr>
            <a:r>
              <a:rPr lang="en-US"/>
              <a:t>Bike category sales – number of transactions - across months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badi" panose="020B0604020104020204" pitchFamily="34" charset="0"/>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'Q1'!$I$137</c:f>
              <c:strCache>
                <c:ptCount val="1"/>
                <c:pt idx="0">
                  <c:v>Total</c:v>
                </c:pt>
              </c:strCache>
            </c:strRef>
          </c:tx>
          <c:spPr>
            <a:solidFill>
              <a:schemeClr val="accent1"/>
            </a:solidFill>
            <a:ln>
              <a:noFill/>
            </a:ln>
            <a:effectLst/>
          </c:spPr>
          <c:invertIfNegative val="0"/>
          <c:cat>
            <c:multiLvlStrRef>
              <c:f>'Q1'!$H$138:$H$264</c:f>
              <c:multiLvlStrCache>
                <c:ptCount val="111"/>
                <c:lvl>
                  <c:pt idx="0">
                    <c:v>5</c:v>
                  </c:pt>
                  <c:pt idx="1">
                    <c:v>6</c:v>
                  </c:pt>
                  <c:pt idx="2">
                    <c:v>7</c:v>
                  </c:pt>
                  <c:pt idx="3">
                    <c:v>8</c:v>
                  </c:pt>
                  <c:pt idx="4">
                    <c:v>9</c:v>
                  </c:pt>
                  <c:pt idx="5">
                    <c:v>10</c:v>
                  </c:pt>
                  <c:pt idx="6">
                    <c:v>11</c:v>
                  </c:pt>
                  <c:pt idx="7">
                    <c:v>12</c:v>
                  </c:pt>
                  <c:pt idx="8">
                    <c:v>1</c:v>
                  </c:pt>
                  <c:pt idx="9">
                    <c:v>2</c:v>
                  </c:pt>
                  <c:pt idx="10">
                    <c:v>3</c:v>
                  </c:pt>
                  <c:pt idx="11">
                    <c:v>4</c:v>
                  </c:pt>
                  <c:pt idx="12">
                    <c:v>5</c:v>
                  </c:pt>
                  <c:pt idx="13">
                    <c:v>6</c:v>
                  </c:pt>
                  <c:pt idx="14">
                    <c:v>7</c:v>
                  </c:pt>
                  <c:pt idx="15">
                    <c:v>8</c:v>
                  </c:pt>
                  <c:pt idx="16">
                    <c:v>9</c:v>
                  </c:pt>
                  <c:pt idx="17">
                    <c:v>10</c:v>
                  </c:pt>
                  <c:pt idx="18">
                    <c:v>11</c:v>
                  </c:pt>
                  <c:pt idx="19">
                    <c:v>12</c:v>
                  </c:pt>
                  <c:pt idx="20">
                    <c:v>1</c:v>
                  </c:pt>
                  <c:pt idx="21">
                    <c:v>2</c:v>
                  </c:pt>
                  <c:pt idx="22">
                    <c:v>3</c:v>
                  </c:pt>
                  <c:pt idx="23">
                    <c:v>4</c:v>
                  </c:pt>
                  <c:pt idx="24">
                    <c:v>5</c:v>
                  </c:pt>
                  <c:pt idx="25">
                    <c:v>6</c:v>
                  </c:pt>
                  <c:pt idx="26">
                    <c:v>7</c:v>
                  </c:pt>
                  <c:pt idx="27">
                    <c:v>8</c:v>
                  </c:pt>
                  <c:pt idx="28">
                    <c:v>9</c:v>
                  </c:pt>
                  <c:pt idx="29">
                    <c:v>10</c:v>
                  </c:pt>
                  <c:pt idx="30">
                    <c:v>11</c:v>
                  </c:pt>
                  <c:pt idx="31">
                    <c:v>12</c:v>
                  </c:pt>
                  <c:pt idx="32">
                    <c:v>1</c:v>
                  </c:pt>
                  <c:pt idx="33">
                    <c:v>2</c:v>
                  </c:pt>
                  <c:pt idx="34">
                    <c:v>3</c:v>
                  </c:pt>
                  <c:pt idx="35">
                    <c:v>4</c:v>
                  </c:pt>
                  <c:pt idx="36">
                    <c:v>5</c:v>
                  </c:pt>
                  <c:pt idx="37">
                    <c:v>5</c:v>
                  </c:pt>
                  <c:pt idx="38">
                    <c:v>6</c:v>
                  </c:pt>
                  <c:pt idx="39">
                    <c:v>7</c:v>
                  </c:pt>
                  <c:pt idx="40">
                    <c:v>8</c:v>
                  </c:pt>
                  <c:pt idx="41">
                    <c:v>9</c:v>
                  </c:pt>
                  <c:pt idx="42">
                    <c:v>10</c:v>
                  </c:pt>
                  <c:pt idx="43">
                    <c:v>11</c:v>
                  </c:pt>
                  <c:pt idx="44">
                    <c:v>12</c:v>
                  </c:pt>
                  <c:pt idx="45">
                    <c:v>1</c:v>
                  </c:pt>
                  <c:pt idx="46">
                    <c:v>2</c:v>
                  </c:pt>
                  <c:pt idx="47">
                    <c:v>3</c:v>
                  </c:pt>
                  <c:pt idx="48">
                    <c:v>4</c:v>
                  </c:pt>
                  <c:pt idx="49">
                    <c:v>5</c:v>
                  </c:pt>
                  <c:pt idx="50">
                    <c:v>6</c:v>
                  </c:pt>
                  <c:pt idx="51">
                    <c:v>7</c:v>
                  </c:pt>
                  <c:pt idx="52">
                    <c:v>8</c:v>
                  </c:pt>
                  <c:pt idx="53">
                    <c:v>9</c:v>
                  </c:pt>
                  <c:pt idx="54">
                    <c:v>10</c:v>
                  </c:pt>
                  <c:pt idx="55">
                    <c:v>11</c:v>
                  </c:pt>
                  <c:pt idx="56">
                    <c:v>12</c:v>
                  </c:pt>
                  <c:pt idx="57">
                    <c:v>1</c:v>
                  </c:pt>
                  <c:pt idx="58">
                    <c:v>2</c:v>
                  </c:pt>
                  <c:pt idx="59">
                    <c:v>3</c:v>
                  </c:pt>
                  <c:pt idx="60">
                    <c:v>4</c:v>
                  </c:pt>
                  <c:pt idx="61">
                    <c:v>5</c:v>
                  </c:pt>
                  <c:pt idx="62">
                    <c:v>6</c:v>
                  </c:pt>
                  <c:pt idx="63">
                    <c:v>7</c:v>
                  </c:pt>
                  <c:pt idx="64">
                    <c:v>8</c:v>
                  </c:pt>
                  <c:pt idx="65">
                    <c:v>9</c:v>
                  </c:pt>
                  <c:pt idx="66">
                    <c:v>10</c:v>
                  </c:pt>
                  <c:pt idx="67">
                    <c:v>11</c:v>
                  </c:pt>
                  <c:pt idx="68">
                    <c:v>12</c:v>
                  </c:pt>
                  <c:pt idx="69">
                    <c:v>1</c:v>
                  </c:pt>
                  <c:pt idx="70">
                    <c:v>2</c:v>
                  </c:pt>
                  <c:pt idx="71">
                    <c:v>3</c:v>
                  </c:pt>
                  <c:pt idx="72">
                    <c:v>4</c:v>
                  </c:pt>
                  <c:pt idx="73">
                    <c:v>5</c:v>
                  </c:pt>
                  <c:pt idx="74">
                    <c:v>5</c:v>
                  </c:pt>
                  <c:pt idx="75">
                    <c:v>6</c:v>
                  </c:pt>
                  <c:pt idx="76">
                    <c:v>7</c:v>
                  </c:pt>
                  <c:pt idx="77">
                    <c:v>8</c:v>
                  </c:pt>
                  <c:pt idx="78">
                    <c:v>9</c:v>
                  </c:pt>
                  <c:pt idx="79">
                    <c:v>10</c:v>
                  </c:pt>
                  <c:pt idx="80">
                    <c:v>11</c:v>
                  </c:pt>
                  <c:pt idx="81">
                    <c:v>12</c:v>
                  </c:pt>
                  <c:pt idx="82">
                    <c:v>1</c:v>
                  </c:pt>
                  <c:pt idx="83">
                    <c:v>2</c:v>
                  </c:pt>
                  <c:pt idx="84">
                    <c:v>3</c:v>
                  </c:pt>
                  <c:pt idx="85">
                    <c:v>4</c:v>
                  </c:pt>
                  <c:pt idx="86">
                    <c:v>5</c:v>
                  </c:pt>
                  <c:pt idx="87">
                    <c:v>6</c:v>
                  </c:pt>
                  <c:pt idx="88">
                    <c:v>7</c:v>
                  </c:pt>
                  <c:pt idx="89">
                    <c:v>8</c:v>
                  </c:pt>
                  <c:pt idx="90">
                    <c:v>9</c:v>
                  </c:pt>
                  <c:pt idx="91">
                    <c:v>10</c:v>
                  </c:pt>
                  <c:pt idx="92">
                    <c:v>11</c:v>
                  </c:pt>
                  <c:pt idx="93">
                    <c:v>12</c:v>
                  </c:pt>
                  <c:pt idx="94">
                    <c:v>1</c:v>
                  </c:pt>
                  <c:pt idx="95">
                    <c:v>2</c:v>
                  </c:pt>
                  <c:pt idx="96">
                    <c:v>3</c:v>
                  </c:pt>
                  <c:pt idx="97">
                    <c:v>4</c:v>
                  </c:pt>
                  <c:pt idx="98">
                    <c:v>5</c:v>
                  </c:pt>
                  <c:pt idx="99">
                    <c:v>6</c:v>
                  </c:pt>
                  <c:pt idx="100">
                    <c:v>7</c:v>
                  </c:pt>
                  <c:pt idx="101">
                    <c:v>8</c:v>
                  </c:pt>
                  <c:pt idx="102">
                    <c:v>9</c:v>
                  </c:pt>
                  <c:pt idx="103">
                    <c:v>10</c:v>
                  </c:pt>
                  <c:pt idx="104">
                    <c:v>11</c:v>
                  </c:pt>
                  <c:pt idx="105">
                    <c:v>12</c:v>
                  </c:pt>
                  <c:pt idx="106">
                    <c:v>1</c:v>
                  </c:pt>
                  <c:pt idx="107">
                    <c:v>2</c:v>
                  </c:pt>
                  <c:pt idx="108">
                    <c:v>3</c:v>
                  </c:pt>
                  <c:pt idx="109">
                    <c:v>4</c:v>
                  </c:pt>
                  <c:pt idx="110">
                    <c:v>5</c:v>
                  </c:pt>
                </c:lvl>
                <c:lvl>
                  <c:pt idx="0">
                    <c:v>2011</c:v>
                  </c:pt>
                  <c:pt idx="8">
                    <c:v>2012</c:v>
                  </c:pt>
                  <c:pt idx="20">
                    <c:v>2013</c:v>
                  </c:pt>
                  <c:pt idx="32">
                    <c:v>2014</c:v>
                  </c:pt>
                  <c:pt idx="37">
                    <c:v>2011</c:v>
                  </c:pt>
                  <c:pt idx="45">
                    <c:v>2012</c:v>
                  </c:pt>
                  <c:pt idx="57">
                    <c:v>2013</c:v>
                  </c:pt>
                  <c:pt idx="69">
                    <c:v>2014</c:v>
                  </c:pt>
                  <c:pt idx="74">
                    <c:v>2011</c:v>
                  </c:pt>
                  <c:pt idx="82">
                    <c:v>2012</c:v>
                  </c:pt>
                  <c:pt idx="94">
                    <c:v>2013</c:v>
                  </c:pt>
                  <c:pt idx="106">
                    <c:v>2014</c:v>
                  </c:pt>
                </c:lvl>
                <c:lvl>
                  <c:pt idx="0">
                    <c:v>Europe</c:v>
                  </c:pt>
                  <c:pt idx="37">
                    <c:v>North America</c:v>
                  </c:pt>
                  <c:pt idx="74">
                    <c:v>Pacific</c:v>
                  </c:pt>
                </c:lvl>
              </c:multiLvlStrCache>
            </c:multiLvlStrRef>
          </c:cat>
          <c:val>
            <c:numRef>
              <c:f>'Q1'!$I$138:$I$264</c:f>
              <c:numCache>
                <c:formatCode>General</c:formatCode>
                <c:ptCount val="111"/>
                <c:pt idx="0">
                  <c:v>1</c:v>
                </c:pt>
                <c:pt idx="1">
                  <c:v>35</c:v>
                </c:pt>
                <c:pt idx="2">
                  <c:v>36</c:v>
                </c:pt>
                <c:pt idx="3">
                  <c:v>41</c:v>
                </c:pt>
                <c:pt idx="4">
                  <c:v>33</c:v>
                </c:pt>
                <c:pt idx="5">
                  <c:v>37</c:v>
                </c:pt>
                <c:pt idx="6">
                  <c:v>48</c:v>
                </c:pt>
                <c:pt idx="7">
                  <c:v>37</c:v>
                </c:pt>
                <c:pt idx="8">
                  <c:v>45</c:v>
                </c:pt>
                <c:pt idx="9">
                  <c:v>42</c:v>
                </c:pt>
                <c:pt idx="10">
                  <c:v>43</c:v>
                </c:pt>
                <c:pt idx="11">
                  <c:v>45</c:v>
                </c:pt>
                <c:pt idx="12">
                  <c:v>92</c:v>
                </c:pt>
                <c:pt idx="13">
                  <c:v>158</c:v>
                </c:pt>
                <c:pt idx="14">
                  <c:v>162</c:v>
                </c:pt>
                <c:pt idx="15">
                  <c:v>117</c:v>
                </c:pt>
                <c:pt idx="16">
                  <c:v>155</c:v>
                </c:pt>
                <c:pt idx="17">
                  <c:v>150</c:v>
                </c:pt>
                <c:pt idx="18">
                  <c:v>149</c:v>
                </c:pt>
                <c:pt idx="19">
                  <c:v>168</c:v>
                </c:pt>
                <c:pt idx="20">
                  <c:v>173</c:v>
                </c:pt>
                <c:pt idx="21">
                  <c:v>133</c:v>
                </c:pt>
                <c:pt idx="22">
                  <c:v>191</c:v>
                </c:pt>
                <c:pt idx="23">
                  <c:v>184</c:v>
                </c:pt>
                <c:pt idx="24">
                  <c:v>242</c:v>
                </c:pt>
                <c:pt idx="25">
                  <c:v>481</c:v>
                </c:pt>
                <c:pt idx="26">
                  <c:v>391</c:v>
                </c:pt>
                <c:pt idx="27">
                  <c:v>319</c:v>
                </c:pt>
                <c:pt idx="28">
                  <c:v>457</c:v>
                </c:pt>
                <c:pt idx="29">
                  <c:v>460</c:v>
                </c:pt>
                <c:pt idx="30">
                  <c:v>463</c:v>
                </c:pt>
                <c:pt idx="31">
                  <c:v>508</c:v>
                </c:pt>
                <c:pt idx="32">
                  <c:v>501</c:v>
                </c:pt>
                <c:pt idx="33">
                  <c:v>273</c:v>
                </c:pt>
                <c:pt idx="34">
                  <c:v>734</c:v>
                </c:pt>
                <c:pt idx="35">
                  <c:v>353</c:v>
                </c:pt>
                <c:pt idx="36">
                  <c:v>601</c:v>
                </c:pt>
                <c:pt idx="37">
                  <c:v>201</c:v>
                </c:pt>
                <c:pt idx="38">
                  <c:v>45</c:v>
                </c:pt>
                <c:pt idx="39">
                  <c:v>493</c:v>
                </c:pt>
                <c:pt idx="40">
                  <c:v>670</c:v>
                </c:pt>
                <c:pt idx="41">
                  <c:v>60</c:v>
                </c:pt>
                <c:pt idx="42">
                  <c:v>1162</c:v>
                </c:pt>
                <c:pt idx="43">
                  <c:v>100</c:v>
                </c:pt>
                <c:pt idx="44">
                  <c:v>364</c:v>
                </c:pt>
                <c:pt idx="45">
                  <c:v>1161</c:v>
                </c:pt>
                <c:pt idx="46">
                  <c:v>368</c:v>
                </c:pt>
                <c:pt idx="47">
                  <c:v>756</c:v>
                </c:pt>
                <c:pt idx="48">
                  <c:v>553</c:v>
                </c:pt>
                <c:pt idx="49">
                  <c:v>586</c:v>
                </c:pt>
                <c:pt idx="50">
                  <c:v>991</c:v>
                </c:pt>
                <c:pt idx="51">
                  <c:v>694</c:v>
                </c:pt>
                <c:pt idx="52">
                  <c:v>541</c:v>
                </c:pt>
                <c:pt idx="53">
                  <c:v>888</c:v>
                </c:pt>
                <c:pt idx="54">
                  <c:v>641</c:v>
                </c:pt>
                <c:pt idx="55">
                  <c:v>528</c:v>
                </c:pt>
                <c:pt idx="56">
                  <c:v>851</c:v>
                </c:pt>
                <c:pt idx="57">
                  <c:v>565</c:v>
                </c:pt>
                <c:pt idx="58">
                  <c:v>531</c:v>
                </c:pt>
                <c:pt idx="59">
                  <c:v>889</c:v>
                </c:pt>
                <c:pt idx="60">
                  <c:v>631</c:v>
                </c:pt>
                <c:pt idx="61">
                  <c:v>639</c:v>
                </c:pt>
                <c:pt idx="62">
                  <c:v>997</c:v>
                </c:pt>
                <c:pt idx="63">
                  <c:v>1085</c:v>
                </c:pt>
                <c:pt idx="64">
                  <c:v>744</c:v>
                </c:pt>
                <c:pt idx="65">
                  <c:v>1006</c:v>
                </c:pt>
                <c:pt idx="66">
                  <c:v>1186</c:v>
                </c:pt>
                <c:pt idx="67">
                  <c:v>899</c:v>
                </c:pt>
                <c:pt idx="68">
                  <c:v>1025</c:v>
                </c:pt>
                <c:pt idx="69">
                  <c:v>1125</c:v>
                </c:pt>
                <c:pt idx="70">
                  <c:v>313</c:v>
                </c:pt>
                <c:pt idx="71">
                  <c:v>1655</c:v>
                </c:pt>
                <c:pt idx="72">
                  <c:v>476</c:v>
                </c:pt>
                <c:pt idx="73">
                  <c:v>1313</c:v>
                </c:pt>
                <c:pt idx="74">
                  <c:v>1</c:v>
                </c:pt>
                <c:pt idx="75">
                  <c:v>61</c:v>
                </c:pt>
                <c:pt idx="76">
                  <c:v>68</c:v>
                </c:pt>
                <c:pt idx="77">
                  <c:v>53</c:v>
                </c:pt>
                <c:pt idx="78">
                  <c:v>64</c:v>
                </c:pt>
                <c:pt idx="79">
                  <c:v>65</c:v>
                </c:pt>
                <c:pt idx="80">
                  <c:v>82</c:v>
                </c:pt>
                <c:pt idx="81">
                  <c:v>69</c:v>
                </c:pt>
                <c:pt idx="82">
                  <c:v>59</c:v>
                </c:pt>
                <c:pt idx="83">
                  <c:v>64</c:v>
                </c:pt>
                <c:pt idx="84">
                  <c:v>70</c:v>
                </c:pt>
                <c:pt idx="85">
                  <c:v>62</c:v>
                </c:pt>
                <c:pt idx="86">
                  <c:v>70</c:v>
                </c:pt>
                <c:pt idx="87">
                  <c:v>64</c:v>
                </c:pt>
                <c:pt idx="88">
                  <c:v>74</c:v>
                </c:pt>
                <c:pt idx="89">
                  <c:v>69</c:v>
                </c:pt>
                <c:pt idx="90">
                  <c:v>92</c:v>
                </c:pt>
                <c:pt idx="91">
                  <c:v>62</c:v>
                </c:pt>
                <c:pt idx="92">
                  <c:v>106</c:v>
                </c:pt>
                <c:pt idx="93">
                  <c:v>100</c:v>
                </c:pt>
                <c:pt idx="94">
                  <c:v>118</c:v>
                </c:pt>
                <c:pt idx="95">
                  <c:v>94</c:v>
                </c:pt>
                <c:pt idx="96">
                  <c:v>115</c:v>
                </c:pt>
                <c:pt idx="97">
                  <c:v>112</c:v>
                </c:pt>
                <c:pt idx="98">
                  <c:v>151</c:v>
                </c:pt>
                <c:pt idx="99">
                  <c:v>172</c:v>
                </c:pt>
                <c:pt idx="100">
                  <c:v>230</c:v>
                </c:pt>
                <c:pt idx="101">
                  <c:v>225</c:v>
                </c:pt>
                <c:pt idx="102">
                  <c:v>225</c:v>
                </c:pt>
                <c:pt idx="103">
                  <c:v>316</c:v>
                </c:pt>
                <c:pt idx="104">
                  <c:v>266</c:v>
                </c:pt>
                <c:pt idx="105">
                  <c:v>262</c:v>
                </c:pt>
                <c:pt idx="106">
                  <c:v>361</c:v>
                </c:pt>
                <c:pt idx="107">
                  <c:v>213</c:v>
                </c:pt>
                <c:pt idx="108">
                  <c:v>358</c:v>
                </c:pt>
                <c:pt idx="109">
                  <c:v>257</c:v>
                </c:pt>
                <c:pt idx="110">
                  <c:v>411</c:v>
                </c:pt>
              </c:numCache>
            </c:numRef>
          </c:val>
          <c:extLst>
            <c:ext xmlns:c16="http://schemas.microsoft.com/office/drawing/2014/chart" uri="{C3380CC4-5D6E-409C-BE32-E72D297353CC}">
              <c16:uniqueId val="{00000000-BA90-480D-B4FD-FF0AD2B9631E}"/>
            </c:ext>
          </c:extLst>
        </c:ser>
        <c:dLbls>
          <c:showLegendKey val="0"/>
          <c:showVal val="0"/>
          <c:showCatName val="0"/>
          <c:showSerName val="0"/>
          <c:showPercent val="0"/>
          <c:showBubbleSize val="0"/>
        </c:dLbls>
        <c:gapWidth val="219"/>
        <c:overlap val="-27"/>
        <c:axId val="1130899936"/>
        <c:axId val="1130889952"/>
      </c:barChart>
      <c:catAx>
        <c:axId val="113089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1130889952"/>
        <c:crosses val="autoZero"/>
        <c:auto val="1"/>
        <c:lblAlgn val="ctr"/>
        <c:lblOffset val="100"/>
        <c:noMultiLvlLbl val="0"/>
      </c:catAx>
      <c:valAx>
        <c:axId val="1130889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1130899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badi" panose="020B0604020104020204" pitchFamily="34" charset="0"/>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[questions_data_after_querying.xlsx]Q1!PivotTable23</c:name>
    <c:fmtId val="5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badi" panose="020B0604020104020204" pitchFamily="34" charset="0"/>
                <a:ea typeface="+mn-ea"/>
                <a:cs typeface="+mn-cs"/>
              </a:defRPr>
            </a:pPr>
            <a:r>
              <a:rPr lang="en-US" dirty="0"/>
              <a:t>Bike category sales across months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badi" panose="020B0604020104020204" pitchFamily="34" charset="0"/>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'Q1'!$I$137</c:f>
              <c:strCache>
                <c:ptCount val="1"/>
                <c:pt idx="0">
                  <c:v>Total</c:v>
                </c:pt>
              </c:strCache>
            </c:strRef>
          </c:tx>
          <c:spPr>
            <a:solidFill>
              <a:schemeClr val="accent1"/>
            </a:solidFill>
            <a:ln>
              <a:noFill/>
            </a:ln>
            <a:effectLst/>
          </c:spPr>
          <c:invertIfNegative val="0"/>
          <c:cat>
            <c:multiLvlStrRef>
              <c:f>'Q1'!$H$138:$H$264</c:f>
              <c:multiLvlStrCache>
                <c:ptCount val="111"/>
                <c:lvl>
                  <c:pt idx="0">
                    <c:v>5</c:v>
                  </c:pt>
                  <c:pt idx="1">
                    <c:v>6</c:v>
                  </c:pt>
                  <c:pt idx="2">
                    <c:v>7</c:v>
                  </c:pt>
                  <c:pt idx="3">
                    <c:v>8</c:v>
                  </c:pt>
                  <c:pt idx="4">
                    <c:v>9</c:v>
                  </c:pt>
                  <c:pt idx="5">
                    <c:v>10</c:v>
                  </c:pt>
                  <c:pt idx="6">
                    <c:v>11</c:v>
                  </c:pt>
                  <c:pt idx="7">
                    <c:v>12</c:v>
                  </c:pt>
                  <c:pt idx="8">
                    <c:v>1</c:v>
                  </c:pt>
                  <c:pt idx="9">
                    <c:v>2</c:v>
                  </c:pt>
                  <c:pt idx="10">
                    <c:v>3</c:v>
                  </c:pt>
                  <c:pt idx="11">
                    <c:v>4</c:v>
                  </c:pt>
                  <c:pt idx="12">
                    <c:v>5</c:v>
                  </c:pt>
                  <c:pt idx="13">
                    <c:v>6</c:v>
                  </c:pt>
                  <c:pt idx="14">
                    <c:v>7</c:v>
                  </c:pt>
                  <c:pt idx="15">
                    <c:v>8</c:v>
                  </c:pt>
                  <c:pt idx="16">
                    <c:v>9</c:v>
                  </c:pt>
                  <c:pt idx="17">
                    <c:v>10</c:v>
                  </c:pt>
                  <c:pt idx="18">
                    <c:v>11</c:v>
                  </c:pt>
                  <c:pt idx="19">
                    <c:v>12</c:v>
                  </c:pt>
                  <c:pt idx="20">
                    <c:v>1</c:v>
                  </c:pt>
                  <c:pt idx="21">
                    <c:v>2</c:v>
                  </c:pt>
                  <c:pt idx="22">
                    <c:v>3</c:v>
                  </c:pt>
                  <c:pt idx="23">
                    <c:v>4</c:v>
                  </c:pt>
                  <c:pt idx="24">
                    <c:v>5</c:v>
                  </c:pt>
                  <c:pt idx="25">
                    <c:v>6</c:v>
                  </c:pt>
                  <c:pt idx="26">
                    <c:v>7</c:v>
                  </c:pt>
                  <c:pt idx="27">
                    <c:v>8</c:v>
                  </c:pt>
                  <c:pt idx="28">
                    <c:v>9</c:v>
                  </c:pt>
                  <c:pt idx="29">
                    <c:v>10</c:v>
                  </c:pt>
                  <c:pt idx="30">
                    <c:v>11</c:v>
                  </c:pt>
                  <c:pt idx="31">
                    <c:v>12</c:v>
                  </c:pt>
                  <c:pt idx="32">
                    <c:v>1</c:v>
                  </c:pt>
                  <c:pt idx="33">
                    <c:v>2</c:v>
                  </c:pt>
                  <c:pt idx="34">
                    <c:v>3</c:v>
                  </c:pt>
                  <c:pt idx="35">
                    <c:v>4</c:v>
                  </c:pt>
                  <c:pt idx="36">
                    <c:v>5</c:v>
                  </c:pt>
                  <c:pt idx="37">
                    <c:v>5</c:v>
                  </c:pt>
                  <c:pt idx="38">
                    <c:v>6</c:v>
                  </c:pt>
                  <c:pt idx="39">
                    <c:v>7</c:v>
                  </c:pt>
                  <c:pt idx="40">
                    <c:v>8</c:v>
                  </c:pt>
                  <c:pt idx="41">
                    <c:v>9</c:v>
                  </c:pt>
                  <c:pt idx="42">
                    <c:v>10</c:v>
                  </c:pt>
                  <c:pt idx="43">
                    <c:v>11</c:v>
                  </c:pt>
                  <c:pt idx="44">
                    <c:v>12</c:v>
                  </c:pt>
                  <c:pt idx="45">
                    <c:v>1</c:v>
                  </c:pt>
                  <c:pt idx="46">
                    <c:v>2</c:v>
                  </c:pt>
                  <c:pt idx="47">
                    <c:v>3</c:v>
                  </c:pt>
                  <c:pt idx="48">
                    <c:v>4</c:v>
                  </c:pt>
                  <c:pt idx="49">
                    <c:v>5</c:v>
                  </c:pt>
                  <c:pt idx="50">
                    <c:v>6</c:v>
                  </c:pt>
                  <c:pt idx="51">
                    <c:v>7</c:v>
                  </c:pt>
                  <c:pt idx="52">
                    <c:v>8</c:v>
                  </c:pt>
                  <c:pt idx="53">
                    <c:v>9</c:v>
                  </c:pt>
                  <c:pt idx="54">
                    <c:v>10</c:v>
                  </c:pt>
                  <c:pt idx="55">
                    <c:v>11</c:v>
                  </c:pt>
                  <c:pt idx="56">
                    <c:v>12</c:v>
                  </c:pt>
                  <c:pt idx="57">
                    <c:v>1</c:v>
                  </c:pt>
                  <c:pt idx="58">
                    <c:v>2</c:v>
                  </c:pt>
                  <c:pt idx="59">
                    <c:v>3</c:v>
                  </c:pt>
                  <c:pt idx="60">
                    <c:v>4</c:v>
                  </c:pt>
                  <c:pt idx="61">
                    <c:v>5</c:v>
                  </c:pt>
                  <c:pt idx="62">
                    <c:v>6</c:v>
                  </c:pt>
                  <c:pt idx="63">
                    <c:v>7</c:v>
                  </c:pt>
                  <c:pt idx="64">
                    <c:v>8</c:v>
                  </c:pt>
                  <c:pt idx="65">
                    <c:v>9</c:v>
                  </c:pt>
                  <c:pt idx="66">
                    <c:v>10</c:v>
                  </c:pt>
                  <c:pt idx="67">
                    <c:v>11</c:v>
                  </c:pt>
                  <c:pt idx="68">
                    <c:v>12</c:v>
                  </c:pt>
                  <c:pt idx="69">
                    <c:v>1</c:v>
                  </c:pt>
                  <c:pt idx="70">
                    <c:v>2</c:v>
                  </c:pt>
                  <c:pt idx="71">
                    <c:v>3</c:v>
                  </c:pt>
                  <c:pt idx="72">
                    <c:v>4</c:v>
                  </c:pt>
                  <c:pt idx="73">
                    <c:v>5</c:v>
                  </c:pt>
                  <c:pt idx="74">
                    <c:v>5</c:v>
                  </c:pt>
                  <c:pt idx="75">
                    <c:v>6</c:v>
                  </c:pt>
                  <c:pt idx="76">
                    <c:v>7</c:v>
                  </c:pt>
                  <c:pt idx="77">
                    <c:v>8</c:v>
                  </c:pt>
                  <c:pt idx="78">
                    <c:v>9</c:v>
                  </c:pt>
                  <c:pt idx="79">
                    <c:v>10</c:v>
                  </c:pt>
                  <c:pt idx="80">
                    <c:v>11</c:v>
                  </c:pt>
                  <c:pt idx="81">
                    <c:v>12</c:v>
                  </c:pt>
                  <c:pt idx="82">
                    <c:v>1</c:v>
                  </c:pt>
                  <c:pt idx="83">
                    <c:v>2</c:v>
                  </c:pt>
                  <c:pt idx="84">
                    <c:v>3</c:v>
                  </c:pt>
                  <c:pt idx="85">
                    <c:v>4</c:v>
                  </c:pt>
                  <c:pt idx="86">
                    <c:v>5</c:v>
                  </c:pt>
                  <c:pt idx="87">
                    <c:v>6</c:v>
                  </c:pt>
                  <c:pt idx="88">
                    <c:v>7</c:v>
                  </c:pt>
                  <c:pt idx="89">
                    <c:v>8</c:v>
                  </c:pt>
                  <c:pt idx="90">
                    <c:v>9</c:v>
                  </c:pt>
                  <c:pt idx="91">
                    <c:v>10</c:v>
                  </c:pt>
                  <c:pt idx="92">
                    <c:v>11</c:v>
                  </c:pt>
                  <c:pt idx="93">
                    <c:v>12</c:v>
                  </c:pt>
                  <c:pt idx="94">
                    <c:v>1</c:v>
                  </c:pt>
                  <c:pt idx="95">
                    <c:v>2</c:v>
                  </c:pt>
                  <c:pt idx="96">
                    <c:v>3</c:v>
                  </c:pt>
                  <c:pt idx="97">
                    <c:v>4</c:v>
                  </c:pt>
                  <c:pt idx="98">
                    <c:v>5</c:v>
                  </c:pt>
                  <c:pt idx="99">
                    <c:v>6</c:v>
                  </c:pt>
                  <c:pt idx="100">
                    <c:v>7</c:v>
                  </c:pt>
                  <c:pt idx="101">
                    <c:v>8</c:v>
                  </c:pt>
                  <c:pt idx="102">
                    <c:v>9</c:v>
                  </c:pt>
                  <c:pt idx="103">
                    <c:v>10</c:v>
                  </c:pt>
                  <c:pt idx="104">
                    <c:v>11</c:v>
                  </c:pt>
                  <c:pt idx="105">
                    <c:v>12</c:v>
                  </c:pt>
                  <c:pt idx="106">
                    <c:v>1</c:v>
                  </c:pt>
                  <c:pt idx="107">
                    <c:v>2</c:v>
                  </c:pt>
                  <c:pt idx="108">
                    <c:v>3</c:v>
                  </c:pt>
                  <c:pt idx="109">
                    <c:v>4</c:v>
                  </c:pt>
                  <c:pt idx="110">
                    <c:v>5</c:v>
                  </c:pt>
                </c:lvl>
                <c:lvl>
                  <c:pt idx="0">
                    <c:v>2011</c:v>
                  </c:pt>
                  <c:pt idx="8">
                    <c:v>2012</c:v>
                  </c:pt>
                  <c:pt idx="20">
                    <c:v>2013</c:v>
                  </c:pt>
                  <c:pt idx="32">
                    <c:v>2014</c:v>
                  </c:pt>
                  <c:pt idx="37">
                    <c:v>2011</c:v>
                  </c:pt>
                  <c:pt idx="45">
                    <c:v>2012</c:v>
                  </c:pt>
                  <c:pt idx="57">
                    <c:v>2013</c:v>
                  </c:pt>
                  <c:pt idx="69">
                    <c:v>2014</c:v>
                  </c:pt>
                  <c:pt idx="74">
                    <c:v>2011</c:v>
                  </c:pt>
                  <c:pt idx="82">
                    <c:v>2012</c:v>
                  </c:pt>
                  <c:pt idx="94">
                    <c:v>2013</c:v>
                  </c:pt>
                  <c:pt idx="106">
                    <c:v>2014</c:v>
                  </c:pt>
                </c:lvl>
                <c:lvl>
                  <c:pt idx="0">
                    <c:v>Europe</c:v>
                  </c:pt>
                  <c:pt idx="37">
                    <c:v>North America</c:v>
                  </c:pt>
                  <c:pt idx="74">
                    <c:v>Pacific</c:v>
                  </c:pt>
                </c:lvl>
              </c:multiLvlStrCache>
            </c:multiLvlStrRef>
          </c:cat>
          <c:val>
            <c:numRef>
              <c:f>'Q1'!$I$138:$I$264</c:f>
              <c:numCache>
                <c:formatCode>General</c:formatCode>
                <c:ptCount val="111"/>
                <c:pt idx="0">
                  <c:v>3399.99</c:v>
                </c:pt>
                <c:pt idx="1">
                  <c:v>109877.19100000001</c:v>
                </c:pt>
                <c:pt idx="2">
                  <c:v>113302.181</c:v>
                </c:pt>
                <c:pt idx="3">
                  <c:v>125613.46739999999</c:v>
                </c:pt>
                <c:pt idx="4">
                  <c:v>102745.651</c:v>
                </c:pt>
                <c:pt idx="5">
                  <c:v>110740.5474</c:v>
                </c:pt>
                <c:pt idx="6">
                  <c:v>144268.17379999999</c:v>
                </c:pt>
                <c:pt idx="7">
                  <c:v>113619.71920000001</c:v>
                </c:pt>
                <c:pt idx="8">
                  <c:v>136640.8156</c:v>
                </c:pt>
                <c:pt idx="9">
                  <c:v>131436.0692</c:v>
                </c:pt>
                <c:pt idx="10">
                  <c:v>126426.8238</c:v>
                </c:pt>
                <c:pt idx="11">
                  <c:v>133761.64379999999</c:v>
                </c:pt>
                <c:pt idx="12">
                  <c:v>2122149.1209999998</c:v>
                </c:pt>
                <c:pt idx="13">
                  <c:v>6472388.1460999995</c:v>
                </c:pt>
                <c:pt idx="14">
                  <c:v>5593448.3123000003</c:v>
                </c:pt>
                <c:pt idx="15">
                  <c:v>1453212.3141999999</c:v>
                </c:pt>
                <c:pt idx="16">
                  <c:v>4068602.6105999998</c:v>
                </c:pt>
                <c:pt idx="17">
                  <c:v>3417246.6974999998</c:v>
                </c:pt>
                <c:pt idx="18">
                  <c:v>877142.10230000003</c:v>
                </c:pt>
                <c:pt idx="19">
                  <c:v>3269071.7045999998</c:v>
                </c:pt>
                <c:pt idx="20">
                  <c:v>2541571.2196999998</c:v>
                </c:pt>
                <c:pt idx="21">
                  <c:v>1367580.0008</c:v>
                </c:pt>
                <c:pt idx="22">
                  <c:v>4133399.2363</c:v>
                </c:pt>
                <c:pt idx="23">
                  <c:v>3225166.8325</c:v>
                </c:pt>
                <c:pt idx="24">
                  <c:v>4809927.1122000003</c:v>
                </c:pt>
                <c:pt idx="25">
                  <c:v>18172628.598700002</c:v>
                </c:pt>
                <c:pt idx="26">
                  <c:v>11670022.061100001</c:v>
                </c:pt>
                <c:pt idx="27">
                  <c:v>4546984.3395999996</c:v>
                </c:pt>
                <c:pt idx="28">
                  <c:v>13898871.248199999</c:v>
                </c:pt>
                <c:pt idx="29">
                  <c:v>10478247.210100001</c:v>
                </c:pt>
                <c:pt idx="30">
                  <c:v>2997578.6534000002</c:v>
                </c:pt>
                <c:pt idx="31">
                  <c:v>10358223.601399999</c:v>
                </c:pt>
                <c:pt idx="32">
                  <c:v>7651847.0975000001</c:v>
                </c:pt>
                <c:pt idx="33">
                  <c:v>438836.6398</c:v>
                </c:pt>
                <c:pt idx="34">
                  <c:v>17740114.308600001</c:v>
                </c:pt>
                <c:pt idx="35">
                  <c:v>541845.76000000001</c:v>
                </c:pt>
                <c:pt idx="36">
                  <c:v>9860946.6413000003</c:v>
                </c:pt>
                <c:pt idx="37">
                  <c:v>3867331.1998999999</c:v>
                </c:pt>
                <c:pt idx="38">
                  <c:v>142780.71919999999</c:v>
                </c:pt>
                <c:pt idx="39">
                  <c:v>11682060.3994</c:v>
                </c:pt>
                <c:pt idx="40">
                  <c:v>17333287.5845</c:v>
                </c:pt>
                <c:pt idx="41">
                  <c:v>184734.802</c:v>
                </c:pt>
                <c:pt idx="42">
                  <c:v>40904841.482199997</c:v>
                </c:pt>
                <c:pt idx="43">
                  <c:v>326339.36200000002</c:v>
                </c:pt>
                <c:pt idx="44">
                  <c:v>7036174.1878000004</c:v>
                </c:pt>
                <c:pt idx="45">
                  <c:v>34128913.430600002</c:v>
                </c:pt>
                <c:pt idx="46">
                  <c:v>8990428.9636000004</c:v>
                </c:pt>
                <c:pt idx="47">
                  <c:v>23876803.484499998</c:v>
                </c:pt>
                <c:pt idx="48">
                  <c:v>12492180.2403</c:v>
                </c:pt>
                <c:pt idx="49">
                  <c:v>33991545.1602</c:v>
                </c:pt>
                <c:pt idx="50">
                  <c:v>46066959.224600002</c:v>
                </c:pt>
                <c:pt idx="51">
                  <c:v>34859747.927199997</c:v>
                </c:pt>
                <c:pt idx="52">
                  <c:v>24877743.297499999</c:v>
                </c:pt>
                <c:pt idx="53">
                  <c:v>40160129.766199999</c:v>
                </c:pt>
                <c:pt idx="54">
                  <c:v>26063403.8332</c:v>
                </c:pt>
                <c:pt idx="55">
                  <c:v>17496458.3367</c:v>
                </c:pt>
                <c:pt idx="56">
                  <c:v>31401650.3127</c:v>
                </c:pt>
                <c:pt idx="57">
                  <c:v>17683432.377</c:v>
                </c:pt>
                <c:pt idx="58">
                  <c:v>25522302.999299999</c:v>
                </c:pt>
                <c:pt idx="59">
                  <c:v>38598050.100699998</c:v>
                </c:pt>
                <c:pt idx="60">
                  <c:v>23566826.759199999</c:v>
                </c:pt>
                <c:pt idx="61">
                  <c:v>31346415.506099999</c:v>
                </c:pt>
                <c:pt idx="62">
                  <c:v>38251679.945100002</c:v>
                </c:pt>
                <c:pt idx="63">
                  <c:v>40117907.960199997</c:v>
                </c:pt>
                <c:pt idx="64">
                  <c:v>25299761.8607</c:v>
                </c:pt>
                <c:pt idx="65">
                  <c:v>29731677.960200001</c:v>
                </c:pt>
                <c:pt idx="66">
                  <c:v>33977496.172799997</c:v>
                </c:pt>
                <c:pt idx="67">
                  <c:v>17539053.780699998</c:v>
                </c:pt>
                <c:pt idx="68">
                  <c:v>23589660.1855</c:v>
                </c:pt>
                <c:pt idx="69">
                  <c:v>25370877.098900001</c:v>
                </c:pt>
                <c:pt idx="70">
                  <c:v>503828.16</c:v>
                </c:pt>
                <c:pt idx="71">
                  <c:v>52272912.189000003</c:v>
                </c:pt>
                <c:pt idx="72">
                  <c:v>797556.14</c:v>
                </c:pt>
                <c:pt idx="73">
                  <c:v>32756742.1963</c:v>
                </c:pt>
                <c:pt idx="74">
                  <c:v>3399.99</c:v>
                </c:pt>
                <c:pt idx="75">
                  <c:v>206252.91459999999</c:v>
                </c:pt>
                <c:pt idx="76">
                  <c:v>222538.2892</c:v>
                </c:pt>
                <c:pt idx="77">
                  <c:v>177393.50279999999</c:v>
                </c:pt>
                <c:pt idx="78">
                  <c:v>214593.3928</c:v>
                </c:pt>
                <c:pt idx="79">
                  <c:v>217636.82279999999</c:v>
                </c:pt>
                <c:pt idx="80">
                  <c:v>267232.2856</c:v>
                </c:pt>
                <c:pt idx="81">
                  <c:v>223109.10740000001</c:v>
                </c:pt>
                <c:pt idx="82">
                  <c:v>190022.32740000001</c:v>
                </c:pt>
                <c:pt idx="83">
                  <c:v>211001.101</c:v>
                </c:pt>
                <c:pt idx="84">
                  <c:v>231607.601</c:v>
                </c:pt>
                <c:pt idx="85">
                  <c:v>197832.9374</c:v>
                </c:pt>
                <c:pt idx="86">
                  <c:v>214432.2923</c:v>
                </c:pt>
                <c:pt idx="87">
                  <c:v>126736.7641</c:v>
                </c:pt>
                <c:pt idx="88">
                  <c:v>145642.2629</c:v>
                </c:pt>
                <c:pt idx="89">
                  <c:v>131532.255</c:v>
                </c:pt>
                <c:pt idx="90">
                  <c:v>177600.6004</c:v>
                </c:pt>
                <c:pt idx="91">
                  <c:v>110918.7552</c:v>
                </c:pt>
                <c:pt idx="92">
                  <c:v>197292.66690000001</c:v>
                </c:pt>
                <c:pt idx="93">
                  <c:v>190163.6195</c:v>
                </c:pt>
                <c:pt idx="94">
                  <c:v>222513.7199</c:v>
                </c:pt>
                <c:pt idx="95">
                  <c:v>177688.0601</c:v>
                </c:pt>
                <c:pt idx="96">
                  <c:v>215687.8517</c:v>
                </c:pt>
                <c:pt idx="97">
                  <c:v>205166.13190000001</c:v>
                </c:pt>
                <c:pt idx="98">
                  <c:v>776941.96030000004</c:v>
                </c:pt>
                <c:pt idx="99">
                  <c:v>1565896.1858000001</c:v>
                </c:pt>
                <c:pt idx="100">
                  <c:v>4460323.335</c:v>
                </c:pt>
                <c:pt idx="101">
                  <c:v>993339.34400000004</c:v>
                </c:pt>
                <c:pt idx="102">
                  <c:v>1428550.808</c:v>
                </c:pt>
                <c:pt idx="103">
                  <c:v>3756702.6379999998</c:v>
                </c:pt>
                <c:pt idx="104">
                  <c:v>1090708.6259999999</c:v>
                </c:pt>
                <c:pt idx="105">
                  <c:v>1055695.8319999999</c:v>
                </c:pt>
                <c:pt idx="106">
                  <c:v>3504733.199</c:v>
                </c:pt>
                <c:pt idx="107">
                  <c:v>346340.26</c:v>
                </c:pt>
                <c:pt idx="108">
                  <c:v>2159034.7179999999</c:v>
                </c:pt>
                <c:pt idx="109">
                  <c:v>403589.91</c:v>
                </c:pt>
                <c:pt idx="110">
                  <c:v>3759568.6882000002</c:v>
                </c:pt>
              </c:numCache>
            </c:numRef>
          </c:val>
          <c:extLst>
            <c:ext xmlns:c16="http://schemas.microsoft.com/office/drawing/2014/chart" uri="{C3380CC4-5D6E-409C-BE32-E72D297353CC}">
              <c16:uniqueId val="{00000000-AD51-4571-9149-64FEB478FFE1}"/>
            </c:ext>
          </c:extLst>
        </c:ser>
        <c:dLbls>
          <c:showLegendKey val="0"/>
          <c:showVal val="0"/>
          <c:showCatName val="0"/>
          <c:showSerName val="0"/>
          <c:showPercent val="0"/>
          <c:showBubbleSize val="0"/>
        </c:dLbls>
        <c:gapWidth val="219"/>
        <c:overlap val="-27"/>
        <c:axId val="1130899936"/>
        <c:axId val="1130889952"/>
      </c:barChart>
      <c:catAx>
        <c:axId val="113089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1130889952"/>
        <c:crosses val="autoZero"/>
        <c:auto val="1"/>
        <c:lblAlgn val="ctr"/>
        <c:lblOffset val="100"/>
        <c:noMultiLvlLbl val="0"/>
      </c:catAx>
      <c:valAx>
        <c:axId val="1130889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1130899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badi" panose="020B060402010402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800" b="0" i="0" baseline="0" dirty="0">
                <a:effectLst/>
                <a:latin typeface="Abadi" panose="020B0604020104020204" pitchFamily="34" charset="0"/>
              </a:rPr>
              <a:t>Total transactions in bike category across regions (in the first 5 months)</a:t>
            </a:r>
            <a:endParaRPr lang="en-GB" dirty="0">
              <a:effectLst/>
              <a:latin typeface="Abadi" panose="020B0604020104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30"/>
              <c:pt idx="0">
                <c:v>2012 Australia</c:v>
              </c:pt>
              <c:pt idx="1">
                <c:v>2012 Canada</c:v>
              </c:pt>
              <c:pt idx="2">
                <c:v>2012 Central</c:v>
              </c:pt>
              <c:pt idx="3">
                <c:v>2012 France</c:v>
              </c:pt>
              <c:pt idx="4">
                <c:v>2012 Germany</c:v>
              </c:pt>
              <c:pt idx="5">
                <c:v>2012 Northeast</c:v>
              </c:pt>
              <c:pt idx="6">
                <c:v>2012 Northwest</c:v>
              </c:pt>
              <c:pt idx="7">
                <c:v>2012 Southeast</c:v>
              </c:pt>
              <c:pt idx="8">
                <c:v>2012 Southwest</c:v>
              </c:pt>
              <c:pt idx="9">
                <c:v>2012 United Kingdom</c:v>
              </c:pt>
              <c:pt idx="10">
                <c:v>2013 Australia</c:v>
              </c:pt>
              <c:pt idx="11">
                <c:v>2013 Canada</c:v>
              </c:pt>
              <c:pt idx="12">
                <c:v>2013 Central</c:v>
              </c:pt>
              <c:pt idx="13">
                <c:v>2013 France</c:v>
              </c:pt>
              <c:pt idx="14">
                <c:v>2013 Germany</c:v>
              </c:pt>
              <c:pt idx="15">
                <c:v>2013 Northeast</c:v>
              </c:pt>
              <c:pt idx="16">
                <c:v>2013 Northwest</c:v>
              </c:pt>
              <c:pt idx="17">
                <c:v>2013 Southeast</c:v>
              </c:pt>
              <c:pt idx="18">
                <c:v>2013 Southwest</c:v>
              </c:pt>
              <c:pt idx="19">
                <c:v>2013 United Kingdom</c:v>
              </c:pt>
              <c:pt idx="20">
                <c:v>2014 Australia</c:v>
              </c:pt>
              <c:pt idx="21">
                <c:v>2014 Canada</c:v>
              </c:pt>
              <c:pt idx="22">
                <c:v>2014 Central</c:v>
              </c:pt>
              <c:pt idx="23">
                <c:v>2014 France</c:v>
              </c:pt>
              <c:pt idx="24">
                <c:v>2014 Germany</c:v>
              </c:pt>
              <c:pt idx="25">
                <c:v>2014 Northeast</c:v>
              </c:pt>
              <c:pt idx="26">
                <c:v>2014 Northwest</c:v>
              </c:pt>
              <c:pt idx="27">
                <c:v>2014 Southeast</c:v>
              </c:pt>
              <c:pt idx="28">
                <c:v>2014 Southwest</c:v>
              </c:pt>
              <c:pt idx="29">
                <c:v>2014 United Kingdom</c:v>
              </c:pt>
            </c:strLit>
          </c:cat>
          <c:val>
            <c:numLit>
              <c:formatCode>General</c:formatCode>
              <c:ptCount val="30"/>
              <c:pt idx="0">
                <c:v>1044896.2591</c:v>
              </c:pt>
              <c:pt idx="1">
                <c:v>25326927.434699997</c:v>
              </c:pt>
              <c:pt idx="2">
                <c:v>15756157.213199999</c:v>
              </c:pt>
              <c:pt idx="3">
                <c:v>1024803.3585</c:v>
              </c:pt>
              <c:pt idx="4">
                <c:v>271458.05690000003</c:v>
              </c:pt>
              <c:pt idx="5">
                <c:v>11506942.390699999</c:v>
              </c:pt>
              <c:pt idx="6">
                <c:v>18441863.9296</c:v>
              </c:pt>
              <c:pt idx="7">
                <c:v>13202322.090200001</c:v>
              </c:pt>
              <c:pt idx="8">
                <c:v>29245658.220799997</c:v>
              </c:pt>
              <c:pt idx="9">
                <c:v>1354153.058</c:v>
              </c:pt>
              <c:pt idx="10">
                <c:v>1597997.7239000001</c:v>
              </c:pt>
              <c:pt idx="11">
                <c:v>31121293.978300001</c:v>
              </c:pt>
              <c:pt idx="12">
                <c:v>16354707.284400001</c:v>
              </c:pt>
              <c:pt idx="13">
                <c:v>5585889.9632999999</c:v>
              </c:pt>
              <c:pt idx="14">
                <c:v>2564882.8972</c:v>
              </c:pt>
              <c:pt idx="15">
                <c:v>16420019.070200002</c:v>
              </c:pt>
              <c:pt idx="16">
                <c:v>15807213.398699999</c:v>
              </c:pt>
              <c:pt idx="17">
                <c:v>12704166.144899998</c:v>
              </c:pt>
              <c:pt idx="18">
                <c:v>44309627.865800001</c:v>
              </c:pt>
              <c:pt idx="19">
                <c:v>7926871.5410000002</c:v>
              </c:pt>
              <c:pt idx="20">
                <c:v>10173266.7752</c:v>
              </c:pt>
              <c:pt idx="21">
                <c:v>22155851.788899999</c:v>
              </c:pt>
              <c:pt idx="22">
                <c:v>12599551.515799999</c:v>
              </c:pt>
              <c:pt idx="23">
                <c:v>11118888.434999999</c:v>
              </c:pt>
              <c:pt idx="24">
                <c:v>9240840.0845999997</c:v>
              </c:pt>
              <c:pt idx="25">
                <c:v>9912740.2555999979</c:v>
              </c:pt>
              <c:pt idx="26">
                <c:v>26709382.895800002</c:v>
              </c:pt>
              <c:pt idx="27">
                <c:v>10650330.7511</c:v>
              </c:pt>
              <c:pt idx="28">
                <c:v>29674058.577000003</c:v>
              </c:pt>
              <c:pt idx="29">
                <c:v>15873861.9276</c:v>
              </c:pt>
            </c:numLit>
          </c:val>
          <c:extLst>
            <c:ext xmlns:c16="http://schemas.microsoft.com/office/drawing/2014/chart" uri="{C3380CC4-5D6E-409C-BE32-E72D297353CC}">
              <c16:uniqueId val="{00000004-EC7F-42BC-9E07-B298A9D2C3D3}"/>
            </c:ext>
          </c:extLst>
        </c:ser>
        <c:dLbls>
          <c:showLegendKey val="0"/>
          <c:showVal val="0"/>
          <c:showCatName val="0"/>
          <c:showSerName val="0"/>
          <c:showPercent val="0"/>
          <c:showBubbleSize val="0"/>
        </c:dLbls>
        <c:gapWidth val="219"/>
        <c:overlap val="-27"/>
        <c:axId val="40928976"/>
        <c:axId val="40931472"/>
      </c:barChart>
      <c:catAx>
        <c:axId val="40928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40931472"/>
        <c:crosses val="autoZero"/>
        <c:auto val="1"/>
        <c:lblAlgn val="ctr"/>
        <c:lblOffset val="100"/>
        <c:noMultiLvlLbl val="0"/>
      </c:catAx>
      <c:valAx>
        <c:axId val="40931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40928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withinLinear" id="19">
  <a:schemeClr val="accent6"/>
</cs:colorStyle>
</file>

<file path=ppt/charts/colors12.xml><?xml version="1.0" encoding="utf-8"?>
<cs:colorStyle xmlns:cs="http://schemas.microsoft.com/office/drawing/2012/chartStyle" xmlns:a="http://schemas.openxmlformats.org/drawingml/2006/main" meth="withinLinearReversed" id="22">
  <a:schemeClr val="accent2"/>
</cs:colorStyle>
</file>

<file path=ppt/charts/colors13.xml><?xml version="1.0" encoding="utf-8"?>
<cs:colorStyle xmlns:cs="http://schemas.microsoft.com/office/drawing/2012/chartStyle" xmlns:a="http://schemas.openxmlformats.org/drawingml/2006/main" meth="withinLinearReversed" id="22">
  <a:schemeClr val="accent2"/>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withinLinear" id="15">
  <a:schemeClr val="accent2"/>
</cs:colorStyle>
</file>

<file path=ppt/charts/colors17.xml><?xml version="1.0" encoding="utf-8"?>
<cs:colorStyle xmlns:cs="http://schemas.microsoft.com/office/drawing/2012/chartStyle" xmlns:a="http://schemas.openxmlformats.org/drawingml/2006/main" meth="withinLinear" id="14">
  <a:schemeClr val="accent1"/>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40DB8-AB7D-4686-A5D3-D6E8BC36BF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D9F35A1-BB6C-42FF-99E7-EEA7AC058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1E1C27D-8627-4EBB-B520-590DFB13D956}"/>
              </a:ext>
            </a:extLst>
          </p:cNvPr>
          <p:cNvSpPr>
            <a:spLocks noGrp="1"/>
          </p:cNvSpPr>
          <p:nvPr>
            <p:ph type="dt" sz="half" idx="10"/>
          </p:nvPr>
        </p:nvSpPr>
        <p:spPr/>
        <p:txBody>
          <a:bodyPr/>
          <a:lstStyle/>
          <a:p>
            <a:fld id="{40632180-A614-4931-974F-7E60F21D43DD}" type="datetimeFigureOut">
              <a:rPr lang="en-GB" smtClean="0"/>
              <a:t>14/01/2022</a:t>
            </a:fld>
            <a:endParaRPr lang="en-GB"/>
          </a:p>
        </p:txBody>
      </p:sp>
      <p:sp>
        <p:nvSpPr>
          <p:cNvPr id="5" name="Footer Placeholder 4">
            <a:extLst>
              <a:ext uri="{FF2B5EF4-FFF2-40B4-BE49-F238E27FC236}">
                <a16:creationId xmlns:a16="http://schemas.microsoft.com/office/drawing/2014/main" id="{33470AD9-B972-4AC6-A9AD-4524F44D8D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92F5A3F-2CF9-40EC-97A0-CB9C5F5D08D7}"/>
              </a:ext>
            </a:extLst>
          </p:cNvPr>
          <p:cNvSpPr>
            <a:spLocks noGrp="1"/>
          </p:cNvSpPr>
          <p:nvPr>
            <p:ph type="sldNum" sz="quarter" idx="12"/>
          </p:nvPr>
        </p:nvSpPr>
        <p:spPr/>
        <p:txBody>
          <a:bodyPr/>
          <a:lstStyle/>
          <a:p>
            <a:fld id="{A20D2DAE-B34C-4E07-8583-D72EF3EB9DDC}" type="slidenum">
              <a:rPr lang="en-GB" smtClean="0"/>
              <a:t>‹#›</a:t>
            </a:fld>
            <a:endParaRPr lang="en-GB"/>
          </a:p>
        </p:txBody>
      </p:sp>
    </p:spTree>
    <p:extLst>
      <p:ext uri="{BB962C8B-B14F-4D97-AF65-F5344CB8AC3E}">
        <p14:creationId xmlns:p14="http://schemas.microsoft.com/office/powerpoint/2010/main" val="179667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A5BA-8231-4D4D-B455-7977CE8F11B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8BD179E-2D1A-4699-892E-E8A06DA24F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97CFD7C-4766-4E58-966C-037E83283446}"/>
              </a:ext>
            </a:extLst>
          </p:cNvPr>
          <p:cNvSpPr>
            <a:spLocks noGrp="1"/>
          </p:cNvSpPr>
          <p:nvPr>
            <p:ph type="dt" sz="half" idx="10"/>
          </p:nvPr>
        </p:nvSpPr>
        <p:spPr/>
        <p:txBody>
          <a:bodyPr/>
          <a:lstStyle/>
          <a:p>
            <a:fld id="{40632180-A614-4931-974F-7E60F21D43DD}" type="datetimeFigureOut">
              <a:rPr lang="en-GB" smtClean="0"/>
              <a:t>14/01/2022</a:t>
            </a:fld>
            <a:endParaRPr lang="en-GB"/>
          </a:p>
        </p:txBody>
      </p:sp>
      <p:sp>
        <p:nvSpPr>
          <p:cNvPr id="5" name="Footer Placeholder 4">
            <a:extLst>
              <a:ext uri="{FF2B5EF4-FFF2-40B4-BE49-F238E27FC236}">
                <a16:creationId xmlns:a16="http://schemas.microsoft.com/office/drawing/2014/main" id="{5360782F-2E8D-48F3-B721-0A37306F6A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4831ED-37DE-47D9-9DE5-865BF88966E4}"/>
              </a:ext>
            </a:extLst>
          </p:cNvPr>
          <p:cNvSpPr>
            <a:spLocks noGrp="1"/>
          </p:cNvSpPr>
          <p:nvPr>
            <p:ph type="sldNum" sz="quarter" idx="12"/>
          </p:nvPr>
        </p:nvSpPr>
        <p:spPr/>
        <p:txBody>
          <a:bodyPr/>
          <a:lstStyle/>
          <a:p>
            <a:fld id="{A20D2DAE-B34C-4E07-8583-D72EF3EB9DDC}" type="slidenum">
              <a:rPr lang="en-GB" smtClean="0"/>
              <a:t>‹#›</a:t>
            </a:fld>
            <a:endParaRPr lang="en-GB"/>
          </a:p>
        </p:txBody>
      </p:sp>
    </p:spTree>
    <p:extLst>
      <p:ext uri="{BB962C8B-B14F-4D97-AF65-F5344CB8AC3E}">
        <p14:creationId xmlns:p14="http://schemas.microsoft.com/office/powerpoint/2010/main" val="381419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F6C336-BB97-4A73-96D3-3D1ED52F7B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7088A1-FE52-4615-BB9E-D0DEA667CC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9D7D7D-536B-4805-8711-EBC289FCF162}"/>
              </a:ext>
            </a:extLst>
          </p:cNvPr>
          <p:cNvSpPr>
            <a:spLocks noGrp="1"/>
          </p:cNvSpPr>
          <p:nvPr>
            <p:ph type="dt" sz="half" idx="10"/>
          </p:nvPr>
        </p:nvSpPr>
        <p:spPr/>
        <p:txBody>
          <a:bodyPr/>
          <a:lstStyle/>
          <a:p>
            <a:fld id="{40632180-A614-4931-974F-7E60F21D43DD}" type="datetimeFigureOut">
              <a:rPr lang="en-GB" smtClean="0"/>
              <a:t>14/01/2022</a:t>
            </a:fld>
            <a:endParaRPr lang="en-GB"/>
          </a:p>
        </p:txBody>
      </p:sp>
      <p:sp>
        <p:nvSpPr>
          <p:cNvPr id="5" name="Footer Placeholder 4">
            <a:extLst>
              <a:ext uri="{FF2B5EF4-FFF2-40B4-BE49-F238E27FC236}">
                <a16:creationId xmlns:a16="http://schemas.microsoft.com/office/drawing/2014/main" id="{8A72013D-A5FE-4CBE-9BDB-949EC7F726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5C56AB-8F4D-4D58-A795-0911035160F3}"/>
              </a:ext>
            </a:extLst>
          </p:cNvPr>
          <p:cNvSpPr>
            <a:spLocks noGrp="1"/>
          </p:cNvSpPr>
          <p:nvPr>
            <p:ph type="sldNum" sz="quarter" idx="12"/>
          </p:nvPr>
        </p:nvSpPr>
        <p:spPr/>
        <p:txBody>
          <a:bodyPr/>
          <a:lstStyle/>
          <a:p>
            <a:fld id="{A20D2DAE-B34C-4E07-8583-D72EF3EB9DDC}" type="slidenum">
              <a:rPr lang="en-GB" smtClean="0"/>
              <a:t>‹#›</a:t>
            </a:fld>
            <a:endParaRPr lang="en-GB"/>
          </a:p>
        </p:txBody>
      </p:sp>
    </p:spTree>
    <p:extLst>
      <p:ext uri="{BB962C8B-B14F-4D97-AF65-F5344CB8AC3E}">
        <p14:creationId xmlns:p14="http://schemas.microsoft.com/office/powerpoint/2010/main" val="30056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388F-60F1-4BEB-B41A-CAA9587CBB3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D5A1405-20FD-4AF2-BB1E-567078BBFF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51FEA5-177F-49F4-B774-6901A4C41271}"/>
              </a:ext>
            </a:extLst>
          </p:cNvPr>
          <p:cNvSpPr>
            <a:spLocks noGrp="1"/>
          </p:cNvSpPr>
          <p:nvPr>
            <p:ph type="dt" sz="half" idx="10"/>
          </p:nvPr>
        </p:nvSpPr>
        <p:spPr/>
        <p:txBody>
          <a:bodyPr/>
          <a:lstStyle/>
          <a:p>
            <a:fld id="{40632180-A614-4931-974F-7E60F21D43DD}" type="datetimeFigureOut">
              <a:rPr lang="en-GB" smtClean="0"/>
              <a:t>14/01/2022</a:t>
            </a:fld>
            <a:endParaRPr lang="en-GB"/>
          </a:p>
        </p:txBody>
      </p:sp>
      <p:sp>
        <p:nvSpPr>
          <p:cNvPr id="5" name="Footer Placeholder 4">
            <a:extLst>
              <a:ext uri="{FF2B5EF4-FFF2-40B4-BE49-F238E27FC236}">
                <a16:creationId xmlns:a16="http://schemas.microsoft.com/office/drawing/2014/main" id="{3C604887-1F9B-4FC9-9FD5-0FC17477B9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758121-FD87-4709-8216-B3CF804EA54B}"/>
              </a:ext>
            </a:extLst>
          </p:cNvPr>
          <p:cNvSpPr>
            <a:spLocks noGrp="1"/>
          </p:cNvSpPr>
          <p:nvPr>
            <p:ph type="sldNum" sz="quarter" idx="12"/>
          </p:nvPr>
        </p:nvSpPr>
        <p:spPr/>
        <p:txBody>
          <a:bodyPr/>
          <a:lstStyle/>
          <a:p>
            <a:fld id="{A20D2DAE-B34C-4E07-8583-D72EF3EB9DDC}" type="slidenum">
              <a:rPr lang="en-GB" smtClean="0"/>
              <a:t>‹#›</a:t>
            </a:fld>
            <a:endParaRPr lang="en-GB"/>
          </a:p>
        </p:txBody>
      </p:sp>
    </p:spTree>
    <p:extLst>
      <p:ext uri="{BB962C8B-B14F-4D97-AF65-F5344CB8AC3E}">
        <p14:creationId xmlns:p14="http://schemas.microsoft.com/office/powerpoint/2010/main" val="392276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BB7E8-AF6A-4423-A2AF-3FD5209360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6F227D1-F1B4-4289-9333-48CDD6D57E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9DC061-6584-4EA1-BE57-FE03849997DB}"/>
              </a:ext>
            </a:extLst>
          </p:cNvPr>
          <p:cNvSpPr>
            <a:spLocks noGrp="1"/>
          </p:cNvSpPr>
          <p:nvPr>
            <p:ph type="dt" sz="half" idx="10"/>
          </p:nvPr>
        </p:nvSpPr>
        <p:spPr/>
        <p:txBody>
          <a:bodyPr/>
          <a:lstStyle/>
          <a:p>
            <a:fld id="{40632180-A614-4931-974F-7E60F21D43DD}" type="datetimeFigureOut">
              <a:rPr lang="en-GB" smtClean="0"/>
              <a:t>14/01/2022</a:t>
            </a:fld>
            <a:endParaRPr lang="en-GB"/>
          </a:p>
        </p:txBody>
      </p:sp>
      <p:sp>
        <p:nvSpPr>
          <p:cNvPr id="5" name="Footer Placeholder 4">
            <a:extLst>
              <a:ext uri="{FF2B5EF4-FFF2-40B4-BE49-F238E27FC236}">
                <a16:creationId xmlns:a16="http://schemas.microsoft.com/office/drawing/2014/main" id="{E2C6744F-951D-4711-8EAE-AE2558A897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7370B5-94C4-4DE6-A5C1-0F7474E0A1FE}"/>
              </a:ext>
            </a:extLst>
          </p:cNvPr>
          <p:cNvSpPr>
            <a:spLocks noGrp="1"/>
          </p:cNvSpPr>
          <p:nvPr>
            <p:ph type="sldNum" sz="quarter" idx="12"/>
          </p:nvPr>
        </p:nvSpPr>
        <p:spPr/>
        <p:txBody>
          <a:bodyPr/>
          <a:lstStyle/>
          <a:p>
            <a:fld id="{A20D2DAE-B34C-4E07-8583-D72EF3EB9DDC}" type="slidenum">
              <a:rPr lang="en-GB" smtClean="0"/>
              <a:t>‹#›</a:t>
            </a:fld>
            <a:endParaRPr lang="en-GB"/>
          </a:p>
        </p:txBody>
      </p:sp>
    </p:spTree>
    <p:extLst>
      <p:ext uri="{BB962C8B-B14F-4D97-AF65-F5344CB8AC3E}">
        <p14:creationId xmlns:p14="http://schemas.microsoft.com/office/powerpoint/2010/main" val="928231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06457-D217-4257-879B-06E81C087A7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C02008E-E285-4DED-A1B3-11408E1EF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DD8DE1A-E431-402C-8083-C4D3EE1B25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BE01A4F-2476-41CD-8238-B7F575BB986A}"/>
              </a:ext>
            </a:extLst>
          </p:cNvPr>
          <p:cNvSpPr>
            <a:spLocks noGrp="1"/>
          </p:cNvSpPr>
          <p:nvPr>
            <p:ph type="dt" sz="half" idx="10"/>
          </p:nvPr>
        </p:nvSpPr>
        <p:spPr/>
        <p:txBody>
          <a:bodyPr/>
          <a:lstStyle/>
          <a:p>
            <a:fld id="{40632180-A614-4931-974F-7E60F21D43DD}" type="datetimeFigureOut">
              <a:rPr lang="en-GB" smtClean="0"/>
              <a:t>14/01/2022</a:t>
            </a:fld>
            <a:endParaRPr lang="en-GB"/>
          </a:p>
        </p:txBody>
      </p:sp>
      <p:sp>
        <p:nvSpPr>
          <p:cNvPr id="6" name="Footer Placeholder 5">
            <a:extLst>
              <a:ext uri="{FF2B5EF4-FFF2-40B4-BE49-F238E27FC236}">
                <a16:creationId xmlns:a16="http://schemas.microsoft.com/office/drawing/2014/main" id="{36C4EF80-2805-4EDF-94B3-E0F6B6050C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809229F-4A46-4B46-BDE2-326969698B66}"/>
              </a:ext>
            </a:extLst>
          </p:cNvPr>
          <p:cNvSpPr>
            <a:spLocks noGrp="1"/>
          </p:cNvSpPr>
          <p:nvPr>
            <p:ph type="sldNum" sz="quarter" idx="12"/>
          </p:nvPr>
        </p:nvSpPr>
        <p:spPr/>
        <p:txBody>
          <a:bodyPr/>
          <a:lstStyle/>
          <a:p>
            <a:fld id="{A20D2DAE-B34C-4E07-8583-D72EF3EB9DDC}" type="slidenum">
              <a:rPr lang="en-GB" smtClean="0"/>
              <a:t>‹#›</a:t>
            </a:fld>
            <a:endParaRPr lang="en-GB"/>
          </a:p>
        </p:txBody>
      </p:sp>
    </p:spTree>
    <p:extLst>
      <p:ext uri="{BB962C8B-B14F-4D97-AF65-F5344CB8AC3E}">
        <p14:creationId xmlns:p14="http://schemas.microsoft.com/office/powerpoint/2010/main" val="1452770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28FA-2710-4F2E-84EF-5CCF67C5003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D3C1A9-47E7-44B0-A60E-EC7B17CBFB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99D61A-81E9-4BA2-A5A2-615CC2F0F3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23C20C6-09FD-4E64-A8A3-BAD8D5FAB2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F2AED5-09EF-4005-A4BC-7A2D3E55BE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3125A0A-AC72-4277-B4EC-79F6ACF66B26}"/>
              </a:ext>
            </a:extLst>
          </p:cNvPr>
          <p:cNvSpPr>
            <a:spLocks noGrp="1"/>
          </p:cNvSpPr>
          <p:nvPr>
            <p:ph type="dt" sz="half" idx="10"/>
          </p:nvPr>
        </p:nvSpPr>
        <p:spPr/>
        <p:txBody>
          <a:bodyPr/>
          <a:lstStyle/>
          <a:p>
            <a:fld id="{40632180-A614-4931-974F-7E60F21D43DD}" type="datetimeFigureOut">
              <a:rPr lang="en-GB" smtClean="0"/>
              <a:t>14/01/2022</a:t>
            </a:fld>
            <a:endParaRPr lang="en-GB"/>
          </a:p>
        </p:txBody>
      </p:sp>
      <p:sp>
        <p:nvSpPr>
          <p:cNvPr id="8" name="Footer Placeholder 7">
            <a:extLst>
              <a:ext uri="{FF2B5EF4-FFF2-40B4-BE49-F238E27FC236}">
                <a16:creationId xmlns:a16="http://schemas.microsoft.com/office/drawing/2014/main" id="{C335B8C7-E7ED-4A2E-84CA-7B1C3F4F18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4924DBE-4928-48DA-A35B-6CE24E4C334E}"/>
              </a:ext>
            </a:extLst>
          </p:cNvPr>
          <p:cNvSpPr>
            <a:spLocks noGrp="1"/>
          </p:cNvSpPr>
          <p:nvPr>
            <p:ph type="sldNum" sz="quarter" idx="12"/>
          </p:nvPr>
        </p:nvSpPr>
        <p:spPr/>
        <p:txBody>
          <a:bodyPr/>
          <a:lstStyle/>
          <a:p>
            <a:fld id="{A20D2DAE-B34C-4E07-8583-D72EF3EB9DDC}" type="slidenum">
              <a:rPr lang="en-GB" smtClean="0"/>
              <a:t>‹#›</a:t>
            </a:fld>
            <a:endParaRPr lang="en-GB"/>
          </a:p>
        </p:txBody>
      </p:sp>
    </p:spTree>
    <p:extLst>
      <p:ext uri="{BB962C8B-B14F-4D97-AF65-F5344CB8AC3E}">
        <p14:creationId xmlns:p14="http://schemas.microsoft.com/office/powerpoint/2010/main" val="2791162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641F-CCE9-4052-95FD-9581667BF47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E0FCAEE-8F56-42E2-8B6A-0911A3EB1F29}"/>
              </a:ext>
            </a:extLst>
          </p:cNvPr>
          <p:cNvSpPr>
            <a:spLocks noGrp="1"/>
          </p:cNvSpPr>
          <p:nvPr>
            <p:ph type="dt" sz="half" idx="10"/>
          </p:nvPr>
        </p:nvSpPr>
        <p:spPr/>
        <p:txBody>
          <a:bodyPr/>
          <a:lstStyle/>
          <a:p>
            <a:fld id="{40632180-A614-4931-974F-7E60F21D43DD}" type="datetimeFigureOut">
              <a:rPr lang="en-GB" smtClean="0"/>
              <a:t>14/01/2022</a:t>
            </a:fld>
            <a:endParaRPr lang="en-GB"/>
          </a:p>
        </p:txBody>
      </p:sp>
      <p:sp>
        <p:nvSpPr>
          <p:cNvPr id="4" name="Footer Placeholder 3">
            <a:extLst>
              <a:ext uri="{FF2B5EF4-FFF2-40B4-BE49-F238E27FC236}">
                <a16:creationId xmlns:a16="http://schemas.microsoft.com/office/drawing/2014/main" id="{D46F95B3-149E-441B-ABF1-85BE609988C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580531D-5AE1-44B2-941F-5B01E1A541C3}"/>
              </a:ext>
            </a:extLst>
          </p:cNvPr>
          <p:cNvSpPr>
            <a:spLocks noGrp="1"/>
          </p:cNvSpPr>
          <p:nvPr>
            <p:ph type="sldNum" sz="quarter" idx="12"/>
          </p:nvPr>
        </p:nvSpPr>
        <p:spPr/>
        <p:txBody>
          <a:bodyPr/>
          <a:lstStyle/>
          <a:p>
            <a:fld id="{A20D2DAE-B34C-4E07-8583-D72EF3EB9DDC}" type="slidenum">
              <a:rPr lang="en-GB" smtClean="0"/>
              <a:t>‹#›</a:t>
            </a:fld>
            <a:endParaRPr lang="en-GB"/>
          </a:p>
        </p:txBody>
      </p:sp>
    </p:spTree>
    <p:extLst>
      <p:ext uri="{BB962C8B-B14F-4D97-AF65-F5344CB8AC3E}">
        <p14:creationId xmlns:p14="http://schemas.microsoft.com/office/powerpoint/2010/main" val="563634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C962F8-1936-442E-A038-0ABE64DFDD94}"/>
              </a:ext>
            </a:extLst>
          </p:cNvPr>
          <p:cNvSpPr>
            <a:spLocks noGrp="1"/>
          </p:cNvSpPr>
          <p:nvPr>
            <p:ph type="dt" sz="half" idx="10"/>
          </p:nvPr>
        </p:nvSpPr>
        <p:spPr/>
        <p:txBody>
          <a:bodyPr/>
          <a:lstStyle/>
          <a:p>
            <a:fld id="{40632180-A614-4931-974F-7E60F21D43DD}" type="datetimeFigureOut">
              <a:rPr lang="en-GB" smtClean="0"/>
              <a:t>14/01/2022</a:t>
            </a:fld>
            <a:endParaRPr lang="en-GB"/>
          </a:p>
        </p:txBody>
      </p:sp>
      <p:sp>
        <p:nvSpPr>
          <p:cNvPr id="3" name="Footer Placeholder 2">
            <a:extLst>
              <a:ext uri="{FF2B5EF4-FFF2-40B4-BE49-F238E27FC236}">
                <a16:creationId xmlns:a16="http://schemas.microsoft.com/office/drawing/2014/main" id="{4AD11C5B-3392-4CE9-888E-55460D54BD4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C8E31B6-A6F7-4440-BB7A-4C59A3798AEF}"/>
              </a:ext>
            </a:extLst>
          </p:cNvPr>
          <p:cNvSpPr>
            <a:spLocks noGrp="1"/>
          </p:cNvSpPr>
          <p:nvPr>
            <p:ph type="sldNum" sz="quarter" idx="12"/>
          </p:nvPr>
        </p:nvSpPr>
        <p:spPr/>
        <p:txBody>
          <a:bodyPr/>
          <a:lstStyle/>
          <a:p>
            <a:fld id="{A20D2DAE-B34C-4E07-8583-D72EF3EB9DDC}" type="slidenum">
              <a:rPr lang="en-GB" smtClean="0"/>
              <a:t>‹#›</a:t>
            </a:fld>
            <a:endParaRPr lang="en-GB"/>
          </a:p>
        </p:txBody>
      </p:sp>
    </p:spTree>
    <p:extLst>
      <p:ext uri="{BB962C8B-B14F-4D97-AF65-F5344CB8AC3E}">
        <p14:creationId xmlns:p14="http://schemas.microsoft.com/office/powerpoint/2010/main" val="193495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5CC22-AB0E-41C7-86F2-7BCB22F670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8A6F1B5-A277-47D9-8223-E5D58AACCF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85BF343-DBD3-49CD-B4E7-C44F3E3D6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EEEC1C-2390-42B2-9D4D-2B5D9119141B}"/>
              </a:ext>
            </a:extLst>
          </p:cNvPr>
          <p:cNvSpPr>
            <a:spLocks noGrp="1"/>
          </p:cNvSpPr>
          <p:nvPr>
            <p:ph type="dt" sz="half" idx="10"/>
          </p:nvPr>
        </p:nvSpPr>
        <p:spPr/>
        <p:txBody>
          <a:bodyPr/>
          <a:lstStyle/>
          <a:p>
            <a:fld id="{40632180-A614-4931-974F-7E60F21D43DD}" type="datetimeFigureOut">
              <a:rPr lang="en-GB" smtClean="0"/>
              <a:t>14/01/2022</a:t>
            </a:fld>
            <a:endParaRPr lang="en-GB"/>
          </a:p>
        </p:txBody>
      </p:sp>
      <p:sp>
        <p:nvSpPr>
          <p:cNvPr id="6" name="Footer Placeholder 5">
            <a:extLst>
              <a:ext uri="{FF2B5EF4-FFF2-40B4-BE49-F238E27FC236}">
                <a16:creationId xmlns:a16="http://schemas.microsoft.com/office/drawing/2014/main" id="{2163C730-C946-45E5-90AF-6A71F426251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ADF802-197A-4FF8-905A-F87EC8B02241}"/>
              </a:ext>
            </a:extLst>
          </p:cNvPr>
          <p:cNvSpPr>
            <a:spLocks noGrp="1"/>
          </p:cNvSpPr>
          <p:nvPr>
            <p:ph type="sldNum" sz="quarter" idx="12"/>
          </p:nvPr>
        </p:nvSpPr>
        <p:spPr/>
        <p:txBody>
          <a:bodyPr/>
          <a:lstStyle/>
          <a:p>
            <a:fld id="{A20D2DAE-B34C-4E07-8583-D72EF3EB9DDC}" type="slidenum">
              <a:rPr lang="en-GB" smtClean="0"/>
              <a:t>‹#›</a:t>
            </a:fld>
            <a:endParaRPr lang="en-GB"/>
          </a:p>
        </p:txBody>
      </p:sp>
    </p:spTree>
    <p:extLst>
      <p:ext uri="{BB962C8B-B14F-4D97-AF65-F5344CB8AC3E}">
        <p14:creationId xmlns:p14="http://schemas.microsoft.com/office/powerpoint/2010/main" val="409600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E611-E10A-4F5E-8341-8DE09E8904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F83B99B-A7A7-4D5B-8611-E0F45AE004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2FF0A0F-C050-43DB-A0AB-3EC4030F1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C25B8F-9D15-4B00-A140-66021359EA3F}"/>
              </a:ext>
            </a:extLst>
          </p:cNvPr>
          <p:cNvSpPr>
            <a:spLocks noGrp="1"/>
          </p:cNvSpPr>
          <p:nvPr>
            <p:ph type="dt" sz="half" idx="10"/>
          </p:nvPr>
        </p:nvSpPr>
        <p:spPr/>
        <p:txBody>
          <a:bodyPr/>
          <a:lstStyle/>
          <a:p>
            <a:fld id="{40632180-A614-4931-974F-7E60F21D43DD}" type="datetimeFigureOut">
              <a:rPr lang="en-GB" smtClean="0"/>
              <a:t>14/01/2022</a:t>
            </a:fld>
            <a:endParaRPr lang="en-GB"/>
          </a:p>
        </p:txBody>
      </p:sp>
      <p:sp>
        <p:nvSpPr>
          <p:cNvPr id="6" name="Footer Placeholder 5">
            <a:extLst>
              <a:ext uri="{FF2B5EF4-FFF2-40B4-BE49-F238E27FC236}">
                <a16:creationId xmlns:a16="http://schemas.microsoft.com/office/drawing/2014/main" id="{DF4A46FD-612B-48AB-9F93-13DE901361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B364879-1AFA-4CBA-BFE4-7B014B89ED7E}"/>
              </a:ext>
            </a:extLst>
          </p:cNvPr>
          <p:cNvSpPr>
            <a:spLocks noGrp="1"/>
          </p:cNvSpPr>
          <p:nvPr>
            <p:ph type="sldNum" sz="quarter" idx="12"/>
          </p:nvPr>
        </p:nvSpPr>
        <p:spPr/>
        <p:txBody>
          <a:bodyPr/>
          <a:lstStyle/>
          <a:p>
            <a:fld id="{A20D2DAE-B34C-4E07-8583-D72EF3EB9DDC}" type="slidenum">
              <a:rPr lang="en-GB" smtClean="0"/>
              <a:t>‹#›</a:t>
            </a:fld>
            <a:endParaRPr lang="en-GB"/>
          </a:p>
        </p:txBody>
      </p:sp>
    </p:spTree>
    <p:extLst>
      <p:ext uri="{BB962C8B-B14F-4D97-AF65-F5344CB8AC3E}">
        <p14:creationId xmlns:p14="http://schemas.microsoft.com/office/powerpoint/2010/main" val="1507771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719E22-1F25-4329-B48C-DEB1F1D575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93AD6A-74FF-47A4-94A6-4675261AA1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4D20866-FBA6-4B57-9BB5-1F83697FBC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632180-A614-4931-974F-7E60F21D43DD}" type="datetimeFigureOut">
              <a:rPr lang="en-GB" smtClean="0"/>
              <a:t>14/01/2022</a:t>
            </a:fld>
            <a:endParaRPr lang="en-GB"/>
          </a:p>
        </p:txBody>
      </p:sp>
      <p:sp>
        <p:nvSpPr>
          <p:cNvPr id="5" name="Footer Placeholder 4">
            <a:extLst>
              <a:ext uri="{FF2B5EF4-FFF2-40B4-BE49-F238E27FC236}">
                <a16:creationId xmlns:a16="http://schemas.microsoft.com/office/drawing/2014/main" id="{C2DFF4FD-7020-4148-875E-68E7A54445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B246423-1DC9-4B7D-B145-993D6213C1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D2DAE-B34C-4E07-8583-D72EF3EB9DDC}" type="slidenum">
              <a:rPr lang="en-GB" smtClean="0"/>
              <a:t>‹#›</a:t>
            </a:fld>
            <a:endParaRPr lang="en-GB"/>
          </a:p>
        </p:txBody>
      </p:sp>
    </p:spTree>
    <p:extLst>
      <p:ext uri="{BB962C8B-B14F-4D97-AF65-F5344CB8AC3E}">
        <p14:creationId xmlns:p14="http://schemas.microsoft.com/office/powerpoint/2010/main" val="4275520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1">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3">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5">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7151BF-5D3E-4AA3-BB63-BB3F98F28E18}"/>
              </a:ext>
            </a:extLst>
          </p:cNvPr>
          <p:cNvSpPr>
            <a:spLocks noGrp="1"/>
          </p:cNvSpPr>
          <p:nvPr>
            <p:ph type="ctrTitle"/>
          </p:nvPr>
        </p:nvSpPr>
        <p:spPr>
          <a:xfrm>
            <a:off x="1386865" y="818984"/>
            <a:ext cx="6596245" cy="3268520"/>
          </a:xfrm>
        </p:spPr>
        <p:txBody>
          <a:bodyPr>
            <a:normAutofit/>
          </a:bodyPr>
          <a:lstStyle/>
          <a:p>
            <a:pPr algn="r"/>
            <a:r>
              <a:rPr lang="en-GB" sz="4800" dirty="0">
                <a:solidFill>
                  <a:srgbClr val="FFFFFF"/>
                </a:solidFill>
                <a:latin typeface="Abadi" panose="020B0604020104020204" pitchFamily="34" charset="0"/>
              </a:rPr>
              <a:t>Matrix Manufacturing and Retail</a:t>
            </a:r>
          </a:p>
        </p:txBody>
      </p:sp>
      <p:sp>
        <p:nvSpPr>
          <p:cNvPr id="52" name="Rectangle 5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850A1B9-A243-42C7-800A-82F7787D3613}"/>
              </a:ext>
            </a:extLst>
          </p:cNvPr>
          <p:cNvSpPr>
            <a:spLocks noGrp="1"/>
          </p:cNvSpPr>
          <p:nvPr>
            <p:ph type="subTitle" idx="1"/>
          </p:nvPr>
        </p:nvSpPr>
        <p:spPr>
          <a:xfrm>
            <a:off x="1931874" y="4797188"/>
            <a:ext cx="6051236" cy="1241828"/>
          </a:xfrm>
        </p:spPr>
        <p:txBody>
          <a:bodyPr>
            <a:normAutofit/>
          </a:bodyPr>
          <a:lstStyle/>
          <a:p>
            <a:pPr algn="r"/>
            <a:r>
              <a:rPr lang="en-GB" dirty="0">
                <a:solidFill>
                  <a:srgbClr val="FFFFFF"/>
                </a:solidFill>
                <a:latin typeface="Abadi" panose="020B0604020104020204" pitchFamily="34" charset="0"/>
              </a:rPr>
              <a:t>Paulina Rudzka – data analysis and reporting</a:t>
            </a:r>
          </a:p>
        </p:txBody>
      </p:sp>
      <p:sp>
        <p:nvSpPr>
          <p:cNvPr id="54" name="Rectangle 53">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422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9">
            <a:extLst>
              <a:ext uri="{FF2B5EF4-FFF2-40B4-BE49-F238E27FC236}">
                <a16:creationId xmlns:a16="http://schemas.microsoft.com/office/drawing/2014/main" id="{A298A6BA-DECC-4752-ABA2-3E2F8EB6020E}"/>
              </a:ext>
            </a:extLst>
          </p:cNvPr>
          <p:cNvSpPr>
            <a:spLocks noGrp="1"/>
          </p:cNvSpPr>
          <p:nvPr>
            <p:ph type="title"/>
          </p:nvPr>
        </p:nvSpPr>
        <p:spPr>
          <a:xfrm>
            <a:off x="838200" y="365125"/>
            <a:ext cx="10515600" cy="1325563"/>
          </a:xfrm>
        </p:spPr>
        <p:txBody>
          <a:bodyPr>
            <a:normAutofit/>
          </a:bodyPr>
          <a:lstStyle/>
          <a:p>
            <a:r>
              <a:rPr lang="en-GB" sz="4000" dirty="0">
                <a:latin typeface="Abadi" panose="020B0604020104020204" pitchFamily="34" charset="0"/>
              </a:rPr>
              <a:t>Bike category sales across continents</a:t>
            </a:r>
            <a:endParaRPr lang="en-GB" sz="4000" dirty="0"/>
          </a:p>
        </p:txBody>
      </p:sp>
      <p:sp>
        <p:nvSpPr>
          <p:cNvPr id="4" name="TextBox 3">
            <a:extLst>
              <a:ext uri="{FF2B5EF4-FFF2-40B4-BE49-F238E27FC236}">
                <a16:creationId xmlns:a16="http://schemas.microsoft.com/office/drawing/2014/main" id="{5B88FAEC-9FF6-4DCD-AFA2-7778D1585C6F}"/>
              </a:ext>
            </a:extLst>
          </p:cNvPr>
          <p:cNvSpPr txBox="1"/>
          <p:nvPr/>
        </p:nvSpPr>
        <p:spPr>
          <a:xfrm>
            <a:off x="838200" y="1408607"/>
            <a:ext cx="10411437" cy="369332"/>
          </a:xfrm>
          <a:prstGeom prst="rect">
            <a:avLst/>
          </a:prstGeom>
          <a:noFill/>
        </p:spPr>
        <p:txBody>
          <a:bodyPr wrap="square">
            <a:spAutoFit/>
          </a:bodyPr>
          <a:lstStyle/>
          <a:p>
            <a:r>
              <a:rPr lang="en-GB" sz="1800" dirty="0">
                <a:latin typeface="Abadi" panose="020B0604020104020204" pitchFamily="34" charset="0"/>
              </a:rPr>
              <a:t>Bike sales drop significantly in February and April 2014 and significantly jump in March and May</a:t>
            </a:r>
            <a:endParaRPr lang="en-GB" dirty="0"/>
          </a:p>
        </p:txBody>
      </p:sp>
      <p:graphicFrame>
        <p:nvGraphicFramePr>
          <p:cNvPr id="5" name="Chart 4">
            <a:extLst>
              <a:ext uri="{FF2B5EF4-FFF2-40B4-BE49-F238E27FC236}">
                <a16:creationId xmlns:a16="http://schemas.microsoft.com/office/drawing/2014/main" id="{9EEB80F4-8500-48A2-80BE-7C38EE92B922}"/>
              </a:ext>
            </a:extLst>
          </p:cNvPr>
          <p:cNvGraphicFramePr>
            <a:graphicFrameLocks/>
          </p:cNvGraphicFramePr>
          <p:nvPr>
            <p:extLst>
              <p:ext uri="{D42A27DB-BD31-4B8C-83A1-F6EECF244321}">
                <p14:modId xmlns:p14="http://schemas.microsoft.com/office/powerpoint/2010/main" val="2848811729"/>
              </p:ext>
            </p:extLst>
          </p:nvPr>
        </p:nvGraphicFramePr>
        <p:xfrm>
          <a:off x="838200" y="2374179"/>
          <a:ext cx="10515600" cy="37957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66060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EDAB21-7B83-4F44-9133-7D9257CA2E7D}"/>
              </a:ext>
            </a:extLst>
          </p:cNvPr>
          <p:cNvSpPr>
            <a:spLocks noGrp="1"/>
          </p:cNvSpPr>
          <p:nvPr>
            <p:ph type="title"/>
          </p:nvPr>
        </p:nvSpPr>
        <p:spPr/>
        <p:txBody>
          <a:bodyPr/>
          <a:lstStyle/>
          <a:p>
            <a:r>
              <a:rPr kumimoji="0" lang="en-GB" sz="4000" b="0" i="0" u="none" strike="noStrike" kern="1200" cap="none" spc="0" normalizeH="0" baseline="0" noProof="0" dirty="0">
                <a:ln>
                  <a:noFill/>
                </a:ln>
                <a:solidFill>
                  <a:prstClr val="black"/>
                </a:solidFill>
                <a:effectLst/>
                <a:uLnTx/>
                <a:uFillTx/>
                <a:latin typeface="Abadi" panose="020B0604020104020204" pitchFamily="34" charset="0"/>
                <a:ea typeface="+mj-ea"/>
                <a:cs typeface="+mj-cs"/>
              </a:rPr>
              <a:t>Bike category sales across countries</a:t>
            </a:r>
            <a:endParaRPr lang="en-GB" dirty="0"/>
          </a:p>
        </p:txBody>
      </p:sp>
      <p:sp>
        <p:nvSpPr>
          <p:cNvPr id="12" name="TextBox 11">
            <a:extLst>
              <a:ext uri="{FF2B5EF4-FFF2-40B4-BE49-F238E27FC236}">
                <a16:creationId xmlns:a16="http://schemas.microsoft.com/office/drawing/2014/main" id="{9473CFA5-5E11-4135-AF1C-1EA76093226F}"/>
              </a:ext>
            </a:extLst>
          </p:cNvPr>
          <p:cNvSpPr txBox="1"/>
          <p:nvPr/>
        </p:nvSpPr>
        <p:spPr>
          <a:xfrm>
            <a:off x="838200" y="1408607"/>
            <a:ext cx="11028218" cy="369332"/>
          </a:xfrm>
          <a:prstGeom prst="rect">
            <a:avLst/>
          </a:prstGeom>
          <a:noFill/>
        </p:spPr>
        <p:txBody>
          <a:bodyPr wrap="square">
            <a:spAutoFit/>
          </a:bodyPr>
          <a:lstStyle/>
          <a:p>
            <a:r>
              <a:rPr lang="en-GB" sz="1800" dirty="0">
                <a:latin typeface="Abadi" panose="020B0604020104020204" pitchFamily="34" charset="0"/>
              </a:rPr>
              <a:t>Sales from the first 5 months of sales across years (includes trends in seasonality) </a:t>
            </a:r>
            <a:endParaRPr lang="en-GB" dirty="0"/>
          </a:p>
        </p:txBody>
      </p:sp>
      <p:graphicFrame>
        <p:nvGraphicFramePr>
          <p:cNvPr id="11" name="Content Placeholder 10">
            <a:extLst>
              <a:ext uri="{FF2B5EF4-FFF2-40B4-BE49-F238E27FC236}">
                <a16:creationId xmlns:a16="http://schemas.microsoft.com/office/drawing/2014/main" id="{D12ABFC3-4092-4D8A-B380-46D678DF1ACE}"/>
              </a:ext>
            </a:extLst>
          </p:cNvPr>
          <p:cNvGraphicFramePr>
            <a:graphicFrameLocks noGrp="1"/>
          </p:cNvGraphicFramePr>
          <p:nvPr>
            <p:ph sz="half" idx="1"/>
            <p:extLst>
              <p:ext uri="{D42A27DB-BD31-4B8C-83A1-F6EECF244321}">
                <p14:modId xmlns:p14="http://schemas.microsoft.com/office/powerpoint/2010/main" val="3754028276"/>
              </p:ext>
            </p:extLst>
          </p:nvPr>
        </p:nvGraphicFramePr>
        <p:xfrm>
          <a:off x="838200" y="2087417"/>
          <a:ext cx="5181600" cy="40895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ontent Placeholder 14">
            <a:extLst>
              <a:ext uri="{FF2B5EF4-FFF2-40B4-BE49-F238E27FC236}">
                <a16:creationId xmlns:a16="http://schemas.microsoft.com/office/drawing/2014/main" id="{D12ABFC3-4092-4D8A-B380-46D678DF1ACE}"/>
              </a:ext>
            </a:extLst>
          </p:cNvPr>
          <p:cNvGraphicFramePr>
            <a:graphicFrameLocks noGrp="1"/>
          </p:cNvGraphicFramePr>
          <p:nvPr>
            <p:ph sz="half" idx="2"/>
            <p:extLst>
              <p:ext uri="{D42A27DB-BD31-4B8C-83A1-F6EECF244321}">
                <p14:modId xmlns:p14="http://schemas.microsoft.com/office/powerpoint/2010/main" val="3886494514"/>
              </p:ext>
            </p:extLst>
          </p:nvPr>
        </p:nvGraphicFramePr>
        <p:xfrm>
          <a:off x="6172200" y="2087417"/>
          <a:ext cx="5181600" cy="4089546"/>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96022D74-808C-44B4-961D-0809BAC3FA17}"/>
              </a:ext>
            </a:extLst>
          </p:cNvPr>
          <p:cNvSpPr txBox="1"/>
          <p:nvPr/>
        </p:nvSpPr>
        <p:spPr>
          <a:xfrm>
            <a:off x="838200" y="6362070"/>
            <a:ext cx="11028218" cy="261610"/>
          </a:xfrm>
          <a:prstGeom prst="rect">
            <a:avLst/>
          </a:prstGeom>
          <a:noFill/>
        </p:spPr>
        <p:txBody>
          <a:bodyPr wrap="square">
            <a:spAutoFit/>
          </a:bodyPr>
          <a:lstStyle/>
          <a:p>
            <a:r>
              <a:rPr lang="en-GB" sz="1100" dirty="0">
                <a:latin typeface="Abadi" panose="020B0604020104020204" pitchFamily="34" charset="0"/>
              </a:rPr>
              <a:t>* Sales in 2014 in bike category were only visible in the first 5 months</a:t>
            </a:r>
            <a:endParaRPr lang="en-GB" sz="1100" dirty="0"/>
          </a:p>
        </p:txBody>
      </p:sp>
    </p:spTree>
    <p:extLst>
      <p:ext uri="{BB962C8B-B14F-4D97-AF65-F5344CB8AC3E}">
        <p14:creationId xmlns:p14="http://schemas.microsoft.com/office/powerpoint/2010/main" val="2380824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EDAB21-7B83-4F44-9133-7D9257CA2E7D}"/>
              </a:ext>
            </a:extLst>
          </p:cNvPr>
          <p:cNvSpPr>
            <a:spLocks noGrp="1"/>
          </p:cNvSpPr>
          <p:nvPr>
            <p:ph type="title"/>
          </p:nvPr>
        </p:nvSpPr>
        <p:spPr/>
        <p:txBody>
          <a:bodyPr>
            <a:normAutofit/>
          </a:bodyPr>
          <a:lstStyle/>
          <a:p>
            <a:r>
              <a:rPr lang="en-GB" sz="4000" dirty="0">
                <a:latin typeface="Abadi" panose="020B0604020104020204" pitchFamily="34" charset="0"/>
              </a:rPr>
              <a:t>Bike category sales across countries</a:t>
            </a:r>
            <a:endParaRPr lang="en-GB" sz="4000" dirty="0"/>
          </a:p>
        </p:txBody>
      </p:sp>
      <p:sp>
        <p:nvSpPr>
          <p:cNvPr id="12" name="TextBox 11">
            <a:extLst>
              <a:ext uri="{FF2B5EF4-FFF2-40B4-BE49-F238E27FC236}">
                <a16:creationId xmlns:a16="http://schemas.microsoft.com/office/drawing/2014/main" id="{9473CFA5-5E11-4135-AF1C-1EA76093226F}"/>
              </a:ext>
            </a:extLst>
          </p:cNvPr>
          <p:cNvSpPr txBox="1"/>
          <p:nvPr/>
        </p:nvSpPr>
        <p:spPr>
          <a:xfrm>
            <a:off x="838200" y="1408607"/>
            <a:ext cx="11028218" cy="369332"/>
          </a:xfrm>
          <a:prstGeom prst="rect">
            <a:avLst/>
          </a:prstGeom>
          <a:noFill/>
        </p:spPr>
        <p:txBody>
          <a:bodyPr wrap="square">
            <a:spAutoFit/>
          </a:bodyPr>
          <a:lstStyle/>
          <a:p>
            <a:r>
              <a:rPr lang="en-GB" sz="1800" dirty="0">
                <a:latin typeface="Abadi" panose="020B0604020104020204" pitchFamily="34" charset="0"/>
              </a:rPr>
              <a:t>Sales from the first 5 months of sales across years (includes trends in seasonality) </a:t>
            </a:r>
            <a:endParaRPr lang="en-GB" dirty="0"/>
          </a:p>
        </p:txBody>
      </p:sp>
      <p:graphicFrame>
        <p:nvGraphicFramePr>
          <p:cNvPr id="9" name="Content Placeholder 8">
            <a:extLst>
              <a:ext uri="{FF2B5EF4-FFF2-40B4-BE49-F238E27FC236}">
                <a16:creationId xmlns:a16="http://schemas.microsoft.com/office/drawing/2014/main" id="{51440691-511C-43F7-9293-E48B7A61932C}"/>
              </a:ext>
            </a:extLst>
          </p:cNvPr>
          <p:cNvGraphicFramePr>
            <a:graphicFrameLocks noGrp="1"/>
          </p:cNvGraphicFramePr>
          <p:nvPr>
            <p:ph sz="half" idx="1"/>
            <p:extLst>
              <p:ext uri="{D42A27DB-BD31-4B8C-83A1-F6EECF244321}">
                <p14:modId xmlns:p14="http://schemas.microsoft.com/office/powerpoint/2010/main" val="1755779063"/>
              </p:ext>
            </p:extLst>
          </p:nvPr>
        </p:nvGraphicFramePr>
        <p:xfrm>
          <a:off x="838200" y="1845813"/>
          <a:ext cx="10642601" cy="4582495"/>
        </p:xfrm>
        <a:graphic>
          <a:graphicData uri="http://schemas.openxmlformats.org/drawingml/2006/table">
            <a:tbl>
              <a:tblPr>
                <a:tableStyleId>{22838BEF-8BB2-4498-84A7-C5851F593DF1}</a:tableStyleId>
              </a:tblPr>
              <a:tblGrid>
                <a:gridCol w="1216297">
                  <a:extLst>
                    <a:ext uri="{9D8B030D-6E8A-4147-A177-3AD203B41FA5}">
                      <a16:colId xmlns:a16="http://schemas.microsoft.com/office/drawing/2014/main" val="3619957529"/>
                    </a:ext>
                  </a:extLst>
                </a:gridCol>
                <a:gridCol w="1328325">
                  <a:extLst>
                    <a:ext uri="{9D8B030D-6E8A-4147-A177-3AD203B41FA5}">
                      <a16:colId xmlns:a16="http://schemas.microsoft.com/office/drawing/2014/main" val="2162271262"/>
                    </a:ext>
                  </a:extLst>
                </a:gridCol>
                <a:gridCol w="1456356">
                  <a:extLst>
                    <a:ext uri="{9D8B030D-6E8A-4147-A177-3AD203B41FA5}">
                      <a16:colId xmlns:a16="http://schemas.microsoft.com/office/drawing/2014/main" val="2007288493"/>
                    </a:ext>
                  </a:extLst>
                </a:gridCol>
                <a:gridCol w="2032497">
                  <a:extLst>
                    <a:ext uri="{9D8B030D-6E8A-4147-A177-3AD203B41FA5}">
                      <a16:colId xmlns:a16="http://schemas.microsoft.com/office/drawing/2014/main" val="1958422448"/>
                    </a:ext>
                  </a:extLst>
                </a:gridCol>
                <a:gridCol w="2944721">
                  <a:extLst>
                    <a:ext uri="{9D8B030D-6E8A-4147-A177-3AD203B41FA5}">
                      <a16:colId xmlns:a16="http://schemas.microsoft.com/office/drawing/2014/main" val="3351996428"/>
                    </a:ext>
                  </a:extLst>
                </a:gridCol>
                <a:gridCol w="1664405">
                  <a:extLst>
                    <a:ext uri="{9D8B030D-6E8A-4147-A177-3AD203B41FA5}">
                      <a16:colId xmlns:a16="http://schemas.microsoft.com/office/drawing/2014/main" val="54583547"/>
                    </a:ext>
                  </a:extLst>
                </a:gridCol>
              </a:tblGrid>
              <a:tr h="296904">
                <a:tc>
                  <a:txBody>
                    <a:bodyPr/>
                    <a:lstStyle/>
                    <a:p>
                      <a:pPr algn="ctr" fontAlgn="b"/>
                      <a:r>
                        <a:rPr lang="en-GB" sz="1050" b="1" u="none" strike="noStrike" dirty="0">
                          <a:effectLst/>
                          <a:latin typeface="Abadi" panose="020B0604020104020204" pitchFamily="34" charset="0"/>
                        </a:rPr>
                        <a:t>Year of sale</a:t>
                      </a:r>
                    </a:p>
                  </a:txBody>
                  <a:tcPr marL="7405" marR="7405" marT="7405" marB="0" anchor="b"/>
                </a:tc>
                <a:tc>
                  <a:txBody>
                    <a:bodyPr/>
                    <a:lstStyle/>
                    <a:p>
                      <a:pPr algn="ctr" fontAlgn="b"/>
                      <a:r>
                        <a:rPr lang="en-GB" sz="1050" b="1" u="none" strike="noStrike" dirty="0">
                          <a:effectLst/>
                          <a:latin typeface="Abadi" panose="020B0604020104020204" pitchFamily="34" charset="0"/>
                        </a:rPr>
                        <a:t>Territory group (continent)</a:t>
                      </a:r>
                    </a:p>
                  </a:txBody>
                  <a:tcPr marL="7405" marR="7405" marT="7405" marB="0" anchor="b"/>
                </a:tc>
                <a:tc>
                  <a:txBody>
                    <a:bodyPr/>
                    <a:lstStyle/>
                    <a:p>
                      <a:pPr algn="ctr" fontAlgn="b"/>
                      <a:r>
                        <a:rPr lang="en-GB" sz="1050" b="1" u="none" strike="noStrike" dirty="0">
                          <a:effectLst/>
                          <a:latin typeface="Abadi" panose="020B0604020104020204" pitchFamily="34" charset="0"/>
                        </a:rPr>
                        <a:t>Number of transactions</a:t>
                      </a:r>
                    </a:p>
                  </a:txBody>
                  <a:tcPr marL="7405" marR="7405" marT="7405" marB="0" anchor="b"/>
                </a:tc>
                <a:tc>
                  <a:txBody>
                    <a:bodyPr/>
                    <a:lstStyle/>
                    <a:p>
                      <a:pPr algn="ctr" fontAlgn="b"/>
                      <a:r>
                        <a:rPr lang="en-GB" sz="1050" b="1" u="none" strike="noStrike" dirty="0">
                          <a:effectLst/>
                          <a:latin typeface="Abadi" panose="020B0604020104020204" pitchFamily="34" charset="0"/>
                        </a:rPr>
                        <a:t>Sales</a:t>
                      </a:r>
                    </a:p>
                  </a:txBody>
                  <a:tcPr marL="7405" marR="7405" marT="7405" marB="0" anchor="b"/>
                </a:tc>
                <a:tc>
                  <a:txBody>
                    <a:bodyPr/>
                    <a:lstStyle/>
                    <a:p>
                      <a:pPr algn="ctr" fontAlgn="b"/>
                      <a:r>
                        <a:rPr lang="en-GB" sz="1050" b="1" u="none" strike="noStrike" dirty="0">
                          <a:effectLst/>
                          <a:latin typeface="Abadi" panose="020B0604020104020204" pitchFamily="34" charset="0"/>
                        </a:rPr>
                        <a:t>Change in number of transactions in bike category year on year</a:t>
                      </a:r>
                    </a:p>
                  </a:txBody>
                  <a:tcPr marL="7405" marR="7405" marT="7405" marB="0" anchor="b"/>
                </a:tc>
                <a:tc>
                  <a:txBody>
                    <a:bodyPr/>
                    <a:lstStyle/>
                    <a:p>
                      <a:pPr algn="ctr" fontAlgn="b"/>
                      <a:r>
                        <a:rPr lang="en-GB" sz="1050" b="1" u="none" strike="noStrike" dirty="0">
                          <a:effectLst/>
                          <a:latin typeface="Abadi" panose="020B0604020104020204" pitchFamily="34" charset="0"/>
                        </a:rPr>
                        <a:t>Change in sales in bike category year on year</a:t>
                      </a:r>
                    </a:p>
                  </a:txBody>
                  <a:tcPr marL="7405" marR="7405" marT="7405" marB="0" anchor="b"/>
                </a:tc>
                <a:extLst>
                  <a:ext uri="{0D108BD9-81ED-4DB2-BD59-A6C34878D82A}">
                    <a16:rowId xmlns:a16="http://schemas.microsoft.com/office/drawing/2014/main" val="1137472098"/>
                  </a:ext>
                </a:extLst>
              </a:tr>
              <a:tr h="136091">
                <a:tc>
                  <a:txBody>
                    <a:bodyPr/>
                    <a:lstStyle/>
                    <a:p>
                      <a:pPr algn="r" fontAlgn="b"/>
                      <a:r>
                        <a:rPr lang="en-GB" sz="900" u="none" strike="noStrike" dirty="0">
                          <a:effectLst/>
                          <a:latin typeface="Abadi" panose="020B0604020104020204" pitchFamily="34" charset="0"/>
                        </a:rPr>
                        <a:t>2012</a:t>
                      </a:r>
                      <a:endParaRPr lang="en-GB" sz="900" b="0" i="0" u="none" strike="noStrike" dirty="0">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dirty="0">
                          <a:effectLst/>
                          <a:latin typeface="Abadi" panose="020B0604020104020204" pitchFamily="34" charset="0"/>
                        </a:rPr>
                        <a:t>Australia</a:t>
                      </a:r>
                      <a:endParaRPr lang="en-GB" sz="900" b="0" i="0" u="none" strike="noStrike" dirty="0">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325</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1044896.259</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a:t>
                      </a:r>
                      <a:endParaRPr lang="en-GB" sz="900" b="0" i="0" u="none" strike="noStrike">
                        <a:solidFill>
                          <a:srgbClr val="000000"/>
                        </a:solidFill>
                        <a:effectLst/>
                        <a:latin typeface="Abadi" panose="020B0604020104020204" pitchFamily="34" charset="0"/>
                      </a:endParaRPr>
                    </a:p>
                  </a:txBody>
                  <a:tcPr marL="4675" marR="4675" marT="4675" marB="0" anchor="b"/>
                </a:tc>
                <a:extLst>
                  <a:ext uri="{0D108BD9-81ED-4DB2-BD59-A6C34878D82A}">
                    <a16:rowId xmlns:a16="http://schemas.microsoft.com/office/drawing/2014/main" val="1700573857"/>
                  </a:ext>
                </a:extLst>
              </a:tr>
              <a:tr h="136091">
                <a:tc>
                  <a:txBody>
                    <a:bodyPr/>
                    <a:lstStyle/>
                    <a:p>
                      <a:pPr algn="r" fontAlgn="b"/>
                      <a:r>
                        <a:rPr lang="en-GB" sz="900" u="none" strike="noStrike">
                          <a:effectLst/>
                          <a:latin typeface="Abadi" panose="020B0604020104020204" pitchFamily="34" charset="0"/>
                        </a:rPr>
                        <a:t>2012</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Canada</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730</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25326927.43</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a:t>
                      </a:r>
                      <a:endParaRPr lang="en-GB" sz="900" b="0" i="0" u="none" strike="noStrike">
                        <a:solidFill>
                          <a:srgbClr val="000000"/>
                        </a:solidFill>
                        <a:effectLst/>
                        <a:latin typeface="Abadi" panose="020B0604020104020204" pitchFamily="34" charset="0"/>
                      </a:endParaRPr>
                    </a:p>
                  </a:txBody>
                  <a:tcPr marL="4675" marR="4675" marT="4675" marB="0" anchor="b"/>
                </a:tc>
                <a:extLst>
                  <a:ext uri="{0D108BD9-81ED-4DB2-BD59-A6C34878D82A}">
                    <a16:rowId xmlns:a16="http://schemas.microsoft.com/office/drawing/2014/main" val="3878448310"/>
                  </a:ext>
                </a:extLst>
              </a:tr>
              <a:tr h="136091">
                <a:tc>
                  <a:txBody>
                    <a:bodyPr/>
                    <a:lstStyle/>
                    <a:p>
                      <a:pPr algn="r" fontAlgn="b"/>
                      <a:r>
                        <a:rPr lang="en-GB" sz="900" u="none" strike="noStrike">
                          <a:effectLst/>
                          <a:latin typeface="Abadi" panose="020B0604020104020204" pitchFamily="34" charset="0"/>
                        </a:rPr>
                        <a:t>2012</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Central</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dirty="0">
                          <a:effectLst/>
                          <a:latin typeface="Abadi" panose="020B0604020104020204" pitchFamily="34" charset="0"/>
                        </a:rPr>
                        <a:t>393</a:t>
                      </a:r>
                      <a:endParaRPr lang="en-GB" sz="900" b="0" i="0" u="none" strike="noStrike" dirty="0">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15756157.21</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a:t>
                      </a:r>
                      <a:endParaRPr lang="en-GB" sz="900" b="0" i="0" u="none" strike="noStrike">
                        <a:solidFill>
                          <a:srgbClr val="000000"/>
                        </a:solidFill>
                        <a:effectLst/>
                        <a:latin typeface="Abadi" panose="020B0604020104020204" pitchFamily="34" charset="0"/>
                      </a:endParaRPr>
                    </a:p>
                  </a:txBody>
                  <a:tcPr marL="4675" marR="4675" marT="4675" marB="0" anchor="b"/>
                </a:tc>
                <a:extLst>
                  <a:ext uri="{0D108BD9-81ED-4DB2-BD59-A6C34878D82A}">
                    <a16:rowId xmlns:a16="http://schemas.microsoft.com/office/drawing/2014/main" val="4280472075"/>
                  </a:ext>
                </a:extLst>
              </a:tr>
              <a:tr h="136091">
                <a:tc>
                  <a:txBody>
                    <a:bodyPr/>
                    <a:lstStyle/>
                    <a:p>
                      <a:pPr algn="r" fontAlgn="b"/>
                      <a:r>
                        <a:rPr lang="en-GB" sz="900" u="none" strike="noStrike">
                          <a:effectLst/>
                          <a:latin typeface="Abadi" panose="020B0604020104020204" pitchFamily="34" charset="0"/>
                        </a:rPr>
                        <a:t>2012</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France</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dirty="0">
                          <a:effectLst/>
                          <a:latin typeface="Abadi" panose="020B0604020104020204" pitchFamily="34" charset="0"/>
                        </a:rPr>
                        <a:t>95</a:t>
                      </a:r>
                      <a:endParaRPr lang="en-GB" sz="900" b="0" i="0" u="none" strike="noStrike" dirty="0">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1024803.359</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a:t>
                      </a:r>
                      <a:endParaRPr lang="en-GB" sz="900" b="0" i="0" u="none" strike="noStrike">
                        <a:solidFill>
                          <a:srgbClr val="000000"/>
                        </a:solidFill>
                        <a:effectLst/>
                        <a:latin typeface="Abadi" panose="020B0604020104020204" pitchFamily="34" charset="0"/>
                      </a:endParaRPr>
                    </a:p>
                  </a:txBody>
                  <a:tcPr marL="4675" marR="4675" marT="4675" marB="0" anchor="b"/>
                </a:tc>
                <a:extLst>
                  <a:ext uri="{0D108BD9-81ED-4DB2-BD59-A6C34878D82A}">
                    <a16:rowId xmlns:a16="http://schemas.microsoft.com/office/drawing/2014/main" val="4208513287"/>
                  </a:ext>
                </a:extLst>
              </a:tr>
              <a:tr h="136091">
                <a:tc>
                  <a:txBody>
                    <a:bodyPr/>
                    <a:lstStyle/>
                    <a:p>
                      <a:pPr algn="r" fontAlgn="b"/>
                      <a:r>
                        <a:rPr lang="en-GB" sz="900" u="none" strike="noStrike">
                          <a:effectLst/>
                          <a:latin typeface="Abadi" panose="020B0604020104020204" pitchFamily="34" charset="0"/>
                        </a:rPr>
                        <a:t>2012</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Germany</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dirty="0">
                          <a:effectLst/>
                          <a:latin typeface="Abadi" panose="020B0604020104020204" pitchFamily="34" charset="0"/>
                        </a:rPr>
                        <a:t>93</a:t>
                      </a:r>
                      <a:endParaRPr lang="en-GB" sz="900" b="0" i="0" u="none" strike="noStrike" dirty="0">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271458.0569</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a:t>
                      </a:r>
                      <a:endParaRPr lang="en-GB" sz="900" b="0" i="0" u="none" strike="noStrike">
                        <a:solidFill>
                          <a:srgbClr val="000000"/>
                        </a:solidFill>
                        <a:effectLst/>
                        <a:latin typeface="Abadi" panose="020B0604020104020204" pitchFamily="34" charset="0"/>
                      </a:endParaRPr>
                    </a:p>
                  </a:txBody>
                  <a:tcPr marL="4675" marR="4675" marT="4675" marB="0" anchor="b"/>
                </a:tc>
                <a:extLst>
                  <a:ext uri="{0D108BD9-81ED-4DB2-BD59-A6C34878D82A}">
                    <a16:rowId xmlns:a16="http://schemas.microsoft.com/office/drawing/2014/main" val="3513568107"/>
                  </a:ext>
                </a:extLst>
              </a:tr>
              <a:tr h="136091">
                <a:tc>
                  <a:txBody>
                    <a:bodyPr/>
                    <a:lstStyle/>
                    <a:p>
                      <a:pPr algn="r" fontAlgn="b"/>
                      <a:r>
                        <a:rPr lang="en-GB" sz="900" u="none" strike="noStrike">
                          <a:effectLst/>
                          <a:latin typeface="Abadi" panose="020B0604020104020204" pitchFamily="34" charset="0"/>
                        </a:rPr>
                        <a:t>2012</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Northeast</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392</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11506942.39</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a:t>
                      </a:r>
                      <a:endParaRPr lang="en-GB" sz="900" b="0" i="0" u="none" strike="noStrike">
                        <a:solidFill>
                          <a:srgbClr val="000000"/>
                        </a:solidFill>
                        <a:effectLst/>
                        <a:latin typeface="Abadi" panose="020B0604020104020204" pitchFamily="34" charset="0"/>
                      </a:endParaRPr>
                    </a:p>
                  </a:txBody>
                  <a:tcPr marL="4675" marR="4675" marT="4675" marB="0" anchor="b"/>
                </a:tc>
                <a:extLst>
                  <a:ext uri="{0D108BD9-81ED-4DB2-BD59-A6C34878D82A}">
                    <a16:rowId xmlns:a16="http://schemas.microsoft.com/office/drawing/2014/main" val="3949828200"/>
                  </a:ext>
                </a:extLst>
              </a:tr>
              <a:tr h="136091">
                <a:tc>
                  <a:txBody>
                    <a:bodyPr/>
                    <a:lstStyle/>
                    <a:p>
                      <a:pPr algn="r" fontAlgn="b"/>
                      <a:r>
                        <a:rPr lang="en-GB" sz="900" u="none" strike="noStrike">
                          <a:effectLst/>
                          <a:latin typeface="Abadi" panose="020B0604020104020204" pitchFamily="34" charset="0"/>
                        </a:rPr>
                        <a:t>2012</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Northwest</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550</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dirty="0">
                          <a:effectLst/>
                          <a:latin typeface="Abadi" panose="020B0604020104020204" pitchFamily="34" charset="0"/>
                        </a:rPr>
                        <a:t>18441863.93</a:t>
                      </a:r>
                      <a:endParaRPr lang="en-GB" sz="900" b="0" i="0" u="none" strike="noStrike" dirty="0">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a:t>
                      </a:r>
                      <a:endParaRPr lang="en-GB" sz="900" b="0" i="0" u="none" strike="noStrike">
                        <a:solidFill>
                          <a:srgbClr val="000000"/>
                        </a:solidFill>
                        <a:effectLst/>
                        <a:latin typeface="Abadi" panose="020B0604020104020204" pitchFamily="34" charset="0"/>
                      </a:endParaRPr>
                    </a:p>
                  </a:txBody>
                  <a:tcPr marL="4675" marR="4675" marT="4675" marB="0" anchor="b"/>
                </a:tc>
                <a:extLst>
                  <a:ext uri="{0D108BD9-81ED-4DB2-BD59-A6C34878D82A}">
                    <a16:rowId xmlns:a16="http://schemas.microsoft.com/office/drawing/2014/main" val="739467558"/>
                  </a:ext>
                </a:extLst>
              </a:tr>
              <a:tr h="136091">
                <a:tc>
                  <a:txBody>
                    <a:bodyPr/>
                    <a:lstStyle/>
                    <a:p>
                      <a:pPr algn="r" fontAlgn="b"/>
                      <a:r>
                        <a:rPr lang="en-GB" sz="900" u="none" strike="noStrike">
                          <a:effectLst/>
                          <a:latin typeface="Abadi" panose="020B0604020104020204" pitchFamily="34" charset="0"/>
                        </a:rPr>
                        <a:t>2012</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Southeast</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394</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13202322.09</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a:t>
                      </a:r>
                      <a:endParaRPr lang="en-GB" sz="900" b="0" i="0" u="none" strike="noStrike">
                        <a:solidFill>
                          <a:srgbClr val="000000"/>
                        </a:solidFill>
                        <a:effectLst/>
                        <a:latin typeface="Abadi" panose="020B0604020104020204" pitchFamily="34" charset="0"/>
                      </a:endParaRPr>
                    </a:p>
                  </a:txBody>
                  <a:tcPr marL="4675" marR="4675" marT="4675" marB="0" anchor="b"/>
                </a:tc>
                <a:extLst>
                  <a:ext uri="{0D108BD9-81ED-4DB2-BD59-A6C34878D82A}">
                    <a16:rowId xmlns:a16="http://schemas.microsoft.com/office/drawing/2014/main" val="3553570698"/>
                  </a:ext>
                </a:extLst>
              </a:tr>
              <a:tr h="136091">
                <a:tc>
                  <a:txBody>
                    <a:bodyPr/>
                    <a:lstStyle/>
                    <a:p>
                      <a:pPr algn="r" fontAlgn="b"/>
                      <a:r>
                        <a:rPr lang="en-GB" sz="900" u="none" strike="noStrike">
                          <a:effectLst/>
                          <a:latin typeface="Abadi" panose="020B0604020104020204" pitchFamily="34" charset="0"/>
                        </a:rPr>
                        <a:t>2012</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Southwest</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965</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dirty="0">
                          <a:effectLst/>
                          <a:latin typeface="Abadi" panose="020B0604020104020204" pitchFamily="34" charset="0"/>
                        </a:rPr>
                        <a:t>29245658.22</a:t>
                      </a:r>
                      <a:endParaRPr lang="en-GB" sz="900" b="0" i="0" u="none" strike="noStrike" dirty="0">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a:t>
                      </a:r>
                      <a:endParaRPr lang="en-GB" sz="900" b="0" i="0" u="none" strike="noStrike">
                        <a:solidFill>
                          <a:srgbClr val="000000"/>
                        </a:solidFill>
                        <a:effectLst/>
                        <a:latin typeface="Abadi" panose="020B0604020104020204" pitchFamily="34" charset="0"/>
                      </a:endParaRPr>
                    </a:p>
                  </a:txBody>
                  <a:tcPr marL="4675" marR="4675" marT="4675" marB="0" anchor="b"/>
                </a:tc>
                <a:extLst>
                  <a:ext uri="{0D108BD9-81ED-4DB2-BD59-A6C34878D82A}">
                    <a16:rowId xmlns:a16="http://schemas.microsoft.com/office/drawing/2014/main" val="832120924"/>
                  </a:ext>
                </a:extLst>
              </a:tr>
              <a:tr h="136091">
                <a:tc>
                  <a:txBody>
                    <a:bodyPr/>
                    <a:lstStyle/>
                    <a:p>
                      <a:pPr algn="r" fontAlgn="b"/>
                      <a:r>
                        <a:rPr lang="en-GB" sz="900" u="none" strike="noStrike">
                          <a:effectLst/>
                          <a:latin typeface="Abadi" panose="020B0604020104020204" pitchFamily="34" charset="0"/>
                        </a:rPr>
                        <a:t>2012</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United Kingdom</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79</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1354153.058</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a:t>
                      </a:r>
                      <a:endParaRPr lang="en-GB" sz="900" b="0" i="0" u="none" strike="noStrike">
                        <a:solidFill>
                          <a:srgbClr val="000000"/>
                        </a:solidFill>
                        <a:effectLst/>
                        <a:latin typeface="Abadi" panose="020B0604020104020204" pitchFamily="34" charset="0"/>
                      </a:endParaRPr>
                    </a:p>
                  </a:txBody>
                  <a:tcPr marL="4675" marR="4675" marT="4675" marB="0" anchor="b"/>
                </a:tc>
                <a:extLst>
                  <a:ext uri="{0D108BD9-81ED-4DB2-BD59-A6C34878D82A}">
                    <a16:rowId xmlns:a16="http://schemas.microsoft.com/office/drawing/2014/main" val="566773011"/>
                  </a:ext>
                </a:extLst>
              </a:tr>
              <a:tr h="136091">
                <a:tc>
                  <a:txBody>
                    <a:bodyPr/>
                    <a:lstStyle/>
                    <a:p>
                      <a:pPr algn="r" fontAlgn="b"/>
                      <a:r>
                        <a:rPr lang="en-GB" sz="900" u="none" strike="noStrike">
                          <a:effectLst/>
                          <a:latin typeface="Abadi" panose="020B0604020104020204" pitchFamily="34" charset="0"/>
                        </a:rPr>
                        <a:t>2013</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Australia</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590</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1597997.724</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+82%</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+53%</a:t>
                      </a:r>
                      <a:endParaRPr lang="en-GB" sz="900" b="0" i="0" u="none" strike="noStrike">
                        <a:solidFill>
                          <a:srgbClr val="000000"/>
                        </a:solidFill>
                        <a:effectLst/>
                        <a:latin typeface="Abadi" panose="020B0604020104020204" pitchFamily="34" charset="0"/>
                      </a:endParaRPr>
                    </a:p>
                  </a:txBody>
                  <a:tcPr marL="4675" marR="4675" marT="4675" marB="0" anchor="b"/>
                </a:tc>
                <a:extLst>
                  <a:ext uri="{0D108BD9-81ED-4DB2-BD59-A6C34878D82A}">
                    <a16:rowId xmlns:a16="http://schemas.microsoft.com/office/drawing/2014/main" val="2890463503"/>
                  </a:ext>
                </a:extLst>
              </a:tr>
              <a:tr h="136091">
                <a:tc>
                  <a:txBody>
                    <a:bodyPr/>
                    <a:lstStyle/>
                    <a:p>
                      <a:pPr algn="r" fontAlgn="b"/>
                      <a:r>
                        <a:rPr lang="en-GB" sz="900" u="none" strike="noStrike">
                          <a:effectLst/>
                          <a:latin typeface="Abadi" panose="020B0604020104020204" pitchFamily="34" charset="0"/>
                        </a:rPr>
                        <a:t>2013</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Canada</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696</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31121293.98</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dirty="0">
                          <a:effectLst/>
                          <a:latin typeface="Abadi" panose="020B0604020104020204" pitchFamily="34" charset="0"/>
                        </a:rPr>
                        <a:t>-+5%</a:t>
                      </a:r>
                      <a:endParaRPr lang="en-GB" sz="900" b="0" i="0" u="none" strike="noStrike" dirty="0">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+23%</a:t>
                      </a:r>
                      <a:endParaRPr lang="en-GB" sz="900" b="0" i="0" u="none" strike="noStrike">
                        <a:solidFill>
                          <a:srgbClr val="000000"/>
                        </a:solidFill>
                        <a:effectLst/>
                        <a:latin typeface="Abadi" panose="020B0604020104020204" pitchFamily="34" charset="0"/>
                      </a:endParaRPr>
                    </a:p>
                  </a:txBody>
                  <a:tcPr marL="4675" marR="4675" marT="4675" marB="0" anchor="b"/>
                </a:tc>
                <a:extLst>
                  <a:ext uri="{0D108BD9-81ED-4DB2-BD59-A6C34878D82A}">
                    <a16:rowId xmlns:a16="http://schemas.microsoft.com/office/drawing/2014/main" val="4195979056"/>
                  </a:ext>
                </a:extLst>
              </a:tr>
              <a:tr h="136091">
                <a:tc>
                  <a:txBody>
                    <a:bodyPr/>
                    <a:lstStyle/>
                    <a:p>
                      <a:pPr algn="r" fontAlgn="b"/>
                      <a:r>
                        <a:rPr lang="en-GB" sz="900" u="none" strike="noStrike">
                          <a:effectLst/>
                          <a:latin typeface="Abadi" panose="020B0604020104020204" pitchFamily="34" charset="0"/>
                        </a:rPr>
                        <a:t>2013</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Central</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357</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16354707.28</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-+9%</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+4%</a:t>
                      </a:r>
                      <a:endParaRPr lang="en-GB" sz="900" b="0" i="0" u="none" strike="noStrike">
                        <a:solidFill>
                          <a:srgbClr val="000000"/>
                        </a:solidFill>
                        <a:effectLst/>
                        <a:latin typeface="Abadi" panose="020B0604020104020204" pitchFamily="34" charset="0"/>
                      </a:endParaRPr>
                    </a:p>
                  </a:txBody>
                  <a:tcPr marL="4675" marR="4675" marT="4675" marB="0" anchor="b"/>
                </a:tc>
                <a:extLst>
                  <a:ext uri="{0D108BD9-81ED-4DB2-BD59-A6C34878D82A}">
                    <a16:rowId xmlns:a16="http://schemas.microsoft.com/office/drawing/2014/main" val="2467126158"/>
                  </a:ext>
                </a:extLst>
              </a:tr>
              <a:tr h="136091">
                <a:tc>
                  <a:txBody>
                    <a:bodyPr/>
                    <a:lstStyle/>
                    <a:p>
                      <a:pPr algn="r" fontAlgn="b"/>
                      <a:r>
                        <a:rPr lang="en-GB" sz="900" u="none" strike="noStrike">
                          <a:effectLst/>
                          <a:latin typeface="Abadi" panose="020B0604020104020204" pitchFamily="34" charset="0"/>
                        </a:rPr>
                        <a:t>2013</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France</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313</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5585889.963</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dirty="0">
                          <a:effectLst/>
                          <a:latin typeface="Abadi" panose="020B0604020104020204" pitchFamily="34" charset="0"/>
                        </a:rPr>
                        <a:t>+229%</a:t>
                      </a:r>
                      <a:endParaRPr lang="en-GB" sz="900" b="0" i="0" u="none" strike="noStrike" dirty="0">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+445%</a:t>
                      </a:r>
                      <a:endParaRPr lang="en-GB" sz="900" b="0" i="0" u="none" strike="noStrike">
                        <a:solidFill>
                          <a:srgbClr val="000000"/>
                        </a:solidFill>
                        <a:effectLst/>
                        <a:latin typeface="Abadi" panose="020B0604020104020204" pitchFamily="34" charset="0"/>
                      </a:endParaRPr>
                    </a:p>
                  </a:txBody>
                  <a:tcPr marL="4675" marR="4675" marT="4675" marB="0" anchor="b"/>
                </a:tc>
                <a:extLst>
                  <a:ext uri="{0D108BD9-81ED-4DB2-BD59-A6C34878D82A}">
                    <a16:rowId xmlns:a16="http://schemas.microsoft.com/office/drawing/2014/main" val="2271665642"/>
                  </a:ext>
                </a:extLst>
              </a:tr>
              <a:tr h="136091">
                <a:tc>
                  <a:txBody>
                    <a:bodyPr/>
                    <a:lstStyle/>
                    <a:p>
                      <a:pPr algn="r" fontAlgn="b"/>
                      <a:r>
                        <a:rPr lang="en-GB" sz="900" u="none" strike="noStrike">
                          <a:effectLst/>
                          <a:latin typeface="Abadi" panose="020B0604020104020204" pitchFamily="34" charset="0"/>
                        </a:rPr>
                        <a:t>2013</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Germany</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229</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2564882.897</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+146%</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+845%</a:t>
                      </a:r>
                      <a:endParaRPr lang="en-GB" sz="900" b="0" i="0" u="none" strike="noStrike">
                        <a:solidFill>
                          <a:srgbClr val="000000"/>
                        </a:solidFill>
                        <a:effectLst/>
                        <a:latin typeface="Abadi" panose="020B0604020104020204" pitchFamily="34" charset="0"/>
                      </a:endParaRPr>
                    </a:p>
                  </a:txBody>
                  <a:tcPr marL="4675" marR="4675" marT="4675" marB="0" anchor="b"/>
                </a:tc>
                <a:extLst>
                  <a:ext uri="{0D108BD9-81ED-4DB2-BD59-A6C34878D82A}">
                    <a16:rowId xmlns:a16="http://schemas.microsoft.com/office/drawing/2014/main" val="188336169"/>
                  </a:ext>
                </a:extLst>
              </a:tr>
              <a:tr h="136091">
                <a:tc>
                  <a:txBody>
                    <a:bodyPr/>
                    <a:lstStyle/>
                    <a:p>
                      <a:pPr algn="r" fontAlgn="b"/>
                      <a:r>
                        <a:rPr lang="en-GB" sz="900" u="none" strike="noStrike">
                          <a:effectLst/>
                          <a:latin typeface="Abadi" panose="020B0604020104020204" pitchFamily="34" charset="0"/>
                        </a:rPr>
                        <a:t>2013</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Northeast</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363</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16420019.07</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-+7%</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dirty="0">
                          <a:effectLst/>
                          <a:latin typeface="Abadi" panose="020B0604020104020204" pitchFamily="34" charset="0"/>
                        </a:rPr>
                        <a:t>+43%</a:t>
                      </a:r>
                      <a:endParaRPr lang="en-GB" sz="900" b="0" i="0" u="none" strike="noStrike" dirty="0">
                        <a:solidFill>
                          <a:srgbClr val="000000"/>
                        </a:solidFill>
                        <a:effectLst/>
                        <a:latin typeface="Abadi" panose="020B0604020104020204" pitchFamily="34" charset="0"/>
                      </a:endParaRPr>
                    </a:p>
                  </a:txBody>
                  <a:tcPr marL="4675" marR="4675" marT="4675" marB="0" anchor="b"/>
                </a:tc>
                <a:extLst>
                  <a:ext uri="{0D108BD9-81ED-4DB2-BD59-A6C34878D82A}">
                    <a16:rowId xmlns:a16="http://schemas.microsoft.com/office/drawing/2014/main" val="345329365"/>
                  </a:ext>
                </a:extLst>
              </a:tr>
              <a:tr h="136091">
                <a:tc>
                  <a:txBody>
                    <a:bodyPr/>
                    <a:lstStyle/>
                    <a:p>
                      <a:pPr algn="r" fontAlgn="b"/>
                      <a:r>
                        <a:rPr lang="en-GB" sz="900" u="none" strike="noStrike">
                          <a:effectLst/>
                          <a:latin typeface="Abadi" panose="020B0604020104020204" pitchFamily="34" charset="0"/>
                        </a:rPr>
                        <a:t>2013</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Northwest</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495</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15807213.4</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dirty="0">
                          <a:effectLst/>
                          <a:latin typeface="Abadi" panose="020B0604020104020204" pitchFamily="34" charset="0"/>
                        </a:rPr>
                        <a:t>-+10%</a:t>
                      </a:r>
                      <a:endParaRPr lang="en-GB" sz="900" b="0" i="0" u="none" strike="noStrike" dirty="0">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-+14%</a:t>
                      </a:r>
                      <a:endParaRPr lang="en-GB" sz="900" b="0" i="0" u="none" strike="noStrike">
                        <a:solidFill>
                          <a:srgbClr val="000000"/>
                        </a:solidFill>
                        <a:effectLst/>
                        <a:latin typeface="Abadi" panose="020B0604020104020204" pitchFamily="34" charset="0"/>
                      </a:endParaRPr>
                    </a:p>
                  </a:txBody>
                  <a:tcPr marL="4675" marR="4675" marT="4675" marB="0" anchor="b"/>
                </a:tc>
                <a:extLst>
                  <a:ext uri="{0D108BD9-81ED-4DB2-BD59-A6C34878D82A}">
                    <a16:rowId xmlns:a16="http://schemas.microsoft.com/office/drawing/2014/main" val="1398783880"/>
                  </a:ext>
                </a:extLst>
              </a:tr>
              <a:tr h="136091">
                <a:tc>
                  <a:txBody>
                    <a:bodyPr/>
                    <a:lstStyle/>
                    <a:p>
                      <a:pPr algn="r" fontAlgn="b"/>
                      <a:r>
                        <a:rPr lang="en-GB" sz="900" u="none" strike="noStrike">
                          <a:effectLst/>
                          <a:latin typeface="Abadi" panose="020B0604020104020204" pitchFamily="34" charset="0"/>
                        </a:rPr>
                        <a:t>2013</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Southeast</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301</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12704166.14</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-+24%</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-+4%</a:t>
                      </a:r>
                      <a:endParaRPr lang="en-GB" sz="900" b="0" i="0" u="none" strike="noStrike">
                        <a:solidFill>
                          <a:srgbClr val="000000"/>
                        </a:solidFill>
                        <a:effectLst/>
                        <a:latin typeface="Abadi" panose="020B0604020104020204" pitchFamily="34" charset="0"/>
                      </a:endParaRPr>
                    </a:p>
                  </a:txBody>
                  <a:tcPr marL="4675" marR="4675" marT="4675" marB="0" anchor="b"/>
                </a:tc>
                <a:extLst>
                  <a:ext uri="{0D108BD9-81ED-4DB2-BD59-A6C34878D82A}">
                    <a16:rowId xmlns:a16="http://schemas.microsoft.com/office/drawing/2014/main" val="2014435806"/>
                  </a:ext>
                </a:extLst>
              </a:tr>
              <a:tr h="136091">
                <a:tc>
                  <a:txBody>
                    <a:bodyPr/>
                    <a:lstStyle/>
                    <a:p>
                      <a:pPr algn="r" fontAlgn="b"/>
                      <a:r>
                        <a:rPr lang="en-GB" sz="900" u="none" strike="noStrike">
                          <a:effectLst/>
                          <a:latin typeface="Abadi" panose="020B0604020104020204" pitchFamily="34" charset="0"/>
                        </a:rPr>
                        <a:t>2013</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Southwest</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1043</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44309627.87</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+8%</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dirty="0">
                          <a:effectLst/>
                          <a:latin typeface="Abadi" panose="020B0604020104020204" pitchFamily="34" charset="0"/>
                        </a:rPr>
                        <a:t>+52%</a:t>
                      </a:r>
                      <a:endParaRPr lang="en-GB" sz="900" b="0" i="0" u="none" strike="noStrike" dirty="0">
                        <a:solidFill>
                          <a:srgbClr val="000000"/>
                        </a:solidFill>
                        <a:effectLst/>
                        <a:latin typeface="Abadi" panose="020B0604020104020204" pitchFamily="34" charset="0"/>
                      </a:endParaRPr>
                    </a:p>
                  </a:txBody>
                  <a:tcPr marL="4675" marR="4675" marT="4675" marB="0" anchor="b"/>
                </a:tc>
                <a:extLst>
                  <a:ext uri="{0D108BD9-81ED-4DB2-BD59-A6C34878D82A}">
                    <a16:rowId xmlns:a16="http://schemas.microsoft.com/office/drawing/2014/main" val="3358248047"/>
                  </a:ext>
                </a:extLst>
              </a:tr>
              <a:tr h="136091">
                <a:tc>
                  <a:txBody>
                    <a:bodyPr/>
                    <a:lstStyle/>
                    <a:p>
                      <a:pPr algn="r" fontAlgn="b"/>
                      <a:r>
                        <a:rPr lang="en-GB" sz="900" u="none" strike="noStrike" dirty="0">
                          <a:effectLst/>
                          <a:latin typeface="Abadi" panose="020B0604020104020204" pitchFamily="34" charset="0"/>
                        </a:rPr>
                        <a:t>2013</a:t>
                      </a:r>
                      <a:endParaRPr lang="en-GB" sz="900" b="0" i="0" u="none" strike="noStrike" dirty="0">
                        <a:solidFill>
                          <a:srgbClr val="000000"/>
                        </a:solidFill>
                        <a:effectLst/>
                        <a:latin typeface="Abadi" panose="020B0604020104020204" pitchFamily="34" charset="0"/>
                      </a:endParaRPr>
                    </a:p>
                  </a:txBody>
                  <a:tcPr marL="4675" marR="4675" marT="4675" marB="0" anchor="b"/>
                </a:tc>
                <a:tc>
                  <a:txBody>
                    <a:bodyPr/>
                    <a:lstStyle/>
                    <a:p>
                      <a:pPr algn="l" fontAlgn="b"/>
                      <a:r>
                        <a:rPr lang="en-GB" sz="900" u="none" strike="noStrike">
                          <a:effectLst/>
                          <a:latin typeface="Abadi" panose="020B0604020104020204" pitchFamily="34" charset="0"/>
                        </a:rPr>
                        <a:t>United Kingdom</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381</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7926871.541</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+382%</a:t>
                      </a:r>
                      <a:endParaRPr lang="en-GB" sz="900" b="0" i="0" u="none" strike="noStrike">
                        <a:solidFill>
                          <a:srgbClr val="000000"/>
                        </a:solidFill>
                        <a:effectLst/>
                        <a:latin typeface="Abadi" panose="020B0604020104020204" pitchFamily="34" charset="0"/>
                      </a:endParaRPr>
                    </a:p>
                  </a:txBody>
                  <a:tcPr marL="4675" marR="4675" marT="4675" marB="0" anchor="b"/>
                </a:tc>
                <a:tc>
                  <a:txBody>
                    <a:bodyPr/>
                    <a:lstStyle/>
                    <a:p>
                      <a:pPr algn="r" fontAlgn="b"/>
                      <a:r>
                        <a:rPr lang="en-GB" sz="900" u="none" strike="noStrike">
                          <a:effectLst/>
                          <a:latin typeface="Abadi" panose="020B0604020104020204" pitchFamily="34" charset="0"/>
                        </a:rPr>
                        <a:t>+485%</a:t>
                      </a:r>
                      <a:endParaRPr lang="en-GB" sz="900" b="0" i="0" u="none" strike="noStrike">
                        <a:solidFill>
                          <a:srgbClr val="000000"/>
                        </a:solidFill>
                        <a:effectLst/>
                        <a:latin typeface="Abadi" panose="020B0604020104020204" pitchFamily="34" charset="0"/>
                      </a:endParaRPr>
                    </a:p>
                  </a:txBody>
                  <a:tcPr marL="4675" marR="4675" marT="4675" marB="0" anchor="b"/>
                </a:tc>
                <a:extLst>
                  <a:ext uri="{0D108BD9-81ED-4DB2-BD59-A6C34878D82A}">
                    <a16:rowId xmlns:a16="http://schemas.microsoft.com/office/drawing/2014/main" val="4205026705"/>
                  </a:ext>
                </a:extLst>
              </a:tr>
              <a:tr h="136091">
                <a:tc>
                  <a:txBody>
                    <a:bodyPr/>
                    <a:lstStyle/>
                    <a:p>
                      <a:pPr algn="r" fontAlgn="b"/>
                      <a:r>
                        <a:rPr lang="en-GB" sz="900" u="none" strike="noStrike" dirty="0">
                          <a:effectLst/>
                          <a:latin typeface="Abadi" panose="020B0604020104020204" pitchFamily="34" charset="0"/>
                        </a:rPr>
                        <a:t>2014</a:t>
                      </a:r>
                      <a:endParaRPr lang="en-GB" sz="900" b="0" i="0" u="none" strike="noStrike" dirty="0">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l" fontAlgn="b"/>
                      <a:r>
                        <a:rPr lang="en-GB" sz="900" u="none" strike="noStrike" dirty="0">
                          <a:effectLst/>
                          <a:latin typeface="Abadi" panose="020B0604020104020204" pitchFamily="34" charset="0"/>
                        </a:rPr>
                        <a:t>Australia</a:t>
                      </a:r>
                      <a:endParaRPr lang="en-GB" sz="900" b="0" i="0" u="none" strike="noStrike" dirty="0">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a:effectLst/>
                          <a:latin typeface="Abadi" panose="020B0604020104020204" pitchFamily="34" charset="0"/>
                        </a:rPr>
                        <a:t>1600</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a:effectLst/>
                          <a:latin typeface="Abadi" panose="020B0604020104020204" pitchFamily="34" charset="0"/>
                        </a:rPr>
                        <a:t>10173266.78</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a:effectLst/>
                          <a:latin typeface="Abadi" panose="020B0604020104020204" pitchFamily="34" charset="0"/>
                        </a:rPr>
                        <a:t>+171%</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dirty="0">
                          <a:effectLst/>
                          <a:latin typeface="Abadi" panose="020B0604020104020204" pitchFamily="34" charset="0"/>
                        </a:rPr>
                        <a:t>+537%</a:t>
                      </a:r>
                      <a:endParaRPr lang="en-GB" sz="900" b="0" i="0" u="none" strike="noStrike" dirty="0">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extLst>
                  <a:ext uri="{0D108BD9-81ED-4DB2-BD59-A6C34878D82A}">
                    <a16:rowId xmlns:a16="http://schemas.microsoft.com/office/drawing/2014/main" val="375212538"/>
                  </a:ext>
                </a:extLst>
              </a:tr>
              <a:tr h="136091">
                <a:tc>
                  <a:txBody>
                    <a:bodyPr/>
                    <a:lstStyle/>
                    <a:p>
                      <a:pPr algn="r" fontAlgn="b"/>
                      <a:r>
                        <a:rPr lang="en-GB" sz="900" u="none" strike="noStrike">
                          <a:effectLst/>
                          <a:latin typeface="Abadi" panose="020B0604020104020204" pitchFamily="34" charset="0"/>
                        </a:rPr>
                        <a:t>2014</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l" fontAlgn="b"/>
                      <a:r>
                        <a:rPr lang="en-GB" sz="900" u="none" strike="noStrike" dirty="0">
                          <a:effectLst/>
                          <a:latin typeface="Abadi" panose="020B0604020104020204" pitchFamily="34" charset="0"/>
                        </a:rPr>
                        <a:t>Canada</a:t>
                      </a:r>
                      <a:endParaRPr lang="en-GB" sz="900" b="0" i="0" u="none" strike="noStrike" dirty="0">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a:effectLst/>
                          <a:latin typeface="Abadi" panose="020B0604020104020204" pitchFamily="34" charset="0"/>
                        </a:rPr>
                        <a:t>892</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a:effectLst/>
                          <a:latin typeface="Abadi" panose="020B0604020104020204" pitchFamily="34" charset="0"/>
                        </a:rPr>
                        <a:t>22155851.79</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a:effectLst/>
                          <a:latin typeface="Abadi" panose="020B0604020104020204" pitchFamily="34" charset="0"/>
                        </a:rPr>
                        <a:t>+28%</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a:effectLst/>
                          <a:latin typeface="Abadi" panose="020B0604020104020204" pitchFamily="34" charset="0"/>
                        </a:rPr>
                        <a:t>-+29%</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extLst>
                  <a:ext uri="{0D108BD9-81ED-4DB2-BD59-A6C34878D82A}">
                    <a16:rowId xmlns:a16="http://schemas.microsoft.com/office/drawing/2014/main" val="759700107"/>
                  </a:ext>
                </a:extLst>
              </a:tr>
              <a:tr h="136091">
                <a:tc>
                  <a:txBody>
                    <a:bodyPr/>
                    <a:lstStyle/>
                    <a:p>
                      <a:pPr algn="r" fontAlgn="b"/>
                      <a:r>
                        <a:rPr lang="en-GB" sz="900" u="none" strike="noStrike">
                          <a:effectLst/>
                          <a:latin typeface="Abadi" panose="020B0604020104020204" pitchFamily="34" charset="0"/>
                        </a:rPr>
                        <a:t>2014</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l" fontAlgn="b"/>
                      <a:r>
                        <a:rPr lang="en-GB" sz="900" u="none" strike="noStrike" dirty="0">
                          <a:effectLst/>
                          <a:latin typeface="Abadi" panose="020B0604020104020204" pitchFamily="34" charset="0"/>
                        </a:rPr>
                        <a:t>Central</a:t>
                      </a:r>
                      <a:endParaRPr lang="en-GB" sz="900" b="0" i="0" u="none" strike="noStrike" dirty="0">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dirty="0">
                          <a:effectLst/>
                          <a:latin typeface="Abadi" panose="020B0604020104020204" pitchFamily="34" charset="0"/>
                        </a:rPr>
                        <a:t>366</a:t>
                      </a:r>
                      <a:endParaRPr lang="en-GB" sz="900" b="0" i="0" u="none" strike="noStrike" dirty="0">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a:effectLst/>
                          <a:latin typeface="Abadi" panose="020B0604020104020204" pitchFamily="34" charset="0"/>
                        </a:rPr>
                        <a:t>12599551.52</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a:effectLst/>
                          <a:latin typeface="Abadi" panose="020B0604020104020204" pitchFamily="34" charset="0"/>
                        </a:rPr>
                        <a:t>+3%</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dirty="0">
                          <a:effectLst/>
                          <a:latin typeface="Abadi" panose="020B0604020104020204" pitchFamily="34" charset="0"/>
                        </a:rPr>
                        <a:t>-+23%</a:t>
                      </a:r>
                      <a:endParaRPr lang="en-GB" sz="900" b="0" i="0" u="none" strike="noStrike" dirty="0">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extLst>
                  <a:ext uri="{0D108BD9-81ED-4DB2-BD59-A6C34878D82A}">
                    <a16:rowId xmlns:a16="http://schemas.microsoft.com/office/drawing/2014/main" val="4194246679"/>
                  </a:ext>
                </a:extLst>
              </a:tr>
              <a:tr h="136091">
                <a:tc>
                  <a:txBody>
                    <a:bodyPr/>
                    <a:lstStyle/>
                    <a:p>
                      <a:pPr algn="r" fontAlgn="b"/>
                      <a:r>
                        <a:rPr lang="en-GB" sz="900" u="none" strike="noStrike">
                          <a:effectLst/>
                          <a:latin typeface="Abadi" panose="020B0604020104020204" pitchFamily="34" charset="0"/>
                        </a:rPr>
                        <a:t>2014</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l" fontAlgn="b"/>
                      <a:r>
                        <a:rPr lang="en-GB" sz="900" u="none" strike="noStrike">
                          <a:effectLst/>
                          <a:latin typeface="Abadi" panose="020B0604020104020204" pitchFamily="34" charset="0"/>
                        </a:rPr>
                        <a:t>France</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dirty="0">
                          <a:effectLst/>
                          <a:latin typeface="Abadi" panose="020B0604020104020204" pitchFamily="34" charset="0"/>
                        </a:rPr>
                        <a:t>714</a:t>
                      </a:r>
                      <a:endParaRPr lang="en-GB" sz="900" b="0" i="0" u="none" strike="noStrike" dirty="0">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a:effectLst/>
                          <a:latin typeface="Abadi" panose="020B0604020104020204" pitchFamily="34" charset="0"/>
                        </a:rPr>
                        <a:t>11118888.44</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a:effectLst/>
                          <a:latin typeface="Abadi" panose="020B0604020104020204" pitchFamily="34" charset="0"/>
                        </a:rPr>
                        <a:t>+128%</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a:effectLst/>
                          <a:latin typeface="Abadi" panose="020B0604020104020204" pitchFamily="34" charset="0"/>
                        </a:rPr>
                        <a:t>+99%</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extLst>
                  <a:ext uri="{0D108BD9-81ED-4DB2-BD59-A6C34878D82A}">
                    <a16:rowId xmlns:a16="http://schemas.microsoft.com/office/drawing/2014/main" val="1466384549"/>
                  </a:ext>
                </a:extLst>
              </a:tr>
              <a:tr h="136091">
                <a:tc>
                  <a:txBody>
                    <a:bodyPr/>
                    <a:lstStyle/>
                    <a:p>
                      <a:pPr algn="r" fontAlgn="b"/>
                      <a:r>
                        <a:rPr lang="en-GB" sz="900" u="none" strike="noStrike">
                          <a:effectLst/>
                          <a:latin typeface="Abadi" panose="020B0604020104020204" pitchFamily="34" charset="0"/>
                        </a:rPr>
                        <a:t>2014</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l" fontAlgn="b"/>
                      <a:r>
                        <a:rPr lang="en-GB" sz="900" u="none" strike="noStrike">
                          <a:effectLst/>
                          <a:latin typeface="Abadi" panose="020B0604020104020204" pitchFamily="34" charset="0"/>
                        </a:rPr>
                        <a:t>Germany</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dirty="0">
                          <a:effectLst/>
                          <a:latin typeface="Abadi" panose="020B0604020104020204" pitchFamily="34" charset="0"/>
                        </a:rPr>
                        <a:t>798</a:t>
                      </a:r>
                      <a:endParaRPr lang="en-GB" sz="900" b="0" i="0" u="none" strike="noStrike" dirty="0">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dirty="0">
                          <a:effectLst/>
                          <a:latin typeface="Abadi" panose="020B0604020104020204" pitchFamily="34" charset="0"/>
                        </a:rPr>
                        <a:t>9240840.085</a:t>
                      </a:r>
                      <a:endParaRPr lang="en-GB" sz="900" b="0" i="0" u="none" strike="noStrike" dirty="0">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a:effectLst/>
                          <a:latin typeface="Abadi" panose="020B0604020104020204" pitchFamily="34" charset="0"/>
                        </a:rPr>
                        <a:t>+248%</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dirty="0">
                          <a:effectLst/>
                          <a:latin typeface="Abadi" panose="020B0604020104020204" pitchFamily="34" charset="0"/>
                        </a:rPr>
                        <a:t>+260%</a:t>
                      </a:r>
                      <a:endParaRPr lang="en-GB" sz="900" b="0" i="0" u="none" strike="noStrike" dirty="0">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extLst>
                  <a:ext uri="{0D108BD9-81ED-4DB2-BD59-A6C34878D82A}">
                    <a16:rowId xmlns:a16="http://schemas.microsoft.com/office/drawing/2014/main" val="2085541011"/>
                  </a:ext>
                </a:extLst>
              </a:tr>
              <a:tr h="136091">
                <a:tc>
                  <a:txBody>
                    <a:bodyPr/>
                    <a:lstStyle/>
                    <a:p>
                      <a:pPr algn="r" fontAlgn="b"/>
                      <a:r>
                        <a:rPr lang="en-GB" sz="900" u="none" strike="noStrike">
                          <a:effectLst/>
                          <a:latin typeface="Abadi" panose="020B0604020104020204" pitchFamily="34" charset="0"/>
                        </a:rPr>
                        <a:t>2014</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l" fontAlgn="b"/>
                      <a:r>
                        <a:rPr lang="en-GB" sz="900" u="none" strike="noStrike">
                          <a:effectLst/>
                          <a:latin typeface="Abadi" panose="020B0604020104020204" pitchFamily="34" charset="0"/>
                        </a:rPr>
                        <a:t>Northeast</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a:effectLst/>
                          <a:latin typeface="Abadi" panose="020B0604020104020204" pitchFamily="34" charset="0"/>
                        </a:rPr>
                        <a:t>276</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dirty="0">
                          <a:effectLst/>
                          <a:latin typeface="Abadi" panose="020B0604020104020204" pitchFamily="34" charset="0"/>
                        </a:rPr>
                        <a:t>9912740.256</a:t>
                      </a:r>
                      <a:endParaRPr lang="en-GB" sz="900" b="0" i="0" u="none" strike="noStrike" dirty="0">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a:effectLst/>
                          <a:latin typeface="Abadi" panose="020B0604020104020204" pitchFamily="34" charset="0"/>
                        </a:rPr>
                        <a:t>-+24%</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dirty="0">
                          <a:effectLst/>
                          <a:latin typeface="Abadi" panose="020B0604020104020204" pitchFamily="34" charset="0"/>
                        </a:rPr>
                        <a:t>-+40%</a:t>
                      </a:r>
                      <a:endParaRPr lang="en-GB" sz="900" b="0" i="0" u="none" strike="noStrike" dirty="0">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extLst>
                  <a:ext uri="{0D108BD9-81ED-4DB2-BD59-A6C34878D82A}">
                    <a16:rowId xmlns:a16="http://schemas.microsoft.com/office/drawing/2014/main" val="3467924183"/>
                  </a:ext>
                </a:extLst>
              </a:tr>
              <a:tr h="136091">
                <a:tc>
                  <a:txBody>
                    <a:bodyPr/>
                    <a:lstStyle/>
                    <a:p>
                      <a:pPr algn="r" fontAlgn="b"/>
                      <a:r>
                        <a:rPr lang="en-GB" sz="900" u="none" strike="noStrike">
                          <a:effectLst/>
                          <a:latin typeface="Abadi" panose="020B0604020104020204" pitchFamily="34" charset="0"/>
                        </a:rPr>
                        <a:t>2014</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l" fontAlgn="b"/>
                      <a:r>
                        <a:rPr lang="en-GB" sz="900" u="none" strike="noStrike">
                          <a:effectLst/>
                          <a:latin typeface="Abadi" panose="020B0604020104020204" pitchFamily="34" charset="0"/>
                        </a:rPr>
                        <a:t>Northwest</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a:effectLst/>
                          <a:latin typeface="Abadi" panose="020B0604020104020204" pitchFamily="34" charset="0"/>
                        </a:rPr>
                        <a:t>1220</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a:effectLst/>
                          <a:latin typeface="Abadi" panose="020B0604020104020204" pitchFamily="34" charset="0"/>
                        </a:rPr>
                        <a:t>26709382.9</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a:effectLst/>
                          <a:latin typeface="Abadi" panose="020B0604020104020204" pitchFamily="34" charset="0"/>
                        </a:rPr>
                        <a:t>+146%</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dirty="0">
                          <a:effectLst/>
                          <a:latin typeface="Abadi" panose="020B0604020104020204" pitchFamily="34" charset="0"/>
                        </a:rPr>
                        <a:t>+69%</a:t>
                      </a:r>
                      <a:endParaRPr lang="en-GB" sz="900" b="0" i="0" u="none" strike="noStrike" dirty="0">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extLst>
                  <a:ext uri="{0D108BD9-81ED-4DB2-BD59-A6C34878D82A}">
                    <a16:rowId xmlns:a16="http://schemas.microsoft.com/office/drawing/2014/main" val="1171871061"/>
                  </a:ext>
                </a:extLst>
              </a:tr>
              <a:tr h="136091">
                <a:tc>
                  <a:txBody>
                    <a:bodyPr/>
                    <a:lstStyle/>
                    <a:p>
                      <a:pPr algn="r" fontAlgn="b"/>
                      <a:r>
                        <a:rPr lang="en-GB" sz="900" u="none" strike="noStrike">
                          <a:effectLst/>
                          <a:latin typeface="Abadi" panose="020B0604020104020204" pitchFamily="34" charset="0"/>
                        </a:rPr>
                        <a:t>2014</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l" fontAlgn="b"/>
                      <a:r>
                        <a:rPr lang="en-GB" sz="900" u="none" strike="noStrike">
                          <a:effectLst/>
                          <a:latin typeface="Abadi" panose="020B0604020104020204" pitchFamily="34" charset="0"/>
                        </a:rPr>
                        <a:t>Southeast</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a:effectLst/>
                          <a:latin typeface="Abadi" panose="020B0604020104020204" pitchFamily="34" charset="0"/>
                        </a:rPr>
                        <a:t>332</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a:effectLst/>
                          <a:latin typeface="Abadi" panose="020B0604020104020204" pitchFamily="34" charset="0"/>
                        </a:rPr>
                        <a:t>10650330.75</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dirty="0">
                          <a:effectLst/>
                          <a:latin typeface="Abadi" panose="020B0604020104020204" pitchFamily="34" charset="0"/>
                        </a:rPr>
                        <a:t>+10%</a:t>
                      </a:r>
                      <a:endParaRPr lang="en-GB" sz="900" b="0" i="0" u="none" strike="noStrike" dirty="0">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dirty="0">
                          <a:effectLst/>
                          <a:latin typeface="Abadi" panose="020B0604020104020204" pitchFamily="34" charset="0"/>
                        </a:rPr>
                        <a:t>-+16%</a:t>
                      </a:r>
                      <a:endParaRPr lang="en-GB" sz="900" b="0" i="0" u="none" strike="noStrike" dirty="0">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extLst>
                  <a:ext uri="{0D108BD9-81ED-4DB2-BD59-A6C34878D82A}">
                    <a16:rowId xmlns:a16="http://schemas.microsoft.com/office/drawing/2014/main" val="302534139"/>
                  </a:ext>
                </a:extLst>
              </a:tr>
              <a:tr h="136091">
                <a:tc>
                  <a:txBody>
                    <a:bodyPr/>
                    <a:lstStyle/>
                    <a:p>
                      <a:pPr algn="r" fontAlgn="b"/>
                      <a:r>
                        <a:rPr lang="en-GB" sz="900" u="none" strike="noStrike">
                          <a:effectLst/>
                          <a:latin typeface="Abadi" panose="020B0604020104020204" pitchFamily="34" charset="0"/>
                        </a:rPr>
                        <a:t>2014</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l" fontAlgn="b"/>
                      <a:r>
                        <a:rPr lang="en-GB" sz="900" u="none" strike="noStrike">
                          <a:effectLst/>
                          <a:latin typeface="Abadi" panose="020B0604020104020204" pitchFamily="34" charset="0"/>
                        </a:rPr>
                        <a:t>Southwest</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a:effectLst/>
                          <a:latin typeface="Abadi" panose="020B0604020104020204" pitchFamily="34" charset="0"/>
                        </a:rPr>
                        <a:t>1796</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a:effectLst/>
                          <a:latin typeface="Abadi" panose="020B0604020104020204" pitchFamily="34" charset="0"/>
                        </a:rPr>
                        <a:t>29674058.58</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dirty="0">
                          <a:effectLst/>
                          <a:latin typeface="Abadi" panose="020B0604020104020204" pitchFamily="34" charset="0"/>
                        </a:rPr>
                        <a:t>+72%</a:t>
                      </a:r>
                      <a:endParaRPr lang="en-GB" sz="900" b="0" i="0" u="none" strike="noStrike" dirty="0">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dirty="0">
                          <a:effectLst/>
                          <a:latin typeface="Abadi" panose="020B0604020104020204" pitchFamily="34" charset="0"/>
                        </a:rPr>
                        <a:t>-+33%</a:t>
                      </a:r>
                      <a:endParaRPr lang="en-GB" sz="900" b="0" i="0" u="none" strike="noStrike" dirty="0">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extLst>
                  <a:ext uri="{0D108BD9-81ED-4DB2-BD59-A6C34878D82A}">
                    <a16:rowId xmlns:a16="http://schemas.microsoft.com/office/drawing/2014/main" val="2490089114"/>
                  </a:ext>
                </a:extLst>
              </a:tr>
              <a:tr h="136091">
                <a:tc>
                  <a:txBody>
                    <a:bodyPr/>
                    <a:lstStyle/>
                    <a:p>
                      <a:pPr algn="r" fontAlgn="b"/>
                      <a:r>
                        <a:rPr lang="en-GB" sz="900" u="none" strike="noStrike">
                          <a:effectLst/>
                          <a:latin typeface="Abadi" panose="020B0604020104020204" pitchFamily="34" charset="0"/>
                        </a:rPr>
                        <a:t>2014</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l" fontAlgn="b"/>
                      <a:r>
                        <a:rPr lang="en-GB" sz="900" u="none" strike="noStrike">
                          <a:effectLst/>
                          <a:latin typeface="Abadi" panose="020B0604020104020204" pitchFamily="34" charset="0"/>
                        </a:rPr>
                        <a:t>United Kingdom</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a:effectLst/>
                          <a:latin typeface="Abadi" panose="020B0604020104020204" pitchFamily="34" charset="0"/>
                        </a:rPr>
                        <a:t>950</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a:effectLst/>
                          <a:latin typeface="Abadi" panose="020B0604020104020204" pitchFamily="34" charset="0"/>
                        </a:rPr>
                        <a:t>15873861.93</a:t>
                      </a:r>
                      <a:endParaRPr lang="en-GB" sz="900" b="0" i="0" u="none" strike="noStrike">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dirty="0">
                          <a:effectLst/>
                          <a:latin typeface="Abadi" panose="020B0604020104020204" pitchFamily="34" charset="0"/>
                        </a:rPr>
                        <a:t>+149%</a:t>
                      </a:r>
                      <a:endParaRPr lang="en-GB" sz="900" b="0" i="0" u="none" strike="noStrike" dirty="0">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tc>
                  <a:txBody>
                    <a:bodyPr/>
                    <a:lstStyle/>
                    <a:p>
                      <a:pPr algn="r" fontAlgn="b"/>
                      <a:r>
                        <a:rPr lang="en-GB" sz="900" u="none" strike="noStrike" dirty="0">
                          <a:effectLst/>
                          <a:latin typeface="Abadi" panose="020B0604020104020204" pitchFamily="34" charset="0"/>
                        </a:rPr>
                        <a:t>+100%</a:t>
                      </a:r>
                      <a:endParaRPr lang="en-GB" sz="900" b="0" i="0" u="none" strike="noStrike" dirty="0">
                        <a:solidFill>
                          <a:srgbClr val="000000"/>
                        </a:solidFill>
                        <a:effectLst/>
                        <a:latin typeface="Abadi" panose="020B0604020104020204" pitchFamily="34" charset="0"/>
                      </a:endParaRPr>
                    </a:p>
                  </a:txBody>
                  <a:tcPr marL="4675" marR="4675" marT="4675" marB="0" anchor="b">
                    <a:solidFill>
                      <a:schemeClr val="accent1">
                        <a:lumMod val="40000"/>
                        <a:lumOff val="60000"/>
                      </a:schemeClr>
                    </a:solidFill>
                  </a:tcPr>
                </a:tc>
                <a:extLst>
                  <a:ext uri="{0D108BD9-81ED-4DB2-BD59-A6C34878D82A}">
                    <a16:rowId xmlns:a16="http://schemas.microsoft.com/office/drawing/2014/main" val="2324746724"/>
                  </a:ext>
                </a:extLst>
              </a:tr>
            </a:tbl>
          </a:graphicData>
        </a:graphic>
      </p:graphicFrame>
      <p:sp>
        <p:nvSpPr>
          <p:cNvPr id="14" name="TextBox 13">
            <a:extLst>
              <a:ext uri="{FF2B5EF4-FFF2-40B4-BE49-F238E27FC236}">
                <a16:creationId xmlns:a16="http://schemas.microsoft.com/office/drawing/2014/main" id="{56F2FCC2-A159-43A2-8510-CB02C5663AC1}"/>
              </a:ext>
            </a:extLst>
          </p:cNvPr>
          <p:cNvSpPr txBox="1"/>
          <p:nvPr/>
        </p:nvSpPr>
        <p:spPr>
          <a:xfrm>
            <a:off x="838200" y="6474477"/>
            <a:ext cx="11028218" cy="261610"/>
          </a:xfrm>
          <a:prstGeom prst="rect">
            <a:avLst/>
          </a:prstGeom>
          <a:noFill/>
        </p:spPr>
        <p:txBody>
          <a:bodyPr wrap="square">
            <a:spAutoFit/>
          </a:bodyPr>
          <a:lstStyle/>
          <a:p>
            <a:r>
              <a:rPr lang="en-GB" sz="1100" dirty="0">
                <a:latin typeface="Abadi" panose="020B0604020104020204" pitchFamily="34" charset="0"/>
              </a:rPr>
              <a:t>* Sales in 2014 in bike category were only visible in the first 5 months</a:t>
            </a:r>
            <a:endParaRPr lang="en-GB" sz="1100" dirty="0"/>
          </a:p>
        </p:txBody>
      </p:sp>
    </p:spTree>
    <p:extLst>
      <p:ext uri="{BB962C8B-B14F-4D97-AF65-F5344CB8AC3E}">
        <p14:creationId xmlns:p14="http://schemas.microsoft.com/office/powerpoint/2010/main" val="4237138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473CFA5-5E11-4135-AF1C-1EA76093226F}"/>
              </a:ext>
            </a:extLst>
          </p:cNvPr>
          <p:cNvSpPr txBox="1"/>
          <p:nvPr/>
        </p:nvSpPr>
        <p:spPr>
          <a:xfrm>
            <a:off x="838198" y="1144121"/>
            <a:ext cx="11028218" cy="369332"/>
          </a:xfrm>
          <a:prstGeom prst="rect">
            <a:avLst/>
          </a:prstGeom>
          <a:noFill/>
        </p:spPr>
        <p:txBody>
          <a:bodyPr wrap="square">
            <a:spAutoFit/>
          </a:bodyPr>
          <a:lstStyle/>
          <a:p>
            <a:r>
              <a:rPr lang="en-GB" sz="1800" dirty="0">
                <a:latin typeface="Abadi" panose="020B0604020104020204" pitchFamily="34" charset="0"/>
              </a:rPr>
              <a:t>Projections based on the data from the first part of the year (does not take into account seasonality in sales)</a:t>
            </a:r>
            <a:endParaRPr lang="en-GB" dirty="0"/>
          </a:p>
        </p:txBody>
      </p:sp>
      <p:sp>
        <p:nvSpPr>
          <p:cNvPr id="15" name="Title 9">
            <a:extLst>
              <a:ext uri="{FF2B5EF4-FFF2-40B4-BE49-F238E27FC236}">
                <a16:creationId xmlns:a16="http://schemas.microsoft.com/office/drawing/2014/main" id="{A298A6BA-DECC-4752-ABA2-3E2F8EB6020E}"/>
              </a:ext>
            </a:extLst>
          </p:cNvPr>
          <p:cNvSpPr>
            <a:spLocks noGrp="1"/>
          </p:cNvSpPr>
          <p:nvPr>
            <p:ph type="title"/>
          </p:nvPr>
        </p:nvSpPr>
        <p:spPr>
          <a:xfrm>
            <a:off x="838198" y="62160"/>
            <a:ext cx="10515600" cy="1325563"/>
          </a:xfrm>
        </p:spPr>
        <p:txBody>
          <a:bodyPr>
            <a:normAutofit/>
          </a:bodyPr>
          <a:lstStyle/>
          <a:p>
            <a:r>
              <a:rPr lang="en-GB" sz="4000" dirty="0">
                <a:latin typeface="Abadi" panose="020B0604020104020204" pitchFamily="34" charset="0"/>
              </a:rPr>
              <a:t>Bike category sales across countries</a:t>
            </a:r>
            <a:endParaRPr lang="en-GB" sz="4000" dirty="0"/>
          </a:p>
        </p:txBody>
      </p:sp>
      <p:graphicFrame>
        <p:nvGraphicFramePr>
          <p:cNvPr id="5" name="Content Placeholder 4">
            <a:extLst>
              <a:ext uri="{FF2B5EF4-FFF2-40B4-BE49-F238E27FC236}">
                <a16:creationId xmlns:a16="http://schemas.microsoft.com/office/drawing/2014/main" id="{8B4CD61D-678C-48C5-8E4D-EE255312FA30}"/>
              </a:ext>
            </a:extLst>
          </p:cNvPr>
          <p:cNvGraphicFramePr>
            <a:graphicFrameLocks noGrp="1"/>
          </p:cNvGraphicFramePr>
          <p:nvPr>
            <p:ph sz="half" idx="1"/>
            <p:extLst>
              <p:ext uri="{D42A27DB-BD31-4B8C-83A1-F6EECF244321}">
                <p14:modId xmlns:p14="http://schemas.microsoft.com/office/powerpoint/2010/main" val="2183865664"/>
              </p:ext>
            </p:extLst>
          </p:nvPr>
        </p:nvGraphicFramePr>
        <p:xfrm>
          <a:off x="838198" y="1618299"/>
          <a:ext cx="10079183" cy="5079165"/>
        </p:xfrm>
        <a:graphic>
          <a:graphicData uri="http://schemas.openxmlformats.org/drawingml/2006/table">
            <a:tbl>
              <a:tblPr>
                <a:tableStyleId>{22838BEF-8BB2-4498-84A7-C5851F593DF1}</a:tableStyleId>
              </a:tblPr>
              <a:tblGrid>
                <a:gridCol w="1151908">
                  <a:extLst>
                    <a:ext uri="{9D8B030D-6E8A-4147-A177-3AD203B41FA5}">
                      <a16:colId xmlns:a16="http://schemas.microsoft.com/office/drawing/2014/main" val="1246207703"/>
                    </a:ext>
                  </a:extLst>
                </a:gridCol>
                <a:gridCol w="1258002">
                  <a:extLst>
                    <a:ext uri="{9D8B030D-6E8A-4147-A177-3AD203B41FA5}">
                      <a16:colId xmlns:a16="http://schemas.microsoft.com/office/drawing/2014/main" val="1477170315"/>
                    </a:ext>
                  </a:extLst>
                </a:gridCol>
                <a:gridCol w="1924897">
                  <a:extLst>
                    <a:ext uri="{9D8B030D-6E8A-4147-A177-3AD203B41FA5}">
                      <a16:colId xmlns:a16="http://schemas.microsoft.com/office/drawing/2014/main" val="1538838383"/>
                    </a:ext>
                  </a:extLst>
                </a:gridCol>
                <a:gridCol w="2788826">
                  <a:extLst>
                    <a:ext uri="{9D8B030D-6E8A-4147-A177-3AD203B41FA5}">
                      <a16:colId xmlns:a16="http://schemas.microsoft.com/office/drawing/2014/main" val="794471421"/>
                    </a:ext>
                  </a:extLst>
                </a:gridCol>
                <a:gridCol w="1576293">
                  <a:extLst>
                    <a:ext uri="{9D8B030D-6E8A-4147-A177-3AD203B41FA5}">
                      <a16:colId xmlns:a16="http://schemas.microsoft.com/office/drawing/2014/main" val="1569202263"/>
                    </a:ext>
                  </a:extLst>
                </a:gridCol>
                <a:gridCol w="1379257">
                  <a:extLst>
                    <a:ext uri="{9D8B030D-6E8A-4147-A177-3AD203B41FA5}">
                      <a16:colId xmlns:a16="http://schemas.microsoft.com/office/drawing/2014/main" val="3932782793"/>
                    </a:ext>
                  </a:extLst>
                </a:gridCol>
              </a:tblGrid>
              <a:tr h="300875">
                <a:tc>
                  <a:txBody>
                    <a:bodyPr/>
                    <a:lstStyle/>
                    <a:p>
                      <a:pPr algn="ctr" fontAlgn="b"/>
                      <a:r>
                        <a:rPr lang="en-GB" sz="1100" b="1" u="none" strike="noStrike" dirty="0">
                          <a:effectLst/>
                          <a:latin typeface="Abadi" panose="020B0604020104020204" pitchFamily="34" charset="0"/>
                        </a:rPr>
                        <a:t>Year of sale</a:t>
                      </a:r>
                    </a:p>
                  </a:txBody>
                  <a:tcPr marL="7405" marR="7405" marT="7405" marB="0" anchor="b"/>
                </a:tc>
                <a:tc>
                  <a:txBody>
                    <a:bodyPr/>
                    <a:lstStyle/>
                    <a:p>
                      <a:pPr algn="ctr" fontAlgn="b"/>
                      <a:r>
                        <a:rPr lang="en-GB" sz="1100" b="1" u="none" strike="noStrike" dirty="0">
                          <a:effectLst/>
                          <a:latin typeface="Abadi" panose="020B0604020104020204" pitchFamily="34" charset="0"/>
                        </a:rPr>
                        <a:t>Territory group (continent)</a:t>
                      </a:r>
                    </a:p>
                  </a:txBody>
                  <a:tcPr marL="7405" marR="7405" marT="7405" marB="0" anchor="b"/>
                </a:tc>
                <a:tc>
                  <a:txBody>
                    <a:bodyPr/>
                    <a:lstStyle/>
                    <a:p>
                      <a:pPr algn="ctr" fontAlgn="b"/>
                      <a:r>
                        <a:rPr lang="en-GB" sz="1100" b="1" u="none" strike="noStrike" dirty="0">
                          <a:effectLst/>
                          <a:latin typeface="Abadi" panose="020B0604020104020204" pitchFamily="34" charset="0"/>
                        </a:rPr>
                        <a:t>Number of transactions</a:t>
                      </a:r>
                    </a:p>
                  </a:txBody>
                  <a:tcPr marL="7405" marR="7405" marT="7405" marB="0" anchor="b"/>
                </a:tc>
                <a:tc>
                  <a:txBody>
                    <a:bodyPr/>
                    <a:lstStyle/>
                    <a:p>
                      <a:pPr algn="ctr" fontAlgn="b"/>
                      <a:r>
                        <a:rPr lang="en-GB" sz="1100" b="1" u="none" strike="noStrike" dirty="0">
                          <a:effectLst/>
                          <a:latin typeface="Abadi" panose="020B0604020104020204" pitchFamily="34" charset="0"/>
                        </a:rPr>
                        <a:t>Sales</a:t>
                      </a:r>
                    </a:p>
                  </a:txBody>
                  <a:tcPr marL="7405" marR="7405" marT="7405" marB="0" anchor="b"/>
                </a:tc>
                <a:tc>
                  <a:txBody>
                    <a:bodyPr/>
                    <a:lstStyle/>
                    <a:p>
                      <a:pPr algn="ctr" fontAlgn="b"/>
                      <a:r>
                        <a:rPr lang="en-GB" sz="1100" b="1" u="none" strike="noStrike" dirty="0">
                          <a:effectLst/>
                          <a:latin typeface="Abadi" panose="020B0604020104020204" pitchFamily="34" charset="0"/>
                        </a:rPr>
                        <a:t>Projection for number of transactions in 2014</a:t>
                      </a:r>
                      <a:endParaRPr lang="en-GB" sz="1100" b="1" i="0" u="none" strike="noStrike" dirty="0">
                        <a:solidFill>
                          <a:srgbClr val="FFFFFF"/>
                        </a:solidFill>
                        <a:effectLst/>
                        <a:latin typeface="Abadi" panose="020B0604020104020204" pitchFamily="34" charset="0"/>
                      </a:endParaRPr>
                    </a:p>
                  </a:txBody>
                  <a:tcPr marL="2995" marR="2995" marT="2995" marB="0" anchor="b"/>
                </a:tc>
                <a:tc>
                  <a:txBody>
                    <a:bodyPr/>
                    <a:lstStyle/>
                    <a:p>
                      <a:pPr algn="ctr" fontAlgn="b"/>
                      <a:r>
                        <a:rPr lang="en-GB" sz="1100" b="1" u="none" strike="noStrike" dirty="0">
                          <a:effectLst/>
                          <a:latin typeface="Abadi" panose="020B0604020104020204" pitchFamily="34" charset="0"/>
                        </a:rPr>
                        <a:t>Projection for sales (untaxed) in 2014</a:t>
                      </a:r>
                      <a:endParaRPr lang="en-GB" sz="1100" b="1" i="0" u="none" strike="noStrike" dirty="0">
                        <a:solidFill>
                          <a:srgbClr val="FFFFFF"/>
                        </a:solidFill>
                        <a:effectLst/>
                        <a:latin typeface="Abadi" panose="020B0604020104020204" pitchFamily="34" charset="0"/>
                      </a:endParaRPr>
                    </a:p>
                  </a:txBody>
                  <a:tcPr marL="2995" marR="2995" marT="2995" marB="0" anchor="b"/>
                </a:tc>
                <a:extLst>
                  <a:ext uri="{0D108BD9-81ED-4DB2-BD59-A6C34878D82A}">
                    <a16:rowId xmlns:a16="http://schemas.microsoft.com/office/drawing/2014/main" val="2046186128"/>
                  </a:ext>
                </a:extLst>
              </a:tr>
              <a:tr h="110655">
                <a:tc>
                  <a:txBody>
                    <a:bodyPr/>
                    <a:lstStyle/>
                    <a:p>
                      <a:pPr algn="r" fontAlgn="b"/>
                      <a:r>
                        <a:rPr lang="en-GB" sz="750" u="none" strike="noStrike" dirty="0">
                          <a:effectLst/>
                          <a:latin typeface="Abadi" panose="020B0604020104020204" pitchFamily="34" charset="0"/>
                        </a:rPr>
                        <a:t>2011</a:t>
                      </a:r>
                      <a:endParaRPr lang="en-GB" sz="750" b="0" i="0" u="none" strike="noStrike" dirty="0">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dirty="0">
                          <a:effectLst/>
                          <a:latin typeface="Abadi" panose="020B0604020104020204" pitchFamily="34" charset="0"/>
                        </a:rPr>
                        <a:t>Australia</a:t>
                      </a:r>
                      <a:endParaRPr lang="en-GB" sz="750" b="0" i="0" u="none" strike="noStrike" dirty="0">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463</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1532156.305</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2799151638"/>
                  </a:ext>
                </a:extLst>
              </a:tr>
              <a:tr h="110655">
                <a:tc>
                  <a:txBody>
                    <a:bodyPr/>
                    <a:lstStyle/>
                    <a:p>
                      <a:pPr algn="r" fontAlgn="b"/>
                      <a:r>
                        <a:rPr lang="en-GB" sz="750" u="none" strike="noStrike">
                          <a:effectLst/>
                          <a:latin typeface="Abadi" panose="020B0604020104020204" pitchFamily="34" charset="0"/>
                        </a:rPr>
                        <a:t>2011</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dirty="0">
                          <a:effectLst/>
                          <a:latin typeface="Abadi" panose="020B0604020104020204" pitchFamily="34" charset="0"/>
                        </a:rPr>
                        <a:t>Canada</a:t>
                      </a:r>
                      <a:endParaRPr lang="en-GB" sz="750" b="0" i="0" u="none" strike="noStrike" dirty="0">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632</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16312325.03</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562122330"/>
                  </a:ext>
                </a:extLst>
              </a:tr>
              <a:tr h="110655">
                <a:tc>
                  <a:txBody>
                    <a:bodyPr/>
                    <a:lstStyle/>
                    <a:p>
                      <a:pPr algn="r" fontAlgn="b"/>
                      <a:r>
                        <a:rPr lang="en-GB" sz="750" u="none" strike="noStrike">
                          <a:effectLst/>
                          <a:latin typeface="Abadi" panose="020B0604020104020204" pitchFamily="34" charset="0"/>
                        </a:rPr>
                        <a:t>2011</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dirty="0">
                          <a:effectLst/>
                          <a:latin typeface="Abadi" panose="020B0604020104020204" pitchFamily="34" charset="0"/>
                        </a:rPr>
                        <a:t>Central</a:t>
                      </a:r>
                      <a:endParaRPr lang="en-GB" sz="750" b="0" i="0" u="none" strike="noStrike" dirty="0">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302</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dirty="0">
                          <a:effectLst/>
                          <a:latin typeface="Abadi" panose="020B0604020104020204" pitchFamily="34" charset="0"/>
                        </a:rPr>
                        <a:t>9471306.248</a:t>
                      </a:r>
                      <a:endParaRPr lang="en-GB" sz="750" b="0" i="0" u="none" strike="noStrike" dirty="0">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241935106"/>
                  </a:ext>
                </a:extLst>
              </a:tr>
              <a:tr h="110655">
                <a:tc>
                  <a:txBody>
                    <a:bodyPr/>
                    <a:lstStyle/>
                    <a:p>
                      <a:pPr algn="r" fontAlgn="b"/>
                      <a:r>
                        <a:rPr lang="en-GB" sz="750" u="none" strike="noStrike">
                          <a:effectLst/>
                          <a:latin typeface="Abadi" panose="020B0604020104020204" pitchFamily="34" charset="0"/>
                        </a:rPr>
                        <a:t>2011</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dirty="0">
                          <a:effectLst/>
                          <a:latin typeface="Abadi" panose="020B0604020104020204" pitchFamily="34" charset="0"/>
                        </a:rPr>
                        <a:t>France</a:t>
                      </a:r>
                      <a:endParaRPr lang="en-GB" sz="750" b="0" i="0" u="none" strike="noStrike" dirty="0">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dirty="0">
                          <a:effectLst/>
                          <a:latin typeface="Abadi" panose="020B0604020104020204" pitchFamily="34" charset="0"/>
                        </a:rPr>
                        <a:t>70</a:t>
                      </a:r>
                      <a:endParaRPr lang="en-GB" sz="750" b="0" i="0" u="none" strike="noStrike" dirty="0">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213817.7584</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460995086"/>
                  </a:ext>
                </a:extLst>
              </a:tr>
              <a:tr h="110655">
                <a:tc>
                  <a:txBody>
                    <a:bodyPr/>
                    <a:lstStyle/>
                    <a:p>
                      <a:pPr algn="r" fontAlgn="b"/>
                      <a:r>
                        <a:rPr lang="en-GB" sz="750" u="none" strike="noStrike">
                          <a:effectLst/>
                          <a:latin typeface="Abadi" panose="020B0604020104020204" pitchFamily="34" charset="0"/>
                        </a:rPr>
                        <a:t>2011</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a:effectLst/>
                          <a:latin typeface="Abadi" panose="020B0604020104020204" pitchFamily="34" charset="0"/>
                        </a:rPr>
                        <a:t>Germany</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dirty="0">
                          <a:effectLst/>
                          <a:latin typeface="Abadi" panose="020B0604020104020204" pitchFamily="34" charset="0"/>
                        </a:rPr>
                        <a:t>81</a:t>
                      </a:r>
                      <a:endParaRPr lang="en-GB" sz="750" b="0" i="0" u="none" strike="noStrike" dirty="0">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dirty="0">
                          <a:effectLst/>
                          <a:latin typeface="Abadi" panose="020B0604020104020204" pitchFamily="34" charset="0"/>
                        </a:rPr>
                        <a:t>246860.5448</a:t>
                      </a:r>
                      <a:endParaRPr lang="en-GB" sz="750" b="0" i="0" u="none" strike="noStrike" dirty="0">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1401591256"/>
                  </a:ext>
                </a:extLst>
              </a:tr>
              <a:tr h="110655">
                <a:tc>
                  <a:txBody>
                    <a:bodyPr/>
                    <a:lstStyle/>
                    <a:p>
                      <a:pPr algn="r" fontAlgn="b"/>
                      <a:r>
                        <a:rPr lang="en-GB" sz="750" u="none" strike="noStrike">
                          <a:effectLst/>
                          <a:latin typeface="Abadi" panose="020B0604020104020204" pitchFamily="34" charset="0"/>
                        </a:rPr>
                        <a:t>2011</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a:effectLst/>
                          <a:latin typeface="Abadi" panose="020B0604020104020204" pitchFamily="34" charset="0"/>
                        </a:rPr>
                        <a:t>Northeast</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dirty="0">
                          <a:effectLst/>
                          <a:latin typeface="Abadi" panose="020B0604020104020204" pitchFamily="34" charset="0"/>
                        </a:rPr>
                        <a:t>336</a:t>
                      </a:r>
                      <a:endParaRPr lang="en-GB" sz="750" b="0" i="0" u="none" strike="noStrike" dirty="0">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dirty="0">
                          <a:effectLst/>
                          <a:latin typeface="Abadi" panose="020B0604020104020204" pitchFamily="34" charset="0"/>
                        </a:rPr>
                        <a:t>7568337.933</a:t>
                      </a:r>
                      <a:endParaRPr lang="en-GB" sz="750" b="0" i="0" u="none" strike="noStrike" dirty="0">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3909364740"/>
                  </a:ext>
                </a:extLst>
              </a:tr>
              <a:tr h="110655">
                <a:tc>
                  <a:txBody>
                    <a:bodyPr/>
                    <a:lstStyle/>
                    <a:p>
                      <a:pPr algn="r" fontAlgn="b"/>
                      <a:r>
                        <a:rPr lang="en-GB" sz="750" u="none" strike="noStrike">
                          <a:effectLst/>
                          <a:latin typeface="Abadi" panose="020B0604020104020204" pitchFamily="34" charset="0"/>
                        </a:rPr>
                        <a:t>2011</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a:effectLst/>
                          <a:latin typeface="Abadi" panose="020B0604020104020204" pitchFamily="34" charset="0"/>
                        </a:rPr>
                        <a:t>Northwest</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dirty="0">
                          <a:effectLst/>
                          <a:latin typeface="Abadi" panose="020B0604020104020204" pitchFamily="34" charset="0"/>
                        </a:rPr>
                        <a:t>525</a:t>
                      </a:r>
                      <a:endParaRPr lang="en-GB" sz="750" b="0" i="0" u="none" strike="noStrike" dirty="0">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14904387.12</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3777622693"/>
                  </a:ext>
                </a:extLst>
              </a:tr>
              <a:tr h="110655">
                <a:tc>
                  <a:txBody>
                    <a:bodyPr/>
                    <a:lstStyle/>
                    <a:p>
                      <a:pPr algn="r" fontAlgn="b"/>
                      <a:r>
                        <a:rPr lang="en-GB" sz="750" u="none" strike="noStrike">
                          <a:effectLst/>
                          <a:latin typeface="Abadi" panose="020B0604020104020204" pitchFamily="34" charset="0"/>
                        </a:rPr>
                        <a:t>2011</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a:effectLst/>
                          <a:latin typeface="Abadi" panose="020B0604020104020204" pitchFamily="34" charset="0"/>
                        </a:rPr>
                        <a:t>Southeast</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410</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dirty="0">
                          <a:effectLst/>
                          <a:latin typeface="Abadi" panose="020B0604020104020204" pitchFamily="34" charset="0"/>
                        </a:rPr>
                        <a:t>13114813.44</a:t>
                      </a:r>
                      <a:endParaRPr lang="en-GB" sz="750" b="0" i="0" u="none" strike="noStrike" dirty="0">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2714708575"/>
                  </a:ext>
                </a:extLst>
              </a:tr>
              <a:tr h="110655">
                <a:tc>
                  <a:txBody>
                    <a:bodyPr/>
                    <a:lstStyle/>
                    <a:p>
                      <a:pPr algn="r" fontAlgn="b"/>
                      <a:r>
                        <a:rPr lang="en-GB" sz="750" u="none" strike="noStrike">
                          <a:effectLst/>
                          <a:latin typeface="Abadi" panose="020B0604020104020204" pitchFamily="34" charset="0"/>
                        </a:rPr>
                        <a:t>2011</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a:effectLst/>
                          <a:latin typeface="Abadi" panose="020B0604020104020204" pitchFamily="34" charset="0"/>
                        </a:rPr>
                        <a:t>Southwest</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890</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20106379.97</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2279430035"/>
                  </a:ext>
                </a:extLst>
              </a:tr>
              <a:tr h="110655">
                <a:tc>
                  <a:txBody>
                    <a:bodyPr/>
                    <a:lstStyle/>
                    <a:p>
                      <a:pPr algn="r" fontAlgn="b"/>
                      <a:r>
                        <a:rPr lang="en-GB" sz="750" u="none" strike="noStrike">
                          <a:effectLst/>
                          <a:latin typeface="Abadi" panose="020B0604020104020204" pitchFamily="34" charset="0"/>
                        </a:rPr>
                        <a:t>2011</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a:effectLst/>
                          <a:latin typeface="Abadi" panose="020B0604020104020204" pitchFamily="34" charset="0"/>
                        </a:rPr>
                        <a:t>United Kingdom</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117</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362888.6176</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884609619"/>
                  </a:ext>
                </a:extLst>
              </a:tr>
              <a:tr h="110655">
                <a:tc>
                  <a:txBody>
                    <a:bodyPr/>
                    <a:lstStyle/>
                    <a:p>
                      <a:pPr algn="r" fontAlgn="b"/>
                      <a:r>
                        <a:rPr lang="en-GB" sz="750" u="none" strike="noStrike">
                          <a:effectLst/>
                          <a:latin typeface="Abadi" panose="020B0604020104020204" pitchFamily="34" charset="0"/>
                        </a:rPr>
                        <a:t>2012</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a:effectLst/>
                          <a:latin typeface="Abadi" panose="020B0604020104020204" pitchFamily="34" charset="0"/>
                        </a:rPr>
                        <a:t>Australia</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892</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2124783.183</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1645382753"/>
                  </a:ext>
                </a:extLst>
              </a:tr>
              <a:tr h="110655">
                <a:tc>
                  <a:txBody>
                    <a:bodyPr/>
                    <a:lstStyle/>
                    <a:p>
                      <a:pPr algn="r" fontAlgn="b"/>
                      <a:r>
                        <a:rPr lang="en-GB" sz="750" u="none" strike="noStrike">
                          <a:effectLst/>
                          <a:latin typeface="Abadi" panose="020B0604020104020204" pitchFamily="34" charset="0"/>
                        </a:rPr>
                        <a:t>2012</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a:effectLst/>
                          <a:latin typeface="Abadi" panose="020B0604020104020204" pitchFamily="34" charset="0"/>
                        </a:rPr>
                        <a:t>Canada</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1788</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dirty="0">
                          <a:effectLst/>
                          <a:latin typeface="Abadi" panose="020B0604020104020204" pitchFamily="34" charset="0"/>
                        </a:rPr>
                        <a:t>68154905.88</a:t>
                      </a:r>
                      <a:endParaRPr lang="en-GB" sz="750" b="0" i="0" u="none" strike="noStrike" dirty="0">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3749395872"/>
                  </a:ext>
                </a:extLst>
              </a:tr>
              <a:tr h="110655">
                <a:tc>
                  <a:txBody>
                    <a:bodyPr/>
                    <a:lstStyle/>
                    <a:p>
                      <a:pPr algn="r" fontAlgn="b"/>
                      <a:r>
                        <a:rPr lang="en-GB" sz="750" u="none" strike="noStrike">
                          <a:effectLst/>
                          <a:latin typeface="Abadi" panose="020B0604020104020204" pitchFamily="34" charset="0"/>
                        </a:rPr>
                        <a:t>2012</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a:effectLst/>
                          <a:latin typeface="Abadi" panose="020B0604020104020204" pitchFamily="34" charset="0"/>
                        </a:rPr>
                        <a:t>Central</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951</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41537658.69</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69998437"/>
                  </a:ext>
                </a:extLst>
              </a:tr>
              <a:tr h="110655">
                <a:tc>
                  <a:txBody>
                    <a:bodyPr/>
                    <a:lstStyle/>
                    <a:p>
                      <a:pPr algn="r" fontAlgn="b"/>
                      <a:r>
                        <a:rPr lang="en-GB" sz="750" u="none" strike="noStrike">
                          <a:effectLst/>
                          <a:latin typeface="Abadi" panose="020B0604020104020204" pitchFamily="34" charset="0"/>
                        </a:rPr>
                        <a:t>2012</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a:effectLst/>
                          <a:latin typeface="Abadi" panose="020B0604020104020204" pitchFamily="34" charset="0"/>
                        </a:rPr>
                        <a:t>France</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501</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13911083.04</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3646476409"/>
                  </a:ext>
                </a:extLst>
              </a:tr>
              <a:tr h="110655">
                <a:tc>
                  <a:txBody>
                    <a:bodyPr/>
                    <a:lstStyle/>
                    <a:p>
                      <a:pPr algn="r" fontAlgn="b"/>
                      <a:r>
                        <a:rPr lang="en-GB" sz="750" u="none" strike="noStrike">
                          <a:effectLst/>
                          <a:latin typeface="Abadi" panose="020B0604020104020204" pitchFamily="34" charset="0"/>
                        </a:rPr>
                        <a:t>2012</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a:effectLst/>
                          <a:latin typeface="Abadi" panose="020B0604020104020204" pitchFamily="34" charset="0"/>
                        </a:rPr>
                        <a:t>Germany</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249</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dirty="0">
                          <a:effectLst/>
                          <a:latin typeface="Abadi" panose="020B0604020104020204" pitchFamily="34" charset="0"/>
                        </a:rPr>
                        <a:t>550070.7367</a:t>
                      </a:r>
                      <a:endParaRPr lang="en-GB" sz="750" b="0" i="0" u="none" strike="noStrike" dirty="0">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2245878760"/>
                  </a:ext>
                </a:extLst>
              </a:tr>
              <a:tr h="110655">
                <a:tc>
                  <a:txBody>
                    <a:bodyPr/>
                    <a:lstStyle/>
                    <a:p>
                      <a:pPr algn="r" fontAlgn="b"/>
                      <a:r>
                        <a:rPr lang="en-GB" sz="750" u="none" strike="noStrike">
                          <a:effectLst/>
                          <a:latin typeface="Abadi" panose="020B0604020104020204" pitchFamily="34" charset="0"/>
                        </a:rPr>
                        <a:t>2012</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a:effectLst/>
                          <a:latin typeface="Abadi" panose="020B0604020104020204" pitchFamily="34" charset="0"/>
                        </a:rPr>
                        <a:t>Northeast</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983</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39945260.65</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1737718843"/>
                  </a:ext>
                </a:extLst>
              </a:tr>
              <a:tr h="110655">
                <a:tc>
                  <a:txBody>
                    <a:bodyPr/>
                    <a:lstStyle/>
                    <a:p>
                      <a:pPr algn="r" fontAlgn="b"/>
                      <a:r>
                        <a:rPr lang="en-GB" sz="750" u="none" strike="noStrike">
                          <a:effectLst/>
                          <a:latin typeface="Abadi" panose="020B0604020104020204" pitchFamily="34" charset="0"/>
                        </a:rPr>
                        <a:t>2012</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a:effectLst/>
                          <a:latin typeface="Abadi" panose="020B0604020104020204" pitchFamily="34" charset="0"/>
                        </a:rPr>
                        <a:t>Northwest</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1355</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46228089.97</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2943865854"/>
                  </a:ext>
                </a:extLst>
              </a:tr>
              <a:tr h="110655">
                <a:tc>
                  <a:txBody>
                    <a:bodyPr/>
                    <a:lstStyle/>
                    <a:p>
                      <a:pPr algn="r" fontAlgn="b"/>
                      <a:r>
                        <a:rPr lang="en-GB" sz="750" u="none" strike="noStrike">
                          <a:effectLst/>
                          <a:latin typeface="Abadi" panose="020B0604020104020204" pitchFamily="34" charset="0"/>
                        </a:rPr>
                        <a:t>2012</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a:effectLst/>
                          <a:latin typeface="Abadi" panose="020B0604020104020204" pitchFamily="34" charset="0"/>
                        </a:rPr>
                        <a:t>Southeast</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910</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34516832</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1579071095"/>
                  </a:ext>
                </a:extLst>
              </a:tr>
              <a:tr h="110655">
                <a:tc>
                  <a:txBody>
                    <a:bodyPr/>
                    <a:lstStyle/>
                    <a:p>
                      <a:pPr algn="r" fontAlgn="b"/>
                      <a:r>
                        <a:rPr lang="en-GB" sz="750" u="none" strike="noStrike">
                          <a:effectLst/>
                          <a:latin typeface="Abadi" panose="020B0604020104020204" pitchFamily="34" charset="0"/>
                        </a:rPr>
                        <a:t>2012</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a:effectLst/>
                          <a:latin typeface="Abadi" panose="020B0604020104020204" pitchFamily="34" charset="0"/>
                        </a:rPr>
                        <a:t>Southwest</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2571</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104023216.8</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697769108"/>
                  </a:ext>
                </a:extLst>
              </a:tr>
              <a:tr h="110655">
                <a:tc>
                  <a:txBody>
                    <a:bodyPr/>
                    <a:lstStyle/>
                    <a:p>
                      <a:pPr algn="r" fontAlgn="b"/>
                      <a:r>
                        <a:rPr lang="en-GB" sz="750" u="none" strike="noStrike">
                          <a:effectLst/>
                          <a:latin typeface="Abadi" panose="020B0604020104020204" pitchFamily="34" charset="0"/>
                        </a:rPr>
                        <a:t>2012</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a:effectLst/>
                          <a:latin typeface="Abadi" panose="020B0604020104020204" pitchFamily="34" charset="0"/>
                        </a:rPr>
                        <a:t>United Kingdom</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576</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dirty="0">
                          <a:effectLst/>
                          <a:latin typeface="Abadi" panose="020B0604020104020204" pitchFamily="34" charset="0"/>
                        </a:rPr>
                        <a:t>13340372.58</a:t>
                      </a:r>
                      <a:endParaRPr lang="en-GB" sz="750" b="0" i="0" u="none" strike="noStrike" dirty="0">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519558073"/>
                  </a:ext>
                </a:extLst>
              </a:tr>
              <a:tr h="110655">
                <a:tc>
                  <a:txBody>
                    <a:bodyPr/>
                    <a:lstStyle/>
                    <a:p>
                      <a:pPr algn="r" fontAlgn="b"/>
                      <a:r>
                        <a:rPr lang="en-GB" sz="750" u="none" strike="noStrike">
                          <a:effectLst/>
                          <a:latin typeface="Abadi" panose="020B0604020104020204" pitchFamily="34" charset="0"/>
                        </a:rPr>
                        <a:t>2013</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a:effectLst/>
                          <a:latin typeface="Abadi" panose="020B0604020104020204" pitchFamily="34" charset="0"/>
                        </a:rPr>
                        <a:t>Australia</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2286</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15949214.49</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955132821"/>
                  </a:ext>
                </a:extLst>
              </a:tr>
              <a:tr h="110655">
                <a:tc>
                  <a:txBody>
                    <a:bodyPr/>
                    <a:lstStyle/>
                    <a:p>
                      <a:pPr algn="r" fontAlgn="b"/>
                      <a:r>
                        <a:rPr lang="en-GB" sz="750" u="none" strike="noStrike">
                          <a:effectLst/>
                          <a:latin typeface="Abadi" panose="020B0604020104020204" pitchFamily="34" charset="0"/>
                        </a:rPr>
                        <a:t>2013</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a:effectLst/>
                          <a:latin typeface="Abadi" panose="020B0604020104020204" pitchFamily="34" charset="0"/>
                        </a:rPr>
                        <a:t>Canada</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2054</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dirty="0">
                          <a:effectLst/>
                          <a:latin typeface="Abadi" panose="020B0604020104020204" pitchFamily="34" charset="0"/>
                        </a:rPr>
                        <a:t>71738950.63</a:t>
                      </a:r>
                      <a:endParaRPr lang="en-GB" sz="750" b="0" i="0" u="none" strike="noStrike" dirty="0">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3618565149"/>
                  </a:ext>
                </a:extLst>
              </a:tr>
              <a:tr h="110655">
                <a:tc>
                  <a:txBody>
                    <a:bodyPr/>
                    <a:lstStyle/>
                    <a:p>
                      <a:pPr algn="r" fontAlgn="b"/>
                      <a:r>
                        <a:rPr lang="en-GB" sz="750" u="none" strike="noStrike">
                          <a:effectLst/>
                          <a:latin typeface="Abadi" panose="020B0604020104020204" pitchFamily="34" charset="0"/>
                        </a:rPr>
                        <a:t>2013</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a:effectLst/>
                          <a:latin typeface="Abadi" panose="020B0604020104020204" pitchFamily="34" charset="0"/>
                        </a:rPr>
                        <a:t>Central</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950</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42720996.73</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380246381"/>
                  </a:ext>
                </a:extLst>
              </a:tr>
              <a:tr h="110655">
                <a:tc>
                  <a:txBody>
                    <a:bodyPr/>
                    <a:lstStyle/>
                    <a:p>
                      <a:pPr algn="r" fontAlgn="b"/>
                      <a:r>
                        <a:rPr lang="en-GB" sz="750" u="none" strike="noStrike">
                          <a:effectLst/>
                          <a:latin typeface="Abadi" panose="020B0604020104020204" pitchFamily="34" charset="0"/>
                        </a:rPr>
                        <a:t>2013</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a:effectLst/>
                          <a:latin typeface="Abadi" panose="020B0604020104020204" pitchFamily="34" charset="0"/>
                        </a:rPr>
                        <a:t>France</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1333</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37185934.14</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1758912631"/>
                  </a:ext>
                </a:extLst>
              </a:tr>
              <a:tr h="110655">
                <a:tc>
                  <a:txBody>
                    <a:bodyPr/>
                    <a:lstStyle/>
                    <a:p>
                      <a:pPr algn="r" fontAlgn="b"/>
                      <a:r>
                        <a:rPr lang="en-GB" sz="750" u="none" strike="noStrike">
                          <a:effectLst/>
                          <a:latin typeface="Abadi" panose="020B0604020104020204" pitchFamily="34" charset="0"/>
                        </a:rPr>
                        <a:t>2013</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a:effectLst/>
                          <a:latin typeface="Abadi" panose="020B0604020104020204" pitchFamily="34" charset="0"/>
                        </a:rPr>
                        <a:t>Germany</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1127</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dirty="0">
                          <a:effectLst/>
                          <a:latin typeface="Abadi" panose="020B0604020104020204" pitchFamily="34" charset="0"/>
                        </a:rPr>
                        <a:t>18651662.46</a:t>
                      </a:r>
                      <a:endParaRPr lang="en-GB" sz="750" b="0" i="0" u="none" strike="noStrike" dirty="0">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750748547"/>
                  </a:ext>
                </a:extLst>
              </a:tr>
              <a:tr h="110655">
                <a:tc>
                  <a:txBody>
                    <a:bodyPr/>
                    <a:lstStyle/>
                    <a:p>
                      <a:pPr algn="r" fontAlgn="b"/>
                      <a:r>
                        <a:rPr lang="en-GB" sz="750" u="none" strike="noStrike">
                          <a:effectLst/>
                          <a:latin typeface="Abadi" panose="020B0604020104020204" pitchFamily="34" charset="0"/>
                        </a:rPr>
                        <a:t>2013</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a:effectLst/>
                          <a:latin typeface="Abadi" panose="020B0604020104020204" pitchFamily="34" charset="0"/>
                        </a:rPr>
                        <a:t>Northeast</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850</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33640525.58</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2111113637"/>
                  </a:ext>
                </a:extLst>
              </a:tr>
              <a:tr h="110655">
                <a:tc>
                  <a:txBody>
                    <a:bodyPr/>
                    <a:lstStyle/>
                    <a:p>
                      <a:pPr algn="r" fontAlgn="b"/>
                      <a:r>
                        <a:rPr lang="en-GB" sz="750" u="none" strike="noStrike">
                          <a:effectLst/>
                          <a:latin typeface="Abadi" panose="020B0604020104020204" pitchFamily="34" charset="0"/>
                        </a:rPr>
                        <a:t>2013</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a:effectLst/>
                          <a:latin typeface="Abadi" panose="020B0604020104020204" pitchFamily="34" charset="0"/>
                        </a:rPr>
                        <a:t>Northwest</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2087</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dirty="0">
                          <a:effectLst/>
                          <a:latin typeface="Abadi" panose="020B0604020104020204" pitchFamily="34" charset="0"/>
                        </a:rPr>
                        <a:t>64364535.37</a:t>
                      </a:r>
                      <a:endParaRPr lang="en-GB" sz="750" b="0" i="0" u="none" strike="noStrike" dirty="0">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1521939948"/>
                  </a:ext>
                </a:extLst>
              </a:tr>
              <a:tr h="110655">
                <a:tc>
                  <a:txBody>
                    <a:bodyPr/>
                    <a:lstStyle/>
                    <a:p>
                      <a:pPr algn="r" fontAlgn="b"/>
                      <a:r>
                        <a:rPr lang="en-GB" sz="750" u="none" strike="noStrike">
                          <a:effectLst/>
                          <a:latin typeface="Abadi" panose="020B0604020104020204" pitchFamily="34" charset="0"/>
                        </a:rPr>
                        <a:t>2013</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a:effectLst/>
                          <a:latin typeface="Abadi" panose="020B0604020104020204" pitchFamily="34" charset="0"/>
                        </a:rPr>
                        <a:t>Southeast</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908</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30396331.24</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2455006601"/>
                  </a:ext>
                </a:extLst>
              </a:tr>
              <a:tr h="110655">
                <a:tc>
                  <a:txBody>
                    <a:bodyPr/>
                    <a:lstStyle/>
                    <a:p>
                      <a:pPr algn="r" fontAlgn="b"/>
                      <a:r>
                        <a:rPr lang="en-GB" sz="750" u="none" strike="noStrike">
                          <a:effectLst/>
                          <a:latin typeface="Abadi" panose="020B0604020104020204" pitchFamily="34" charset="0"/>
                        </a:rPr>
                        <a:t>2013</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a:effectLst/>
                          <a:latin typeface="Abadi" panose="020B0604020104020204" pitchFamily="34" charset="0"/>
                        </a:rPr>
                        <a:t>Southwest</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3348</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102362926.1</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4286136547"/>
                  </a:ext>
                </a:extLst>
              </a:tr>
              <a:tr h="110655">
                <a:tc>
                  <a:txBody>
                    <a:bodyPr/>
                    <a:lstStyle/>
                    <a:p>
                      <a:pPr algn="r" fontAlgn="b"/>
                      <a:r>
                        <a:rPr lang="en-GB" sz="750" u="none" strike="noStrike">
                          <a:effectLst/>
                          <a:latin typeface="Abadi" panose="020B0604020104020204" pitchFamily="34" charset="0"/>
                        </a:rPr>
                        <a:t>2013</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l" fontAlgn="b"/>
                      <a:r>
                        <a:rPr lang="en-GB" sz="750" u="none" strike="noStrike">
                          <a:effectLst/>
                          <a:latin typeface="Abadi" panose="020B0604020104020204" pitchFamily="34" charset="0"/>
                        </a:rPr>
                        <a:t>United Kingdom</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1542</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u="none" strike="noStrike">
                          <a:effectLst/>
                          <a:latin typeface="Abadi" panose="020B0604020104020204" pitchFamily="34" charset="0"/>
                        </a:rPr>
                        <a:t>32362603.52</a:t>
                      </a:r>
                      <a:endParaRPr lang="en-GB" sz="750" b="0" i="0" u="none" strike="noStrike">
                        <a:solidFill>
                          <a:srgbClr val="000000"/>
                        </a:solidFill>
                        <a:effectLst/>
                        <a:latin typeface="Abadi" panose="020B0604020104020204" pitchFamily="34" charset="0"/>
                      </a:endParaRP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tc>
                  <a:txBody>
                    <a:bodyPr/>
                    <a:lstStyle/>
                    <a:p>
                      <a:pPr algn="r" fontAlgn="b"/>
                      <a:r>
                        <a:rPr lang="en-GB" sz="750" b="0" i="0" u="none" strike="noStrike" dirty="0">
                          <a:solidFill>
                            <a:srgbClr val="000000"/>
                          </a:solidFill>
                          <a:effectLst/>
                          <a:latin typeface="Abadi" panose="020B0604020104020204" pitchFamily="34" charset="0"/>
                        </a:rPr>
                        <a:t>-</a:t>
                      </a:r>
                    </a:p>
                  </a:txBody>
                  <a:tcPr marL="4112" marR="4112" marT="4112" marB="0" anchor="b"/>
                </a:tc>
                <a:extLst>
                  <a:ext uri="{0D108BD9-81ED-4DB2-BD59-A6C34878D82A}">
                    <a16:rowId xmlns:a16="http://schemas.microsoft.com/office/drawing/2014/main" val="1340595743"/>
                  </a:ext>
                </a:extLst>
              </a:tr>
              <a:tr h="110655">
                <a:tc>
                  <a:txBody>
                    <a:bodyPr/>
                    <a:lstStyle/>
                    <a:p>
                      <a:pPr algn="r" fontAlgn="b"/>
                      <a:r>
                        <a:rPr lang="en-GB" sz="750" u="none" strike="noStrike" dirty="0">
                          <a:effectLst/>
                          <a:latin typeface="Abadi" panose="020B0604020104020204" pitchFamily="34" charset="0"/>
                        </a:rPr>
                        <a:t>2014</a:t>
                      </a:r>
                      <a:endParaRPr lang="en-GB" sz="750" b="0" i="0" u="none" strike="noStrike" dirty="0">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l" fontAlgn="b"/>
                      <a:r>
                        <a:rPr lang="en-GB" sz="750" u="none" strike="noStrike">
                          <a:effectLst/>
                          <a:latin typeface="Abadi" panose="020B0604020104020204" pitchFamily="34" charset="0"/>
                        </a:rPr>
                        <a:t>Australia</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a:effectLst/>
                          <a:latin typeface="Abadi" panose="020B0604020104020204" pitchFamily="34" charset="0"/>
                        </a:rPr>
                        <a:t>1600</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a:effectLst/>
                          <a:latin typeface="Abadi" panose="020B0604020104020204" pitchFamily="34" charset="0"/>
                        </a:rPr>
                        <a:t>10173266.78</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a:effectLst/>
                          <a:latin typeface="Abadi" panose="020B0604020104020204" pitchFamily="34" charset="0"/>
                        </a:rPr>
                        <a:t>3840</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dirty="0">
                          <a:effectLst/>
                          <a:latin typeface="Abadi" panose="020B0604020104020204" pitchFamily="34" charset="0"/>
                        </a:rPr>
                        <a:t>24415840.26</a:t>
                      </a:r>
                      <a:endParaRPr lang="en-GB" sz="750" b="0" i="0" u="none" strike="noStrike" dirty="0">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extLst>
                  <a:ext uri="{0D108BD9-81ED-4DB2-BD59-A6C34878D82A}">
                    <a16:rowId xmlns:a16="http://schemas.microsoft.com/office/drawing/2014/main" val="540297306"/>
                  </a:ext>
                </a:extLst>
              </a:tr>
              <a:tr h="110655">
                <a:tc>
                  <a:txBody>
                    <a:bodyPr/>
                    <a:lstStyle/>
                    <a:p>
                      <a:pPr algn="r" fontAlgn="b"/>
                      <a:r>
                        <a:rPr lang="en-GB" sz="750" u="none" strike="noStrike">
                          <a:effectLst/>
                          <a:latin typeface="Abadi" panose="020B0604020104020204" pitchFamily="34" charset="0"/>
                        </a:rPr>
                        <a:t>2014</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l" fontAlgn="b"/>
                      <a:r>
                        <a:rPr lang="en-GB" sz="750" u="none" strike="noStrike" dirty="0">
                          <a:effectLst/>
                          <a:latin typeface="Abadi" panose="020B0604020104020204" pitchFamily="34" charset="0"/>
                        </a:rPr>
                        <a:t>Canada</a:t>
                      </a:r>
                      <a:endParaRPr lang="en-GB" sz="750" b="0" i="0" u="none" strike="noStrike" dirty="0">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a:effectLst/>
                          <a:latin typeface="Abadi" panose="020B0604020104020204" pitchFamily="34" charset="0"/>
                        </a:rPr>
                        <a:t>892</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a:effectLst/>
                          <a:latin typeface="Abadi" panose="020B0604020104020204" pitchFamily="34" charset="0"/>
                        </a:rPr>
                        <a:t>22155851.79</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dirty="0">
                          <a:effectLst/>
                          <a:latin typeface="Abadi" panose="020B0604020104020204" pitchFamily="34" charset="0"/>
                        </a:rPr>
                        <a:t>2140.8</a:t>
                      </a:r>
                      <a:endParaRPr lang="en-GB" sz="750" b="0" i="0" u="none" strike="noStrike" dirty="0">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a:effectLst/>
                          <a:latin typeface="Abadi" panose="020B0604020104020204" pitchFamily="34" charset="0"/>
                        </a:rPr>
                        <a:t>53174044.29</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extLst>
                  <a:ext uri="{0D108BD9-81ED-4DB2-BD59-A6C34878D82A}">
                    <a16:rowId xmlns:a16="http://schemas.microsoft.com/office/drawing/2014/main" val="1775792996"/>
                  </a:ext>
                </a:extLst>
              </a:tr>
              <a:tr h="110655">
                <a:tc>
                  <a:txBody>
                    <a:bodyPr/>
                    <a:lstStyle/>
                    <a:p>
                      <a:pPr algn="r" fontAlgn="b"/>
                      <a:r>
                        <a:rPr lang="en-GB" sz="750" u="none" strike="noStrike">
                          <a:effectLst/>
                          <a:latin typeface="Abadi" panose="020B0604020104020204" pitchFamily="34" charset="0"/>
                        </a:rPr>
                        <a:t>2014</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l" fontAlgn="b"/>
                      <a:r>
                        <a:rPr lang="en-GB" sz="750" u="none" strike="noStrike" dirty="0">
                          <a:effectLst/>
                          <a:latin typeface="Abadi" panose="020B0604020104020204" pitchFamily="34" charset="0"/>
                        </a:rPr>
                        <a:t>Central</a:t>
                      </a:r>
                      <a:endParaRPr lang="en-GB" sz="750" b="0" i="0" u="none" strike="noStrike" dirty="0">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dirty="0">
                          <a:effectLst/>
                          <a:latin typeface="Abadi" panose="020B0604020104020204" pitchFamily="34" charset="0"/>
                        </a:rPr>
                        <a:t>366</a:t>
                      </a:r>
                      <a:endParaRPr lang="en-GB" sz="750" b="0" i="0" u="none" strike="noStrike" dirty="0">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a:effectLst/>
                          <a:latin typeface="Abadi" panose="020B0604020104020204" pitchFamily="34" charset="0"/>
                        </a:rPr>
                        <a:t>12599551.52</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a:effectLst/>
                          <a:latin typeface="Abadi" panose="020B0604020104020204" pitchFamily="34" charset="0"/>
                        </a:rPr>
                        <a:t>878.4</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a:effectLst/>
                          <a:latin typeface="Abadi" panose="020B0604020104020204" pitchFamily="34" charset="0"/>
                        </a:rPr>
                        <a:t>30238923.64</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extLst>
                  <a:ext uri="{0D108BD9-81ED-4DB2-BD59-A6C34878D82A}">
                    <a16:rowId xmlns:a16="http://schemas.microsoft.com/office/drawing/2014/main" val="2898001864"/>
                  </a:ext>
                </a:extLst>
              </a:tr>
              <a:tr h="110655">
                <a:tc>
                  <a:txBody>
                    <a:bodyPr/>
                    <a:lstStyle/>
                    <a:p>
                      <a:pPr algn="r" fontAlgn="b"/>
                      <a:r>
                        <a:rPr lang="en-GB" sz="750" u="none" strike="noStrike">
                          <a:effectLst/>
                          <a:latin typeface="Abadi" panose="020B0604020104020204" pitchFamily="34" charset="0"/>
                        </a:rPr>
                        <a:t>2014</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l" fontAlgn="b"/>
                      <a:r>
                        <a:rPr lang="en-GB" sz="750" u="none" strike="noStrike">
                          <a:effectLst/>
                          <a:latin typeface="Abadi" panose="020B0604020104020204" pitchFamily="34" charset="0"/>
                        </a:rPr>
                        <a:t>France</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dirty="0">
                          <a:effectLst/>
                          <a:latin typeface="Abadi" panose="020B0604020104020204" pitchFamily="34" charset="0"/>
                        </a:rPr>
                        <a:t>714</a:t>
                      </a:r>
                      <a:endParaRPr lang="en-GB" sz="750" b="0" i="0" u="none" strike="noStrike" dirty="0">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a:effectLst/>
                          <a:latin typeface="Abadi" panose="020B0604020104020204" pitchFamily="34" charset="0"/>
                        </a:rPr>
                        <a:t>11118888.44</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dirty="0">
                          <a:effectLst/>
                          <a:latin typeface="Abadi" panose="020B0604020104020204" pitchFamily="34" charset="0"/>
                        </a:rPr>
                        <a:t>1713.6</a:t>
                      </a:r>
                      <a:endParaRPr lang="en-GB" sz="750" b="0" i="0" u="none" strike="noStrike" dirty="0">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a:effectLst/>
                          <a:latin typeface="Abadi" panose="020B0604020104020204" pitchFamily="34" charset="0"/>
                        </a:rPr>
                        <a:t>26685332.24</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extLst>
                  <a:ext uri="{0D108BD9-81ED-4DB2-BD59-A6C34878D82A}">
                    <a16:rowId xmlns:a16="http://schemas.microsoft.com/office/drawing/2014/main" val="625404702"/>
                  </a:ext>
                </a:extLst>
              </a:tr>
              <a:tr h="110655">
                <a:tc>
                  <a:txBody>
                    <a:bodyPr/>
                    <a:lstStyle/>
                    <a:p>
                      <a:pPr algn="r" fontAlgn="b"/>
                      <a:r>
                        <a:rPr lang="en-GB" sz="750" u="none" strike="noStrike">
                          <a:effectLst/>
                          <a:latin typeface="Abadi" panose="020B0604020104020204" pitchFamily="34" charset="0"/>
                        </a:rPr>
                        <a:t>2014</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l" fontAlgn="b"/>
                      <a:r>
                        <a:rPr lang="en-GB" sz="750" u="none" strike="noStrike">
                          <a:effectLst/>
                          <a:latin typeface="Abadi" panose="020B0604020104020204" pitchFamily="34" charset="0"/>
                        </a:rPr>
                        <a:t>Germany</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a:effectLst/>
                          <a:latin typeface="Abadi" panose="020B0604020104020204" pitchFamily="34" charset="0"/>
                        </a:rPr>
                        <a:t>798</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dirty="0">
                          <a:effectLst/>
                          <a:latin typeface="Abadi" panose="020B0604020104020204" pitchFamily="34" charset="0"/>
                        </a:rPr>
                        <a:t>9240840.085</a:t>
                      </a:r>
                      <a:endParaRPr lang="en-GB" sz="750" b="0" i="0" u="none" strike="noStrike" dirty="0">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dirty="0">
                          <a:effectLst/>
                          <a:latin typeface="Abadi" panose="020B0604020104020204" pitchFamily="34" charset="0"/>
                        </a:rPr>
                        <a:t>1915.2</a:t>
                      </a:r>
                      <a:endParaRPr lang="en-GB" sz="750" b="0" i="0" u="none" strike="noStrike" dirty="0">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a:effectLst/>
                          <a:latin typeface="Abadi" panose="020B0604020104020204" pitchFamily="34" charset="0"/>
                        </a:rPr>
                        <a:t>22178016.2</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extLst>
                  <a:ext uri="{0D108BD9-81ED-4DB2-BD59-A6C34878D82A}">
                    <a16:rowId xmlns:a16="http://schemas.microsoft.com/office/drawing/2014/main" val="510635309"/>
                  </a:ext>
                </a:extLst>
              </a:tr>
              <a:tr h="110655">
                <a:tc>
                  <a:txBody>
                    <a:bodyPr/>
                    <a:lstStyle/>
                    <a:p>
                      <a:pPr algn="r" fontAlgn="b"/>
                      <a:r>
                        <a:rPr lang="en-GB" sz="750" u="none" strike="noStrike">
                          <a:effectLst/>
                          <a:latin typeface="Abadi" panose="020B0604020104020204" pitchFamily="34" charset="0"/>
                        </a:rPr>
                        <a:t>2014</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l" fontAlgn="b"/>
                      <a:r>
                        <a:rPr lang="en-GB" sz="750" u="none" strike="noStrike">
                          <a:effectLst/>
                          <a:latin typeface="Abadi" panose="020B0604020104020204" pitchFamily="34" charset="0"/>
                        </a:rPr>
                        <a:t>Northeast</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a:effectLst/>
                          <a:latin typeface="Abadi" panose="020B0604020104020204" pitchFamily="34" charset="0"/>
                        </a:rPr>
                        <a:t>276</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dirty="0">
                          <a:effectLst/>
                          <a:latin typeface="Abadi" panose="020B0604020104020204" pitchFamily="34" charset="0"/>
                        </a:rPr>
                        <a:t>9912740.256</a:t>
                      </a:r>
                      <a:endParaRPr lang="en-GB" sz="750" b="0" i="0" u="none" strike="noStrike" dirty="0">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dirty="0">
                          <a:effectLst/>
                          <a:latin typeface="Abadi" panose="020B0604020104020204" pitchFamily="34" charset="0"/>
                        </a:rPr>
                        <a:t>662.4</a:t>
                      </a:r>
                      <a:endParaRPr lang="en-GB" sz="750" b="0" i="0" u="none" strike="noStrike" dirty="0">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a:effectLst/>
                          <a:latin typeface="Abadi" panose="020B0604020104020204" pitchFamily="34" charset="0"/>
                        </a:rPr>
                        <a:t>23790576.61</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extLst>
                  <a:ext uri="{0D108BD9-81ED-4DB2-BD59-A6C34878D82A}">
                    <a16:rowId xmlns:a16="http://schemas.microsoft.com/office/drawing/2014/main" val="3119010858"/>
                  </a:ext>
                </a:extLst>
              </a:tr>
              <a:tr h="110655">
                <a:tc>
                  <a:txBody>
                    <a:bodyPr/>
                    <a:lstStyle/>
                    <a:p>
                      <a:pPr algn="r" fontAlgn="b"/>
                      <a:r>
                        <a:rPr lang="en-GB" sz="750" u="none" strike="noStrike">
                          <a:effectLst/>
                          <a:latin typeface="Abadi" panose="020B0604020104020204" pitchFamily="34" charset="0"/>
                        </a:rPr>
                        <a:t>2014</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l" fontAlgn="b"/>
                      <a:r>
                        <a:rPr lang="en-GB" sz="750" u="none" strike="noStrike">
                          <a:effectLst/>
                          <a:latin typeface="Abadi" panose="020B0604020104020204" pitchFamily="34" charset="0"/>
                        </a:rPr>
                        <a:t>Northwest</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a:effectLst/>
                          <a:latin typeface="Abadi" panose="020B0604020104020204" pitchFamily="34" charset="0"/>
                        </a:rPr>
                        <a:t>1220</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dirty="0">
                          <a:effectLst/>
                          <a:latin typeface="Abadi" panose="020B0604020104020204" pitchFamily="34" charset="0"/>
                        </a:rPr>
                        <a:t>26709382.9</a:t>
                      </a:r>
                      <a:endParaRPr lang="en-GB" sz="750" b="0" i="0" u="none" strike="noStrike" dirty="0">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dirty="0">
                          <a:effectLst/>
                          <a:latin typeface="Abadi" panose="020B0604020104020204" pitchFamily="34" charset="0"/>
                        </a:rPr>
                        <a:t>2928</a:t>
                      </a:r>
                      <a:endParaRPr lang="en-GB" sz="750" b="0" i="0" u="none" strike="noStrike" dirty="0">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a:effectLst/>
                          <a:latin typeface="Abadi" panose="020B0604020104020204" pitchFamily="34" charset="0"/>
                        </a:rPr>
                        <a:t>64102518.95</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extLst>
                  <a:ext uri="{0D108BD9-81ED-4DB2-BD59-A6C34878D82A}">
                    <a16:rowId xmlns:a16="http://schemas.microsoft.com/office/drawing/2014/main" val="1040881688"/>
                  </a:ext>
                </a:extLst>
              </a:tr>
              <a:tr h="110655">
                <a:tc>
                  <a:txBody>
                    <a:bodyPr/>
                    <a:lstStyle/>
                    <a:p>
                      <a:pPr algn="r" fontAlgn="b"/>
                      <a:r>
                        <a:rPr lang="en-GB" sz="750" u="none" strike="noStrike">
                          <a:effectLst/>
                          <a:latin typeface="Abadi" panose="020B0604020104020204" pitchFamily="34" charset="0"/>
                        </a:rPr>
                        <a:t>2014</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l" fontAlgn="b"/>
                      <a:r>
                        <a:rPr lang="en-GB" sz="750" u="none" strike="noStrike">
                          <a:effectLst/>
                          <a:latin typeface="Abadi" panose="020B0604020104020204" pitchFamily="34" charset="0"/>
                        </a:rPr>
                        <a:t>Southeast</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a:effectLst/>
                          <a:latin typeface="Abadi" panose="020B0604020104020204" pitchFamily="34" charset="0"/>
                        </a:rPr>
                        <a:t>332</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a:effectLst/>
                          <a:latin typeface="Abadi" panose="020B0604020104020204" pitchFamily="34" charset="0"/>
                        </a:rPr>
                        <a:t>10650330.75</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dirty="0">
                          <a:effectLst/>
                          <a:latin typeface="Abadi" panose="020B0604020104020204" pitchFamily="34" charset="0"/>
                        </a:rPr>
                        <a:t>796.8</a:t>
                      </a:r>
                      <a:endParaRPr lang="en-GB" sz="750" b="0" i="0" u="none" strike="noStrike" dirty="0">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dirty="0">
                          <a:effectLst/>
                          <a:latin typeface="Abadi" panose="020B0604020104020204" pitchFamily="34" charset="0"/>
                        </a:rPr>
                        <a:t>25560793.8</a:t>
                      </a:r>
                      <a:endParaRPr lang="en-GB" sz="750" b="0" i="0" u="none" strike="noStrike" dirty="0">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extLst>
                  <a:ext uri="{0D108BD9-81ED-4DB2-BD59-A6C34878D82A}">
                    <a16:rowId xmlns:a16="http://schemas.microsoft.com/office/drawing/2014/main" val="1287794544"/>
                  </a:ext>
                </a:extLst>
              </a:tr>
              <a:tr h="110655">
                <a:tc>
                  <a:txBody>
                    <a:bodyPr/>
                    <a:lstStyle/>
                    <a:p>
                      <a:pPr algn="r" fontAlgn="b"/>
                      <a:r>
                        <a:rPr lang="en-GB" sz="750" u="none" strike="noStrike">
                          <a:effectLst/>
                          <a:latin typeface="Abadi" panose="020B0604020104020204" pitchFamily="34" charset="0"/>
                        </a:rPr>
                        <a:t>2014</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l" fontAlgn="b"/>
                      <a:r>
                        <a:rPr lang="en-GB" sz="750" u="none" strike="noStrike">
                          <a:effectLst/>
                          <a:latin typeface="Abadi" panose="020B0604020104020204" pitchFamily="34" charset="0"/>
                        </a:rPr>
                        <a:t>Southwest</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a:effectLst/>
                          <a:latin typeface="Abadi" panose="020B0604020104020204" pitchFamily="34" charset="0"/>
                        </a:rPr>
                        <a:t>1796</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a:effectLst/>
                          <a:latin typeface="Abadi" panose="020B0604020104020204" pitchFamily="34" charset="0"/>
                        </a:rPr>
                        <a:t>29674058.58</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dirty="0">
                          <a:effectLst/>
                          <a:latin typeface="Abadi" panose="020B0604020104020204" pitchFamily="34" charset="0"/>
                        </a:rPr>
                        <a:t>4310.4</a:t>
                      </a:r>
                      <a:endParaRPr lang="en-GB" sz="750" b="0" i="0" u="none" strike="noStrike" dirty="0">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dirty="0">
                          <a:effectLst/>
                          <a:latin typeface="Abadi" panose="020B0604020104020204" pitchFamily="34" charset="0"/>
                        </a:rPr>
                        <a:t>71217740.58</a:t>
                      </a:r>
                      <a:endParaRPr lang="en-GB" sz="750" b="0" i="0" u="none" strike="noStrike" dirty="0">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extLst>
                  <a:ext uri="{0D108BD9-81ED-4DB2-BD59-A6C34878D82A}">
                    <a16:rowId xmlns:a16="http://schemas.microsoft.com/office/drawing/2014/main" val="2519420084"/>
                  </a:ext>
                </a:extLst>
              </a:tr>
              <a:tr h="110655">
                <a:tc>
                  <a:txBody>
                    <a:bodyPr/>
                    <a:lstStyle/>
                    <a:p>
                      <a:pPr algn="r" fontAlgn="b"/>
                      <a:r>
                        <a:rPr lang="en-GB" sz="750" u="none" strike="noStrike">
                          <a:effectLst/>
                          <a:latin typeface="Abadi" panose="020B0604020104020204" pitchFamily="34" charset="0"/>
                        </a:rPr>
                        <a:t>2014</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l" fontAlgn="b"/>
                      <a:r>
                        <a:rPr lang="en-GB" sz="750" u="none" strike="noStrike">
                          <a:effectLst/>
                          <a:latin typeface="Abadi" panose="020B0604020104020204" pitchFamily="34" charset="0"/>
                        </a:rPr>
                        <a:t>United Kingdom</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dirty="0">
                          <a:effectLst/>
                          <a:latin typeface="Abadi" panose="020B0604020104020204" pitchFamily="34" charset="0"/>
                        </a:rPr>
                        <a:t>950</a:t>
                      </a:r>
                      <a:endParaRPr lang="en-GB" sz="750" b="0" i="0" u="none" strike="noStrike" dirty="0">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a:effectLst/>
                          <a:latin typeface="Abadi" panose="020B0604020104020204" pitchFamily="34" charset="0"/>
                        </a:rPr>
                        <a:t>15873861.93</a:t>
                      </a:r>
                      <a:endParaRPr lang="en-GB" sz="750" b="0" i="0" u="none" strike="noStrike">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dirty="0">
                          <a:effectLst/>
                          <a:latin typeface="Abadi" panose="020B0604020104020204" pitchFamily="34" charset="0"/>
                        </a:rPr>
                        <a:t>2280</a:t>
                      </a:r>
                      <a:endParaRPr lang="en-GB" sz="750" b="0" i="0" u="none" strike="noStrike" dirty="0">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tc>
                  <a:txBody>
                    <a:bodyPr/>
                    <a:lstStyle/>
                    <a:p>
                      <a:pPr algn="r" fontAlgn="b"/>
                      <a:r>
                        <a:rPr lang="en-GB" sz="750" u="none" strike="noStrike" dirty="0">
                          <a:effectLst/>
                          <a:latin typeface="Abadi" panose="020B0604020104020204" pitchFamily="34" charset="0"/>
                        </a:rPr>
                        <a:t>38097268.63</a:t>
                      </a:r>
                      <a:endParaRPr lang="en-GB" sz="750" b="0" i="0" u="none" strike="noStrike" dirty="0">
                        <a:solidFill>
                          <a:srgbClr val="000000"/>
                        </a:solidFill>
                        <a:effectLst/>
                        <a:latin typeface="Abadi" panose="020B0604020104020204" pitchFamily="34" charset="0"/>
                      </a:endParaRPr>
                    </a:p>
                  </a:txBody>
                  <a:tcPr marL="4112" marR="4112" marT="4112" marB="0" anchor="b">
                    <a:solidFill>
                      <a:schemeClr val="accent1">
                        <a:lumMod val="40000"/>
                        <a:lumOff val="60000"/>
                      </a:schemeClr>
                    </a:solidFill>
                  </a:tcPr>
                </a:tc>
                <a:extLst>
                  <a:ext uri="{0D108BD9-81ED-4DB2-BD59-A6C34878D82A}">
                    <a16:rowId xmlns:a16="http://schemas.microsoft.com/office/drawing/2014/main" val="1917234901"/>
                  </a:ext>
                </a:extLst>
              </a:tr>
            </a:tbl>
          </a:graphicData>
        </a:graphic>
      </p:graphicFrame>
    </p:spTree>
    <p:extLst>
      <p:ext uri="{BB962C8B-B14F-4D97-AF65-F5344CB8AC3E}">
        <p14:creationId xmlns:p14="http://schemas.microsoft.com/office/powerpoint/2010/main" val="323776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B73E9F1E-5805-45F2-B56E-B9B47178406F}"/>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GB" sz="4800" kern="1200" dirty="0">
                <a:solidFill>
                  <a:srgbClr val="FFFFFF"/>
                </a:solidFill>
                <a:latin typeface="+mj-lt"/>
                <a:ea typeface="+mj-ea"/>
                <a:cs typeface="+mj-cs"/>
              </a:rPr>
              <a:t>Profitability year on year</a:t>
            </a:r>
            <a:endParaRPr lang="en-US" sz="4800" kern="1200" dirty="0">
              <a:solidFill>
                <a:srgbClr val="FFFFFF"/>
              </a:solidFill>
              <a:latin typeface="+mj-lt"/>
              <a:ea typeface="+mj-ea"/>
              <a:cs typeface="+mj-cs"/>
            </a:endParaRPr>
          </a:p>
        </p:txBody>
      </p:sp>
      <p:sp>
        <p:nvSpPr>
          <p:cNvPr id="6" name="Text Placeholder 5">
            <a:extLst>
              <a:ext uri="{FF2B5EF4-FFF2-40B4-BE49-F238E27FC236}">
                <a16:creationId xmlns:a16="http://schemas.microsoft.com/office/drawing/2014/main" id="{5210B59C-37FF-4E8C-BAA4-5EFA3A930679}"/>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r>
              <a:rPr lang="en-US" sz="2400" kern="1200" dirty="0">
                <a:solidFill>
                  <a:schemeClr val="tx1"/>
                </a:solidFill>
                <a:latin typeface="+mn-lt"/>
                <a:ea typeface="+mn-ea"/>
                <a:cs typeface="+mn-cs"/>
              </a:rPr>
              <a:t> </a:t>
            </a:r>
          </a:p>
        </p:txBody>
      </p:sp>
    </p:spTree>
    <p:extLst>
      <p:ext uri="{BB962C8B-B14F-4D97-AF65-F5344CB8AC3E}">
        <p14:creationId xmlns:p14="http://schemas.microsoft.com/office/powerpoint/2010/main" val="2099832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1A8D-70F8-48B7-BDD1-81E0245E462D}"/>
              </a:ext>
            </a:extLst>
          </p:cNvPr>
          <p:cNvSpPr>
            <a:spLocks noGrp="1"/>
          </p:cNvSpPr>
          <p:nvPr>
            <p:ph type="title"/>
          </p:nvPr>
        </p:nvSpPr>
        <p:spPr/>
        <p:txBody>
          <a:bodyPr>
            <a:normAutofit/>
          </a:bodyPr>
          <a:lstStyle/>
          <a:p>
            <a:r>
              <a:rPr lang="en-GB" sz="3200" dirty="0">
                <a:latin typeface="Abadi" panose="020B0604020104020204" pitchFamily="34" charset="0"/>
              </a:rPr>
              <a:t>Profitability year on year</a:t>
            </a:r>
          </a:p>
        </p:txBody>
      </p:sp>
      <p:sp>
        <p:nvSpPr>
          <p:cNvPr id="8" name="TextBox 7">
            <a:extLst>
              <a:ext uri="{FF2B5EF4-FFF2-40B4-BE49-F238E27FC236}">
                <a16:creationId xmlns:a16="http://schemas.microsoft.com/office/drawing/2014/main" id="{C7608FE5-DE4E-4C72-9981-2359F652F868}"/>
              </a:ext>
            </a:extLst>
          </p:cNvPr>
          <p:cNvSpPr txBox="1"/>
          <p:nvPr/>
        </p:nvSpPr>
        <p:spPr>
          <a:xfrm>
            <a:off x="838200" y="1408607"/>
            <a:ext cx="11028218" cy="646331"/>
          </a:xfrm>
          <a:prstGeom prst="rect">
            <a:avLst/>
          </a:prstGeom>
          <a:noFill/>
        </p:spPr>
        <p:txBody>
          <a:bodyPr wrap="square">
            <a:spAutoFit/>
          </a:bodyPr>
          <a:lstStyle/>
          <a:p>
            <a:r>
              <a:rPr lang="en-GB" sz="1800" dirty="0">
                <a:latin typeface="Abadi" panose="020B0604020104020204" pitchFamily="34" charset="0"/>
              </a:rPr>
              <a:t>Sales, production costs, orders costs, employee costs – a comparison of whole years 2011 - 2013 </a:t>
            </a:r>
            <a:br>
              <a:rPr lang="en-GB" sz="1800" dirty="0">
                <a:latin typeface="Abadi" panose="020B0604020104020204" pitchFamily="34" charset="0"/>
              </a:rPr>
            </a:br>
            <a:r>
              <a:rPr lang="en-GB" sz="1800" dirty="0">
                <a:latin typeface="Abadi" panose="020B0604020104020204" pitchFamily="34" charset="0"/>
              </a:rPr>
              <a:t>and half of the year 2014</a:t>
            </a:r>
          </a:p>
        </p:txBody>
      </p:sp>
      <p:graphicFrame>
        <p:nvGraphicFramePr>
          <p:cNvPr id="9" name="Chart 8">
            <a:extLst>
              <a:ext uri="{FF2B5EF4-FFF2-40B4-BE49-F238E27FC236}">
                <a16:creationId xmlns:a16="http://schemas.microsoft.com/office/drawing/2014/main" id="{6336386D-C3B6-40C9-950B-48848FBDB9C2}"/>
              </a:ext>
            </a:extLst>
          </p:cNvPr>
          <p:cNvGraphicFramePr>
            <a:graphicFrameLocks/>
          </p:cNvGraphicFramePr>
          <p:nvPr>
            <p:extLst>
              <p:ext uri="{D42A27DB-BD31-4B8C-83A1-F6EECF244321}">
                <p14:modId xmlns:p14="http://schemas.microsoft.com/office/powerpoint/2010/main" val="180637182"/>
              </p:ext>
            </p:extLst>
          </p:nvPr>
        </p:nvGraphicFramePr>
        <p:xfrm>
          <a:off x="838200" y="2296933"/>
          <a:ext cx="10106608" cy="38799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9517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1A8D-70F8-48B7-BDD1-81E0245E462D}"/>
              </a:ext>
            </a:extLst>
          </p:cNvPr>
          <p:cNvSpPr>
            <a:spLocks noGrp="1"/>
          </p:cNvSpPr>
          <p:nvPr>
            <p:ph type="title"/>
          </p:nvPr>
        </p:nvSpPr>
        <p:spPr/>
        <p:txBody>
          <a:bodyPr>
            <a:normAutofit/>
          </a:bodyPr>
          <a:lstStyle/>
          <a:p>
            <a:r>
              <a:rPr lang="en-GB" sz="3200" dirty="0">
                <a:latin typeface="Abadi" panose="020B0604020104020204" pitchFamily="34" charset="0"/>
              </a:rPr>
              <a:t>Profitability year on year</a:t>
            </a:r>
          </a:p>
        </p:txBody>
      </p:sp>
      <p:graphicFrame>
        <p:nvGraphicFramePr>
          <p:cNvPr id="3" name="Table 2">
            <a:extLst>
              <a:ext uri="{FF2B5EF4-FFF2-40B4-BE49-F238E27FC236}">
                <a16:creationId xmlns:a16="http://schemas.microsoft.com/office/drawing/2014/main" id="{BE48B0D1-EF2F-4AE8-A9FA-EEC27B74212C}"/>
              </a:ext>
            </a:extLst>
          </p:cNvPr>
          <p:cNvGraphicFramePr>
            <a:graphicFrameLocks noGrp="1"/>
          </p:cNvGraphicFramePr>
          <p:nvPr>
            <p:extLst>
              <p:ext uri="{D42A27DB-BD31-4B8C-83A1-F6EECF244321}">
                <p14:modId xmlns:p14="http://schemas.microsoft.com/office/powerpoint/2010/main" val="1622099362"/>
              </p:ext>
            </p:extLst>
          </p:nvPr>
        </p:nvGraphicFramePr>
        <p:xfrm>
          <a:off x="838200" y="2977423"/>
          <a:ext cx="10353965" cy="1825640"/>
        </p:xfrm>
        <a:graphic>
          <a:graphicData uri="http://schemas.openxmlformats.org/drawingml/2006/table">
            <a:tbl>
              <a:tblPr>
                <a:tableStyleId>{22838BEF-8BB2-4498-84A7-C5851F593DF1}</a:tableStyleId>
              </a:tblPr>
              <a:tblGrid>
                <a:gridCol w="1224838">
                  <a:extLst>
                    <a:ext uri="{9D8B030D-6E8A-4147-A177-3AD203B41FA5}">
                      <a16:colId xmlns:a16="http://schemas.microsoft.com/office/drawing/2014/main" val="2411969302"/>
                    </a:ext>
                  </a:extLst>
                </a:gridCol>
                <a:gridCol w="1502468">
                  <a:extLst>
                    <a:ext uri="{9D8B030D-6E8A-4147-A177-3AD203B41FA5}">
                      <a16:colId xmlns:a16="http://schemas.microsoft.com/office/drawing/2014/main" val="3217574921"/>
                    </a:ext>
                  </a:extLst>
                </a:gridCol>
                <a:gridCol w="1714773">
                  <a:extLst>
                    <a:ext uri="{9D8B030D-6E8A-4147-A177-3AD203B41FA5}">
                      <a16:colId xmlns:a16="http://schemas.microsoft.com/office/drawing/2014/main" val="341069664"/>
                    </a:ext>
                  </a:extLst>
                </a:gridCol>
                <a:gridCol w="2025066">
                  <a:extLst>
                    <a:ext uri="{9D8B030D-6E8A-4147-A177-3AD203B41FA5}">
                      <a16:colId xmlns:a16="http://schemas.microsoft.com/office/drawing/2014/main" val="1771144451"/>
                    </a:ext>
                  </a:extLst>
                </a:gridCol>
                <a:gridCol w="1943410">
                  <a:extLst>
                    <a:ext uri="{9D8B030D-6E8A-4147-A177-3AD203B41FA5}">
                      <a16:colId xmlns:a16="http://schemas.microsoft.com/office/drawing/2014/main" val="476123668"/>
                    </a:ext>
                  </a:extLst>
                </a:gridCol>
                <a:gridCol w="1943410">
                  <a:extLst>
                    <a:ext uri="{9D8B030D-6E8A-4147-A177-3AD203B41FA5}">
                      <a16:colId xmlns:a16="http://schemas.microsoft.com/office/drawing/2014/main" val="2530219709"/>
                    </a:ext>
                  </a:extLst>
                </a:gridCol>
              </a:tblGrid>
              <a:tr h="285319">
                <a:tc>
                  <a:txBody>
                    <a:bodyPr/>
                    <a:lstStyle/>
                    <a:p>
                      <a:pPr algn="l" fontAlgn="b"/>
                      <a:r>
                        <a:rPr lang="en-GB" sz="1600" b="1" u="none" strike="noStrike" dirty="0">
                          <a:effectLst/>
                          <a:latin typeface="Abadi" panose="020B0604020104020204" pitchFamily="34" charset="0"/>
                        </a:rPr>
                        <a:t>Year of sale</a:t>
                      </a:r>
                      <a:endParaRPr lang="en-GB" sz="1600" b="1" i="0" u="none" strike="noStrike" dirty="0">
                        <a:solidFill>
                          <a:srgbClr val="FFFFFF"/>
                        </a:solidFill>
                        <a:effectLst/>
                        <a:latin typeface="Abadi" panose="020B0604020104020204" pitchFamily="34" charset="0"/>
                      </a:endParaRPr>
                    </a:p>
                  </a:txBody>
                  <a:tcPr marL="7620" marR="7620" marT="7620" marB="0" anchor="b"/>
                </a:tc>
                <a:tc>
                  <a:txBody>
                    <a:bodyPr/>
                    <a:lstStyle/>
                    <a:p>
                      <a:pPr algn="l" fontAlgn="b"/>
                      <a:r>
                        <a:rPr lang="en-GB" sz="1600" b="1" u="none" strike="noStrike" dirty="0">
                          <a:effectLst/>
                          <a:latin typeface="Abadi" panose="020B0604020104020204" pitchFamily="34" charset="0"/>
                        </a:rPr>
                        <a:t>Total sales</a:t>
                      </a:r>
                      <a:endParaRPr lang="en-GB" sz="1600" b="1" i="0" u="none" strike="noStrike" dirty="0">
                        <a:solidFill>
                          <a:srgbClr val="FFFFFF"/>
                        </a:solidFill>
                        <a:effectLst/>
                        <a:latin typeface="Abadi" panose="020B0604020104020204" pitchFamily="34" charset="0"/>
                      </a:endParaRPr>
                    </a:p>
                  </a:txBody>
                  <a:tcPr marL="7620" marR="7620" marT="7620" marB="0" anchor="b"/>
                </a:tc>
                <a:tc>
                  <a:txBody>
                    <a:bodyPr/>
                    <a:lstStyle/>
                    <a:p>
                      <a:pPr algn="l" fontAlgn="b"/>
                      <a:r>
                        <a:rPr lang="en-GB" sz="1600" b="1" u="none" strike="noStrike" dirty="0">
                          <a:effectLst/>
                          <a:latin typeface="Abadi" panose="020B0604020104020204" pitchFamily="34" charset="0"/>
                        </a:rPr>
                        <a:t>Total production costs</a:t>
                      </a:r>
                      <a:endParaRPr lang="en-GB" sz="1600" b="1" i="0" u="none" strike="noStrike" dirty="0">
                        <a:solidFill>
                          <a:srgbClr val="FFFFFF"/>
                        </a:solidFill>
                        <a:effectLst/>
                        <a:latin typeface="Abadi" panose="020B0604020104020204" pitchFamily="34" charset="0"/>
                      </a:endParaRPr>
                    </a:p>
                  </a:txBody>
                  <a:tcPr marL="7620" marR="7620" marT="7620" marB="0" anchor="b"/>
                </a:tc>
                <a:tc>
                  <a:txBody>
                    <a:bodyPr/>
                    <a:lstStyle/>
                    <a:p>
                      <a:pPr algn="l" fontAlgn="b"/>
                      <a:r>
                        <a:rPr lang="en-GB" sz="1600" b="1" u="none" strike="noStrike" dirty="0">
                          <a:effectLst/>
                          <a:latin typeface="Abadi" panose="020B0604020104020204" pitchFamily="34" charset="0"/>
                        </a:rPr>
                        <a:t>Total order costs</a:t>
                      </a:r>
                      <a:endParaRPr lang="en-GB" sz="1600" b="1" i="0" u="none" strike="noStrike" dirty="0">
                        <a:solidFill>
                          <a:srgbClr val="FFFFFF"/>
                        </a:solidFill>
                        <a:effectLst/>
                        <a:latin typeface="Abadi" panose="020B0604020104020204" pitchFamily="34" charset="0"/>
                      </a:endParaRPr>
                    </a:p>
                  </a:txBody>
                  <a:tcPr marL="7620" marR="7620" marT="7620" marB="0" anchor="b"/>
                </a:tc>
                <a:tc>
                  <a:txBody>
                    <a:bodyPr/>
                    <a:lstStyle/>
                    <a:p>
                      <a:pPr algn="l" fontAlgn="b"/>
                      <a:r>
                        <a:rPr lang="en-GB" sz="1600" b="1" u="none" strike="noStrike" dirty="0">
                          <a:effectLst/>
                          <a:latin typeface="Abadi" panose="020B0604020104020204" pitchFamily="34" charset="0"/>
                        </a:rPr>
                        <a:t>Total employee costs</a:t>
                      </a:r>
                      <a:endParaRPr lang="en-GB" sz="1600" b="1" i="0" u="none" strike="noStrike" dirty="0">
                        <a:solidFill>
                          <a:srgbClr val="FFFFFF"/>
                        </a:solidFill>
                        <a:effectLst/>
                        <a:latin typeface="Abadi" panose="020B0604020104020204" pitchFamily="34" charset="0"/>
                      </a:endParaRPr>
                    </a:p>
                  </a:txBody>
                  <a:tcPr marL="7620" marR="7620" marT="7620" marB="0" anchor="b"/>
                </a:tc>
                <a:tc>
                  <a:txBody>
                    <a:bodyPr/>
                    <a:lstStyle/>
                    <a:p>
                      <a:pPr algn="l" fontAlgn="b"/>
                      <a:r>
                        <a:rPr lang="en-GB" sz="1600" b="1" u="none" strike="noStrike" dirty="0">
                          <a:effectLst/>
                          <a:latin typeface="Abadi" panose="020B0604020104020204" pitchFamily="34" charset="0"/>
                        </a:rPr>
                        <a:t>Total profit</a:t>
                      </a:r>
                      <a:endParaRPr lang="en-GB" sz="1600" b="1" i="0" u="none" strike="noStrike" dirty="0">
                        <a:solidFill>
                          <a:srgbClr val="FFFFFF"/>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22967314"/>
                  </a:ext>
                </a:extLst>
              </a:tr>
              <a:tr h="332585">
                <a:tc>
                  <a:txBody>
                    <a:bodyPr/>
                    <a:lstStyle/>
                    <a:p>
                      <a:pPr algn="r" fontAlgn="b"/>
                      <a:r>
                        <a:rPr lang="en-GB" sz="1600" u="none" strike="noStrike">
                          <a:effectLst/>
                          <a:latin typeface="Abadi" panose="020B0604020104020204" pitchFamily="34" charset="0"/>
                        </a:rPr>
                        <a:t>2011</a:t>
                      </a:r>
                      <a:endParaRPr lang="en-GB" sz="16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a:effectLst/>
                          <a:latin typeface="Abadi" panose="020B0604020104020204" pitchFamily="34" charset="0"/>
                        </a:rPr>
                        <a:t>12641672.21</a:t>
                      </a:r>
                      <a:endParaRPr lang="en-GB" sz="16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dirty="0">
                          <a:effectLst/>
                          <a:latin typeface="Abadi" panose="020B0604020104020204" pitchFamily="34" charset="0"/>
                        </a:rPr>
                        <a:t>312344.75</a:t>
                      </a:r>
                      <a:endParaRPr lang="en-GB" sz="16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dirty="0">
                          <a:effectLst/>
                          <a:latin typeface="Abadi" panose="020B0604020104020204" pitchFamily="34" charset="0"/>
                        </a:rPr>
                        <a:t>403135.804</a:t>
                      </a:r>
                      <a:endParaRPr lang="en-GB" sz="16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a:effectLst/>
                          <a:latin typeface="Abadi" panose="020B0604020104020204" pitchFamily="34" charset="0"/>
                        </a:rPr>
                        <a:t>10142882.06</a:t>
                      </a:r>
                      <a:endParaRPr lang="en-GB" sz="16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a:effectLst/>
                          <a:latin typeface="Abadi" panose="020B0604020104020204" pitchFamily="34" charset="0"/>
                        </a:rPr>
                        <a:t>1783309.595</a:t>
                      </a:r>
                      <a:endParaRPr lang="en-GB" sz="16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549438023"/>
                  </a:ext>
                </a:extLst>
              </a:tr>
              <a:tr h="332585">
                <a:tc>
                  <a:txBody>
                    <a:bodyPr/>
                    <a:lstStyle/>
                    <a:p>
                      <a:pPr algn="r" fontAlgn="b"/>
                      <a:r>
                        <a:rPr lang="en-GB" sz="1600" u="none" strike="noStrike">
                          <a:effectLst/>
                          <a:latin typeface="Abadi" panose="020B0604020104020204" pitchFamily="34" charset="0"/>
                        </a:rPr>
                        <a:t>2012</a:t>
                      </a:r>
                      <a:endParaRPr lang="en-GB" sz="16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a:effectLst/>
                          <a:latin typeface="Abadi" panose="020B0604020104020204" pitchFamily="34" charset="0"/>
                        </a:rPr>
                        <a:t>33524301.32</a:t>
                      </a:r>
                      <a:endParaRPr lang="en-GB" sz="16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dirty="0">
                          <a:effectLst/>
                          <a:latin typeface="Abadi" panose="020B0604020104020204" pitchFamily="34" charset="0"/>
                        </a:rPr>
                        <a:t>804817.25</a:t>
                      </a:r>
                      <a:endParaRPr lang="en-GB" sz="16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dirty="0">
                          <a:effectLst/>
                          <a:latin typeface="Abadi" panose="020B0604020104020204" pitchFamily="34" charset="0"/>
                        </a:rPr>
                        <a:t>3926893.047</a:t>
                      </a:r>
                      <a:endParaRPr lang="en-GB" sz="16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dirty="0">
                          <a:effectLst/>
                          <a:latin typeface="Abadi" panose="020B0604020104020204" pitchFamily="34" charset="0"/>
                        </a:rPr>
                        <a:t>10482736.4</a:t>
                      </a:r>
                      <a:endParaRPr lang="en-GB" sz="16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a:effectLst/>
                          <a:latin typeface="Abadi" panose="020B0604020104020204" pitchFamily="34" charset="0"/>
                        </a:rPr>
                        <a:t>18309854.63</a:t>
                      </a:r>
                      <a:endParaRPr lang="en-GB" sz="16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51166116"/>
                  </a:ext>
                </a:extLst>
              </a:tr>
              <a:tr h="332585">
                <a:tc>
                  <a:txBody>
                    <a:bodyPr/>
                    <a:lstStyle/>
                    <a:p>
                      <a:pPr algn="r" fontAlgn="b"/>
                      <a:r>
                        <a:rPr lang="en-GB" sz="1600" u="none" strike="noStrike">
                          <a:effectLst/>
                          <a:latin typeface="Abadi" panose="020B0604020104020204" pitchFamily="34" charset="0"/>
                        </a:rPr>
                        <a:t>2013</a:t>
                      </a:r>
                      <a:endParaRPr lang="en-GB" sz="16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a:effectLst/>
                          <a:latin typeface="Abadi" panose="020B0604020104020204" pitchFamily="34" charset="0"/>
                        </a:rPr>
                        <a:t>43622479.05</a:t>
                      </a:r>
                      <a:endParaRPr lang="en-GB" sz="16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a:effectLst/>
                          <a:latin typeface="Abadi" panose="020B0604020104020204" pitchFamily="34" charset="0"/>
                        </a:rPr>
                        <a:t>1439881.5</a:t>
                      </a:r>
                      <a:endParaRPr lang="en-GB" sz="16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a:effectLst/>
                          <a:latin typeface="Abadi" panose="020B0604020104020204" pitchFamily="34" charset="0"/>
                        </a:rPr>
                        <a:t>18059031.77</a:t>
                      </a:r>
                      <a:endParaRPr lang="en-GB" sz="16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dirty="0">
                          <a:effectLst/>
                          <a:latin typeface="Abadi" panose="020B0604020104020204" pitchFamily="34" charset="0"/>
                        </a:rPr>
                        <a:t>10690975.89</a:t>
                      </a:r>
                      <a:endParaRPr lang="en-GB" sz="16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a:effectLst/>
                          <a:latin typeface="Abadi" panose="020B0604020104020204" pitchFamily="34" charset="0"/>
                        </a:rPr>
                        <a:t>13432589.89</a:t>
                      </a:r>
                      <a:endParaRPr lang="en-GB" sz="16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2730177545"/>
                  </a:ext>
                </a:extLst>
              </a:tr>
              <a:tr h="332585">
                <a:tc>
                  <a:txBody>
                    <a:bodyPr/>
                    <a:lstStyle/>
                    <a:p>
                      <a:pPr algn="r" fontAlgn="b"/>
                      <a:r>
                        <a:rPr lang="en-GB" sz="1600" u="none" strike="noStrike">
                          <a:effectLst/>
                          <a:latin typeface="Abadi" panose="020B0604020104020204" pitchFamily="34" charset="0"/>
                        </a:rPr>
                        <a:t>2014</a:t>
                      </a:r>
                      <a:endParaRPr lang="en-GB" sz="16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a:effectLst/>
                          <a:latin typeface="Abadi" panose="020B0604020104020204" pitchFamily="34" charset="0"/>
                        </a:rPr>
                        <a:t>20057928.81</a:t>
                      </a:r>
                      <a:endParaRPr lang="en-GB" sz="16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a:effectLst/>
                          <a:latin typeface="Abadi" panose="020B0604020104020204" pitchFamily="34" charset="0"/>
                        </a:rPr>
                        <a:t>930926</a:t>
                      </a:r>
                      <a:endParaRPr lang="en-GB" sz="16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a:effectLst/>
                          <a:latin typeface="Abadi" panose="020B0604020104020204" pitchFamily="34" charset="0"/>
                        </a:rPr>
                        <a:t>41402934.22</a:t>
                      </a:r>
                      <a:endParaRPr lang="en-GB" sz="16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dirty="0">
                          <a:effectLst/>
                          <a:latin typeface="Abadi" panose="020B0604020104020204" pitchFamily="34" charset="0"/>
                        </a:rPr>
                        <a:t>5387310.816</a:t>
                      </a:r>
                      <a:endParaRPr lang="en-GB" sz="16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dirty="0">
                          <a:effectLst/>
                          <a:latin typeface="Abadi" panose="020B0604020104020204" pitchFamily="34" charset="0"/>
                        </a:rPr>
                        <a:t>-27663242.22</a:t>
                      </a:r>
                      <a:endParaRPr lang="en-GB" sz="16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997023830"/>
                  </a:ext>
                </a:extLst>
              </a:tr>
            </a:tbl>
          </a:graphicData>
        </a:graphic>
      </p:graphicFrame>
      <p:sp>
        <p:nvSpPr>
          <p:cNvPr id="8" name="TextBox 7">
            <a:extLst>
              <a:ext uri="{FF2B5EF4-FFF2-40B4-BE49-F238E27FC236}">
                <a16:creationId xmlns:a16="http://schemas.microsoft.com/office/drawing/2014/main" id="{C7608FE5-DE4E-4C72-9981-2359F652F868}"/>
              </a:ext>
            </a:extLst>
          </p:cNvPr>
          <p:cNvSpPr txBox="1"/>
          <p:nvPr/>
        </p:nvSpPr>
        <p:spPr>
          <a:xfrm>
            <a:off x="838200" y="1408607"/>
            <a:ext cx="11028218" cy="646331"/>
          </a:xfrm>
          <a:prstGeom prst="rect">
            <a:avLst/>
          </a:prstGeom>
          <a:noFill/>
        </p:spPr>
        <p:txBody>
          <a:bodyPr wrap="square">
            <a:spAutoFit/>
          </a:bodyPr>
          <a:lstStyle/>
          <a:p>
            <a:r>
              <a:rPr lang="en-GB" sz="1800" dirty="0">
                <a:latin typeface="Abadi" panose="020B0604020104020204" pitchFamily="34" charset="0"/>
              </a:rPr>
              <a:t>Sales, production costs, orders costs, employee costs – a comparison of whole years 2011 - 2013 </a:t>
            </a:r>
            <a:br>
              <a:rPr lang="en-GB" sz="1800" dirty="0">
                <a:latin typeface="Abadi" panose="020B0604020104020204" pitchFamily="34" charset="0"/>
              </a:rPr>
            </a:br>
            <a:r>
              <a:rPr lang="en-GB" sz="1800" dirty="0">
                <a:latin typeface="Abadi" panose="020B0604020104020204" pitchFamily="34" charset="0"/>
              </a:rPr>
              <a:t>and half of the year 2014</a:t>
            </a:r>
          </a:p>
        </p:txBody>
      </p:sp>
    </p:spTree>
    <p:extLst>
      <p:ext uri="{BB962C8B-B14F-4D97-AF65-F5344CB8AC3E}">
        <p14:creationId xmlns:p14="http://schemas.microsoft.com/office/powerpoint/2010/main" val="1210240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1A8D-70F8-48B7-BDD1-81E0245E462D}"/>
              </a:ext>
            </a:extLst>
          </p:cNvPr>
          <p:cNvSpPr>
            <a:spLocks noGrp="1"/>
          </p:cNvSpPr>
          <p:nvPr>
            <p:ph type="title"/>
          </p:nvPr>
        </p:nvSpPr>
        <p:spPr/>
        <p:txBody>
          <a:bodyPr>
            <a:normAutofit/>
          </a:bodyPr>
          <a:lstStyle/>
          <a:p>
            <a:r>
              <a:rPr lang="en-GB" sz="2800" dirty="0">
                <a:latin typeface="Abadi" panose="020B0604020104020204" pitchFamily="34" charset="0"/>
              </a:rPr>
              <a:t>Profitability year on year – percent changes in values year on year</a:t>
            </a:r>
          </a:p>
        </p:txBody>
      </p:sp>
      <p:sp>
        <p:nvSpPr>
          <p:cNvPr id="8" name="TextBox 7">
            <a:extLst>
              <a:ext uri="{FF2B5EF4-FFF2-40B4-BE49-F238E27FC236}">
                <a16:creationId xmlns:a16="http://schemas.microsoft.com/office/drawing/2014/main" id="{C7608FE5-DE4E-4C72-9981-2359F652F868}"/>
              </a:ext>
            </a:extLst>
          </p:cNvPr>
          <p:cNvSpPr txBox="1"/>
          <p:nvPr/>
        </p:nvSpPr>
        <p:spPr>
          <a:xfrm>
            <a:off x="838200" y="1408607"/>
            <a:ext cx="11028218" cy="646331"/>
          </a:xfrm>
          <a:prstGeom prst="rect">
            <a:avLst/>
          </a:prstGeom>
          <a:noFill/>
        </p:spPr>
        <p:txBody>
          <a:bodyPr wrap="square">
            <a:spAutoFit/>
          </a:bodyPr>
          <a:lstStyle/>
          <a:p>
            <a:r>
              <a:rPr lang="en-GB" sz="1800" dirty="0">
                <a:latin typeface="Abadi" panose="020B0604020104020204" pitchFamily="34" charset="0"/>
              </a:rPr>
              <a:t>Sales, production costs, orders costs, employee costs change – a comparison of whole years 2011 - 2013 </a:t>
            </a:r>
            <a:br>
              <a:rPr lang="en-GB" sz="1800" dirty="0">
                <a:latin typeface="Abadi" panose="020B0604020104020204" pitchFamily="34" charset="0"/>
              </a:rPr>
            </a:br>
            <a:r>
              <a:rPr lang="en-GB" sz="1800" dirty="0">
                <a:latin typeface="Abadi" panose="020B0604020104020204" pitchFamily="34" charset="0"/>
              </a:rPr>
              <a:t>and half of the year 2014</a:t>
            </a:r>
          </a:p>
        </p:txBody>
      </p:sp>
      <p:graphicFrame>
        <p:nvGraphicFramePr>
          <p:cNvPr id="4" name="Table 3">
            <a:extLst>
              <a:ext uri="{FF2B5EF4-FFF2-40B4-BE49-F238E27FC236}">
                <a16:creationId xmlns:a16="http://schemas.microsoft.com/office/drawing/2014/main" id="{518AA80E-CED5-4518-9EF7-0A13DCD3454E}"/>
              </a:ext>
            </a:extLst>
          </p:cNvPr>
          <p:cNvGraphicFramePr>
            <a:graphicFrameLocks noGrp="1"/>
          </p:cNvGraphicFramePr>
          <p:nvPr>
            <p:extLst>
              <p:ext uri="{D42A27DB-BD31-4B8C-83A1-F6EECF244321}">
                <p14:modId xmlns:p14="http://schemas.microsoft.com/office/powerpoint/2010/main" val="2879619310"/>
              </p:ext>
            </p:extLst>
          </p:nvPr>
        </p:nvGraphicFramePr>
        <p:xfrm>
          <a:off x="838200" y="2541522"/>
          <a:ext cx="10515600" cy="2472407"/>
        </p:xfrm>
        <a:graphic>
          <a:graphicData uri="http://schemas.openxmlformats.org/drawingml/2006/table">
            <a:tbl>
              <a:tblPr>
                <a:tableStyleId>{22838BEF-8BB2-4498-84A7-C5851F593DF1}</a:tableStyleId>
              </a:tblPr>
              <a:tblGrid>
                <a:gridCol w="572865">
                  <a:extLst>
                    <a:ext uri="{9D8B030D-6E8A-4147-A177-3AD203B41FA5}">
                      <a16:colId xmlns:a16="http://schemas.microsoft.com/office/drawing/2014/main" val="4061721592"/>
                    </a:ext>
                  </a:extLst>
                </a:gridCol>
                <a:gridCol w="721967">
                  <a:extLst>
                    <a:ext uri="{9D8B030D-6E8A-4147-A177-3AD203B41FA5}">
                      <a16:colId xmlns:a16="http://schemas.microsoft.com/office/drawing/2014/main" val="2450745109"/>
                    </a:ext>
                  </a:extLst>
                </a:gridCol>
                <a:gridCol w="973085">
                  <a:extLst>
                    <a:ext uri="{9D8B030D-6E8A-4147-A177-3AD203B41FA5}">
                      <a16:colId xmlns:a16="http://schemas.microsoft.com/office/drawing/2014/main" val="2479295330"/>
                    </a:ext>
                  </a:extLst>
                </a:gridCol>
                <a:gridCol w="973085">
                  <a:extLst>
                    <a:ext uri="{9D8B030D-6E8A-4147-A177-3AD203B41FA5}">
                      <a16:colId xmlns:a16="http://schemas.microsoft.com/office/drawing/2014/main" val="1329073077"/>
                    </a:ext>
                  </a:extLst>
                </a:gridCol>
                <a:gridCol w="1381153">
                  <a:extLst>
                    <a:ext uri="{9D8B030D-6E8A-4147-A177-3AD203B41FA5}">
                      <a16:colId xmlns:a16="http://schemas.microsoft.com/office/drawing/2014/main" val="2976115739"/>
                    </a:ext>
                  </a:extLst>
                </a:gridCol>
                <a:gridCol w="808289">
                  <a:extLst>
                    <a:ext uri="{9D8B030D-6E8A-4147-A177-3AD203B41FA5}">
                      <a16:colId xmlns:a16="http://schemas.microsoft.com/office/drawing/2014/main" val="3724059475"/>
                    </a:ext>
                  </a:extLst>
                </a:gridCol>
                <a:gridCol w="1232052">
                  <a:extLst>
                    <a:ext uri="{9D8B030D-6E8A-4147-A177-3AD203B41FA5}">
                      <a16:colId xmlns:a16="http://schemas.microsoft.com/office/drawing/2014/main" val="1255690825"/>
                    </a:ext>
                  </a:extLst>
                </a:gridCol>
                <a:gridCol w="933848">
                  <a:extLst>
                    <a:ext uri="{9D8B030D-6E8A-4147-A177-3AD203B41FA5}">
                      <a16:colId xmlns:a16="http://schemas.microsoft.com/office/drawing/2014/main" val="1625468587"/>
                    </a:ext>
                  </a:extLst>
                </a:gridCol>
                <a:gridCol w="1341916">
                  <a:extLst>
                    <a:ext uri="{9D8B030D-6E8A-4147-A177-3AD203B41FA5}">
                      <a16:colId xmlns:a16="http://schemas.microsoft.com/office/drawing/2014/main" val="2793958671"/>
                    </a:ext>
                  </a:extLst>
                </a:gridCol>
                <a:gridCol w="572865">
                  <a:extLst>
                    <a:ext uri="{9D8B030D-6E8A-4147-A177-3AD203B41FA5}">
                      <a16:colId xmlns:a16="http://schemas.microsoft.com/office/drawing/2014/main" val="369142092"/>
                    </a:ext>
                  </a:extLst>
                </a:gridCol>
                <a:gridCol w="1004475">
                  <a:extLst>
                    <a:ext uri="{9D8B030D-6E8A-4147-A177-3AD203B41FA5}">
                      <a16:colId xmlns:a16="http://schemas.microsoft.com/office/drawing/2014/main" val="2160169919"/>
                    </a:ext>
                  </a:extLst>
                </a:gridCol>
              </a:tblGrid>
              <a:tr h="424757">
                <a:tc>
                  <a:txBody>
                    <a:bodyPr/>
                    <a:lstStyle/>
                    <a:p>
                      <a:pPr algn="l" fontAlgn="b"/>
                      <a:r>
                        <a:rPr lang="en-GB" sz="1400" b="1" u="none" strike="noStrike" dirty="0">
                          <a:effectLst/>
                          <a:latin typeface="Abadi" panose="020B0604020104020204" pitchFamily="34" charset="0"/>
                        </a:rPr>
                        <a:t>Year of sale</a:t>
                      </a:r>
                      <a:endParaRPr lang="en-GB" sz="1400" b="1" i="0" u="none" strike="noStrike" dirty="0">
                        <a:solidFill>
                          <a:srgbClr val="FFFFFF"/>
                        </a:solidFill>
                        <a:effectLst/>
                        <a:latin typeface="Abadi" panose="020B0604020104020204" pitchFamily="34" charset="0"/>
                      </a:endParaRPr>
                    </a:p>
                  </a:txBody>
                  <a:tcPr marL="7620" marR="7620" marT="7620" marB="0" anchor="b"/>
                </a:tc>
                <a:tc>
                  <a:txBody>
                    <a:bodyPr/>
                    <a:lstStyle/>
                    <a:p>
                      <a:pPr algn="l" fontAlgn="b"/>
                      <a:r>
                        <a:rPr lang="en-GB" sz="1400" b="1" u="none" strike="noStrike" dirty="0">
                          <a:effectLst/>
                          <a:latin typeface="Abadi" panose="020B0604020104020204" pitchFamily="34" charset="0"/>
                        </a:rPr>
                        <a:t>Total sales</a:t>
                      </a:r>
                      <a:endParaRPr lang="en-GB" sz="1400" b="1" i="0" u="none" strike="noStrike" dirty="0">
                        <a:solidFill>
                          <a:srgbClr val="FFFFFF"/>
                        </a:solidFill>
                        <a:effectLst/>
                        <a:latin typeface="Abadi" panose="020B060402010402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Total sales change </a:t>
                      </a:r>
                      <a:r>
                        <a:rPr kumimoji="0" lang="en-GB" sz="1400" b="1"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yoy</a:t>
                      </a:r>
                      <a:endParaRPr kumimoji="0" lang="en-GB" sz="1400" b="1"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a:txBody>
                  <a:tcPr marL="4708" marR="4708" marT="4708"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Total production costs</a:t>
                      </a:r>
                      <a:endParaRPr kumimoji="0" lang="en-GB" sz="1400" b="1"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a:txBody>
                  <a:tcPr marL="4708" marR="4708" marT="4708"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Total production costs change </a:t>
                      </a:r>
                      <a:r>
                        <a:rPr kumimoji="0" lang="en-GB" sz="1400" b="1"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yoy</a:t>
                      </a:r>
                      <a:endParaRPr kumimoji="0" lang="en-GB" sz="1400" b="1"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a:txBody>
                  <a:tcPr marL="4708" marR="4708" marT="4708"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Total order costs</a:t>
                      </a:r>
                      <a:endParaRPr kumimoji="0" lang="en-GB" sz="1400" b="1"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a:txBody>
                  <a:tcPr marL="4708" marR="4708" marT="4708"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Total order costs change </a:t>
                      </a:r>
                      <a:r>
                        <a:rPr kumimoji="0" lang="en-GB" sz="1400" b="1"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yoy</a:t>
                      </a:r>
                      <a:endParaRPr kumimoji="0" lang="en-GB" sz="1400" b="1"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txBody>
                  <a:tcPr marL="4708" marR="4708" marT="4708"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Total employee costs</a:t>
                      </a:r>
                      <a:endParaRPr kumimoji="0" lang="en-GB" sz="1400" b="1"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a:txBody>
                  <a:tcPr marL="4708" marR="4708" marT="4708"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Total employee costs change </a:t>
                      </a:r>
                      <a:r>
                        <a:rPr kumimoji="0" lang="en-GB" sz="1400" b="1"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yoy</a:t>
                      </a:r>
                      <a:endParaRPr kumimoji="0" lang="en-GB" sz="1400" b="1"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a:txBody>
                  <a:tcPr marL="4708" marR="4708" marT="4708"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Total profit</a:t>
                      </a:r>
                      <a:endParaRPr kumimoji="0" lang="en-GB" sz="1400" b="1"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a:txBody>
                  <a:tcPr marL="4708" marR="4708" marT="4708"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Total profit change </a:t>
                      </a:r>
                      <a:r>
                        <a:rPr kumimoji="0" lang="en-GB" sz="1400" b="1"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yoy</a:t>
                      </a:r>
                      <a:endParaRPr kumimoji="0" lang="en-GB" sz="1400" b="1"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txBody>
                  <a:tcPr marL="4708" marR="4708" marT="4708" marB="0" anchor="b"/>
                </a:tc>
                <a:extLst>
                  <a:ext uri="{0D108BD9-81ED-4DB2-BD59-A6C34878D82A}">
                    <a16:rowId xmlns:a16="http://schemas.microsoft.com/office/drawing/2014/main" val="1379450737"/>
                  </a:ext>
                </a:extLst>
              </a:tr>
              <a:tr h="424757">
                <a:tc>
                  <a:txBody>
                    <a:bodyPr/>
                    <a:lstStyle/>
                    <a:p>
                      <a:pPr algn="r" fontAlgn="b"/>
                      <a:r>
                        <a:rPr lang="en-GB" sz="1200" u="none" strike="noStrike" dirty="0">
                          <a:effectLst/>
                          <a:latin typeface="Abadi" panose="020B0604020104020204" pitchFamily="34" charset="0"/>
                        </a:rPr>
                        <a:t>2011</a:t>
                      </a:r>
                      <a:endParaRPr lang="en-GB" sz="1200" b="0" i="0" u="none" strike="noStrike" dirty="0">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dirty="0">
                          <a:effectLst/>
                          <a:latin typeface="Abadi" panose="020B0604020104020204" pitchFamily="34" charset="0"/>
                        </a:rPr>
                        <a:t>12641672.21</a:t>
                      </a:r>
                      <a:endParaRPr lang="en-GB" sz="1200" b="0" i="0" u="none" strike="noStrike" dirty="0">
                        <a:solidFill>
                          <a:srgbClr val="000000"/>
                        </a:solidFill>
                        <a:effectLst/>
                        <a:latin typeface="Abadi" panose="020B0604020104020204" pitchFamily="34" charset="0"/>
                      </a:endParaRPr>
                    </a:p>
                  </a:txBody>
                  <a:tcPr marL="4708" marR="4708" marT="4708" marB="0" anchor="b"/>
                </a:tc>
                <a:tc>
                  <a:txBody>
                    <a:bodyPr/>
                    <a:lstStyle/>
                    <a:p>
                      <a:pPr algn="l" fontAlgn="b"/>
                      <a:r>
                        <a:rPr lang="en-GB" sz="1200" u="none" strike="noStrike">
                          <a:effectLst/>
                          <a:latin typeface="Abadi" panose="020B0604020104020204" pitchFamily="34" charset="0"/>
                        </a:rPr>
                        <a:t>-</a:t>
                      </a:r>
                      <a:endParaRPr lang="en-GB" sz="1200" b="0" i="0" u="none" strike="noStrike">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a:effectLst/>
                          <a:latin typeface="Abadi" panose="020B0604020104020204" pitchFamily="34" charset="0"/>
                        </a:rPr>
                        <a:t>312344.75</a:t>
                      </a:r>
                      <a:endParaRPr lang="en-GB" sz="1200" b="0" i="0" u="none" strike="noStrike">
                        <a:solidFill>
                          <a:srgbClr val="000000"/>
                        </a:solidFill>
                        <a:effectLst/>
                        <a:latin typeface="Abadi" panose="020B0604020104020204" pitchFamily="34" charset="0"/>
                      </a:endParaRPr>
                    </a:p>
                  </a:txBody>
                  <a:tcPr marL="4708" marR="4708" marT="4708" marB="0" anchor="b"/>
                </a:tc>
                <a:tc>
                  <a:txBody>
                    <a:bodyPr/>
                    <a:lstStyle/>
                    <a:p>
                      <a:pPr algn="l" fontAlgn="b"/>
                      <a:r>
                        <a:rPr lang="en-GB" sz="1200" u="none" strike="noStrike" dirty="0">
                          <a:effectLst/>
                          <a:latin typeface="Abadi" panose="020B0604020104020204" pitchFamily="34" charset="0"/>
                        </a:rPr>
                        <a:t>-</a:t>
                      </a:r>
                      <a:endParaRPr lang="en-GB" sz="1200" b="0" i="0" u="none" strike="noStrike" dirty="0">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a:effectLst/>
                          <a:latin typeface="Abadi" panose="020B0604020104020204" pitchFamily="34" charset="0"/>
                        </a:rPr>
                        <a:t>403135.804</a:t>
                      </a:r>
                      <a:endParaRPr lang="en-GB" sz="1200" b="0" i="0" u="none" strike="noStrike">
                        <a:solidFill>
                          <a:srgbClr val="000000"/>
                        </a:solidFill>
                        <a:effectLst/>
                        <a:latin typeface="Abadi" panose="020B0604020104020204" pitchFamily="34" charset="0"/>
                      </a:endParaRPr>
                    </a:p>
                  </a:txBody>
                  <a:tcPr marL="4708" marR="4708" marT="4708" marB="0" anchor="b"/>
                </a:tc>
                <a:tc>
                  <a:txBody>
                    <a:bodyPr/>
                    <a:lstStyle/>
                    <a:p>
                      <a:pPr algn="l" fontAlgn="b"/>
                      <a:r>
                        <a:rPr lang="en-GB" sz="1200" u="none" strike="noStrike" dirty="0">
                          <a:effectLst/>
                          <a:latin typeface="Abadi" panose="020B0604020104020204" pitchFamily="34" charset="0"/>
                        </a:rPr>
                        <a:t>-</a:t>
                      </a:r>
                      <a:endParaRPr lang="en-GB" sz="1200" b="0" i="0" u="none" strike="noStrike" dirty="0">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a:effectLst/>
                          <a:latin typeface="Abadi" panose="020B0604020104020204" pitchFamily="34" charset="0"/>
                        </a:rPr>
                        <a:t>10142882.06</a:t>
                      </a:r>
                      <a:endParaRPr lang="en-GB" sz="1200" b="0" i="0" u="none" strike="noStrike">
                        <a:solidFill>
                          <a:srgbClr val="000000"/>
                        </a:solidFill>
                        <a:effectLst/>
                        <a:latin typeface="Abadi" panose="020B0604020104020204" pitchFamily="34" charset="0"/>
                      </a:endParaRPr>
                    </a:p>
                  </a:txBody>
                  <a:tcPr marL="4708" marR="4708" marT="4708" marB="0" anchor="b"/>
                </a:tc>
                <a:tc>
                  <a:txBody>
                    <a:bodyPr/>
                    <a:lstStyle/>
                    <a:p>
                      <a:pPr algn="l" fontAlgn="b"/>
                      <a:r>
                        <a:rPr lang="en-GB" sz="1200" u="none" strike="noStrike">
                          <a:effectLst/>
                          <a:latin typeface="Abadi" panose="020B0604020104020204" pitchFamily="34" charset="0"/>
                        </a:rPr>
                        <a:t>-</a:t>
                      </a:r>
                      <a:endParaRPr lang="en-GB" sz="1200" b="0" i="0" u="none" strike="noStrike">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a:effectLst/>
                          <a:latin typeface="Abadi" panose="020B0604020104020204" pitchFamily="34" charset="0"/>
                        </a:rPr>
                        <a:t>1783309.595</a:t>
                      </a:r>
                      <a:endParaRPr lang="en-GB" sz="1200" b="0" i="0" u="none" strike="noStrike">
                        <a:solidFill>
                          <a:srgbClr val="000000"/>
                        </a:solidFill>
                        <a:effectLst/>
                        <a:latin typeface="Abadi" panose="020B0604020104020204" pitchFamily="34" charset="0"/>
                      </a:endParaRPr>
                    </a:p>
                  </a:txBody>
                  <a:tcPr marL="4708" marR="4708" marT="4708" marB="0" anchor="b"/>
                </a:tc>
                <a:tc>
                  <a:txBody>
                    <a:bodyPr/>
                    <a:lstStyle/>
                    <a:p>
                      <a:pPr algn="l" fontAlgn="b"/>
                      <a:r>
                        <a:rPr lang="en-GB" sz="1200" u="none" strike="noStrike">
                          <a:effectLst/>
                          <a:latin typeface="Abadi" panose="020B0604020104020204" pitchFamily="34" charset="0"/>
                        </a:rPr>
                        <a:t>-</a:t>
                      </a:r>
                      <a:endParaRPr lang="en-GB" sz="1200" b="0" i="0" u="none" strike="noStrike">
                        <a:solidFill>
                          <a:srgbClr val="000000"/>
                        </a:solidFill>
                        <a:effectLst/>
                        <a:latin typeface="Abadi" panose="020B0604020104020204" pitchFamily="34" charset="0"/>
                      </a:endParaRPr>
                    </a:p>
                  </a:txBody>
                  <a:tcPr marL="4708" marR="4708" marT="4708" marB="0" anchor="b"/>
                </a:tc>
                <a:extLst>
                  <a:ext uri="{0D108BD9-81ED-4DB2-BD59-A6C34878D82A}">
                    <a16:rowId xmlns:a16="http://schemas.microsoft.com/office/drawing/2014/main" val="147916374"/>
                  </a:ext>
                </a:extLst>
              </a:tr>
              <a:tr h="424757">
                <a:tc>
                  <a:txBody>
                    <a:bodyPr/>
                    <a:lstStyle/>
                    <a:p>
                      <a:pPr algn="r" fontAlgn="b"/>
                      <a:r>
                        <a:rPr lang="en-GB" sz="1200" u="none" strike="noStrike">
                          <a:effectLst/>
                          <a:latin typeface="Abadi" panose="020B0604020104020204" pitchFamily="34" charset="0"/>
                        </a:rPr>
                        <a:t>2012</a:t>
                      </a:r>
                      <a:endParaRPr lang="en-GB" sz="1200" b="0" i="0" u="none" strike="noStrike">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a:effectLst/>
                          <a:latin typeface="Abadi" panose="020B0604020104020204" pitchFamily="34" charset="0"/>
                        </a:rPr>
                        <a:t>33524301.32</a:t>
                      </a:r>
                      <a:endParaRPr lang="en-GB" sz="1200" b="0" i="0" u="none" strike="noStrike">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a:effectLst/>
                          <a:latin typeface="Abadi" panose="020B0604020104020204" pitchFamily="34" charset="0"/>
                        </a:rPr>
                        <a:t>+165%</a:t>
                      </a:r>
                      <a:endParaRPr lang="en-GB" sz="1200" b="0" i="0" u="none" strike="noStrike">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dirty="0">
                          <a:effectLst/>
                          <a:latin typeface="Abadi" panose="020B0604020104020204" pitchFamily="34" charset="0"/>
                        </a:rPr>
                        <a:t>804817.25</a:t>
                      </a:r>
                      <a:endParaRPr lang="en-GB" sz="1200" b="0" i="0" u="none" strike="noStrike" dirty="0">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dirty="0">
                          <a:effectLst/>
                          <a:latin typeface="Abadi" panose="020B0604020104020204" pitchFamily="34" charset="0"/>
                        </a:rPr>
                        <a:t>+158%</a:t>
                      </a:r>
                      <a:endParaRPr lang="en-GB" sz="1200" b="0" i="0" u="none" strike="noStrike" dirty="0">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a:effectLst/>
                          <a:latin typeface="Abadi" panose="020B0604020104020204" pitchFamily="34" charset="0"/>
                        </a:rPr>
                        <a:t>3926893.047</a:t>
                      </a:r>
                      <a:endParaRPr lang="en-GB" sz="1200" b="0" i="0" u="none" strike="noStrike">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dirty="0">
                          <a:effectLst/>
                          <a:latin typeface="Abadi" panose="020B0604020104020204" pitchFamily="34" charset="0"/>
                        </a:rPr>
                        <a:t>+874%</a:t>
                      </a:r>
                      <a:endParaRPr lang="en-GB" sz="1200" b="0" i="0" u="none" strike="noStrike" dirty="0">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dirty="0">
                          <a:effectLst/>
                          <a:latin typeface="Abadi" panose="020B0604020104020204" pitchFamily="34" charset="0"/>
                        </a:rPr>
                        <a:t>10482736.4</a:t>
                      </a:r>
                      <a:endParaRPr lang="en-GB" sz="1200" b="0" i="0" u="none" strike="noStrike" dirty="0">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a:effectLst/>
                          <a:latin typeface="Abadi" panose="020B0604020104020204" pitchFamily="34" charset="0"/>
                        </a:rPr>
                        <a:t>+3%</a:t>
                      </a:r>
                      <a:endParaRPr lang="en-GB" sz="1200" b="0" i="0" u="none" strike="noStrike">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a:effectLst/>
                          <a:latin typeface="Abadi" panose="020B0604020104020204" pitchFamily="34" charset="0"/>
                        </a:rPr>
                        <a:t>18309854.63</a:t>
                      </a:r>
                      <a:endParaRPr lang="en-GB" sz="1200" b="0" i="0" u="none" strike="noStrike">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a:effectLst/>
                          <a:latin typeface="Abadi" panose="020B0604020104020204" pitchFamily="34" charset="0"/>
                        </a:rPr>
                        <a:t>+927%</a:t>
                      </a:r>
                      <a:endParaRPr lang="en-GB" sz="1200" b="0" i="0" u="none" strike="noStrike">
                        <a:solidFill>
                          <a:srgbClr val="000000"/>
                        </a:solidFill>
                        <a:effectLst/>
                        <a:latin typeface="Abadi" panose="020B0604020104020204" pitchFamily="34" charset="0"/>
                      </a:endParaRPr>
                    </a:p>
                  </a:txBody>
                  <a:tcPr marL="4708" marR="4708" marT="4708" marB="0" anchor="b"/>
                </a:tc>
                <a:extLst>
                  <a:ext uri="{0D108BD9-81ED-4DB2-BD59-A6C34878D82A}">
                    <a16:rowId xmlns:a16="http://schemas.microsoft.com/office/drawing/2014/main" val="2772375944"/>
                  </a:ext>
                </a:extLst>
              </a:tr>
              <a:tr h="424757">
                <a:tc>
                  <a:txBody>
                    <a:bodyPr/>
                    <a:lstStyle/>
                    <a:p>
                      <a:pPr algn="r" fontAlgn="b"/>
                      <a:r>
                        <a:rPr lang="en-GB" sz="1200" u="none" strike="noStrike">
                          <a:effectLst/>
                          <a:latin typeface="Abadi" panose="020B0604020104020204" pitchFamily="34" charset="0"/>
                        </a:rPr>
                        <a:t>2013</a:t>
                      </a:r>
                      <a:endParaRPr lang="en-GB" sz="1200" b="0" i="0" u="none" strike="noStrike">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a:effectLst/>
                          <a:latin typeface="Abadi" panose="020B0604020104020204" pitchFamily="34" charset="0"/>
                        </a:rPr>
                        <a:t>43622479.05</a:t>
                      </a:r>
                      <a:endParaRPr lang="en-GB" sz="1200" b="0" i="0" u="none" strike="noStrike">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a:effectLst/>
                          <a:latin typeface="Abadi" panose="020B0604020104020204" pitchFamily="34" charset="0"/>
                        </a:rPr>
                        <a:t>+30%</a:t>
                      </a:r>
                      <a:endParaRPr lang="en-GB" sz="1200" b="0" i="0" u="none" strike="noStrike">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a:effectLst/>
                          <a:latin typeface="Abadi" panose="020B0604020104020204" pitchFamily="34" charset="0"/>
                        </a:rPr>
                        <a:t>1439881.5</a:t>
                      </a:r>
                      <a:endParaRPr lang="en-GB" sz="1200" b="0" i="0" u="none" strike="noStrike">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a:effectLst/>
                          <a:latin typeface="Abadi" panose="020B0604020104020204" pitchFamily="34" charset="0"/>
                        </a:rPr>
                        <a:t>+79%</a:t>
                      </a:r>
                      <a:endParaRPr lang="en-GB" sz="1200" b="0" i="0" u="none" strike="noStrike">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a:effectLst/>
                          <a:latin typeface="Abadi" panose="020B0604020104020204" pitchFamily="34" charset="0"/>
                        </a:rPr>
                        <a:t>18059031.77</a:t>
                      </a:r>
                      <a:endParaRPr lang="en-GB" sz="1200" b="0" i="0" u="none" strike="noStrike">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dirty="0">
                          <a:effectLst/>
                          <a:latin typeface="Abadi" panose="020B0604020104020204" pitchFamily="34" charset="0"/>
                        </a:rPr>
                        <a:t>+360%</a:t>
                      </a:r>
                      <a:endParaRPr lang="en-GB" sz="1200" b="0" i="0" u="none" strike="noStrike" dirty="0">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dirty="0">
                          <a:effectLst/>
                          <a:latin typeface="Abadi" panose="020B0604020104020204" pitchFamily="34" charset="0"/>
                        </a:rPr>
                        <a:t>10690975.89</a:t>
                      </a:r>
                      <a:endParaRPr lang="en-GB" sz="1200" b="0" i="0" u="none" strike="noStrike" dirty="0">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dirty="0">
                          <a:effectLst/>
                          <a:latin typeface="Abadi" panose="020B0604020104020204" pitchFamily="34" charset="0"/>
                        </a:rPr>
                        <a:t>+2%</a:t>
                      </a:r>
                      <a:endParaRPr lang="en-GB" sz="1200" b="0" i="0" u="none" strike="noStrike" dirty="0">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dirty="0">
                          <a:effectLst/>
                          <a:latin typeface="Abadi" panose="020B0604020104020204" pitchFamily="34" charset="0"/>
                        </a:rPr>
                        <a:t>13432589.89</a:t>
                      </a:r>
                      <a:endParaRPr lang="en-GB" sz="1200" b="0" i="0" u="none" strike="noStrike" dirty="0">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dirty="0">
                          <a:effectLst/>
                          <a:latin typeface="Abadi" panose="020B0604020104020204" pitchFamily="34" charset="0"/>
                        </a:rPr>
                        <a:t>-27%</a:t>
                      </a:r>
                      <a:endParaRPr lang="en-GB" sz="1200" b="0" i="0" u="none" strike="noStrike" dirty="0">
                        <a:solidFill>
                          <a:srgbClr val="000000"/>
                        </a:solidFill>
                        <a:effectLst/>
                        <a:latin typeface="Abadi" panose="020B0604020104020204" pitchFamily="34" charset="0"/>
                      </a:endParaRPr>
                    </a:p>
                  </a:txBody>
                  <a:tcPr marL="4708" marR="4708" marT="4708" marB="0" anchor="b"/>
                </a:tc>
                <a:extLst>
                  <a:ext uri="{0D108BD9-81ED-4DB2-BD59-A6C34878D82A}">
                    <a16:rowId xmlns:a16="http://schemas.microsoft.com/office/drawing/2014/main" val="2114389753"/>
                  </a:ext>
                </a:extLst>
              </a:tr>
              <a:tr h="424757">
                <a:tc>
                  <a:txBody>
                    <a:bodyPr/>
                    <a:lstStyle/>
                    <a:p>
                      <a:pPr algn="r" fontAlgn="b"/>
                      <a:r>
                        <a:rPr lang="en-GB" sz="1200" u="none" strike="noStrike">
                          <a:effectLst/>
                          <a:latin typeface="Abadi" panose="020B0604020104020204" pitchFamily="34" charset="0"/>
                        </a:rPr>
                        <a:t>2014</a:t>
                      </a:r>
                      <a:endParaRPr lang="en-GB" sz="1200" b="0" i="0" u="none" strike="noStrike">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a:effectLst/>
                          <a:latin typeface="Abadi" panose="020B0604020104020204" pitchFamily="34" charset="0"/>
                        </a:rPr>
                        <a:t>20057928.81</a:t>
                      </a:r>
                      <a:endParaRPr lang="en-GB" sz="1200" b="0" i="0" u="none" strike="noStrike">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a:effectLst/>
                          <a:latin typeface="Abadi" panose="020B0604020104020204" pitchFamily="34" charset="0"/>
                        </a:rPr>
                        <a:t>-54%</a:t>
                      </a:r>
                      <a:endParaRPr lang="en-GB" sz="1200" b="0" i="0" u="none" strike="noStrike">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a:effectLst/>
                          <a:latin typeface="Abadi" panose="020B0604020104020204" pitchFamily="34" charset="0"/>
                        </a:rPr>
                        <a:t>930926</a:t>
                      </a:r>
                      <a:endParaRPr lang="en-GB" sz="1200" b="0" i="0" u="none" strike="noStrike">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a:effectLst/>
                          <a:latin typeface="Abadi" panose="020B0604020104020204" pitchFamily="34" charset="0"/>
                        </a:rPr>
                        <a:t>-35%</a:t>
                      </a:r>
                      <a:endParaRPr lang="en-GB" sz="1200" b="0" i="0" u="none" strike="noStrike">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a:effectLst/>
                          <a:latin typeface="Abadi" panose="020B0604020104020204" pitchFamily="34" charset="0"/>
                        </a:rPr>
                        <a:t>41402934.22</a:t>
                      </a:r>
                      <a:endParaRPr lang="en-GB" sz="1200" b="0" i="0" u="none" strike="noStrike">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a:effectLst/>
                          <a:latin typeface="Abadi" panose="020B0604020104020204" pitchFamily="34" charset="0"/>
                        </a:rPr>
                        <a:t>+129%</a:t>
                      </a:r>
                      <a:endParaRPr lang="en-GB" sz="1200" b="0" i="0" u="none" strike="noStrike">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a:effectLst/>
                          <a:latin typeface="Abadi" panose="020B0604020104020204" pitchFamily="34" charset="0"/>
                        </a:rPr>
                        <a:t>5387310.816</a:t>
                      </a:r>
                      <a:endParaRPr lang="en-GB" sz="1200" b="0" i="0" u="none" strike="noStrike">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dirty="0">
                          <a:effectLst/>
                          <a:latin typeface="Abadi" panose="020B0604020104020204" pitchFamily="34" charset="0"/>
                        </a:rPr>
                        <a:t>-50%</a:t>
                      </a:r>
                      <a:endParaRPr lang="en-GB" sz="1200" b="0" i="0" u="none" strike="noStrike" dirty="0">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dirty="0">
                          <a:effectLst/>
                          <a:latin typeface="Abadi" panose="020B0604020104020204" pitchFamily="34" charset="0"/>
                        </a:rPr>
                        <a:t>-27663242.22</a:t>
                      </a:r>
                      <a:endParaRPr lang="en-GB" sz="1200" b="0" i="0" u="none" strike="noStrike" dirty="0">
                        <a:solidFill>
                          <a:srgbClr val="000000"/>
                        </a:solidFill>
                        <a:effectLst/>
                        <a:latin typeface="Abadi" panose="020B0604020104020204" pitchFamily="34" charset="0"/>
                      </a:endParaRPr>
                    </a:p>
                  </a:txBody>
                  <a:tcPr marL="4708" marR="4708" marT="4708" marB="0" anchor="b"/>
                </a:tc>
                <a:tc>
                  <a:txBody>
                    <a:bodyPr/>
                    <a:lstStyle/>
                    <a:p>
                      <a:pPr algn="r" fontAlgn="b"/>
                      <a:r>
                        <a:rPr lang="en-GB" sz="1200" u="none" strike="noStrike" dirty="0">
                          <a:effectLst/>
                          <a:latin typeface="Abadi" panose="020B0604020104020204" pitchFamily="34" charset="0"/>
                        </a:rPr>
                        <a:t>-306%</a:t>
                      </a:r>
                      <a:endParaRPr lang="en-GB" sz="1200" b="0" i="0" u="none" strike="noStrike" dirty="0">
                        <a:solidFill>
                          <a:srgbClr val="000000"/>
                        </a:solidFill>
                        <a:effectLst/>
                        <a:latin typeface="Abadi" panose="020B0604020104020204" pitchFamily="34" charset="0"/>
                      </a:endParaRPr>
                    </a:p>
                  </a:txBody>
                  <a:tcPr marL="4708" marR="4708" marT="4708" marB="0" anchor="b"/>
                </a:tc>
                <a:extLst>
                  <a:ext uri="{0D108BD9-81ED-4DB2-BD59-A6C34878D82A}">
                    <a16:rowId xmlns:a16="http://schemas.microsoft.com/office/drawing/2014/main" val="2391641151"/>
                  </a:ext>
                </a:extLst>
              </a:tr>
            </a:tbl>
          </a:graphicData>
        </a:graphic>
      </p:graphicFrame>
    </p:spTree>
    <p:extLst>
      <p:ext uri="{BB962C8B-B14F-4D97-AF65-F5344CB8AC3E}">
        <p14:creationId xmlns:p14="http://schemas.microsoft.com/office/powerpoint/2010/main" val="906447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1A8D-70F8-48B7-BDD1-81E0245E462D}"/>
              </a:ext>
            </a:extLst>
          </p:cNvPr>
          <p:cNvSpPr>
            <a:spLocks noGrp="1"/>
          </p:cNvSpPr>
          <p:nvPr>
            <p:ph type="title"/>
          </p:nvPr>
        </p:nvSpPr>
        <p:spPr>
          <a:xfrm>
            <a:off x="838200" y="523746"/>
            <a:ext cx="10515600" cy="1325563"/>
          </a:xfrm>
        </p:spPr>
        <p:txBody>
          <a:bodyPr>
            <a:normAutofit/>
          </a:bodyPr>
          <a:lstStyle/>
          <a:p>
            <a:r>
              <a:rPr lang="en-GB" sz="2800" dirty="0">
                <a:latin typeface="Abadi" panose="020B0604020104020204" pitchFamily="34" charset="0"/>
              </a:rPr>
              <a:t>A comparison of profitability and costs for the first half of the year in years 2012 - 2014</a:t>
            </a:r>
            <a:br>
              <a:rPr lang="en-GB" sz="2800" dirty="0">
                <a:latin typeface="Abadi" panose="020B0604020104020204" pitchFamily="34" charset="0"/>
              </a:rPr>
            </a:br>
            <a:endParaRPr lang="en-GB" sz="2800" dirty="0">
              <a:latin typeface="Abadi" panose="020B0604020104020204" pitchFamily="34" charset="0"/>
            </a:endParaRPr>
          </a:p>
        </p:txBody>
      </p:sp>
      <p:sp>
        <p:nvSpPr>
          <p:cNvPr id="8" name="TextBox 7">
            <a:extLst>
              <a:ext uri="{FF2B5EF4-FFF2-40B4-BE49-F238E27FC236}">
                <a16:creationId xmlns:a16="http://schemas.microsoft.com/office/drawing/2014/main" id="{C7608FE5-DE4E-4C72-9981-2359F652F868}"/>
              </a:ext>
            </a:extLst>
          </p:cNvPr>
          <p:cNvSpPr txBox="1"/>
          <p:nvPr/>
        </p:nvSpPr>
        <p:spPr>
          <a:xfrm>
            <a:off x="838200" y="1408607"/>
            <a:ext cx="11028218" cy="369332"/>
          </a:xfrm>
          <a:prstGeom prst="rect">
            <a:avLst/>
          </a:prstGeom>
          <a:noFill/>
        </p:spPr>
        <p:txBody>
          <a:bodyPr wrap="square">
            <a:spAutoFit/>
          </a:bodyPr>
          <a:lstStyle/>
          <a:p>
            <a:r>
              <a:rPr lang="en-GB" sz="1800" dirty="0">
                <a:latin typeface="Abadi" panose="020B0604020104020204" pitchFamily="34" charset="0"/>
              </a:rPr>
              <a:t>Due to increasing costs in production the profit is declining year on year</a:t>
            </a:r>
          </a:p>
        </p:txBody>
      </p:sp>
      <p:graphicFrame>
        <p:nvGraphicFramePr>
          <p:cNvPr id="5" name="Chart 4">
            <a:extLst>
              <a:ext uri="{FF2B5EF4-FFF2-40B4-BE49-F238E27FC236}">
                <a16:creationId xmlns:a16="http://schemas.microsoft.com/office/drawing/2014/main" id="{4189EB6E-3E96-4375-AF6F-AB3AB256FF1A}"/>
              </a:ext>
            </a:extLst>
          </p:cNvPr>
          <p:cNvGraphicFramePr>
            <a:graphicFrameLocks/>
          </p:cNvGraphicFramePr>
          <p:nvPr>
            <p:extLst>
              <p:ext uri="{D42A27DB-BD31-4B8C-83A1-F6EECF244321}">
                <p14:modId xmlns:p14="http://schemas.microsoft.com/office/powerpoint/2010/main" val="1118917169"/>
              </p:ext>
            </p:extLst>
          </p:nvPr>
        </p:nvGraphicFramePr>
        <p:xfrm>
          <a:off x="838200" y="2085975"/>
          <a:ext cx="10039350" cy="38547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6002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1A8D-70F8-48B7-BDD1-81E0245E462D}"/>
              </a:ext>
            </a:extLst>
          </p:cNvPr>
          <p:cNvSpPr>
            <a:spLocks noGrp="1"/>
          </p:cNvSpPr>
          <p:nvPr>
            <p:ph type="title"/>
          </p:nvPr>
        </p:nvSpPr>
        <p:spPr>
          <a:xfrm>
            <a:off x="838200" y="523746"/>
            <a:ext cx="10515600" cy="1325563"/>
          </a:xfrm>
        </p:spPr>
        <p:txBody>
          <a:bodyPr>
            <a:normAutofit/>
          </a:bodyPr>
          <a:lstStyle/>
          <a:p>
            <a:r>
              <a:rPr lang="en-GB" sz="2800" dirty="0">
                <a:latin typeface="Abadi" panose="020B0604020104020204" pitchFamily="34" charset="0"/>
              </a:rPr>
              <a:t>Profitability and costs for the first half of the year in years 2012 - 2014</a:t>
            </a:r>
            <a:br>
              <a:rPr lang="en-GB" sz="2800" dirty="0">
                <a:latin typeface="Abadi" panose="020B0604020104020204" pitchFamily="34" charset="0"/>
              </a:rPr>
            </a:br>
            <a:endParaRPr lang="en-GB" sz="2800" dirty="0">
              <a:latin typeface="Abadi" panose="020B0604020104020204" pitchFamily="34" charset="0"/>
            </a:endParaRPr>
          </a:p>
        </p:txBody>
      </p:sp>
      <p:sp>
        <p:nvSpPr>
          <p:cNvPr id="8" name="TextBox 7">
            <a:extLst>
              <a:ext uri="{FF2B5EF4-FFF2-40B4-BE49-F238E27FC236}">
                <a16:creationId xmlns:a16="http://schemas.microsoft.com/office/drawing/2014/main" id="{C7608FE5-DE4E-4C72-9981-2359F652F868}"/>
              </a:ext>
            </a:extLst>
          </p:cNvPr>
          <p:cNvSpPr txBox="1"/>
          <p:nvPr/>
        </p:nvSpPr>
        <p:spPr>
          <a:xfrm>
            <a:off x="838200" y="1408607"/>
            <a:ext cx="11028218" cy="369332"/>
          </a:xfrm>
          <a:prstGeom prst="rect">
            <a:avLst/>
          </a:prstGeom>
          <a:noFill/>
        </p:spPr>
        <p:txBody>
          <a:bodyPr wrap="square">
            <a:spAutoFit/>
          </a:bodyPr>
          <a:lstStyle/>
          <a:p>
            <a:r>
              <a:rPr lang="en-GB" sz="1800" dirty="0">
                <a:latin typeface="Abadi" panose="020B0604020104020204" pitchFamily="34" charset="0"/>
              </a:rPr>
              <a:t>Due to increasing costs in orders the profit is declining year on year</a:t>
            </a:r>
          </a:p>
        </p:txBody>
      </p:sp>
      <p:graphicFrame>
        <p:nvGraphicFramePr>
          <p:cNvPr id="3" name="Table 2">
            <a:extLst>
              <a:ext uri="{FF2B5EF4-FFF2-40B4-BE49-F238E27FC236}">
                <a16:creationId xmlns:a16="http://schemas.microsoft.com/office/drawing/2014/main" id="{B94D1034-7EBE-40D8-8123-AE0FFABD9405}"/>
              </a:ext>
            </a:extLst>
          </p:cNvPr>
          <p:cNvGraphicFramePr>
            <a:graphicFrameLocks noGrp="1"/>
          </p:cNvGraphicFramePr>
          <p:nvPr>
            <p:extLst>
              <p:ext uri="{D42A27DB-BD31-4B8C-83A1-F6EECF244321}">
                <p14:modId xmlns:p14="http://schemas.microsoft.com/office/powerpoint/2010/main" val="4064836997"/>
              </p:ext>
            </p:extLst>
          </p:nvPr>
        </p:nvGraphicFramePr>
        <p:xfrm>
          <a:off x="838200" y="2581799"/>
          <a:ext cx="10515600" cy="1854520"/>
        </p:xfrm>
        <a:graphic>
          <a:graphicData uri="http://schemas.openxmlformats.org/drawingml/2006/table">
            <a:tbl>
              <a:tblPr>
                <a:tableStyleId>{22838BEF-8BB2-4498-84A7-C5851F593DF1}</a:tableStyleId>
              </a:tblPr>
              <a:tblGrid>
                <a:gridCol w="1399336">
                  <a:extLst>
                    <a:ext uri="{9D8B030D-6E8A-4147-A177-3AD203B41FA5}">
                      <a16:colId xmlns:a16="http://schemas.microsoft.com/office/drawing/2014/main" val="4045952358"/>
                    </a:ext>
                  </a:extLst>
                </a:gridCol>
                <a:gridCol w="1831484">
                  <a:extLst>
                    <a:ext uri="{9D8B030D-6E8A-4147-A177-3AD203B41FA5}">
                      <a16:colId xmlns:a16="http://schemas.microsoft.com/office/drawing/2014/main" val="1521540575"/>
                    </a:ext>
                  </a:extLst>
                </a:gridCol>
                <a:gridCol w="2963300">
                  <a:extLst>
                    <a:ext uri="{9D8B030D-6E8A-4147-A177-3AD203B41FA5}">
                      <a16:colId xmlns:a16="http://schemas.microsoft.com/office/drawing/2014/main" val="414083280"/>
                    </a:ext>
                  </a:extLst>
                </a:gridCol>
                <a:gridCol w="2428260">
                  <a:extLst>
                    <a:ext uri="{9D8B030D-6E8A-4147-A177-3AD203B41FA5}">
                      <a16:colId xmlns:a16="http://schemas.microsoft.com/office/drawing/2014/main" val="3526791050"/>
                    </a:ext>
                  </a:extLst>
                </a:gridCol>
                <a:gridCol w="1893220">
                  <a:extLst>
                    <a:ext uri="{9D8B030D-6E8A-4147-A177-3AD203B41FA5}">
                      <a16:colId xmlns:a16="http://schemas.microsoft.com/office/drawing/2014/main" val="75209514"/>
                    </a:ext>
                  </a:extLst>
                </a:gridCol>
              </a:tblGrid>
              <a:tr h="463630">
                <a:tc>
                  <a:txBody>
                    <a:bodyPr/>
                    <a:lstStyle/>
                    <a:p>
                      <a:pPr algn="l" fontAlgn="b"/>
                      <a:r>
                        <a:rPr lang="en-GB" sz="1600" b="1" u="none" strike="noStrike" dirty="0">
                          <a:effectLst/>
                          <a:latin typeface="Abadi" panose="020B0604020104020204" pitchFamily="34" charset="0"/>
                        </a:rPr>
                        <a:t>Year</a:t>
                      </a:r>
                      <a:endParaRPr lang="en-GB" sz="1600" b="1" i="0" u="none" strike="noStrike" dirty="0">
                        <a:solidFill>
                          <a:srgbClr val="FFFFFF"/>
                        </a:solidFill>
                        <a:effectLst/>
                        <a:latin typeface="Abadi" panose="020B0604020104020204" pitchFamily="34" charset="0"/>
                      </a:endParaRPr>
                    </a:p>
                  </a:txBody>
                  <a:tcPr marL="7620" marR="7620" marT="7620" marB="0" anchor="b"/>
                </a:tc>
                <a:tc>
                  <a:txBody>
                    <a:bodyPr/>
                    <a:lstStyle/>
                    <a:p>
                      <a:pPr algn="l" fontAlgn="b"/>
                      <a:r>
                        <a:rPr lang="en-GB" sz="1600" b="1" u="none" strike="noStrike" dirty="0">
                          <a:effectLst/>
                          <a:latin typeface="Abadi" panose="020B0604020104020204" pitchFamily="34" charset="0"/>
                        </a:rPr>
                        <a:t>Total sales</a:t>
                      </a:r>
                      <a:endParaRPr lang="en-GB" sz="1600" b="1" i="0" u="none" strike="noStrike" dirty="0">
                        <a:solidFill>
                          <a:srgbClr val="FFFFFF"/>
                        </a:solidFill>
                        <a:effectLst/>
                        <a:latin typeface="Abadi" panose="020B0604020104020204" pitchFamily="34" charset="0"/>
                      </a:endParaRPr>
                    </a:p>
                  </a:txBody>
                  <a:tcPr marL="7620" marR="7620" marT="7620" marB="0" anchor="b"/>
                </a:tc>
                <a:tc>
                  <a:txBody>
                    <a:bodyPr/>
                    <a:lstStyle/>
                    <a:p>
                      <a:pPr algn="l" fontAlgn="b"/>
                      <a:r>
                        <a:rPr lang="en-GB" sz="1600" b="1" u="none" strike="noStrike" dirty="0">
                          <a:effectLst/>
                          <a:latin typeface="Abadi" panose="020B0604020104020204" pitchFamily="34" charset="0"/>
                        </a:rPr>
                        <a:t>Total production costs</a:t>
                      </a:r>
                      <a:endParaRPr lang="en-GB" sz="1600" b="1" i="0" u="none" strike="noStrike" dirty="0">
                        <a:solidFill>
                          <a:srgbClr val="FFFFFF"/>
                        </a:solidFill>
                        <a:effectLst/>
                        <a:latin typeface="Abadi" panose="020B0604020104020204" pitchFamily="34" charset="0"/>
                      </a:endParaRPr>
                    </a:p>
                  </a:txBody>
                  <a:tcPr marL="7620" marR="7620" marT="7620" marB="0" anchor="b"/>
                </a:tc>
                <a:tc>
                  <a:txBody>
                    <a:bodyPr/>
                    <a:lstStyle/>
                    <a:p>
                      <a:pPr algn="l" fontAlgn="b"/>
                      <a:r>
                        <a:rPr lang="en-GB" sz="1600" b="1" u="none" strike="noStrike" dirty="0">
                          <a:effectLst/>
                          <a:latin typeface="Abadi" panose="020B0604020104020204" pitchFamily="34" charset="0"/>
                        </a:rPr>
                        <a:t>Total order costs</a:t>
                      </a:r>
                      <a:endParaRPr lang="en-GB" sz="1600" b="1" i="0" u="none" strike="noStrike" dirty="0">
                        <a:solidFill>
                          <a:srgbClr val="FFFFFF"/>
                        </a:solidFill>
                        <a:effectLst/>
                        <a:latin typeface="Abadi" panose="020B0604020104020204" pitchFamily="34" charset="0"/>
                      </a:endParaRPr>
                    </a:p>
                  </a:txBody>
                  <a:tcPr marL="7620" marR="7620" marT="7620" marB="0" anchor="b"/>
                </a:tc>
                <a:tc>
                  <a:txBody>
                    <a:bodyPr/>
                    <a:lstStyle/>
                    <a:p>
                      <a:pPr algn="l" fontAlgn="b"/>
                      <a:r>
                        <a:rPr lang="en-GB" sz="1600" b="1" u="none" strike="noStrike" dirty="0">
                          <a:effectLst/>
                          <a:latin typeface="Abadi" panose="020B0604020104020204" pitchFamily="34" charset="0"/>
                        </a:rPr>
                        <a:t>Total profit</a:t>
                      </a:r>
                      <a:endParaRPr lang="en-GB" sz="1600" b="1" i="0" u="none" strike="noStrike" dirty="0">
                        <a:solidFill>
                          <a:srgbClr val="FFFFFF"/>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908826161"/>
                  </a:ext>
                </a:extLst>
              </a:tr>
              <a:tr h="463630">
                <a:tc>
                  <a:txBody>
                    <a:bodyPr/>
                    <a:lstStyle/>
                    <a:p>
                      <a:pPr algn="r" fontAlgn="b"/>
                      <a:r>
                        <a:rPr lang="en-GB" sz="1600" u="none" strike="noStrike">
                          <a:effectLst/>
                          <a:latin typeface="Abadi" panose="020B0604020104020204" pitchFamily="34" charset="0"/>
                        </a:rPr>
                        <a:t>2012</a:t>
                      </a:r>
                      <a:endParaRPr lang="en-GB" sz="16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dirty="0">
                          <a:effectLst/>
                          <a:latin typeface="Abadi" panose="020B0604020104020204" pitchFamily="34" charset="0"/>
                        </a:rPr>
                        <a:t>17230360.4</a:t>
                      </a:r>
                      <a:endParaRPr lang="en-GB" sz="16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dirty="0">
                          <a:effectLst/>
                          <a:latin typeface="Abadi" panose="020B0604020104020204" pitchFamily="34" charset="0"/>
                        </a:rPr>
                        <a:t>341981.75</a:t>
                      </a:r>
                      <a:endParaRPr lang="en-GB" sz="16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a:effectLst/>
                          <a:latin typeface="Abadi" panose="020B0604020104020204" pitchFamily="34" charset="0"/>
                        </a:rPr>
                        <a:t>2252769.477</a:t>
                      </a:r>
                      <a:endParaRPr lang="en-GB" sz="16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a:effectLst/>
                          <a:latin typeface="Abadi" panose="020B0604020104020204" pitchFamily="34" charset="0"/>
                        </a:rPr>
                        <a:t>14635609.17</a:t>
                      </a:r>
                      <a:endParaRPr lang="en-GB" sz="16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1499232789"/>
                  </a:ext>
                </a:extLst>
              </a:tr>
              <a:tr h="463630">
                <a:tc>
                  <a:txBody>
                    <a:bodyPr/>
                    <a:lstStyle/>
                    <a:p>
                      <a:pPr algn="r" fontAlgn="b"/>
                      <a:r>
                        <a:rPr lang="en-GB" sz="1600" u="none" strike="noStrike">
                          <a:effectLst/>
                          <a:latin typeface="Abadi" panose="020B0604020104020204" pitchFamily="34" charset="0"/>
                        </a:rPr>
                        <a:t>2013</a:t>
                      </a:r>
                      <a:endParaRPr lang="en-GB" sz="16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a:effectLst/>
                          <a:latin typeface="Abadi" panose="020B0604020104020204" pitchFamily="34" charset="0"/>
                        </a:rPr>
                        <a:t>18675822.38</a:t>
                      </a:r>
                      <a:endParaRPr lang="en-GB" sz="16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dirty="0">
                          <a:effectLst/>
                          <a:latin typeface="Abadi" panose="020B0604020104020204" pitchFamily="34" charset="0"/>
                        </a:rPr>
                        <a:t>539030</a:t>
                      </a:r>
                      <a:endParaRPr lang="en-GB" sz="16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dirty="0">
                          <a:effectLst/>
                          <a:latin typeface="Abadi" panose="020B0604020104020204" pitchFamily="34" charset="0"/>
                        </a:rPr>
                        <a:t>1722797.633</a:t>
                      </a:r>
                      <a:endParaRPr lang="en-GB" sz="16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dirty="0">
                          <a:effectLst/>
                          <a:latin typeface="Abadi" panose="020B0604020104020204" pitchFamily="34" charset="0"/>
                        </a:rPr>
                        <a:t>11085780.32</a:t>
                      </a:r>
                      <a:endParaRPr lang="en-GB" sz="16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926610572"/>
                  </a:ext>
                </a:extLst>
              </a:tr>
              <a:tr h="463630">
                <a:tc>
                  <a:txBody>
                    <a:bodyPr/>
                    <a:lstStyle/>
                    <a:p>
                      <a:pPr algn="r" fontAlgn="b"/>
                      <a:r>
                        <a:rPr lang="en-GB" sz="1600" u="none" strike="noStrike">
                          <a:effectLst/>
                          <a:latin typeface="Abadi" panose="020B0604020104020204" pitchFamily="34" charset="0"/>
                        </a:rPr>
                        <a:t>2014</a:t>
                      </a:r>
                      <a:endParaRPr lang="en-GB" sz="16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a:effectLst/>
                          <a:latin typeface="Abadi" panose="020B0604020104020204" pitchFamily="34" charset="0"/>
                        </a:rPr>
                        <a:t>20057928.81</a:t>
                      </a:r>
                      <a:endParaRPr lang="en-GB" sz="16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dirty="0">
                          <a:effectLst/>
                          <a:latin typeface="Abadi" panose="020B0604020104020204" pitchFamily="34" charset="0"/>
                        </a:rPr>
                        <a:t>930926</a:t>
                      </a:r>
                      <a:endParaRPr lang="en-GB" sz="16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dirty="0">
                          <a:effectLst/>
                          <a:latin typeface="Abadi" panose="020B0604020104020204" pitchFamily="34" charset="0"/>
                        </a:rPr>
                        <a:t>29923192.82</a:t>
                      </a:r>
                      <a:endParaRPr lang="en-GB" sz="16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GB" sz="1600" u="none" strike="noStrike" dirty="0">
                          <a:effectLst/>
                          <a:latin typeface="Abadi" panose="020B0604020104020204" pitchFamily="34" charset="0"/>
                        </a:rPr>
                        <a:t>-10796190</a:t>
                      </a:r>
                      <a:endParaRPr lang="en-GB" sz="16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1650511372"/>
                  </a:ext>
                </a:extLst>
              </a:tr>
            </a:tbl>
          </a:graphicData>
        </a:graphic>
      </p:graphicFrame>
    </p:spTree>
    <p:extLst>
      <p:ext uri="{BB962C8B-B14F-4D97-AF65-F5344CB8AC3E}">
        <p14:creationId xmlns:p14="http://schemas.microsoft.com/office/powerpoint/2010/main" val="50521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B73E9F1E-5805-45F2-B56E-B9B47178406F}"/>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GB" sz="4800" kern="1200" dirty="0">
                <a:solidFill>
                  <a:srgbClr val="FFFFFF"/>
                </a:solidFill>
                <a:latin typeface="+mj-lt"/>
                <a:ea typeface="+mj-ea"/>
                <a:cs typeface="+mj-cs"/>
              </a:rPr>
              <a:t>Bike product category sales performance by region</a:t>
            </a:r>
            <a:endParaRPr lang="en-US" sz="4800" kern="1200" dirty="0">
              <a:solidFill>
                <a:srgbClr val="FFFFFF"/>
              </a:solidFill>
              <a:latin typeface="+mj-lt"/>
              <a:ea typeface="+mj-ea"/>
              <a:cs typeface="+mj-cs"/>
            </a:endParaRPr>
          </a:p>
        </p:txBody>
      </p:sp>
      <p:sp>
        <p:nvSpPr>
          <p:cNvPr id="6" name="Text Placeholder 5">
            <a:extLst>
              <a:ext uri="{FF2B5EF4-FFF2-40B4-BE49-F238E27FC236}">
                <a16:creationId xmlns:a16="http://schemas.microsoft.com/office/drawing/2014/main" id="{5210B59C-37FF-4E8C-BAA4-5EFA3A930679}"/>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r>
              <a:rPr lang="en-US" sz="2400" kern="1200" dirty="0">
                <a:solidFill>
                  <a:schemeClr val="tx1"/>
                </a:solidFill>
                <a:latin typeface="+mn-lt"/>
                <a:ea typeface="+mn-ea"/>
                <a:cs typeface="+mn-cs"/>
              </a:rPr>
              <a:t> </a:t>
            </a:r>
          </a:p>
        </p:txBody>
      </p:sp>
    </p:spTree>
    <p:extLst>
      <p:ext uri="{BB962C8B-B14F-4D97-AF65-F5344CB8AC3E}">
        <p14:creationId xmlns:p14="http://schemas.microsoft.com/office/powerpoint/2010/main" val="1144689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1A8D-70F8-48B7-BDD1-81E0245E462D}"/>
              </a:ext>
            </a:extLst>
          </p:cNvPr>
          <p:cNvSpPr>
            <a:spLocks noGrp="1"/>
          </p:cNvSpPr>
          <p:nvPr>
            <p:ph type="title"/>
          </p:nvPr>
        </p:nvSpPr>
        <p:spPr>
          <a:xfrm>
            <a:off x="838200" y="573056"/>
            <a:ext cx="10515600" cy="1325563"/>
          </a:xfrm>
        </p:spPr>
        <p:txBody>
          <a:bodyPr>
            <a:normAutofit/>
          </a:bodyPr>
          <a:lstStyle/>
          <a:p>
            <a:r>
              <a:rPr lang="en-GB" sz="2800" dirty="0">
                <a:latin typeface="Abadi" panose="020B0604020104020204" pitchFamily="34" charset="0"/>
              </a:rPr>
              <a:t>Order costs for the first half of the year in years 2012 - 2014</a:t>
            </a:r>
            <a:br>
              <a:rPr lang="en-GB" sz="2800" dirty="0">
                <a:latin typeface="Abadi" panose="020B0604020104020204" pitchFamily="34" charset="0"/>
              </a:rPr>
            </a:br>
            <a:endParaRPr lang="en-GB" sz="2800" dirty="0">
              <a:latin typeface="Abadi" panose="020B0604020104020204" pitchFamily="34" charset="0"/>
            </a:endParaRPr>
          </a:p>
        </p:txBody>
      </p:sp>
      <p:sp>
        <p:nvSpPr>
          <p:cNvPr id="8" name="TextBox 7">
            <a:extLst>
              <a:ext uri="{FF2B5EF4-FFF2-40B4-BE49-F238E27FC236}">
                <a16:creationId xmlns:a16="http://schemas.microsoft.com/office/drawing/2014/main" id="{C7608FE5-DE4E-4C72-9981-2359F652F868}"/>
              </a:ext>
            </a:extLst>
          </p:cNvPr>
          <p:cNvSpPr txBox="1"/>
          <p:nvPr/>
        </p:nvSpPr>
        <p:spPr>
          <a:xfrm>
            <a:off x="838200" y="1408607"/>
            <a:ext cx="11028218" cy="369332"/>
          </a:xfrm>
          <a:prstGeom prst="rect">
            <a:avLst/>
          </a:prstGeom>
          <a:noFill/>
        </p:spPr>
        <p:txBody>
          <a:bodyPr wrap="square">
            <a:spAutoFit/>
          </a:bodyPr>
          <a:lstStyle/>
          <a:p>
            <a:r>
              <a:rPr lang="en-GB" sz="1800" dirty="0">
                <a:latin typeface="Abadi" panose="020B0604020104020204" pitchFamily="34" charset="0"/>
              </a:rPr>
              <a:t>Due to increasing costs in </a:t>
            </a:r>
            <a:r>
              <a:rPr lang="en-GB" dirty="0">
                <a:latin typeface="Abadi" panose="020B0604020104020204" pitchFamily="34" charset="0"/>
              </a:rPr>
              <a:t>ordering</a:t>
            </a:r>
            <a:r>
              <a:rPr lang="en-GB" sz="1800" dirty="0">
                <a:latin typeface="Abadi" panose="020B0604020104020204" pitchFamily="34" charset="0"/>
              </a:rPr>
              <a:t> the profit is declining year on year</a:t>
            </a:r>
          </a:p>
        </p:txBody>
      </p:sp>
      <p:graphicFrame>
        <p:nvGraphicFramePr>
          <p:cNvPr id="7" name="Chart 6">
            <a:extLst>
              <a:ext uri="{FF2B5EF4-FFF2-40B4-BE49-F238E27FC236}">
                <a16:creationId xmlns:a16="http://schemas.microsoft.com/office/drawing/2014/main" id="{BC8BEF55-080B-4CDF-8B5B-4445C17642E5}"/>
              </a:ext>
            </a:extLst>
          </p:cNvPr>
          <p:cNvGraphicFramePr>
            <a:graphicFrameLocks/>
          </p:cNvGraphicFramePr>
          <p:nvPr>
            <p:extLst>
              <p:ext uri="{D42A27DB-BD31-4B8C-83A1-F6EECF244321}">
                <p14:modId xmlns:p14="http://schemas.microsoft.com/office/powerpoint/2010/main" val="334398713"/>
              </p:ext>
            </p:extLst>
          </p:nvPr>
        </p:nvGraphicFramePr>
        <p:xfrm>
          <a:off x="5934269" y="2052735"/>
          <a:ext cx="5057580" cy="39289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a:extLst>
              <a:ext uri="{FF2B5EF4-FFF2-40B4-BE49-F238E27FC236}">
                <a16:creationId xmlns:a16="http://schemas.microsoft.com/office/drawing/2014/main" id="{08355798-132A-4D43-9AC5-6768C8ECF6C4}"/>
              </a:ext>
            </a:extLst>
          </p:cNvPr>
          <p:cNvGraphicFramePr>
            <a:graphicFrameLocks noGrp="1"/>
          </p:cNvGraphicFramePr>
          <p:nvPr>
            <p:extLst>
              <p:ext uri="{D42A27DB-BD31-4B8C-83A1-F6EECF244321}">
                <p14:modId xmlns:p14="http://schemas.microsoft.com/office/powerpoint/2010/main" val="3117494498"/>
              </p:ext>
            </p:extLst>
          </p:nvPr>
        </p:nvGraphicFramePr>
        <p:xfrm>
          <a:off x="838200" y="2945299"/>
          <a:ext cx="4228322" cy="1775991"/>
        </p:xfrm>
        <a:graphic>
          <a:graphicData uri="http://schemas.openxmlformats.org/drawingml/2006/table">
            <a:tbl>
              <a:tblPr>
                <a:tableStyleId>{22838BEF-8BB2-4498-84A7-C5851F593DF1}</a:tableStyleId>
              </a:tblPr>
              <a:tblGrid>
                <a:gridCol w="955236">
                  <a:extLst>
                    <a:ext uri="{9D8B030D-6E8A-4147-A177-3AD203B41FA5}">
                      <a16:colId xmlns:a16="http://schemas.microsoft.com/office/drawing/2014/main" val="1596752908"/>
                    </a:ext>
                  </a:extLst>
                </a:gridCol>
                <a:gridCol w="1250234">
                  <a:extLst>
                    <a:ext uri="{9D8B030D-6E8A-4147-A177-3AD203B41FA5}">
                      <a16:colId xmlns:a16="http://schemas.microsoft.com/office/drawing/2014/main" val="908860595"/>
                    </a:ext>
                  </a:extLst>
                </a:gridCol>
                <a:gridCol w="2022852">
                  <a:extLst>
                    <a:ext uri="{9D8B030D-6E8A-4147-A177-3AD203B41FA5}">
                      <a16:colId xmlns:a16="http://schemas.microsoft.com/office/drawing/2014/main" val="1539035293"/>
                    </a:ext>
                  </a:extLst>
                </a:gridCol>
              </a:tblGrid>
              <a:tr h="466362">
                <a:tc>
                  <a:txBody>
                    <a:bodyPr/>
                    <a:lstStyle/>
                    <a:p>
                      <a:pPr algn="l" fontAlgn="b"/>
                      <a:r>
                        <a:rPr lang="en-GB" sz="1200" b="1" u="none" strike="noStrike" dirty="0">
                          <a:effectLst/>
                          <a:latin typeface="Abadi" panose="020B0604020104020204" pitchFamily="34" charset="0"/>
                        </a:rPr>
                        <a:t>Year</a:t>
                      </a:r>
                      <a:endParaRPr lang="en-GB" sz="1200" b="1" i="0" u="none" strike="noStrike" dirty="0">
                        <a:solidFill>
                          <a:srgbClr val="FFFFFF"/>
                        </a:solidFill>
                        <a:effectLst/>
                        <a:latin typeface="Abadi" panose="020B0604020104020204" pitchFamily="34" charset="0"/>
                      </a:endParaRPr>
                    </a:p>
                  </a:txBody>
                  <a:tcPr marL="7620" marR="7620" marT="7620" marB="0" anchor="b"/>
                </a:tc>
                <a:tc>
                  <a:txBody>
                    <a:bodyPr/>
                    <a:lstStyle/>
                    <a:p>
                      <a:pPr algn="l" fontAlgn="b"/>
                      <a:r>
                        <a:rPr lang="en-GB" sz="1200" b="1" u="none" strike="noStrike" dirty="0">
                          <a:effectLst/>
                          <a:latin typeface="Abadi" panose="020B0604020104020204" pitchFamily="34" charset="0"/>
                        </a:rPr>
                        <a:t>Total production costs</a:t>
                      </a:r>
                      <a:endParaRPr lang="en-GB" sz="1200" b="1" i="0" u="none" strike="noStrike" dirty="0">
                        <a:solidFill>
                          <a:srgbClr val="FFFFFF"/>
                        </a:solidFill>
                        <a:effectLst/>
                        <a:latin typeface="Abadi" panose="020B0604020104020204" pitchFamily="34" charset="0"/>
                      </a:endParaRPr>
                    </a:p>
                  </a:txBody>
                  <a:tcPr marL="7620" marR="7620" marT="7620" marB="0" anchor="b"/>
                </a:tc>
                <a:tc>
                  <a:txBody>
                    <a:bodyPr/>
                    <a:lstStyle/>
                    <a:p>
                      <a:pPr algn="l" fontAlgn="b"/>
                      <a:r>
                        <a:rPr lang="en-GB" sz="1200" b="1" u="none" strike="noStrike" dirty="0">
                          <a:effectLst/>
                          <a:latin typeface="Abadi" panose="020B0604020104020204" pitchFamily="34" charset="0"/>
                        </a:rPr>
                        <a:t>Production costs change year on year</a:t>
                      </a:r>
                      <a:endParaRPr lang="en-GB" sz="1200" b="1" i="0" u="none" strike="noStrike" dirty="0">
                        <a:solidFill>
                          <a:srgbClr val="FFFFFF"/>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1284962257"/>
                  </a:ext>
                </a:extLst>
              </a:tr>
              <a:tr h="436543">
                <a:tc>
                  <a:txBody>
                    <a:bodyPr/>
                    <a:lstStyle/>
                    <a:p>
                      <a:pPr algn="r" fontAlgn="b"/>
                      <a:r>
                        <a:rPr lang="en-GB" sz="1200" u="none" strike="noStrike">
                          <a:effectLst/>
                          <a:latin typeface="Abadi" panose="020B0604020104020204" pitchFamily="34" charset="0"/>
                        </a:rPr>
                        <a:t>2012</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dirty="0">
                          <a:effectLst/>
                          <a:latin typeface="Abadi" panose="020B0604020104020204" pitchFamily="34" charset="0"/>
                        </a:rPr>
                        <a:t>341981.75</a:t>
                      </a:r>
                      <a:endParaRPr lang="en-GB" sz="12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GB" sz="1200" b="0" i="0" u="none" strike="noStrike" dirty="0">
                          <a:solidFill>
                            <a:srgbClr val="000000"/>
                          </a:solidFill>
                          <a:effectLst/>
                          <a:latin typeface="Abadi" panose="020B0604020104020204" pitchFamily="34" charset="0"/>
                        </a:rPr>
                        <a:t>N/A</a:t>
                      </a:r>
                    </a:p>
                  </a:txBody>
                  <a:tcPr marL="7620" marR="7620" marT="7620" marB="0" anchor="b"/>
                </a:tc>
                <a:extLst>
                  <a:ext uri="{0D108BD9-81ED-4DB2-BD59-A6C34878D82A}">
                    <a16:rowId xmlns:a16="http://schemas.microsoft.com/office/drawing/2014/main" val="2113521940"/>
                  </a:ext>
                </a:extLst>
              </a:tr>
              <a:tr h="436543">
                <a:tc>
                  <a:txBody>
                    <a:bodyPr/>
                    <a:lstStyle/>
                    <a:p>
                      <a:pPr algn="r" fontAlgn="b"/>
                      <a:r>
                        <a:rPr lang="en-GB" sz="1200" u="none" strike="noStrike">
                          <a:effectLst/>
                          <a:latin typeface="Abadi" panose="020B0604020104020204" pitchFamily="34" charset="0"/>
                        </a:rPr>
                        <a:t>2013</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dirty="0">
                          <a:effectLst/>
                          <a:latin typeface="Abadi" panose="020B0604020104020204" pitchFamily="34" charset="0"/>
                        </a:rPr>
                        <a:t>539030</a:t>
                      </a:r>
                      <a:endParaRPr lang="en-GB" sz="12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GB" sz="1200" b="0" i="0" u="none" strike="noStrike" dirty="0">
                          <a:solidFill>
                            <a:srgbClr val="000000"/>
                          </a:solidFill>
                          <a:effectLst/>
                          <a:latin typeface="Abadi" panose="020B0604020104020204" pitchFamily="34" charset="0"/>
                        </a:rPr>
                        <a:t>+ 58%</a:t>
                      </a:r>
                    </a:p>
                  </a:txBody>
                  <a:tcPr marL="7620" marR="7620" marT="7620" marB="0" anchor="b"/>
                </a:tc>
                <a:extLst>
                  <a:ext uri="{0D108BD9-81ED-4DB2-BD59-A6C34878D82A}">
                    <a16:rowId xmlns:a16="http://schemas.microsoft.com/office/drawing/2014/main" val="2852366206"/>
                  </a:ext>
                </a:extLst>
              </a:tr>
              <a:tr h="436543">
                <a:tc>
                  <a:txBody>
                    <a:bodyPr/>
                    <a:lstStyle/>
                    <a:p>
                      <a:pPr algn="r" fontAlgn="b"/>
                      <a:r>
                        <a:rPr lang="en-GB" sz="1200" u="none" strike="noStrike" dirty="0">
                          <a:effectLst/>
                          <a:latin typeface="Abadi" panose="020B0604020104020204" pitchFamily="34" charset="0"/>
                        </a:rPr>
                        <a:t>2014</a:t>
                      </a:r>
                      <a:endParaRPr lang="en-GB" sz="12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dirty="0">
                          <a:effectLst/>
                          <a:latin typeface="Abadi" panose="020B0604020104020204" pitchFamily="34" charset="0"/>
                        </a:rPr>
                        <a:t>930926</a:t>
                      </a:r>
                      <a:endParaRPr lang="en-GB" sz="12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GB" sz="1200" b="0" i="0" u="none" strike="noStrike" dirty="0">
                          <a:solidFill>
                            <a:srgbClr val="000000"/>
                          </a:solidFill>
                          <a:effectLst/>
                          <a:latin typeface="Abadi" panose="020B0604020104020204" pitchFamily="34" charset="0"/>
                        </a:rPr>
                        <a:t>+ 73%</a:t>
                      </a:r>
                    </a:p>
                  </a:txBody>
                  <a:tcPr marL="7620" marR="7620" marT="7620" marB="0" anchor="b"/>
                </a:tc>
                <a:extLst>
                  <a:ext uri="{0D108BD9-81ED-4DB2-BD59-A6C34878D82A}">
                    <a16:rowId xmlns:a16="http://schemas.microsoft.com/office/drawing/2014/main" val="1696156497"/>
                  </a:ext>
                </a:extLst>
              </a:tr>
            </a:tbl>
          </a:graphicData>
        </a:graphic>
      </p:graphicFrame>
    </p:spTree>
    <p:extLst>
      <p:ext uri="{BB962C8B-B14F-4D97-AF65-F5344CB8AC3E}">
        <p14:creationId xmlns:p14="http://schemas.microsoft.com/office/powerpoint/2010/main" val="724019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B73E9F1E-5805-45F2-B56E-B9B47178406F}"/>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GB" sz="4800" kern="1200" dirty="0">
                <a:solidFill>
                  <a:srgbClr val="FFFFFF"/>
                </a:solidFill>
                <a:latin typeface="+mj-lt"/>
                <a:ea typeface="+mj-ea"/>
                <a:cs typeface="+mj-cs"/>
              </a:rPr>
              <a:t>Profitability this year against last year</a:t>
            </a:r>
            <a:endParaRPr lang="en-US" sz="4800" kern="1200" dirty="0">
              <a:solidFill>
                <a:srgbClr val="FFFFFF"/>
              </a:solidFill>
              <a:latin typeface="+mj-lt"/>
              <a:ea typeface="+mj-ea"/>
              <a:cs typeface="+mj-cs"/>
            </a:endParaRPr>
          </a:p>
        </p:txBody>
      </p:sp>
      <p:sp>
        <p:nvSpPr>
          <p:cNvPr id="6" name="Text Placeholder 5">
            <a:extLst>
              <a:ext uri="{FF2B5EF4-FFF2-40B4-BE49-F238E27FC236}">
                <a16:creationId xmlns:a16="http://schemas.microsoft.com/office/drawing/2014/main" id="{5210B59C-37FF-4E8C-BAA4-5EFA3A930679}"/>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r>
              <a:rPr lang="en-US" sz="2400" kern="1200" dirty="0">
                <a:solidFill>
                  <a:schemeClr val="tx1"/>
                </a:solidFill>
                <a:latin typeface="+mn-lt"/>
                <a:ea typeface="+mn-ea"/>
                <a:cs typeface="+mn-cs"/>
              </a:rPr>
              <a:t> </a:t>
            </a:r>
          </a:p>
        </p:txBody>
      </p:sp>
    </p:spTree>
    <p:extLst>
      <p:ext uri="{BB962C8B-B14F-4D97-AF65-F5344CB8AC3E}">
        <p14:creationId xmlns:p14="http://schemas.microsoft.com/office/powerpoint/2010/main" val="3068186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1A8D-70F8-48B7-BDD1-81E0245E462D}"/>
              </a:ext>
            </a:extLst>
          </p:cNvPr>
          <p:cNvSpPr>
            <a:spLocks noGrp="1"/>
          </p:cNvSpPr>
          <p:nvPr>
            <p:ph type="title"/>
          </p:nvPr>
        </p:nvSpPr>
        <p:spPr>
          <a:xfrm>
            <a:off x="838200" y="573056"/>
            <a:ext cx="10515600" cy="1325563"/>
          </a:xfrm>
        </p:spPr>
        <p:txBody>
          <a:bodyPr>
            <a:normAutofit/>
          </a:bodyPr>
          <a:lstStyle/>
          <a:p>
            <a:r>
              <a:rPr lang="en-GB" sz="2800" dirty="0">
                <a:latin typeface="Abadi" panose="020B0604020104020204" pitchFamily="34" charset="0"/>
              </a:rPr>
              <a:t>Order costs for the first half of the year in years 2013 - 2014</a:t>
            </a:r>
            <a:br>
              <a:rPr lang="en-GB" sz="2800" dirty="0">
                <a:latin typeface="Abadi" panose="020B0604020104020204" pitchFamily="34" charset="0"/>
              </a:rPr>
            </a:br>
            <a:endParaRPr lang="en-GB" sz="2800" dirty="0">
              <a:latin typeface="Abadi" panose="020B0604020104020204" pitchFamily="34" charset="0"/>
            </a:endParaRPr>
          </a:p>
        </p:txBody>
      </p:sp>
      <p:sp>
        <p:nvSpPr>
          <p:cNvPr id="8" name="TextBox 7">
            <a:extLst>
              <a:ext uri="{FF2B5EF4-FFF2-40B4-BE49-F238E27FC236}">
                <a16:creationId xmlns:a16="http://schemas.microsoft.com/office/drawing/2014/main" id="{C7608FE5-DE4E-4C72-9981-2359F652F868}"/>
              </a:ext>
            </a:extLst>
          </p:cNvPr>
          <p:cNvSpPr txBox="1"/>
          <p:nvPr/>
        </p:nvSpPr>
        <p:spPr>
          <a:xfrm>
            <a:off x="838200" y="1408607"/>
            <a:ext cx="9885218" cy="646331"/>
          </a:xfrm>
          <a:prstGeom prst="rect">
            <a:avLst/>
          </a:prstGeom>
          <a:noFill/>
        </p:spPr>
        <p:txBody>
          <a:bodyPr wrap="square">
            <a:spAutoFit/>
          </a:bodyPr>
          <a:lstStyle/>
          <a:p>
            <a:r>
              <a:rPr lang="en-GB" sz="1800" dirty="0">
                <a:latin typeface="Abadi" panose="020B0604020104020204" pitchFamily="34" charset="0"/>
              </a:rPr>
              <a:t>Despite the fact that </a:t>
            </a:r>
            <a:r>
              <a:rPr lang="en-GB" dirty="0">
                <a:latin typeface="Abadi" panose="020B0604020104020204" pitchFamily="34" charset="0"/>
              </a:rPr>
              <a:t>for 2013 we have data for the whole year and for 2014 we only have data for half of the year, the order costs are two times higher in 2014</a:t>
            </a:r>
            <a:endParaRPr lang="en-GB" sz="1800" dirty="0">
              <a:latin typeface="Abadi" panose="020B0604020104020204" pitchFamily="34" charset="0"/>
            </a:endParaRPr>
          </a:p>
        </p:txBody>
      </p:sp>
      <p:graphicFrame>
        <p:nvGraphicFramePr>
          <p:cNvPr id="4" name="Table 3">
            <a:extLst>
              <a:ext uri="{FF2B5EF4-FFF2-40B4-BE49-F238E27FC236}">
                <a16:creationId xmlns:a16="http://schemas.microsoft.com/office/drawing/2014/main" id="{910AEC10-ABD5-45B0-B5D8-AC412A68347D}"/>
              </a:ext>
            </a:extLst>
          </p:cNvPr>
          <p:cNvGraphicFramePr>
            <a:graphicFrameLocks noGrp="1"/>
          </p:cNvGraphicFramePr>
          <p:nvPr>
            <p:extLst>
              <p:ext uri="{D42A27DB-BD31-4B8C-83A1-F6EECF244321}">
                <p14:modId xmlns:p14="http://schemas.microsoft.com/office/powerpoint/2010/main" val="3736107677"/>
              </p:ext>
            </p:extLst>
          </p:nvPr>
        </p:nvGraphicFramePr>
        <p:xfrm>
          <a:off x="838200" y="2263030"/>
          <a:ext cx="9885218" cy="1138958"/>
        </p:xfrm>
        <a:graphic>
          <a:graphicData uri="http://schemas.openxmlformats.org/drawingml/2006/table">
            <a:tbl>
              <a:tblPr>
                <a:tableStyleId>{5C22544A-7EE6-4342-B048-85BDC9FD1C3A}</a:tableStyleId>
              </a:tblPr>
              <a:tblGrid>
                <a:gridCol w="1332051">
                  <a:extLst>
                    <a:ext uri="{9D8B030D-6E8A-4147-A177-3AD203B41FA5}">
                      <a16:colId xmlns:a16="http://schemas.microsoft.com/office/drawing/2014/main" val="2978641105"/>
                    </a:ext>
                  </a:extLst>
                </a:gridCol>
                <a:gridCol w="1174307">
                  <a:extLst>
                    <a:ext uri="{9D8B030D-6E8A-4147-A177-3AD203B41FA5}">
                      <a16:colId xmlns:a16="http://schemas.microsoft.com/office/drawing/2014/main" val="2956844630"/>
                    </a:ext>
                  </a:extLst>
                </a:gridCol>
                <a:gridCol w="2208400">
                  <a:extLst>
                    <a:ext uri="{9D8B030D-6E8A-4147-A177-3AD203B41FA5}">
                      <a16:colId xmlns:a16="http://schemas.microsoft.com/office/drawing/2014/main" val="1094177919"/>
                    </a:ext>
                  </a:extLst>
                </a:gridCol>
                <a:gridCol w="1822806">
                  <a:extLst>
                    <a:ext uri="{9D8B030D-6E8A-4147-A177-3AD203B41FA5}">
                      <a16:colId xmlns:a16="http://schemas.microsoft.com/office/drawing/2014/main" val="1022908480"/>
                    </a:ext>
                  </a:extLst>
                </a:gridCol>
                <a:gridCol w="2120765">
                  <a:extLst>
                    <a:ext uri="{9D8B030D-6E8A-4147-A177-3AD203B41FA5}">
                      <a16:colId xmlns:a16="http://schemas.microsoft.com/office/drawing/2014/main" val="735923692"/>
                    </a:ext>
                  </a:extLst>
                </a:gridCol>
                <a:gridCol w="1226889">
                  <a:extLst>
                    <a:ext uri="{9D8B030D-6E8A-4147-A177-3AD203B41FA5}">
                      <a16:colId xmlns:a16="http://schemas.microsoft.com/office/drawing/2014/main" val="3165941769"/>
                    </a:ext>
                  </a:extLst>
                </a:gridCol>
              </a:tblGrid>
              <a:tr h="288012">
                <a:tc>
                  <a:txBody>
                    <a:bodyPr/>
                    <a:lstStyle/>
                    <a:p>
                      <a:pPr algn="l" fontAlgn="b"/>
                      <a:r>
                        <a:rPr lang="en-GB" sz="1400" b="1" u="none" strike="noStrike" dirty="0">
                          <a:effectLst/>
                          <a:latin typeface="Abadi" panose="020B0604020104020204" pitchFamily="34" charset="0"/>
                        </a:rPr>
                        <a:t>Year of sale</a:t>
                      </a:r>
                      <a:endParaRPr lang="en-GB" sz="1400" b="1" i="0" u="none" strike="noStrike" dirty="0">
                        <a:solidFill>
                          <a:srgbClr val="FFFFFF"/>
                        </a:solidFill>
                        <a:effectLst/>
                        <a:latin typeface="Abadi" panose="020B0604020104020204" pitchFamily="34" charset="0"/>
                      </a:endParaRPr>
                    </a:p>
                  </a:txBody>
                  <a:tcPr marL="7620" marR="7620" marT="7620" marB="0" anchor="b"/>
                </a:tc>
                <a:tc>
                  <a:txBody>
                    <a:bodyPr/>
                    <a:lstStyle/>
                    <a:p>
                      <a:pPr algn="l" fontAlgn="b"/>
                      <a:r>
                        <a:rPr lang="en-GB" sz="1400" b="1" u="none" strike="noStrike" dirty="0">
                          <a:effectLst/>
                          <a:latin typeface="Abadi" panose="020B0604020104020204" pitchFamily="34" charset="0"/>
                        </a:rPr>
                        <a:t>Total sales</a:t>
                      </a:r>
                      <a:endParaRPr lang="en-GB" sz="1400" b="1" i="0" u="none" strike="noStrike" dirty="0">
                        <a:solidFill>
                          <a:srgbClr val="FFFFFF"/>
                        </a:solidFill>
                        <a:effectLst/>
                        <a:latin typeface="Abadi" panose="020B0604020104020204" pitchFamily="34" charset="0"/>
                      </a:endParaRPr>
                    </a:p>
                  </a:txBody>
                  <a:tcPr marL="7620" marR="7620" marT="7620" marB="0" anchor="b"/>
                </a:tc>
                <a:tc>
                  <a:txBody>
                    <a:bodyPr/>
                    <a:lstStyle/>
                    <a:p>
                      <a:pPr algn="l" fontAlgn="b"/>
                      <a:r>
                        <a:rPr lang="en-GB" sz="1400" b="1" u="none" strike="noStrike" dirty="0">
                          <a:effectLst/>
                          <a:latin typeface="Abadi" panose="020B0604020104020204" pitchFamily="34" charset="0"/>
                        </a:rPr>
                        <a:t>Production costs</a:t>
                      </a:r>
                      <a:endParaRPr lang="en-GB" sz="1400" b="1" i="0" u="none" strike="noStrike" dirty="0">
                        <a:solidFill>
                          <a:srgbClr val="FFFFFF"/>
                        </a:solidFill>
                        <a:effectLst/>
                        <a:latin typeface="Abadi" panose="020B0604020104020204" pitchFamily="34" charset="0"/>
                      </a:endParaRPr>
                    </a:p>
                  </a:txBody>
                  <a:tcPr marL="7620" marR="7620" marT="7620" marB="0" anchor="b"/>
                </a:tc>
                <a:tc>
                  <a:txBody>
                    <a:bodyPr/>
                    <a:lstStyle/>
                    <a:p>
                      <a:pPr algn="l" fontAlgn="b"/>
                      <a:r>
                        <a:rPr lang="en-GB" sz="1400" b="1" u="none" strike="noStrike" dirty="0">
                          <a:effectLst/>
                          <a:latin typeface="Abadi" panose="020B0604020104020204" pitchFamily="34" charset="0"/>
                        </a:rPr>
                        <a:t>Order costs</a:t>
                      </a:r>
                      <a:endParaRPr lang="en-GB" sz="1400" b="1" i="0" u="none" strike="noStrike" dirty="0">
                        <a:solidFill>
                          <a:srgbClr val="FFFFFF"/>
                        </a:solidFill>
                        <a:effectLst/>
                        <a:latin typeface="Abadi" panose="020B0604020104020204" pitchFamily="34" charset="0"/>
                      </a:endParaRPr>
                    </a:p>
                  </a:txBody>
                  <a:tcPr marL="7620" marR="7620" marT="7620" marB="0" anchor="b"/>
                </a:tc>
                <a:tc>
                  <a:txBody>
                    <a:bodyPr/>
                    <a:lstStyle/>
                    <a:p>
                      <a:pPr algn="l" fontAlgn="b"/>
                      <a:r>
                        <a:rPr lang="en-GB" sz="1400" b="1" u="none" strike="noStrike" dirty="0">
                          <a:effectLst/>
                          <a:latin typeface="Abadi" panose="020B0604020104020204" pitchFamily="34" charset="0"/>
                        </a:rPr>
                        <a:t>Employee costs</a:t>
                      </a:r>
                      <a:endParaRPr lang="en-GB" sz="1400" b="1" i="0" u="none" strike="noStrike" dirty="0">
                        <a:solidFill>
                          <a:srgbClr val="FFFFFF"/>
                        </a:solidFill>
                        <a:effectLst/>
                        <a:latin typeface="Abadi" panose="020B0604020104020204" pitchFamily="34" charset="0"/>
                      </a:endParaRPr>
                    </a:p>
                  </a:txBody>
                  <a:tcPr marL="7620" marR="7620" marT="7620" marB="0" anchor="b"/>
                </a:tc>
                <a:tc>
                  <a:txBody>
                    <a:bodyPr/>
                    <a:lstStyle/>
                    <a:p>
                      <a:pPr algn="l" fontAlgn="b"/>
                      <a:r>
                        <a:rPr lang="en-GB" sz="1400" b="1" u="none" strike="noStrike" dirty="0">
                          <a:effectLst/>
                          <a:latin typeface="Abadi" panose="020B0604020104020204" pitchFamily="34" charset="0"/>
                        </a:rPr>
                        <a:t>Profit</a:t>
                      </a:r>
                      <a:endParaRPr lang="en-GB" sz="1400" b="1" i="0" u="none" strike="noStrike" dirty="0">
                        <a:solidFill>
                          <a:srgbClr val="FFFFFF"/>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4141041304"/>
                  </a:ext>
                </a:extLst>
              </a:tr>
              <a:tr h="341577">
                <a:tc>
                  <a:txBody>
                    <a:bodyPr/>
                    <a:lstStyle/>
                    <a:p>
                      <a:pPr algn="r" fontAlgn="b"/>
                      <a:r>
                        <a:rPr lang="en-GB" sz="1400" u="none" strike="noStrike">
                          <a:effectLst/>
                          <a:latin typeface="Abadi" panose="020B0604020104020204" pitchFamily="34" charset="0"/>
                        </a:rPr>
                        <a:t>2013</a:t>
                      </a:r>
                      <a:endParaRPr lang="en-GB" sz="14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400" u="none" strike="noStrike">
                          <a:effectLst/>
                          <a:latin typeface="Abadi" panose="020B0604020104020204" pitchFamily="34" charset="0"/>
                        </a:rPr>
                        <a:t>43622479.05</a:t>
                      </a:r>
                      <a:endParaRPr lang="en-GB" sz="14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400" u="none" strike="noStrike">
                          <a:effectLst/>
                          <a:latin typeface="Abadi" panose="020B0604020104020204" pitchFamily="34" charset="0"/>
                        </a:rPr>
                        <a:t>1439881.5</a:t>
                      </a:r>
                      <a:endParaRPr lang="en-GB" sz="14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400" u="none" strike="noStrike">
                          <a:effectLst/>
                          <a:latin typeface="Abadi" panose="020B0604020104020204" pitchFamily="34" charset="0"/>
                        </a:rPr>
                        <a:t>18059031.77</a:t>
                      </a:r>
                      <a:endParaRPr lang="en-GB" sz="14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400" u="none" strike="noStrike">
                          <a:effectLst/>
                          <a:latin typeface="Abadi" panose="020B0604020104020204" pitchFamily="34" charset="0"/>
                        </a:rPr>
                        <a:t>10690975.89</a:t>
                      </a:r>
                      <a:endParaRPr lang="en-GB" sz="14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400" u="none" strike="noStrike">
                          <a:effectLst/>
                          <a:latin typeface="Abadi" panose="020B0604020104020204" pitchFamily="34" charset="0"/>
                        </a:rPr>
                        <a:t>13432589.89</a:t>
                      </a:r>
                      <a:endParaRPr lang="en-GB"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614983043"/>
                  </a:ext>
                </a:extLst>
              </a:tr>
              <a:tr h="509369">
                <a:tc>
                  <a:txBody>
                    <a:bodyPr/>
                    <a:lstStyle/>
                    <a:p>
                      <a:pPr algn="r" fontAlgn="b"/>
                      <a:r>
                        <a:rPr lang="en-GB" sz="1400" u="none" strike="noStrike">
                          <a:effectLst/>
                          <a:latin typeface="Abadi" panose="020B0604020104020204" pitchFamily="34" charset="0"/>
                        </a:rPr>
                        <a:t>2014</a:t>
                      </a:r>
                      <a:endParaRPr lang="en-GB" sz="14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400" u="none" strike="noStrike">
                          <a:effectLst/>
                          <a:latin typeface="Abadi" panose="020B0604020104020204" pitchFamily="34" charset="0"/>
                        </a:rPr>
                        <a:t>20057928.81</a:t>
                      </a:r>
                      <a:endParaRPr lang="en-GB" sz="14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400" u="none" strike="noStrike">
                          <a:effectLst/>
                          <a:latin typeface="Abadi" panose="020B0604020104020204" pitchFamily="34" charset="0"/>
                        </a:rPr>
                        <a:t>930926</a:t>
                      </a:r>
                      <a:endParaRPr lang="en-GB" sz="14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400" u="none" strike="noStrike">
                          <a:effectLst/>
                          <a:latin typeface="Abadi" panose="020B0604020104020204" pitchFamily="34" charset="0"/>
                        </a:rPr>
                        <a:t>41402934.22</a:t>
                      </a:r>
                      <a:endParaRPr lang="en-GB" sz="14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400" u="none" strike="noStrike" dirty="0">
                          <a:effectLst/>
                          <a:latin typeface="Abadi" panose="020B0604020104020204" pitchFamily="34" charset="0"/>
                        </a:rPr>
                        <a:t>5387310.816</a:t>
                      </a:r>
                      <a:endParaRPr lang="en-GB" sz="14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GB" sz="1400" u="none" strike="noStrike" dirty="0">
                          <a:effectLst/>
                          <a:latin typeface="Abadi" panose="020B0604020104020204" pitchFamily="34" charset="0"/>
                        </a:rPr>
                        <a:t>-27663242.22</a:t>
                      </a:r>
                      <a:endParaRPr lang="en-GB" sz="14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1021891625"/>
                  </a:ext>
                </a:extLst>
              </a:tr>
            </a:tbl>
          </a:graphicData>
        </a:graphic>
      </p:graphicFrame>
      <p:graphicFrame>
        <p:nvGraphicFramePr>
          <p:cNvPr id="9" name="Chart 8">
            <a:extLst>
              <a:ext uri="{FF2B5EF4-FFF2-40B4-BE49-F238E27FC236}">
                <a16:creationId xmlns:a16="http://schemas.microsoft.com/office/drawing/2014/main" id="{1D3700EF-A9A6-49FB-8792-478733281E08}"/>
              </a:ext>
            </a:extLst>
          </p:cNvPr>
          <p:cNvGraphicFramePr>
            <a:graphicFrameLocks/>
          </p:cNvGraphicFramePr>
          <p:nvPr>
            <p:extLst>
              <p:ext uri="{D42A27DB-BD31-4B8C-83A1-F6EECF244321}">
                <p14:modId xmlns:p14="http://schemas.microsoft.com/office/powerpoint/2010/main" val="3064480486"/>
              </p:ext>
            </p:extLst>
          </p:nvPr>
        </p:nvGraphicFramePr>
        <p:xfrm>
          <a:off x="838200" y="3771056"/>
          <a:ext cx="9885218" cy="23614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3737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1A8D-70F8-48B7-BDD1-81E0245E462D}"/>
              </a:ext>
            </a:extLst>
          </p:cNvPr>
          <p:cNvSpPr>
            <a:spLocks noGrp="1"/>
          </p:cNvSpPr>
          <p:nvPr>
            <p:ph type="title"/>
          </p:nvPr>
        </p:nvSpPr>
        <p:spPr>
          <a:xfrm>
            <a:off x="838200" y="573056"/>
            <a:ext cx="10515600" cy="1325563"/>
          </a:xfrm>
        </p:spPr>
        <p:txBody>
          <a:bodyPr>
            <a:normAutofit/>
          </a:bodyPr>
          <a:lstStyle/>
          <a:p>
            <a:r>
              <a:rPr lang="en-GB" sz="2800" dirty="0">
                <a:latin typeface="Abadi" panose="020B0604020104020204" pitchFamily="34" charset="0"/>
              </a:rPr>
              <a:t>Order costs for the first half of the year in years 2013 - 2014</a:t>
            </a:r>
            <a:br>
              <a:rPr lang="en-GB" sz="2800" dirty="0">
                <a:latin typeface="Abadi" panose="020B0604020104020204" pitchFamily="34" charset="0"/>
              </a:rPr>
            </a:br>
            <a:endParaRPr lang="en-GB" sz="2800" dirty="0">
              <a:latin typeface="Abadi" panose="020B0604020104020204" pitchFamily="34" charset="0"/>
            </a:endParaRPr>
          </a:p>
        </p:txBody>
      </p:sp>
      <p:sp>
        <p:nvSpPr>
          <p:cNvPr id="8" name="TextBox 7">
            <a:extLst>
              <a:ext uri="{FF2B5EF4-FFF2-40B4-BE49-F238E27FC236}">
                <a16:creationId xmlns:a16="http://schemas.microsoft.com/office/drawing/2014/main" id="{C7608FE5-DE4E-4C72-9981-2359F652F868}"/>
              </a:ext>
            </a:extLst>
          </p:cNvPr>
          <p:cNvSpPr txBox="1"/>
          <p:nvPr/>
        </p:nvSpPr>
        <p:spPr>
          <a:xfrm>
            <a:off x="838200" y="1408607"/>
            <a:ext cx="9885218" cy="369332"/>
          </a:xfrm>
          <a:prstGeom prst="rect">
            <a:avLst/>
          </a:prstGeom>
          <a:noFill/>
        </p:spPr>
        <p:txBody>
          <a:bodyPr wrap="square">
            <a:spAutoFit/>
          </a:bodyPr>
          <a:lstStyle/>
          <a:p>
            <a:r>
              <a:rPr lang="en-GB" sz="1800" dirty="0">
                <a:latin typeface="Abadi" panose="020B0604020104020204" pitchFamily="34" charset="0"/>
              </a:rPr>
              <a:t>Costs in 2014 were increasing </a:t>
            </a:r>
          </a:p>
        </p:txBody>
      </p:sp>
      <p:graphicFrame>
        <p:nvGraphicFramePr>
          <p:cNvPr id="6" name="Chart 5">
            <a:extLst>
              <a:ext uri="{FF2B5EF4-FFF2-40B4-BE49-F238E27FC236}">
                <a16:creationId xmlns:a16="http://schemas.microsoft.com/office/drawing/2014/main" id="{0943F03A-F1D6-49D1-A956-C699D614078D}"/>
              </a:ext>
            </a:extLst>
          </p:cNvPr>
          <p:cNvGraphicFramePr>
            <a:graphicFrameLocks/>
          </p:cNvGraphicFramePr>
          <p:nvPr>
            <p:extLst>
              <p:ext uri="{D42A27DB-BD31-4B8C-83A1-F6EECF244321}">
                <p14:modId xmlns:p14="http://schemas.microsoft.com/office/powerpoint/2010/main" val="2678132755"/>
              </p:ext>
            </p:extLst>
          </p:nvPr>
        </p:nvGraphicFramePr>
        <p:xfrm>
          <a:off x="838200" y="2411239"/>
          <a:ext cx="10515600" cy="30381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5207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B73E9F1E-5805-45F2-B56E-B9B47178406F}"/>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GB" sz="4800" kern="1200" dirty="0">
                <a:solidFill>
                  <a:srgbClr val="FFFFFF"/>
                </a:solidFill>
                <a:latin typeface="+mj-lt"/>
                <a:ea typeface="+mj-ea"/>
                <a:cs typeface="+mj-cs"/>
              </a:rPr>
              <a:t>Breakdown by product subcategory</a:t>
            </a:r>
            <a:endParaRPr lang="en-US" sz="4800" kern="1200" dirty="0">
              <a:solidFill>
                <a:srgbClr val="FFFFFF"/>
              </a:solidFill>
              <a:latin typeface="+mj-lt"/>
              <a:ea typeface="+mj-ea"/>
              <a:cs typeface="+mj-cs"/>
            </a:endParaRPr>
          </a:p>
        </p:txBody>
      </p:sp>
      <p:sp>
        <p:nvSpPr>
          <p:cNvPr id="6" name="Text Placeholder 5">
            <a:extLst>
              <a:ext uri="{FF2B5EF4-FFF2-40B4-BE49-F238E27FC236}">
                <a16:creationId xmlns:a16="http://schemas.microsoft.com/office/drawing/2014/main" id="{5210B59C-37FF-4E8C-BAA4-5EFA3A930679}"/>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r>
              <a:rPr lang="en-US" sz="2400" kern="1200" dirty="0">
                <a:solidFill>
                  <a:schemeClr val="tx1"/>
                </a:solidFill>
                <a:latin typeface="+mn-lt"/>
                <a:ea typeface="+mn-ea"/>
                <a:cs typeface="+mn-cs"/>
              </a:rPr>
              <a:t> </a:t>
            </a:r>
          </a:p>
        </p:txBody>
      </p:sp>
    </p:spTree>
    <p:extLst>
      <p:ext uri="{BB962C8B-B14F-4D97-AF65-F5344CB8AC3E}">
        <p14:creationId xmlns:p14="http://schemas.microsoft.com/office/powerpoint/2010/main" val="4087195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1A8D-70F8-48B7-BDD1-81E0245E462D}"/>
              </a:ext>
            </a:extLst>
          </p:cNvPr>
          <p:cNvSpPr>
            <a:spLocks noGrp="1"/>
          </p:cNvSpPr>
          <p:nvPr>
            <p:ph type="title"/>
          </p:nvPr>
        </p:nvSpPr>
        <p:spPr/>
        <p:txBody>
          <a:bodyPr>
            <a:normAutofit/>
          </a:bodyPr>
          <a:lstStyle/>
          <a:p>
            <a:r>
              <a:rPr lang="en-GB" sz="3200" dirty="0">
                <a:latin typeface="Abadi" panose="020B0604020104020204" pitchFamily="34" charset="0"/>
              </a:rPr>
              <a:t>Number of transactions - breakdown by product subcategory in years 2011 - 2014</a:t>
            </a:r>
          </a:p>
        </p:txBody>
      </p:sp>
      <p:graphicFrame>
        <p:nvGraphicFramePr>
          <p:cNvPr id="6" name="Content Placeholder 5">
            <a:extLst>
              <a:ext uri="{FF2B5EF4-FFF2-40B4-BE49-F238E27FC236}">
                <a16:creationId xmlns:a16="http://schemas.microsoft.com/office/drawing/2014/main" id="{B81FDB14-8084-4EF1-8D58-E5A8136162D6}"/>
              </a:ext>
            </a:extLst>
          </p:cNvPr>
          <p:cNvGraphicFramePr>
            <a:graphicFrameLocks noGrp="1"/>
          </p:cNvGraphicFramePr>
          <p:nvPr>
            <p:ph idx="1"/>
            <p:extLst>
              <p:ext uri="{D42A27DB-BD31-4B8C-83A1-F6EECF244321}">
                <p14:modId xmlns:p14="http://schemas.microsoft.com/office/powerpoint/2010/main" val="225297287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2376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1A8D-70F8-48B7-BDD1-81E0245E462D}"/>
              </a:ext>
            </a:extLst>
          </p:cNvPr>
          <p:cNvSpPr>
            <a:spLocks noGrp="1"/>
          </p:cNvSpPr>
          <p:nvPr>
            <p:ph type="title"/>
          </p:nvPr>
        </p:nvSpPr>
        <p:spPr/>
        <p:txBody>
          <a:bodyPr>
            <a:normAutofit/>
          </a:bodyPr>
          <a:lstStyle/>
          <a:p>
            <a:r>
              <a:rPr lang="en-GB" sz="3200" dirty="0">
                <a:latin typeface="Abadi" panose="020B0604020104020204" pitchFamily="34" charset="0"/>
              </a:rPr>
              <a:t>Sales - breakdown by product subcategory in years </a:t>
            </a:r>
            <a:br>
              <a:rPr lang="en-GB" sz="3200" dirty="0">
                <a:latin typeface="Abadi" panose="020B0604020104020204" pitchFamily="34" charset="0"/>
              </a:rPr>
            </a:br>
            <a:r>
              <a:rPr lang="en-GB" sz="3200" dirty="0">
                <a:latin typeface="Abadi" panose="020B0604020104020204" pitchFamily="34" charset="0"/>
              </a:rPr>
              <a:t>2011 - 2014</a:t>
            </a:r>
          </a:p>
        </p:txBody>
      </p:sp>
      <p:graphicFrame>
        <p:nvGraphicFramePr>
          <p:cNvPr id="9" name="Content Placeholder 8">
            <a:extLst>
              <a:ext uri="{FF2B5EF4-FFF2-40B4-BE49-F238E27FC236}">
                <a16:creationId xmlns:a16="http://schemas.microsoft.com/office/drawing/2014/main" id="{723F7864-2B56-4CE7-A2E0-1C7C6E319DE2}"/>
              </a:ext>
            </a:extLst>
          </p:cNvPr>
          <p:cNvGraphicFramePr>
            <a:graphicFrameLocks noGrp="1"/>
          </p:cNvGraphicFramePr>
          <p:nvPr>
            <p:ph idx="1"/>
            <p:extLst>
              <p:ext uri="{D42A27DB-BD31-4B8C-83A1-F6EECF244321}">
                <p14:modId xmlns:p14="http://schemas.microsoft.com/office/powerpoint/2010/main" val="175147389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71692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1A8D-70F8-48B7-BDD1-81E0245E462D}"/>
              </a:ext>
            </a:extLst>
          </p:cNvPr>
          <p:cNvSpPr>
            <a:spLocks noGrp="1"/>
          </p:cNvSpPr>
          <p:nvPr>
            <p:ph type="title"/>
          </p:nvPr>
        </p:nvSpPr>
        <p:spPr/>
        <p:txBody>
          <a:bodyPr>
            <a:normAutofit/>
          </a:bodyPr>
          <a:lstStyle/>
          <a:p>
            <a:r>
              <a:rPr lang="en-GB" sz="3200" dirty="0">
                <a:latin typeface="Abadi" panose="020B0604020104020204" pitchFamily="34" charset="0"/>
              </a:rPr>
              <a:t>Sales - breakdown by product category in years </a:t>
            </a:r>
            <a:br>
              <a:rPr lang="en-GB" sz="3200" dirty="0">
                <a:latin typeface="Abadi" panose="020B0604020104020204" pitchFamily="34" charset="0"/>
              </a:rPr>
            </a:br>
            <a:r>
              <a:rPr lang="en-GB" sz="3200" dirty="0">
                <a:latin typeface="Abadi" panose="020B0604020104020204" pitchFamily="34" charset="0"/>
              </a:rPr>
              <a:t>2011 - 2014</a:t>
            </a:r>
          </a:p>
        </p:txBody>
      </p:sp>
      <p:graphicFrame>
        <p:nvGraphicFramePr>
          <p:cNvPr id="11" name="Content Placeholder 10">
            <a:extLst>
              <a:ext uri="{FF2B5EF4-FFF2-40B4-BE49-F238E27FC236}">
                <a16:creationId xmlns:a16="http://schemas.microsoft.com/office/drawing/2014/main" id="{D8D43D4D-AA2A-4C1E-9F46-28508E2C64B1}"/>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1154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1A8D-70F8-48B7-BDD1-81E0245E462D}"/>
              </a:ext>
            </a:extLst>
          </p:cNvPr>
          <p:cNvSpPr>
            <a:spLocks noGrp="1"/>
          </p:cNvSpPr>
          <p:nvPr>
            <p:ph type="title"/>
          </p:nvPr>
        </p:nvSpPr>
        <p:spPr/>
        <p:txBody>
          <a:bodyPr>
            <a:normAutofit/>
          </a:bodyPr>
          <a:lstStyle/>
          <a:p>
            <a:r>
              <a:rPr lang="en-GB" sz="3200">
                <a:latin typeface="Abadi" panose="020B0604020104020204" pitchFamily="34" charset="0"/>
              </a:rPr>
              <a:t>Number of transactions - breakdown by product category in years 2011 - 2014</a:t>
            </a:r>
            <a:endParaRPr lang="en-GB" sz="3200" dirty="0">
              <a:latin typeface="Abadi" panose="020B0604020104020204" pitchFamily="34" charset="0"/>
            </a:endParaRPr>
          </a:p>
        </p:txBody>
      </p:sp>
      <p:graphicFrame>
        <p:nvGraphicFramePr>
          <p:cNvPr id="10" name="Content Placeholder 9">
            <a:extLst>
              <a:ext uri="{FF2B5EF4-FFF2-40B4-BE49-F238E27FC236}">
                <a16:creationId xmlns:a16="http://schemas.microsoft.com/office/drawing/2014/main" id="{D8D43D4D-AA2A-4C1E-9F46-28508E2C64B1}"/>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97795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B73E9F1E-5805-45F2-B56E-B9B47178406F}"/>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GB" sz="4800" dirty="0">
                <a:solidFill>
                  <a:srgbClr val="FFFFFF"/>
                </a:solidFill>
              </a:rPr>
              <a:t>Advise on issues based on the report and ideas of further development of the analysis</a:t>
            </a:r>
            <a:endParaRPr lang="en-US" sz="4800" kern="1200" dirty="0">
              <a:solidFill>
                <a:srgbClr val="FFFFFF"/>
              </a:solidFill>
              <a:latin typeface="+mj-lt"/>
              <a:ea typeface="+mj-ea"/>
              <a:cs typeface="+mj-cs"/>
            </a:endParaRPr>
          </a:p>
        </p:txBody>
      </p:sp>
      <p:sp>
        <p:nvSpPr>
          <p:cNvPr id="6" name="Text Placeholder 5">
            <a:extLst>
              <a:ext uri="{FF2B5EF4-FFF2-40B4-BE49-F238E27FC236}">
                <a16:creationId xmlns:a16="http://schemas.microsoft.com/office/drawing/2014/main" id="{5210B59C-37FF-4E8C-BAA4-5EFA3A930679}"/>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r>
              <a:rPr lang="en-US" sz="2400" kern="1200" dirty="0">
                <a:solidFill>
                  <a:schemeClr val="tx1"/>
                </a:solidFill>
                <a:latin typeface="+mn-lt"/>
                <a:ea typeface="+mn-ea"/>
                <a:cs typeface="+mn-cs"/>
              </a:rPr>
              <a:t> </a:t>
            </a:r>
          </a:p>
        </p:txBody>
      </p:sp>
    </p:spTree>
    <p:extLst>
      <p:ext uri="{BB962C8B-B14F-4D97-AF65-F5344CB8AC3E}">
        <p14:creationId xmlns:p14="http://schemas.microsoft.com/office/powerpoint/2010/main" val="472552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EDAB21-7B83-4F44-9133-7D9257CA2E7D}"/>
              </a:ext>
            </a:extLst>
          </p:cNvPr>
          <p:cNvSpPr>
            <a:spLocks noGrp="1"/>
          </p:cNvSpPr>
          <p:nvPr>
            <p:ph type="title"/>
          </p:nvPr>
        </p:nvSpPr>
        <p:spPr/>
        <p:txBody>
          <a:bodyPr>
            <a:normAutofit/>
          </a:bodyPr>
          <a:lstStyle/>
          <a:p>
            <a:r>
              <a:rPr lang="en-GB" sz="4000" dirty="0">
                <a:latin typeface="Abadi" panose="020B0604020104020204" pitchFamily="34" charset="0"/>
              </a:rPr>
              <a:t>Bike category sales across continents</a:t>
            </a:r>
            <a:endParaRPr lang="en-GB" sz="4000" dirty="0"/>
          </a:p>
        </p:txBody>
      </p:sp>
      <p:sp>
        <p:nvSpPr>
          <p:cNvPr id="15" name="TextBox 14">
            <a:extLst>
              <a:ext uri="{FF2B5EF4-FFF2-40B4-BE49-F238E27FC236}">
                <a16:creationId xmlns:a16="http://schemas.microsoft.com/office/drawing/2014/main" id="{B2F6C998-1110-48DD-B41F-B1385205E187}"/>
              </a:ext>
            </a:extLst>
          </p:cNvPr>
          <p:cNvSpPr txBox="1"/>
          <p:nvPr/>
        </p:nvSpPr>
        <p:spPr>
          <a:xfrm>
            <a:off x="838200" y="1408607"/>
            <a:ext cx="11028218" cy="369332"/>
          </a:xfrm>
          <a:prstGeom prst="rect">
            <a:avLst/>
          </a:prstGeom>
          <a:noFill/>
        </p:spPr>
        <p:txBody>
          <a:bodyPr wrap="square">
            <a:spAutoFit/>
          </a:bodyPr>
          <a:lstStyle/>
          <a:p>
            <a:r>
              <a:rPr lang="en-GB" sz="1800" dirty="0">
                <a:latin typeface="Abadi" panose="020B0604020104020204" pitchFamily="34" charset="0"/>
              </a:rPr>
              <a:t>Sales from the first 5 months of sales across years (includes trends in seasonality) </a:t>
            </a:r>
            <a:endParaRPr lang="en-GB" dirty="0"/>
          </a:p>
        </p:txBody>
      </p:sp>
      <p:graphicFrame>
        <p:nvGraphicFramePr>
          <p:cNvPr id="12" name="Content Placeholder 11">
            <a:extLst>
              <a:ext uri="{FF2B5EF4-FFF2-40B4-BE49-F238E27FC236}">
                <a16:creationId xmlns:a16="http://schemas.microsoft.com/office/drawing/2014/main" id="{95678C90-9E2C-47AE-BE67-153F02250404}"/>
              </a:ext>
            </a:extLst>
          </p:cNvPr>
          <p:cNvGraphicFramePr>
            <a:graphicFrameLocks noGrp="1"/>
          </p:cNvGraphicFramePr>
          <p:nvPr>
            <p:ph sz="half" idx="1"/>
            <p:extLst>
              <p:ext uri="{D42A27DB-BD31-4B8C-83A1-F6EECF244321}">
                <p14:modId xmlns:p14="http://schemas.microsoft.com/office/powerpoint/2010/main" val="2016065184"/>
              </p:ext>
            </p:extLst>
          </p:nvPr>
        </p:nvGraphicFramePr>
        <p:xfrm>
          <a:off x="838200" y="2031999"/>
          <a:ext cx="5181600" cy="41449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12">
            <a:extLst>
              <a:ext uri="{FF2B5EF4-FFF2-40B4-BE49-F238E27FC236}">
                <a16:creationId xmlns:a16="http://schemas.microsoft.com/office/drawing/2014/main" id="{6DBCAB19-CE86-4C62-9FA7-491FD73A1D78}"/>
              </a:ext>
            </a:extLst>
          </p:cNvPr>
          <p:cNvGraphicFramePr>
            <a:graphicFrameLocks noGrp="1"/>
          </p:cNvGraphicFramePr>
          <p:nvPr>
            <p:ph sz="half" idx="2"/>
            <p:extLst>
              <p:ext uri="{D42A27DB-BD31-4B8C-83A1-F6EECF244321}">
                <p14:modId xmlns:p14="http://schemas.microsoft.com/office/powerpoint/2010/main" val="2965319632"/>
              </p:ext>
            </p:extLst>
          </p:nvPr>
        </p:nvGraphicFramePr>
        <p:xfrm>
          <a:off x="6172200" y="2031999"/>
          <a:ext cx="5181600" cy="4144963"/>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a:extLst>
              <a:ext uri="{FF2B5EF4-FFF2-40B4-BE49-F238E27FC236}">
                <a16:creationId xmlns:a16="http://schemas.microsoft.com/office/drawing/2014/main" id="{09E6CADB-E91C-48BC-BD71-D373F7DD3D2D}"/>
              </a:ext>
            </a:extLst>
          </p:cNvPr>
          <p:cNvSpPr txBox="1"/>
          <p:nvPr/>
        </p:nvSpPr>
        <p:spPr>
          <a:xfrm>
            <a:off x="838200" y="6362070"/>
            <a:ext cx="11028218" cy="261610"/>
          </a:xfrm>
          <a:prstGeom prst="rect">
            <a:avLst/>
          </a:prstGeom>
          <a:noFill/>
        </p:spPr>
        <p:txBody>
          <a:bodyPr wrap="square">
            <a:spAutoFit/>
          </a:bodyPr>
          <a:lstStyle/>
          <a:p>
            <a:r>
              <a:rPr lang="en-GB" sz="1100" dirty="0">
                <a:latin typeface="Abadi" panose="020B0604020104020204" pitchFamily="34" charset="0"/>
              </a:rPr>
              <a:t>* Sales in 2014 in bike category were only visible in the first 5 months</a:t>
            </a:r>
            <a:endParaRPr lang="en-GB" sz="1100" dirty="0"/>
          </a:p>
        </p:txBody>
      </p:sp>
    </p:spTree>
    <p:extLst>
      <p:ext uri="{BB962C8B-B14F-4D97-AF65-F5344CB8AC3E}">
        <p14:creationId xmlns:p14="http://schemas.microsoft.com/office/powerpoint/2010/main" val="3522133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1A8D-70F8-48B7-BDD1-81E0245E462D}"/>
              </a:ext>
            </a:extLst>
          </p:cNvPr>
          <p:cNvSpPr>
            <a:spLocks noGrp="1"/>
          </p:cNvSpPr>
          <p:nvPr>
            <p:ph type="title"/>
          </p:nvPr>
        </p:nvSpPr>
        <p:spPr/>
        <p:txBody>
          <a:bodyPr>
            <a:normAutofit/>
          </a:bodyPr>
          <a:lstStyle/>
          <a:p>
            <a:r>
              <a:rPr lang="en-GB" sz="3200" dirty="0">
                <a:latin typeface="Abadi" panose="020B0604020104020204" pitchFamily="34" charset="0"/>
              </a:rPr>
              <a:t>Sales across product categories </a:t>
            </a:r>
          </a:p>
        </p:txBody>
      </p:sp>
      <p:graphicFrame>
        <p:nvGraphicFramePr>
          <p:cNvPr id="21" name="Content Placeholder 20">
            <a:extLst>
              <a:ext uri="{FF2B5EF4-FFF2-40B4-BE49-F238E27FC236}">
                <a16:creationId xmlns:a16="http://schemas.microsoft.com/office/drawing/2014/main" id="{304AC214-5E20-4D9F-B0BD-A5FFA27CBDCD}"/>
              </a:ext>
            </a:extLst>
          </p:cNvPr>
          <p:cNvGraphicFramePr>
            <a:graphicFrameLocks noGrp="1"/>
          </p:cNvGraphicFramePr>
          <p:nvPr>
            <p:ph sz="half" idx="1"/>
            <p:extLst>
              <p:ext uri="{D42A27DB-BD31-4B8C-83A1-F6EECF244321}">
                <p14:modId xmlns:p14="http://schemas.microsoft.com/office/powerpoint/2010/main" val="3980799107"/>
              </p:ext>
            </p:extLst>
          </p:nvPr>
        </p:nvGraphicFramePr>
        <p:xfrm>
          <a:off x="838200" y="2466109"/>
          <a:ext cx="5181600" cy="37108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Content Placeholder 21">
            <a:extLst>
              <a:ext uri="{FF2B5EF4-FFF2-40B4-BE49-F238E27FC236}">
                <a16:creationId xmlns:a16="http://schemas.microsoft.com/office/drawing/2014/main" id="{236C88E9-AE03-4607-BF0A-D6A1022C2B36}"/>
              </a:ext>
            </a:extLst>
          </p:cNvPr>
          <p:cNvGraphicFramePr>
            <a:graphicFrameLocks noGrp="1"/>
          </p:cNvGraphicFramePr>
          <p:nvPr>
            <p:ph sz="half" idx="2"/>
            <p:extLst>
              <p:ext uri="{D42A27DB-BD31-4B8C-83A1-F6EECF244321}">
                <p14:modId xmlns:p14="http://schemas.microsoft.com/office/powerpoint/2010/main" val="3686663582"/>
              </p:ext>
            </p:extLst>
          </p:nvPr>
        </p:nvGraphicFramePr>
        <p:xfrm>
          <a:off x="6172200" y="2466109"/>
          <a:ext cx="5181600" cy="3710853"/>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Box 22">
            <a:extLst>
              <a:ext uri="{FF2B5EF4-FFF2-40B4-BE49-F238E27FC236}">
                <a16:creationId xmlns:a16="http://schemas.microsoft.com/office/drawing/2014/main" id="{EECC4BB0-B5D2-4BD1-BDA8-25B1488E53EB}"/>
              </a:ext>
            </a:extLst>
          </p:cNvPr>
          <p:cNvSpPr txBox="1"/>
          <p:nvPr/>
        </p:nvSpPr>
        <p:spPr>
          <a:xfrm>
            <a:off x="838200" y="1408607"/>
            <a:ext cx="9885218" cy="923330"/>
          </a:xfrm>
          <a:prstGeom prst="rect">
            <a:avLst/>
          </a:prstGeom>
          <a:noFill/>
        </p:spPr>
        <p:txBody>
          <a:bodyPr wrap="square">
            <a:spAutoFit/>
          </a:bodyPr>
          <a:lstStyle/>
          <a:p>
            <a:r>
              <a:rPr lang="en-GB" sz="1800" dirty="0">
                <a:latin typeface="Abadi" panose="020B0604020104020204" pitchFamily="34" charset="0"/>
              </a:rPr>
              <a:t>Bike category bring the biggest part of the company income. This means that any drops in bike category sales will influence the overall company performance. This means that th</a:t>
            </a:r>
            <a:r>
              <a:rPr lang="en-GB" dirty="0">
                <a:latin typeface="Abadi" panose="020B0604020104020204" pitchFamily="34" charset="0"/>
              </a:rPr>
              <a:t>e focus on stable bike sales should be the priority for marketing campaigns.</a:t>
            </a:r>
            <a:endParaRPr lang="en-GB" sz="1800" dirty="0">
              <a:latin typeface="Abadi" panose="020B0604020104020204" pitchFamily="34" charset="0"/>
            </a:endParaRPr>
          </a:p>
        </p:txBody>
      </p:sp>
    </p:spTree>
    <p:extLst>
      <p:ext uri="{BB962C8B-B14F-4D97-AF65-F5344CB8AC3E}">
        <p14:creationId xmlns:p14="http://schemas.microsoft.com/office/powerpoint/2010/main" val="943825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59E4-673C-48D1-A1A2-F9E3C4F030CB}"/>
              </a:ext>
            </a:extLst>
          </p:cNvPr>
          <p:cNvSpPr>
            <a:spLocks noGrp="1"/>
          </p:cNvSpPr>
          <p:nvPr>
            <p:ph type="title"/>
          </p:nvPr>
        </p:nvSpPr>
        <p:spPr/>
        <p:txBody>
          <a:bodyPr>
            <a:normAutofit/>
          </a:bodyPr>
          <a:lstStyle/>
          <a:p>
            <a:r>
              <a:rPr lang="en-GB" sz="3200" dirty="0">
                <a:latin typeface="Abadi" panose="020B0604020104020204" pitchFamily="34" charset="0"/>
              </a:rPr>
              <a:t>Ideas for further development</a:t>
            </a:r>
          </a:p>
        </p:txBody>
      </p:sp>
      <p:sp>
        <p:nvSpPr>
          <p:cNvPr id="3" name="Content Placeholder 2">
            <a:extLst>
              <a:ext uri="{FF2B5EF4-FFF2-40B4-BE49-F238E27FC236}">
                <a16:creationId xmlns:a16="http://schemas.microsoft.com/office/drawing/2014/main" id="{4D9AB84A-8B85-4148-AB56-B5461C6A74A0}"/>
              </a:ext>
            </a:extLst>
          </p:cNvPr>
          <p:cNvSpPr>
            <a:spLocks noGrp="1"/>
          </p:cNvSpPr>
          <p:nvPr>
            <p:ph idx="1"/>
          </p:nvPr>
        </p:nvSpPr>
        <p:spPr>
          <a:xfrm>
            <a:off x="838200" y="1825625"/>
            <a:ext cx="5904345" cy="4351338"/>
          </a:xfrm>
        </p:spPr>
        <p:txBody>
          <a:bodyPr>
            <a:normAutofit/>
          </a:bodyPr>
          <a:lstStyle/>
          <a:p>
            <a:r>
              <a:rPr lang="en-GB" sz="1800" dirty="0">
                <a:latin typeface="Abadi" panose="020B0604020104020204" pitchFamily="34" charset="0"/>
              </a:rPr>
              <a:t>We don’t see any order costs in January and March 2013 - this data and causes of that happening should be looked into.</a:t>
            </a:r>
          </a:p>
          <a:p>
            <a:r>
              <a:rPr lang="en-GB" sz="1800" dirty="0">
                <a:latin typeface="Abadi" panose="020B0604020104020204" pitchFamily="34" charset="0"/>
              </a:rPr>
              <a:t>The order costs are increasing significantly, but there is not reflection of that in sales in 2014. These should also be further looked into. This should turn our attention to pricing of the products and profit margins.</a:t>
            </a:r>
            <a:br>
              <a:rPr lang="en-GB" sz="1800" dirty="0">
                <a:latin typeface="Abadi" panose="020B0604020104020204" pitchFamily="34" charset="0"/>
              </a:rPr>
            </a:br>
            <a:endParaRPr lang="en-GB" sz="1800" dirty="0">
              <a:latin typeface="Abadi" panose="020B0604020104020204" pitchFamily="34" charset="0"/>
            </a:endParaRPr>
          </a:p>
        </p:txBody>
      </p:sp>
      <p:graphicFrame>
        <p:nvGraphicFramePr>
          <p:cNvPr id="4" name="Table 3">
            <a:extLst>
              <a:ext uri="{FF2B5EF4-FFF2-40B4-BE49-F238E27FC236}">
                <a16:creationId xmlns:a16="http://schemas.microsoft.com/office/drawing/2014/main" id="{DF51CEEA-6105-4C84-9384-7966E2DE0EF1}"/>
              </a:ext>
            </a:extLst>
          </p:cNvPr>
          <p:cNvGraphicFramePr>
            <a:graphicFrameLocks noGrp="1"/>
          </p:cNvGraphicFramePr>
          <p:nvPr>
            <p:extLst>
              <p:ext uri="{D42A27DB-BD31-4B8C-83A1-F6EECF244321}">
                <p14:modId xmlns:p14="http://schemas.microsoft.com/office/powerpoint/2010/main" val="121216514"/>
              </p:ext>
            </p:extLst>
          </p:nvPr>
        </p:nvGraphicFramePr>
        <p:xfrm>
          <a:off x="7228138" y="1690688"/>
          <a:ext cx="4125662" cy="3544420"/>
        </p:xfrm>
        <a:graphic>
          <a:graphicData uri="http://schemas.openxmlformats.org/drawingml/2006/table">
            <a:tbl>
              <a:tblPr>
                <a:tableStyleId>{22838BEF-8BB2-4498-84A7-C5851F593DF1}</a:tableStyleId>
              </a:tblPr>
              <a:tblGrid>
                <a:gridCol w="1559567">
                  <a:extLst>
                    <a:ext uri="{9D8B030D-6E8A-4147-A177-3AD203B41FA5}">
                      <a16:colId xmlns:a16="http://schemas.microsoft.com/office/drawing/2014/main" val="942984333"/>
                    </a:ext>
                  </a:extLst>
                </a:gridCol>
                <a:gridCol w="1360473">
                  <a:extLst>
                    <a:ext uri="{9D8B030D-6E8A-4147-A177-3AD203B41FA5}">
                      <a16:colId xmlns:a16="http://schemas.microsoft.com/office/drawing/2014/main" val="1273017412"/>
                    </a:ext>
                  </a:extLst>
                </a:gridCol>
                <a:gridCol w="1205622">
                  <a:extLst>
                    <a:ext uri="{9D8B030D-6E8A-4147-A177-3AD203B41FA5}">
                      <a16:colId xmlns:a16="http://schemas.microsoft.com/office/drawing/2014/main" val="3738826737"/>
                    </a:ext>
                  </a:extLst>
                </a:gridCol>
              </a:tblGrid>
              <a:tr h="194380">
                <a:tc>
                  <a:txBody>
                    <a:bodyPr/>
                    <a:lstStyle/>
                    <a:p>
                      <a:pPr algn="l" fontAlgn="b"/>
                      <a:r>
                        <a:rPr lang="en-GB" sz="1400" b="1" u="none" strike="noStrike" dirty="0">
                          <a:effectLst/>
                          <a:latin typeface="Abadi" panose="020B0604020104020204" pitchFamily="34" charset="0"/>
                        </a:rPr>
                        <a:t>Year of order</a:t>
                      </a:r>
                      <a:endParaRPr lang="en-GB" sz="1400" b="1" i="0" u="none" strike="noStrike" dirty="0">
                        <a:solidFill>
                          <a:srgbClr val="FFFFFF"/>
                        </a:solidFill>
                        <a:effectLst/>
                        <a:latin typeface="Abadi" panose="020B0604020104020204" pitchFamily="34" charset="0"/>
                      </a:endParaRPr>
                    </a:p>
                  </a:txBody>
                  <a:tcPr marL="7620" marR="7620" marT="7620" marB="0" anchor="b"/>
                </a:tc>
                <a:tc>
                  <a:txBody>
                    <a:bodyPr/>
                    <a:lstStyle/>
                    <a:p>
                      <a:pPr algn="l" fontAlgn="b"/>
                      <a:r>
                        <a:rPr lang="en-GB" sz="1400" b="1" u="none" strike="noStrike" dirty="0">
                          <a:effectLst/>
                          <a:latin typeface="Abadi" panose="020B0604020104020204" pitchFamily="34" charset="0"/>
                        </a:rPr>
                        <a:t>Month of order</a:t>
                      </a:r>
                      <a:endParaRPr lang="en-GB" sz="1400" b="1" i="0" u="none" strike="noStrike" dirty="0">
                        <a:solidFill>
                          <a:srgbClr val="FFFFFF"/>
                        </a:solidFill>
                        <a:effectLst/>
                        <a:latin typeface="Abadi" panose="020B0604020104020204" pitchFamily="34" charset="0"/>
                      </a:endParaRPr>
                    </a:p>
                  </a:txBody>
                  <a:tcPr marL="7620" marR="7620" marT="7620" marB="0" anchor="b"/>
                </a:tc>
                <a:tc>
                  <a:txBody>
                    <a:bodyPr/>
                    <a:lstStyle/>
                    <a:p>
                      <a:pPr algn="l" fontAlgn="b"/>
                      <a:r>
                        <a:rPr lang="en-GB" sz="1400" b="1" u="none" strike="noStrike" dirty="0">
                          <a:effectLst/>
                          <a:latin typeface="Abadi" panose="020B0604020104020204" pitchFamily="34" charset="0"/>
                        </a:rPr>
                        <a:t>Total order costs</a:t>
                      </a:r>
                      <a:endParaRPr lang="en-GB" sz="1400" b="1" i="0" u="none" strike="noStrike" dirty="0">
                        <a:solidFill>
                          <a:srgbClr val="FFFFFF"/>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1687554006"/>
                  </a:ext>
                </a:extLst>
              </a:tr>
              <a:tr h="194380">
                <a:tc>
                  <a:txBody>
                    <a:bodyPr/>
                    <a:lstStyle/>
                    <a:p>
                      <a:pPr algn="r" fontAlgn="b"/>
                      <a:r>
                        <a:rPr lang="en-GB" sz="1200" u="none" strike="noStrike">
                          <a:effectLst/>
                          <a:latin typeface="Abadi" panose="020B0604020104020204" pitchFamily="34" charset="0"/>
                        </a:rPr>
                        <a:t>2012</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1</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354968.229</a:t>
                      </a:r>
                      <a:endParaRPr lang="en-GB" sz="12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815465864"/>
                  </a:ext>
                </a:extLst>
              </a:tr>
              <a:tr h="194380">
                <a:tc>
                  <a:txBody>
                    <a:bodyPr/>
                    <a:lstStyle/>
                    <a:p>
                      <a:pPr algn="r" fontAlgn="b"/>
                      <a:r>
                        <a:rPr lang="en-GB" sz="1200" u="none" strike="noStrike">
                          <a:effectLst/>
                          <a:latin typeface="Abadi" panose="020B0604020104020204" pitchFamily="34" charset="0"/>
                        </a:rPr>
                        <a:t>2012</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dirty="0">
                          <a:effectLst/>
                          <a:latin typeface="Abadi" panose="020B0604020104020204" pitchFamily="34" charset="0"/>
                        </a:rPr>
                        <a:t>2</a:t>
                      </a:r>
                      <a:endParaRPr lang="en-GB" sz="12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622885.326</a:t>
                      </a:r>
                      <a:endParaRPr lang="en-GB" sz="12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1690124530"/>
                  </a:ext>
                </a:extLst>
              </a:tr>
              <a:tr h="194380">
                <a:tc>
                  <a:txBody>
                    <a:bodyPr/>
                    <a:lstStyle/>
                    <a:p>
                      <a:pPr algn="r" fontAlgn="b"/>
                      <a:r>
                        <a:rPr lang="en-GB" sz="1200" u="none" strike="noStrike">
                          <a:effectLst/>
                          <a:latin typeface="Abadi" panose="020B0604020104020204" pitchFamily="34" charset="0"/>
                        </a:rPr>
                        <a:t>2012</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3</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649928.937</a:t>
                      </a:r>
                      <a:endParaRPr lang="en-GB" sz="12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968702135"/>
                  </a:ext>
                </a:extLst>
              </a:tr>
              <a:tr h="194380">
                <a:tc>
                  <a:txBody>
                    <a:bodyPr/>
                    <a:lstStyle/>
                    <a:p>
                      <a:pPr algn="r" fontAlgn="b"/>
                      <a:r>
                        <a:rPr lang="en-GB" sz="1200" u="none" strike="noStrike">
                          <a:effectLst/>
                          <a:latin typeface="Abadi" panose="020B0604020104020204" pitchFamily="34" charset="0"/>
                        </a:rPr>
                        <a:t>2012</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4</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346917.5535</a:t>
                      </a:r>
                      <a:endParaRPr lang="en-GB" sz="12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2039123322"/>
                  </a:ext>
                </a:extLst>
              </a:tr>
              <a:tr h="194380">
                <a:tc>
                  <a:txBody>
                    <a:bodyPr/>
                    <a:lstStyle/>
                    <a:p>
                      <a:pPr algn="r" fontAlgn="b"/>
                      <a:r>
                        <a:rPr lang="en-GB" sz="1200" u="none" strike="noStrike" dirty="0">
                          <a:effectLst/>
                          <a:latin typeface="Abadi" panose="020B0604020104020204" pitchFamily="34" charset="0"/>
                        </a:rPr>
                        <a:t>2012</a:t>
                      </a:r>
                      <a:endParaRPr lang="en-GB" sz="12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5</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106491</a:t>
                      </a:r>
                      <a:endParaRPr lang="en-GB" sz="12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2979084969"/>
                  </a:ext>
                </a:extLst>
              </a:tr>
              <a:tr h="194380">
                <a:tc>
                  <a:txBody>
                    <a:bodyPr/>
                    <a:lstStyle/>
                    <a:p>
                      <a:pPr algn="r" fontAlgn="b"/>
                      <a:r>
                        <a:rPr lang="en-GB" sz="1200" u="none" strike="noStrike">
                          <a:effectLst/>
                          <a:latin typeface="Abadi" panose="020B0604020104020204" pitchFamily="34" charset="0"/>
                        </a:rPr>
                        <a:t>2012</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6</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171578.4315</a:t>
                      </a:r>
                      <a:endParaRPr lang="en-GB" sz="12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183749931"/>
                  </a:ext>
                </a:extLst>
              </a:tr>
              <a:tr h="194380">
                <a:tc>
                  <a:txBody>
                    <a:bodyPr/>
                    <a:lstStyle/>
                    <a:p>
                      <a:pPr algn="r" fontAlgn="b"/>
                      <a:r>
                        <a:rPr lang="en-GB" sz="1200" u="none" strike="noStrike">
                          <a:effectLst/>
                          <a:latin typeface="Abadi" panose="020B0604020104020204" pitchFamily="34" charset="0"/>
                        </a:rPr>
                        <a:t>2013</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2</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131485.788</a:t>
                      </a:r>
                      <a:endParaRPr lang="en-GB" sz="12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598137110"/>
                  </a:ext>
                </a:extLst>
              </a:tr>
              <a:tr h="194380">
                <a:tc>
                  <a:txBody>
                    <a:bodyPr/>
                    <a:lstStyle/>
                    <a:p>
                      <a:pPr algn="r" fontAlgn="b"/>
                      <a:r>
                        <a:rPr lang="en-GB" sz="1200" u="none" strike="noStrike">
                          <a:effectLst/>
                          <a:latin typeface="Abadi" panose="020B0604020104020204" pitchFamily="34" charset="0"/>
                        </a:rPr>
                        <a:t>2013</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4</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123167.772</a:t>
                      </a:r>
                      <a:endParaRPr lang="en-GB" sz="12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937395493"/>
                  </a:ext>
                </a:extLst>
              </a:tr>
              <a:tr h="194380">
                <a:tc>
                  <a:txBody>
                    <a:bodyPr/>
                    <a:lstStyle/>
                    <a:p>
                      <a:pPr algn="r" fontAlgn="b"/>
                      <a:r>
                        <a:rPr lang="en-GB" sz="1200" u="none" strike="noStrike">
                          <a:effectLst/>
                          <a:latin typeface="Abadi" panose="020B0604020104020204" pitchFamily="34" charset="0"/>
                        </a:rPr>
                        <a:t>2013</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5</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749096.5545</a:t>
                      </a:r>
                      <a:endParaRPr lang="en-GB" sz="12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1138219079"/>
                  </a:ext>
                </a:extLst>
              </a:tr>
              <a:tr h="194380">
                <a:tc>
                  <a:txBody>
                    <a:bodyPr/>
                    <a:lstStyle/>
                    <a:p>
                      <a:pPr algn="r" fontAlgn="b"/>
                      <a:r>
                        <a:rPr lang="en-GB" sz="1200" u="none" strike="noStrike">
                          <a:effectLst/>
                          <a:latin typeface="Abadi" panose="020B0604020104020204" pitchFamily="34" charset="0"/>
                        </a:rPr>
                        <a:t>2013</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6</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719047.518</a:t>
                      </a:r>
                      <a:endParaRPr lang="en-GB" sz="12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2769943496"/>
                  </a:ext>
                </a:extLst>
              </a:tr>
              <a:tr h="194380">
                <a:tc>
                  <a:txBody>
                    <a:bodyPr/>
                    <a:lstStyle/>
                    <a:p>
                      <a:pPr algn="r" fontAlgn="b"/>
                      <a:r>
                        <a:rPr lang="en-GB" sz="1200" u="none" strike="noStrike">
                          <a:effectLst/>
                          <a:latin typeface="Abadi" panose="020B0604020104020204" pitchFamily="34" charset="0"/>
                        </a:rPr>
                        <a:t>2014</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1</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4479190.763</a:t>
                      </a:r>
                      <a:endParaRPr lang="en-GB" sz="12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849038492"/>
                  </a:ext>
                </a:extLst>
              </a:tr>
              <a:tr h="194380">
                <a:tc>
                  <a:txBody>
                    <a:bodyPr/>
                    <a:lstStyle/>
                    <a:p>
                      <a:pPr algn="r" fontAlgn="b"/>
                      <a:r>
                        <a:rPr lang="en-GB" sz="1200" u="none" strike="noStrike">
                          <a:effectLst/>
                          <a:latin typeface="Abadi" panose="020B0604020104020204" pitchFamily="34" charset="0"/>
                        </a:rPr>
                        <a:t>2014</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2</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3990455.438</a:t>
                      </a:r>
                      <a:endParaRPr lang="en-GB" sz="12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408677730"/>
                  </a:ext>
                </a:extLst>
              </a:tr>
              <a:tr h="194380">
                <a:tc>
                  <a:txBody>
                    <a:bodyPr/>
                    <a:lstStyle/>
                    <a:p>
                      <a:pPr algn="r" fontAlgn="b"/>
                      <a:r>
                        <a:rPr lang="en-GB" sz="1200" u="none" strike="noStrike">
                          <a:effectLst/>
                          <a:latin typeface="Abadi" panose="020B0604020104020204" pitchFamily="34" charset="0"/>
                        </a:rPr>
                        <a:t>2014</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3</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5390859.618</a:t>
                      </a:r>
                      <a:endParaRPr lang="en-GB" sz="12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478990292"/>
                  </a:ext>
                </a:extLst>
              </a:tr>
              <a:tr h="194380">
                <a:tc>
                  <a:txBody>
                    <a:bodyPr/>
                    <a:lstStyle/>
                    <a:p>
                      <a:pPr algn="r" fontAlgn="b"/>
                      <a:r>
                        <a:rPr lang="en-GB" sz="1200" u="none" strike="noStrike">
                          <a:effectLst/>
                          <a:latin typeface="Abadi" panose="020B0604020104020204" pitchFamily="34" charset="0"/>
                        </a:rPr>
                        <a:t>2014</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4</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4812622.595</a:t>
                      </a:r>
                      <a:endParaRPr lang="en-GB" sz="12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210501154"/>
                  </a:ext>
                </a:extLst>
              </a:tr>
              <a:tr h="194380">
                <a:tc>
                  <a:txBody>
                    <a:bodyPr/>
                    <a:lstStyle/>
                    <a:p>
                      <a:pPr algn="r" fontAlgn="b"/>
                      <a:r>
                        <a:rPr lang="en-GB" sz="1200" u="none" strike="noStrike">
                          <a:effectLst/>
                          <a:latin typeface="Abadi" panose="020B0604020104020204" pitchFamily="34" charset="0"/>
                        </a:rPr>
                        <a:t>2014</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5</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5459623.06</a:t>
                      </a:r>
                      <a:endParaRPr lang="en-GB" sz="12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65964185"/>
                  </a:ext>
                </a:extLst>
              </a:tr>
              <a:tr h="194380">
                <a:tc>
                  <a:txBody>
                    <a:bodyPr/>
                    <a:lstStyle/>
                    <a:p>
                      <a:pPr algn="r" fontAlgn="b"/>
                      <a:r>
                        <a:rPr lang="en-GB" sz="1200" u="none" strike="noStrike">
                          <a:effectLst/>
                          <a:latin typeface="Abadi" panose="020B0604020104020204" pitchFamily="34" charset="0"/>
                        </a:rPr>
                        <a:t>2014</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a:effectLst/>
                          <a:latin typeface="Abadi" panose="020B0604020104020204" pitchFamily="34" charset="0"/>
                        </a:rPr>
                        <a:t>6</a:t>
                      </a:r>
                      <a:endParaRPr lang="en-GB" sz="12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200" u="none" strike="noStrike" dirty="0">
                          <a:effectLst/>
                          <a:latin typeface="Abadi" panose="020B0604020104020204" pitchFamily="34" charset="0"/>
                        </a:rPr>
                        <a:t>5790441.342</a:t>
                      </a:r>
                      <a:endParaRPr lang="en-GB" sz="12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4023725836"/>
                  </a:ext>
                </a:extLst>
              </a:tr>
            </a:tbl>
          </a:graphicData>
        </a:graphic>
      </p:graphicFrame>
      <p:graphicFrame>
        <p:nvGraphicFramePr>
          <p:cNvPr id="5" name="Chart 4">
            <a:extLst>
              <a:ext uri="{FF2B5EF4-FFF2-40B4-BE49-F238E27FC236}">
                <a16:creationId xmlns:a16="http://schemas.microsoft.com/office/drawing/2014/main" id="{AA2CFC8C-0159-484E-8DD5-679374695A62}"/>
              </a:ext>
            </a:extLst>
          </p:cNvPr>
          <p:cNvGraphicFramePr>
            <a:graphicFrameLocks/>
          </p:cNvGraphicFramePr>
          <p:nvPr>
            <p:extLst>
              <p:ext uri="{D42A27DB-BD31-4B8C-83A1-F6EECF244321}">
                <p14:modId xmlns:p14="http://schemas.microsoft.com/office/powerpoint/2010/main" val="3604246572"/>
              </p:ext>
            </p:extLst>
          </p:nvPr>
        </p:nvGraphicFramePr>
        <p:xfrm>
          <a:off x="1005981" y="4051882"/>
          <a:ext cx="5579378" cy="18453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65650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59E4-673C-48D1-A1A2-F9E3C4F030CB}"/>
              </a:ext>
            </a:extLst>
          </p:cNvPr>
          <p:cNvSpPr>
            <a:spLocks noGrp="1"/>
          </p:cNvSpPr>
          <p:nvPr>
            <p:ph type="title"/>
          </p:nvPr>
        </p:nvSpPr>
        <p:spPr/>
        <p:txBody>
          <a:bodyPr>
            <a:normAutofit/>
          </a:bodyPr>
          <a:lstStyle/>
          <a:p>
            <a:r>
              <a:rPr lang="en-GB" sz="3200" dirty="0">
                <a:latin typeface="Abadi" panose="020B0604020104020204" pitchFamily="34" charset="0"/>
              </a:rPr>
              <a:t>Ideas for further development</a:t>
            </a:r>
          </a:p>
        </p:txBody>
      </p:sp>
      <p:sp>
        <p:nvSpPr>
          <p:cNvPr id="3" name="Content Placeholder 2">
            <a:extLst>
              <a:ext uri="{FF2B5EF4-FFF2-40B4-BE49-F238E27FC236}">
                <a16:creationId xmlns:a16="http://schemas.microsoft.com/office/drawing/2014/main" id="{4D9AB84A-8B85-4148-AB56-B5461C6A74A0}"/>
              </a:ext>
            </a:extLst>
          </p:cNvPr>
          <p:cNvSpPr>
            <a:spLocks noGrp="1"/>
          </p:cNvSpPr>
          <p:nvPr>
            <p:ph idx="1"/>
          </p:nvPr>
        </p:nvSpPr>
        <p:spPr>
          <a:xfrm>
            <a:off x="838200" y="1825625"/>
            <a:ext cx="5904345" cy="4351338"/>
          </a:xfrm>
        </p:spPr>
        <p:txBody>
          <a:bodyPr>
            <a:normAutofit/>
          </a:bodyPr>
          <a:lstStyle/>
          <a:p>
            <a:r>
              <a:rPr lang="en-GB" sz="1800" dirty="0">
                <a:latin typeface="Abadi" panose="020B0604020104020204" pitchFamily="34" charset="0"/>
              </a:rPr>
              <a:t>We don’t notice any sales in bike category in June 2014, why is this happening? This should be further looked into</a:t>
            </a:r>
          </a:p>
          <a:p>
            <a:r>
              <a:rPr lang="en-GB" sz="1800" dirty="0">
                <a:latin typeface="Abadi" panose="020B0604020104020204" pitchFamily="34" charset="0"/>
              </a:rPr>
              <a:t>There is also a lot of products in the </a:t>
            </a:r>
            <a:r>
              <a:rPr lang="en-GB" sz="1800" dirty="0" err="1">
                <a:latin typeface="Abadi" panose="020B0604020104020204" pitchFamily="34" charset="0"/>
              </a:rPr>
              <a:t>Production.ProductInventory</a:t>
            </a:r>
            <a:r>
              <a:rPr lang="en-GB" sz="1800" dirty="0">
                <a:latin typeface="Abadi" panose="020B0604020104020204" pitchFamily="34" charset="0"/>
              </a:rPr>
              <a:t> table that have missing values in the locations (Shelf and Bin). This could be one of the reasons why there are problems with sales – people who pack the may not be able to find some of the products quickly. This could also explain why the order costs have increased significantly in 2014.</a:t>
            </a:r>
            <a:br>
              <a:rPr lang="en-GB" sz="1800" dirty="0">
                <a:latin typeface="Abadi" panose="020B0604020104020204" pitchFamily="34" charset="0"/>
              </a:rPr>
            </a:br>
            <a:endParaRPr lang="en-GB" sz="1800" dirty="0">
              <a:latin typeface="Abadi" panose="020B0604020104020204" pitchFamily="34" charset="0"/>
            </a:endParaRPr>
          </a:p>
        </p:txBody>
      </p:sp>
      <p:graphicFrame>
        <p:nvGraphicFramePr>
          <p:cNvPr id="5" name="Table 4">
            <a:extLst>
              <a:ext uri="{FF2B5EF4-FFF2-40B4-BE49-F238E27FC236}">
                <a16:creationId xmlns:a16="http://schemas.microsoft.com/office/drawing/2014/main" id="{82A1D497-F70A-4962-90F6-4B2CDE51A965}"/>
              </a:ext>
            </a:extLst>
          </p:cNvPr>
          <p:cNvGraphicFramePr>
            <a:graphicFrameLocks noGrp="1"/>
          </p:cNvGraphicFramePr>
          <p:nvPr>
            <p:extLst>
              <p:ext uri="{D42A27DB-BD31-4B8C-83A1-F6EECF244321}">
                <p14:modId xmlns:p14="http://schemas.microsoft.com/office/powerpoint/2010/main" val="3083363046"/>
              </p:ext>
            </p:extLst>
          </p:nvPr>
        </p:nvGraphicFramePr>
        <p:xfrm>
          <a:off x="6912529" y="1805672"/>
          <a:ext cx="3825438" cy="3404776"/>
        </p:xfrm>
        <a:graphic>
          <a:graphicData uri="http://schemas.openxmlformats.org/drawingml/2006/table">
            <a:tbl>
              <a:tblPr>
                <a:tableStyleId>{22838BEF-8BB2-4498-84A7-C5851F593DF1}</a:tableStyleId>
              </a:tblPr>
              <a:tblGrid>
                <a:gridCol w="1446077">
                  <a:extLst>
                    <a:ext uri="{9D8B030D-6E8A-4147-A177-3AD203B41FA5}">
                      <a16:colId xmlns:a16="http://schemas.microsoft.com/office/drawing/2014/main" val="3739645264"/>
                    </a:ext>
                  </a:extLst>
                </a:gridCol>
                <a:gridCol w="1261472">
                  <a:extLst>
                    <a:ext uri="{9D8B030D-6E8A-4147-A177-3AD203B41FA5}">
                      <a16:colId xmlns:a16="http://schemas.microsoft.com/office/drawing/2014/main" val="1393061199"/>
                    </a:ext>
                  </a:extLst>
                </a:gridCol>
                <a:gridCol w="1117889">
                  <a:extLst>
                    <a:ext uri="{9D8B030D-6E8A-4147-A177-3AD203B41FA5}">
                      <a16:colId xmlns:a16="http://schemas.microsoft.com/office/drawing/2014/main" val="2971869010"/>
                    </a:ext>
                  </a:extLst>
                </a:gridCol>
              </a:tblGrid>
              <a:tr h="225946">
                <a:tc>
                  <a:txBody>
                    <a:bodyPr/>
                    <a:lstStyle/>
                    <a:p>
                      <a:pPr algn="l" fontAlgn="b"/>
                      <a:r>
                        <a:rPr lang="en-GB" sz="1400" b="1" u="none" strike="noStrike" dirty="0">
                          <a:effectLst/>
                          <a:latin typeface="Abadi" panose="020B0604020104020204" pitchFamily="34" charset="0"/>
                        </a:rPr>
                        <a:t>Year of sale</a:t>
                      </a:r>
                      <a:endParaRPr lang="en-GB" sz="1400" b="1" i="0" u="none" strike="noStrike" dirty="0">
                        <a:solidFill>
                          <a:srgbClr val="FFFFFF"/>
                        </a:solidFill>
                        <a:effectLst/>
                        <a:latin typeface="Abadi" panose="020B0604020104020204" pitchFamily="34" charset="0"/>
                      </a:endParaRPr>
                    </a:p>
                  </a:txBody>
                  <a:tcPr marL="7620" marR="7620" marT="7620" marB="0" anchor="b"/>
                </a:tc>
                <a:tc>
                  <a:txBody>
                    <a:bodyPr/>
                    <a:lstStyle/>
                    <a:p>
                      <a:pPr algn="l" fontAlgn="b"/>
                      <a:r>
                        <a:rPr lang="en-GB" sz="1400" b="1" u="none" strike="noStrike" dirty="0">
                          <a:effectLst/>
                          <a:latin typeface="Abadi" panose="020B0604020104020204" pitchFamily="34" charset="0"/>
                        </a:rPr>
                        <a:t>Month of sale</a:t>
                      </a:r>
                      <a:endParaRPr lang="en-GB" sz="1400" b="1" i="0" u="none" strike="noStrike" dirty="0">
                        <a:solidFill>
                          <a:srgbClr val="FFFFFF"/>
                        </a:solidFill>
                        <a:effectLst/>
                        <a:latin typeface="Abadi" panose="020B0604020104020204" pitchFamily="34" charset="0"/>
                      </a:endParaRPr>
                    </a:p>
                  </a:txBody>
                  <a:tcPr marL="7620" marR="7620" marT="7620" marB="0" anchor="b"/>
                </a:tc>
                <a:tc>
                  <a:txBody>
                    <a:bodyPr/>
                    <a:lstStyle/>
                    <a:p>
                      <a:pPr algn="l" fontAlgn="b"/>
                      <a:r>
                        <a:rPr lang="en-GB" sz="1400" b="1" u="none" strike="noStrike" dirty="0">
                          <a:effectLst/>
                          <a:latin typeface="Abadi" panose="020B0604020104020204" pitchFamily="34" charset="0"/>
                        </a:rPr>
                        <a:t>Total sale</a:t>
                      </a:r>
                      <a:endParaRPr lang="en-GB" sz="1400" b="1" i="0" u="none" strike="noStrike" dirty="0">
                        <a:solidFill>
                          <a:srgbClr val="FFFFFF"/>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1528881673"/>
                  </a:ext>
                </a:extLst>
              </a:tr>
              <a:tr h="186990">
                <a:tc>
                  <a:txBody>
                    <a:bodyPr/>
                    <a:lstStyle/>
                    <a:p>
                      <a:pPr algn="r" fontAlgn="b"/>
                      <a:r>
                        <a:rPr lang="en-GB" sz="1100" u="none" strike="noStrike" dirty="0">
                          <a:effectLst/>
                          <a:latin typeface="Abadi" panose="020B0604020104020204" pitchFamily="34" charset="0"/>
                        </a:rPr>
                        <a:t>2012</a:t>
                      </a:r>
                      <a:endParaRPr lang="en-GB" sz="11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a:effectLst/>
                          <a:latin typeface="Abadi" panose="020B0604020104020204" pitchFamily="34" charset="0"/>
                        </a:rPr>
                        <a:t>1</a:t>
                      </a:r>
                      <a:endParaRPr lang="en-GB"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a:effectLst/>
                          <a:latin typeface="Abadi" panose="020B0604020104020204" pitchFamily="34" charset="0"/>
                        </a:rPr>
                        <a:t>3804873.102</a:t>
                      </a:r>
                      <a:endParaRPr lang="en-GB" sz="11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760678324"/>
                  </a:ext>
                </a:extLst>
              </a:tr>
              <a:tr h="186990">
                <a:tc>
                  <a:txBody>
                    <a:bodyPr/>
                    <a:lstStyle/>
                    <a:p>
                      <a:pPr algn="r" fontAlgn="b"/>
                      <a:r>
                        <a:rPr lang="en-GB" sz="1100" u="none" strike="noStrike" dirty="0">
                          <a:effectLst/>
                          <a:latin typeface="Abadi" panose="020B0604020104020204" pitchFamily="34" charset="0"/>
                        </a:rPr>
                        <a:t>2012</a:t>
                      </a:r>
                      <a:endParaRPr lang="en-GB" sz="11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dirty="0">
                          <a:effectLst/>
                          <a:latin typeface="Abadi" panose="020B0604020104020204" pitchFamily="34" charset="0"/>
                        </a:rPr>
                        <a:t>2</a:t>
                      </a:r>
                      <a:endParaRPr lang="en-GB" sz="11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a:effectLst/>
                          <a:latin typeface="Abadi" panose="020B0604020104020204" pitchFamily="34" charset="0"/>
                        </a:rPr>
                        <a:t>1406374.232</a:t>
                      </a:r>
                      <a:endParaRPr lang="en-GB" sz="11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2970746606"/>
                  </a:ext>
                </a:extLst>
              </a:tr>
              <a:tr h="186990">
                <a:tc>
                  <a:txBody>
                    <a:bodyPr/>
                    <a:lstStyle/>
                    <a:p>
                      <a:pPr algn="r" fontAlgn="b"/>
                      <a:r>
                        <a:rPr lang="en-GB" sz="1100" u="none" strike="noStrike" dirty="0">
                          <a:effectLst/>
                          <a:latin typeface="Abadi" panose="020B0604020104020204" pitchFamily="34" charset="0"/>
                        </a:rPr>
                        <a:t>2012</a:t>
                      </a:r>
                      <a:endParaRPr lang="en-GB" sz="11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a:effectLst/>
                          <a:latin typeface="Abadi" panose="020B0604020104020204" pitchFamily="34" charset="0"/>
                        </a:rPr>
                        <a:t>3</a:t>
                      </a:r>
                      <a:endParaRPr lang="en-GB"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a:effectLst/>
                          <a:latin typeface="Abadi" panose="020B0604020104020204" pitchFamily="34" charset="0"/>
                        </a:rPr>
                        <a:t>2789357.61</a:t>
                      </a:r>
                      <a:endParaRPr lang="en-GB" sz="11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760274805"/>
                  </a:ext>
                </a:extLst>
              </a:tr>
              <a:tr h="186990">
                <a:tc>
                  <a:txBody>
                    <a:bodyPr/>
                    <a:lstStyle/>
                    <a:p>
                      <a:pPr algn="r" fontAlgn="b"/>
                      <a:r>
                        <a:rPr lang="en-GB" sz="1100" u="none" strike="noStrike">
                          <a:effectLst/>
                          <a:latin typeface="Abadi" panose="020B0604020104020204" pitchFamily="34" charset="0"/>
                        </a:rPr>
                        <a:t>2012</a:t>
                      </a:r>
                      <a:endParaRPr lang="en-GB"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a:effectLst/>
                          <a:latin typeface="Abadi" panose="020B0604020104020204" pitchFamily="34" charset="0"/>
                        </a:rPr>
                        <a:t>4</a:t>
                      </a:r>
                      <a:endParaRPr lang="en-GB"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a:effectLst/>
                          <a:latin typeface="Abadi" panose="020B0604020104020204" pitchFamily="34" charset="0"/>
                        </a:rPr>
                        <a:t>1481915.875</a:t>
                      </a:r>
                      <a:endParaRPr lang="en-GB" sz="11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4167269810"/>
                  </a:ext>
                </a:extLst>
              </a:tr>
              <a:tr h="186990">
                <a:tc>
                  <a:txBody>
                    <a:bodyPr/>
                    <a:lstStyle/>
                    <a:p>
                      <a:pPr algn="r" fontAlgn="b"/>
                      <a:r>
                        <a:rPr lang="en-GB" sz="1100" u="none" strike="noStrike">
                          <a:effectLst/>
                          <a:latin typeface="Abadi" panose="020B0604020104020204" pitchFamily="34" charset="0"/>
                        </a:rPr>
                        <a:t>2012</a:t>
                      </a:r>
                      <a:endParaRPr lang="en-GB"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dirty="0">
                          <a:effectLst/>
                          <a:latin typeface="Abadi" panose="020B0604020104020204" pitchFamily="34" charset="0"/>
                        </a:rPr>
                        <a:t>5</a:t>
                      </a:r>
                      <a:endParaRPr lang="en-GB" sz="11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a:effectLst/>
                          <a:latin typeface="Abadi" panose="020B0604020104020204" pitchFamily="34" charset="0"/>
                        </a:rPr>
                        <a:t>2482840.923</a:t>
                      </a:r>
                      <a:endParaRPr lang="en-GB" sz="11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556153550"/>
                  </a:ext>
                </a:extLst>
              </a:tr>
              <a:tr h="186990">
                <a:tc>
                  <a:txBody>
                    <a:bodyPr/>
                    <a:lstStyle/>
                    <a:p>
                      <a:pPr algn="r" fontAlgn="b"/>
                      <a:r>
                        <a:rPr lang="en-GB" sz="1100" u="none" strike="noStrike">
                          <a:effectLst/>
                          <a:latin typeface="Abadi" panose="020B0604020104020204" pitchFamily="34" charset="0"/>
                        </a:rPr>
                        <a:t>2012</a:t>
                      </a:r>
                      <a:endParaRPr lang="en-GB"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dirty="0">
                          <a:effectLst/>
                          <a:latin typeface="Abadi" panose="020B0604020104020204" pitchFamily="34" charset="0"/>
                        </a:rPr>
                        <a:t>6</a:t>
                      </a:r>
                      <a:endParaRPr lang="en-GB" sz="11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a:effectLst/>
                          <a:latin typeface="Abadi" panose="020B0604020104020204" pitchFamily="34" charset="0"/>
                        </a:rPr>
                        <a:t>3178084.917</a:t>
                      </a:r>
                      <a:endParaRPr lang="en-GB" sz="11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501003124"/>
                  </a:ext>
                </a:extLst>
              </a:tr>
              <a:tr h="186990">
                <a:tc>
                  <a:txBody>
                    <a:bodyPr/>
                    <a:lstStyle/>
                    <a:p>
                      <a:pPr algn="r" fontAlgn="b"/>
                      <a:r>
                        <a:rPr lang="en-GB" sz="1100" u="none" strike="noStrike">
                          <a:effectLst/>
                          <a:latin typeface="Abadi" panose="020B0604020104020204" pitchFamily="34" charset="0"/>
                        </a:rPr>
                        <a:t>2013</a:t>
                      </a:r>
                      <a:endParaRPr lang="en-GB"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a:effectLst/>
                          <a:latin typeface="Abadi" panose="020B0604020104020204" pitchFamily="34" charset="0"/>
                        </a:rPr>
                        <a:t>1</a:t>
                      </a:r>
                      <a:endParaRPr lang="en-GB"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a:effectLst/>
                          <a:latin typeface="Abadi" panose="020B0604020104020204" pitchFamily="34" charset="0"/>
                        </a:rPr>
                        <a:t>1883815.417</a:t>
                      </a:r>
                      <a:endParaRPr lang="en-GB" sz="11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925769218"/>
                  </a:ext>
                </a:extLst>
              </a:tr>
              <a:tr h="186990">
                <a:tc>
                  <a:txBody>
                    <a:bodyPr/>
                    <a:lstStyle/>
                    <a:p>
                      <a:pPr algn="r" fontAlgn="b"/>
                      <a:r>
                        <a:rPr lang="en-GB" sz="1100" u="none" strike="noStrike">
                          <a:effectLst/>
                          <a:latin typeface="Abadi" panose="020B0604020104020204" pitchFamily="34" charset="0"/>
                        </a:rPr>
                        <a:t>2013</a:t>
                      </a:r>
                      <a:endParaRPr lang="en-GB"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a:effectLst/>
                          <a:latin typeface="Abadi" panose="020B0604020104020204" pitchFamily="34" charset="0"/>
                        </a:rPr>
                        <a:t>2</a:t>
                      </a:r>
                      <a:endParaRPr lang="en-GB"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a:effectLst/>
                          <a:latin typeface="Abadi" panose="020B0604020104020204" pitchFamily="34" charset="0"/>
                        </a:rPr>
                        <a:t>1961526.988</a:t>
                      </a:r>
                      <a:endParaRPr lang="en-GB" sz="11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1340662572"/>
                  </a:ext>
                </a:extLst>
              </a:tr>
              <a:tr h="186990">
                <a:tc>
                  <a:txBody>
                    <a:bodyPr/>
                    <a:lstStyle/>
                    <a:p>
                      <a:pPr algn="r" fontAlgn="b"/>
                      <a:r>
                        <a:rPr lang="en-GB" sz="1100" u="none" strike="noStrike">
                          <a:effectLst/>
                          <a:latin typeface="Abadi" panose="020B0604020104020204" pitchFamily="34" charset="0"/>
                        </a:rPr>
                        <a:t>2013</a:t>
                      </a:r>
                      <a:endParaRPr lang="en-GB"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dirty="0">
                          <a:effectLst/>
                          <a:latin typeface="Abadi" panose="020B0604020104020204" pitchFamily="34" charset="0"/>
                        </a:rPr>
                        <a:t>3</a:t>
                      </a:r>
                      <a:endParaRPr lang="en-GB" sz="11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a:effectLst/>
                          <a:latin typeface="Abadi" panose="020B0604020104020204" pitchFamily="34" charset="0"/>
                        </a:rPr>
                        <a:t>2878097.805</a:t>
                      </a:r>
                      <a:endParaRPr lang="en-GB" sz="11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4054120838"/>
                  </a:ext>
                </a:extLst>
              </a:tr>
              <a:tr h="186990">
                <a:tc>
                  <a:txBody>
                    <a:bodyPr/>
                    <a:lstStyle/>
                    <a:p>
                      <a:pPr algn="r" fontAlgn="b"/>
                      <a:r>
                        <a:rPr lang="en-GB" sz="1100" u="none" strike="noStrike">
                          <a:effectLst/>
                          <a:latin typeface="Abadi" panose="020B0604020104020204" pitchFamily="34" charset="0"/>
                        </a:rPr>
                        <a:t>2013</a:t>
                      </a:r>
                      <a:endParaRPr lang="en-GB"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a:effectLst/>
                          <a:latin typeface="Abadi" panose="020B0604020104020204" pitchFamily="34" charset="0"/>
                        </a:rPr>
                        <a:t>4</a:t>
                      </a:r>
                      <a:endParaRPr lang="en-GB"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a:effectLst/>
                          <a:latin typeface="Abadi" panose="020B0604020104020204" pitchFamily="34" charset="0"/>
                        </a:rPr>
                        <a:t>2086341.536</a:t>
                      </a:r>
                      <a:endParaRPr lang="en-GB" sz="11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4094002354"/>
                  </a:ext>
                </a:extLst>
              </a:tr>
              <a:tr h="186990">
                <a:tc>
                  <a:txBody>
                    <a:bodyPr/>
                    <a:lstStyle/>
                    <a:p>
                      <a:pPr algn="r" fontAlgn="b"/>
                      <a:r>
                        <a:rPr lang="en-GB" sz="1100" u="none" strike="noStrike">
                          <a:effectLst/>
                          <a:latin typeface="Abadi" panose="020B0604020104020204" pitchFamily="34" charset="0"/>
                        </a:rPr>
                        <a:t>2013</a:t>
                      </a:r>
                      <a:endParaRPr lang="en-GB"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a:effectLst/>
                          <a:latin typeface="Abadi" panose="020B0604020104020204" pitchFamily="34" charset="0"/>
                        </a:rPr>
                        <a:t>5</a:t>
                      </a:r>
                      <a:endParaRPr lang="en-GB"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a:effectLst/>
                          <a:latin typeface="Abadi" panose="020B0604020104020204" pitchFamily="34" charset="0"/>
                        </a:rPr>
                        <a:t>2501836.699</a:t>
                      </a:r>
                      <a:endParaRPr lang="en-GB" sz="11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1725411493"/>
                  </a:ext>
                </a:extLst>
              </a:tr>
              <a:tr h="186990">
                <a:tc>
                  <a:txBody>
                    <a:bodyPr/>
                    <a:lstStyle/>
                    <a:p>
                      <a:pPr algn="r" fontAlgn="b"/>
                      <a:r>
                        <a:rPr lang="en-GB" sz="1100" u="none" strike="noStrike">
                          <a:effectLst/>
                          <a:latin typeface="Abadi" panose="020B0604020104020204" pitchFamily="34" charset="0"/>
                        </a:rPr>
                        <a:t>2013</a:t>
                      </a:r>
                      <a:endParaRPr lang="en-GB"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a:effectLst/>
                          <a:latin typeface="Abadi" panose="020B0604020104020204" pitchFamily="34" charset="0"/>
                        </a:rPr>
                        <a:t>6</a:t>
                      </a:r>
                      <a:endParaRPr lang="en-GB"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dirty="0">
                          <a:effectLst/>
                          <a:latin typeface="Abadi" panose="020B0604020104020204" pitchFamily="34" charset="0"/>
                        </a:rPr>
                        <a:t>3946088.113</a:t>
                      </a:r>
                      <a:endParaRPr lang="en-GB" sz="11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820019169"/>
                  </a:ext>
                </a:extLst>
              </a:tr>
              <a:tr h="186990">
                <a:tc>
                  <a:txBody>
                    <a:bodyPr/>
                    <a:lstStyle/>
                    <a:p>
                      <a:pPr algn="r" fontAlgn="b"/>
                      <a:r>
                        <a:rPr lang="en-GB" sz="1100" u="none" strike="noStrike">
                          <a:effectLst/>
                          <a:latin typeface="Abadi" panose="020B0604020104020204" pitchFamily="34" charset="0"/>
                        </a:rPr>
                        <a:t>2014</a:t>
                      </a:r>
                      <a:endParaRPr lang="en-GB"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a:effectLst/>
                          <a:latin typeface="Abadi" panose="020B0604020104020204" pitchFamily="34" charset="0"/>
                        </a:rPr>
                        <a:t>1</a:t>
                      </a:r>
                      <a:endParaRPr lang="en-GB"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dirty="0">
                          <a:effectLst/>
                          <a:latin typeface="Abadi" panose="020B0604020104020204" pitchFamily="34" charset="0"/>
                        </a:rPr>
                        <a:t>3892842.451</a:t>
                      </a:r>
                      <a:endParaRPr lang="en-GB" sz="11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2621945459"/>
                  </a:ext>
                </a:extLst>
              </a:tr>
              <a:tr h="186990">
                <a:tc>
                  <a:txBody>
                    <a:bodyPr/>
                    <a:lstStyle/>
                    <a:p>
                      <a:pPr algn="r" fontAlgn="b"/>
                      <a:r>
                        <a:rPr lang="en-GB" sz="1100" u="none" strike="noStrike">
                          <a:effectLst/>
                          <a:latin typeface="Abadi" panose="020B0604020104020204" pitchFamily="34" charset="0"/>
                        </a:rPr>
                        <a:t>2014</a:t>
                      </a:r>
                      <a:endParaRPr lang="en-GB"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a:effectLst/>
                          <a:latin typeface="Abadi" panose="020B0604020104020204" pitchFamily="34" charset="0"/>
                        </a:rPr>
                        <a:t>2</a:t>
                      </a:r>
                      <a:endParaRPr lang="en-GB"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dirty="0">
                          <a:effectLst/>
                          <a:latin typeface="Abadi" panose="020B0604020104020204" pitchFamily="34" charset="0"/>
                        </a:rPr>
                        <a:t>1254321.673</a:t>
                      </a:r>
                      <a:endParaRPr lang="en-GB" sz="11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2315431552"/>
                  </a:ext>
                </a:extLst>
              </a:tr>
              <a:tr h="186990">
                <a:tc>
                  <a:txBody>
                    <a:bodyPr/>
                    <a:lstStyle/>
                    <a:p>
                      <a:pPr algn="r" fontAlgn="b"/>
                      <a:r>
                        <a:rPr lang="en-GB" sz="1100" u="none" strike="noStrike">
                          <a:effectLst/>
                          <a:latin typeface="Abadi" panose="020B0604020104020204" pitchFamily="34" charset="0"/>
                        </a:rPr>
                        <a:t>2014</a:t>
                      </a:r>
                      <a:endParaRPr lang="en-GB"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a:effectLst/>
                          <a:latin typeface="Abadi" panose="020B0604020104020204" pitchFamily="34" charset="0"/>
                        </a:rPr>
                        <a:t>3</a:t>
                      </a:r>
                      <a:endParaRPr lang="en-GB"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dirty="0">
                          <a:effectLst/>
                          <a:latin typeface="Abadi" panose="020B0604020104020204" pitchFamily="34" charset="0"/>
                        </a:rPr>
                        <a:t>6044367.647</a:t>
                      </a:r>
                      <a:endParaRPr lang="en-GB" sz="11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1989326705"/>
                  </a:ext>
                </a:extLst>
              </a:tr>
              <a:tr h="186990">
                <a:tc>
                  <a:txBody>
                    <a:bodyPr/>
                    <a:lstStyle/>
                    <a:p>
                      <a:pPr algn="r" fontAlgn="b"/>
                      <a:r>
                        <a:rPr lang="en-GB" sz="1100" u="none" strike="noStrike">
                          <a:effectLst/>
                          <a:latin typeface="Abadi" panose="020B0604020104020204" pitchFamily="34" charset="0"/>
                        </a:rPr>
                        <a:t>2014</a:t>
                      </a:r>
                      <a:endParaRPr lang="en-GB"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a:effectLst/>
                          <a:latin typeface="Abadi" panose="020B0604020104020204" pitchFamily="34" charset="0"/>
                        </a:rPr>
                        <a:t>4</a:t>
                      </a:r>
                      <a:endParaRPr lang="en-GB"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dirty="0">
                          <a:effectLst/>
                          <a:latin typeface="Abadi" panose="020B0604020104020204" pitchFamily="34" charset="0"/>
                        </a:rPr>
                        <a:t>1696566.24</a:t>
                      </a:r>
                      <a:endParaRPr lang="en-GB" sz="11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1413667581"/>
                  </a:ext>
                </a:extLst>
              </a:tr>
              <a:tr h="186990">
                <a:tc>
                  <a:txBody>
                    <a:bodyPr/>
                    <a:lstStyle/>
                    <a:p>
                      <a:pPr algn="r" fontAlgn="b"/>
                      <a:r>
                        <a:rPr lang="en-GB" sz="1100" u="none" strike="noStrike">
                          <a:effectLst/>
                          <a:latin typeface="Abadi" panose="020B0604020104020204" pitchFamily="34" charset="0"/>
                        </a:rPr>
                        <a:t>2014</a:t>
                      </a:r>
                      <a:endParaRPr lang="en-GB"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a:effectLst/>
                          <a:latin typeface="Abadi" panose="020B0604020104020204" pitchFamily="34" charset="0"/>
                        </a:rPr>
                        <a:t>5</a:t>
                      </a:r>
                      <a:endParaRPr lang="en-GB"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GB" sz="1100" u="none" strike="noStrike" dirty="0">
                          <a:effectLst/>
                          <a:latin typeface="Abadi" panose="020B0604020104020204" pitchFamily="34" charset="0"/>
                        </a:rPr>
                        <a:t>4565082.564</a:t>
                      </a:r>
                      <a:endParaRPr lang="en-GB" sz="11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683991332"/>
                  </a:ext>
                </a:extLst>
              </a:tr>
            </a:tbl>
          </a:graphicData>
        </a:graphic>
      </p:graphicFrame>
    </p:spTree>
    <p:extLst>
      <p:ext uri="{BB962C8B-B14F-4D97-AF65-F5344CB8AC3E}">
        <p14:creationId xmlns:p14="http://schemas.microsoft.com/office/powerpoint/2010/main" val="2685642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59E4-673C-48D1-A1A2-F9E3C4F030CB}"/>
              </a:ext>
            </a:extLst>
          </p:cNvPr>
          <p:cNvSpPr>
            <a:spLocks noGrp="1"/>
          </p:cNvSpPr>
          <p:nvPr>
            <p:ph type="title"/>
          </p:nvPr>
        </p:nvSpPr>
        <p:spPr/>
        <p:txBody>
          <a:bodyPr>
            <a:normAutofit/>
          </a:bodyPr>
          <a:lstStyle/>
          <a:p>
            <a:r>
              <a:rPr lang="en-GB" sz="3200" dirty="0">
                <a:latin typeface="Abadi" panose="020B0604020104020204" pitchFamily="34" charset="0"/>
              </a:rPr>
              <a:t>Advice on issues based on the report </a:t>
            </a:r>
          </a:p>
        </p:txBody>
      </p:sp>
      <p:sp>
        <p:nvSpPr>
          <p:cNvPr id="3" name="Content Placeholder 2">
            <a:extLst>
              <a:ext uri="{FF2B5EF4-FFF2-40B4-BE49-F238E27FC236}">
                <a16:creationId xmlns:a16="http://schemas.microsoft.com/office/drawing/2014/main" id="{4D9AB84A-8B85-4148-AB56-B5461C6A74A0}"/>
              </a:ext>
            </a:extLst>
          </p:cNvPr>
          <p:cNvSpPr>
            <a:spLocks noGrp="1"/>
          </p:cNvSpPr>
          <p:nvPr>
            <p:ph idx="1"/>
          </p:nvPr>
        </p:nvSpPr>
        <p:spPr/>
        <p:txBody>
          <a:bodyPr>
            <a:normAutofit/>
          </a:bodyPr>
          <a:lstStyle/>
          <a:p>
            <a:r>
              <a:rPr lang="en-GB" sz="1800" dirty="0">
                <a:latin typeface="Abadi" panose="020B0604020104020204" pitchFamily="34" charset="0"/>
              </a:rPr>
              <a:t>The marketing campaign, if are meant to continue, should produce estimates of sales after campaign to estimate the needed bikes. These predictions should then be passed to the production and buying team, so they have more time to prepare for the campaign.</a:t>
            </a:r>
          </a:p>
          <a:p>
            <a:r>
              <a:rPr lang="en-GB" sz="1800" dirty="0">
                <a:latin typeface="Abadi" panose="020B0604020104020204" pitchFamily="34" charset="0"/>
              </a:rPr>
              <a:t>Before campaign is started, the company needs to make sure that the completion of orders will be possible – if the stocks level are appropriate and if the locations of the products are available for the team that completes the order and sends it.</a:t>
            </a:r>
          </a:p>
          <a:p>
            <a:r>
              <a:rPr lang="en-GB" sz="1800" dirty="0">
                <a:latin typeface="Abadi" panose="020B0604020104020204" pitchFamily="34" charset="0"/>
              </a:rPr>
              <a:t>The sudden drops and jumps in sales are not sustainable and should be avoided, they do not provide predictable sales and can cause instability in the company as well as financial problems. If the campaign are to continue they should run on continuous basis, so that the sales and transactions are more predictable. The campaign on specific products should be consulted with the team responsible for stock level of the products. For not it is advised that the marketing campaign is postponed, to replenish the stocks and make more plans and prediction of sales. </a:t>
            </a:r>
          </a:p>
        </p:txBody>
      </p:sp>
    </p:spTree>
    <p:extLst>
      <p:ext uri="{BB962C8B-B14F-4D97-AF65-F5344CB8AC3E}">
        <p14:creationId xmlns:p14="http://schemas.microsoft.com/office/powerpoint/2010/main" val="3877020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15AF5-8A7C-4435-ABC2-FFF61CE64C19}"/>
              </a:ext>
            </a:extLst>
          </p:cNvPr>
          <p:cNvSpPr>
            <a:spLocks noGrp="1"/>
          </p:cNvSpPr>
          <p:nvPr>
            <p:ph type="title"/>
          </p:nvPr>
        </p:nvSpPr>
        <p:spPr/>
        <p:txBody>
          <a:bodyPr/>
          <a:lstStyle/>
          <a:p>
            <a:r>
              <a:rPr lang="en-GB" dirty="0"/>
              <a:t>Assumptions</a:t>
            </a:r>
          </a:p>
        </p:txBody>
      </p:sp>
      <p:sp>
        <p:nvSpPr>
          <p:cNvPr id="3" name="Content Placeholder 2">
            <a:extLst>
              <a:ext uri="{FF2B5EF4-FFF2-40B4-BE49-F238E27FC236}">
                <a16:creationId xmlns:a16="http://schemas.microsoft.com/office/drawing/2014/main" id="{BE94FAC8-59EC-45F8-8E5D-22740E60B9AC}"/>
              </a:ext>
            </a:extLst>
          </p:cNvPr>
          <p:cNvSpPr>
            <a:spLocks noGrp="1"/>
          </p:cNvSpPr>
          <p:nvPr>
            <p:ph sz="half" idx="1"/>
          </p:nvPr>
        </p:nvSpPr>
        <p:spPr/>
        <p:txBody>
          <a:bodyPr/>
          <a:lstStyle/>
          <a:p>
            <a:pPr marL="0" indent="0">
              <a:buNone/>
            </a:pPr>
            <a:endParaRPr lang="en-GB" sz="1800" dirty="0">
              <a:solidFill>
                <a:srgbClr val="000000"/>
              </a:solidFill>
              <a:latin typeface="Consolas" panose="020B0609020204030204" pitchFamily="49" charset="0"/>
            </a:endParaRPr>
          </a:p>
          <a:p>
            <a:endParaRPr lang="en-GB" dirty="0"/>
          </a:p>
        </p:txBody>
      </p:sp>
      <p:sp>
        <p:nvSpPr>
          <p:cNvPr id="5" name="Content Placeholder 4">
            <a:extLst>
              <a:ext uri="{FF2B5EF4-FFF2-40B4-BE49-F238E27FC236}">
                <a16:creationId xmlns:a16="http://schemas.microsoft.com/office/drawing/2014/main" id="{E9B1E2D8-4BB3-4DAE-87A2-1179FAAED974}"/>
              </a:ext>
            </a:extLst>
          </p:cNvPr>
          <p:cNvSpPr>
            <a:spLocks noGrp="1"/>
          </p:cNvSpPr>
          <p:nvPr>
            <p:ph sz="half" idx="2"/>
          </p:nvPr>
        </p:nvSpPr>
        <p:spPr>
          <a:xfrm>
            <a:off x="838199" y="1960562"/>
            <a:ext cx="10391775" cy="4351338"/>
          </a:xfrm>
        </p:spPr>
        <p:txBody>
          <a:bodyPr>
            <a:normAutofit/>
          </a:bodyPr>
          <a:lstStyle/>
          <a:p>
            <a:r>
              <a:rPr lang="en-GB" sz="1600" dirty="0">
                <a:latin typeface="Abadi" panose="020B0604020104020204" pitchFamily="34" charset="0"/>
              </a:rPr>
              <a:t>The assumption is that the employee costs before are not taken into account and are considered external /data issue as there was no sales for 5 years</a:t>
            </a:r>
          </a:p>
          <a:p>
            <a:r>
              <a:rPr lang="en-GB" sz="1600" dirty="0">
                <a:effectLst/>
                <a:latin typeface="Abadi" panose="020B0604020104020204" pitchFamily="34" charset="0"/>
                <a:ea typeface="Calibri" panose="020F0502020204030204" pitchFamily="34" charset="0"/>
                <a:cs typeface="Times New Roman" panose="02020603050405020304" pitchFamily="18" charset="0"/>
              </a:rPr>
              <a:t>Because in years 2006 – 2011 we didn’t have any sales, I assumed the employee costs were just some data quality issues and while doing the YoY comparison I only compared years 2011 – 2014 (there were also no production costs and orders costs)</a:t>
            </a:r>
          </a:p>
          <a:p>
            <a:endParaRPr lang="en-GB" sz="1600" dirty="0">
              <a:latin typeface="Abadi" panose="020B0604020104020204" pitchFamily="34" charset="0"/>
            </a:endParaRPr>
          </a:p>
        </p:txBody>
      </p:sp>
    </p:spTree>
    <p:extLst>
      <p:ext uri="{BB962C8B-B14F-4D97-AF65-F5344CB8AC3E}">
        <p14:creationId xmlns:p14="http://schemas.microsoft.com/office/powerpoint/2010/main" val="303396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14A9E1B5-4F89-4944-AA88-06E5B6C8CFD8}"/>
              </a:ext>
            </a:extLst>
          </p:cNvPr>
          <p:cNvGraphicFramePr>
            <a:graphicFrameLocks noGrp="1"/>
          </p:cNvGraphicFramePr>
          <p:nvPr>
            <p:ph sz="half" idx="1"/>
            <p:extLst>
              <p:ext uri="{D42A27DB-BD31-4B8C-83A1-F6EECF244321}">
                <p14:modId xmlns:p14="http://schemas.microsoft.com/office/powerpoint/2010/main" val="4067104830"/>
              </p:ext>
            </p:extLst>
          </p:nvPr>
        </p:nvGraphicFramePr>
        <p:xfrm>
          <a:off x="838199" y="2044558"/>
          <a:ext cx="10515599" cy="4154301"/>
        </p:xfrm>
        <a:graphic>
          <a:graphicData uri="http://schemas.openxmlformats.org/drawingml/2006/table">
            <a:tbl>
              <a:tblPr>
                <a:tableStyleId>{22838BEF-8BB2-4498-84A7-C5851F593DF1}</a:tableStyleId>
              </a:tblPr>
              <a:tblGrid>
                <a:gridCol w="938010">
                  <a:extLst>
                    <a:ext uri="{9D8B030D-6E8A-4147-A177-3AD203B41FA5}">
                      <a16:colId xmlns:a16="http://schemas.microsoft.com/office/drawing/2014/main" val="1857189249"/>
                    </a:ext>
                  </a:extLst>
                </a:gridCol>
                <a:gridCol w="1407018">
                  <a:extLst>
                    <a:ext uri="{9D8B030D-6E8A-4147-A177-3AD203B41FA5}">
                      <a16:colId xmlns:a16="http://schemas.microsoft.com/office/drawing/2014/main" val="3815509630"/>
                    </a:ext>
                  </a:extLst>
                </a:gridCol>
                <a:gridCol w="1629177">
                  <a:extLst>
                    <a:ext uri="{9D8B030D-6E8A-4147-A177-3AD203B41FA5}">
                      <a16:colId xmlns:a16="http://schemas.microsoft.com/office/drawing/2014/main" val="1126577150"/>
                    </a:ext>
                  </a:extLst>
                </a:gridCol>
                <a:gridCol w="1567467">
                  <a:extLst>
                    <a:ext uri="{9D8B030D-6E8A-4147-A177-3AD203B41FA5}">
                      <a16:colId xmlns:a16="http://schemas.microsoft.com/office/drawing/2014/main" val="1456242540"/>
                    </a:ext>
                  </a:extLst>
                </a:gridCol>
                <a:gridCol w="2270975">
                  <a:extLst>
                    <a:ext uri="{9D8B030D-6E8A-4147-A177-3AD203B41FA5}">
                      <a16:colId xmlns:a16="http://schemas.microsoft.com/office/drawing/2014/main" val="2392809837"/>
                    </a:ext>
                  </a:extLst>
                </a:gridCol>
                <a:gridCol w="2702952">
                  <a:extLst>
                    <a:ext uri="{9D8B030D-6E8A-4147-A177-3AD203B41FA5}">
                      <a16:colId xmlns:a16="http://schemas.microsoft.com/office/drawing/2014/main" val="1645405824"/>
                    </a:ext>
                  </a:extLst>
                </a:gridCol>
              </a:tblGrid>
              <a:tr h="894672">
                <a:tc>
                  <a:txBody>
                    <a:bodyPr/>
                    <a:lstStyle/>
                    <a:p>
                      <a:pPr algn="ctr" fontAlgn="b"/>
                      <a:r>
                        <a:rPr lang="en-GB" sz="1400" b="1" u="none" strike="noStrike" dirty="0">
                          <a:effectLst/>
                          <a:latin typeface="Abadi" panose="020B0604020104020204" pitchFamily="34" charset="0"/>
                        </a:rPr>
                        <a:t>Year of sale</a:t>
                      </a:r>
                    </a:p>
                  </a:txBody>
                  <a:tcPr marL="7405" marR="7405" marT="7405" marB="0" anchor="b"/>
                </a:tc>
                <a:tc>
                  <a:txBody>
                    <a:bodyPr/>
                    <a:lstStyle/>
                    <a:p>
                      <a:pPr algn="ctr" fontAlgn="b"/>
                      <a:r>
                        <a:rPr lang="en-GB" sz="1400" b="1" u="none" strike="noStrike" dirty="0">
                          <a:effectLst/>
                          <a:latin typeface="Abadi" panose="020B0604020104020204" pitchFamily="34" charset="0"/>
                        </a:rPr>
                        <a:t>Territory group (continent)</a:t>
                      </a:r>
                    </a:p>
                  </a:txBody>
                  <a:tcPr marL="7405" marR="7405" marT="7405" marB="0" anchor="b"/>
                </a:tc>
                <a:tc>
                  <a:txBody>
                    <a:bodyPr/>
                    <a:lstStyle/>
                    <a:p>
                      <a:pPr algn="ctr" fontAlgn="b"/>
                      <a:r>
                        <a:rPr lang="en-GB" sz="1400" b="1" u="none" strike="noStrike" dirty="0">
                          <a:effectLst/>
                          <a:latin typeface="Abadi" panose="020B0604020104020204" pitchFamily="34" charset="0"/>
                        </a:rPr>
                        <a:t>Number of transactions</a:t>
                      </a:r>
                    </a:p>
                  </a:txBody>
                  <a:tcPr marL="7405" marR="7405" marT="7405" marB="0" anchor="b"/>
                </a:tc>
                <a:tc>
                  <a:txBody>
                    <a:bodyPr/>
                    <a:lstStyle/>
                    <a:p>
                      <a:pPr algn="ctr" fontAlgn="b"/>
                      <a:r>
                        <a:rPr lang="en-GB" sz="1400" b="1" u="none" strike="noStrike" dirty="0">
                          <a:effectLst/>
                          <a:latin typeface="Abadi" panose="020B0604020104020204" pitchFamily="34" charset="0"/>
                        </a:rPr>
                        <a:t>Sales</a:t>
                      </a:r>
                    </a:p>
                  </a:txBody>
                  <a:tcPr marL="7405" marR="7405" marT="7405" marB="0" anchor="b"/>
                </a:tc>
                <a:tc>
                  <a:txBody>
                    <a:bodyPr/>
                    <a:lstStyle/>
                    <a:p>
                      <a:pPr algn="ctr" fontAlgn="b"/>
                      <a:r>
                        <a:rPr lang="en-GB" sz="1400" b="1" u="none" strike="noStrike" dirty="0">
                          <a:effectLst/>
                          <a:latin typeface="Abadi" panose="020B0604020104020204" pitchFamily="34" charset="0"/>
                        </a:rPr>
                        <a:t>Change in number of transactions in bike category year on year</a:t>
                      </a:r>
                    </a:p>
                  </a:txBody>
                  <a:tcPr marL="7405" marR="7405" marT="7405" marB="0" anchor="b"/>
                </a:tc>
                <a:tc>
                  <a:txBody>
                    <a:bodyPr/>
                    <a:lstStyle/>
                    <a:p>
                      <a:pPr algn="ctr" fontAlgn="b"/>
                      <a:r>
                        <a:rPr lang="en-GB" sz="1400" b="1" u="none" strike="noStrike" dirty="0">
                          <a:effectLst/>
                          <a:latin typeface="Abadi" panose="020B0604020104020204" pitchFamily="34" charset="0"/>
                        </a:rPr>
                        <a:t>Change in sales in bike category year on year</a:t>
                      </a:r>
                    </a:p>
                  </a:txBody>
                  <a:tcPr marL="7405" marR="7405" marT="7405" marB="0" anchor="b"/>
                </a:tc>
                <a:extLst>
                  <a:ext uri="{0D108BD9-81ED-4DB2-BD59-A6C34878D82A}">
                    <a16:rowId xmlns:a16="http://schemas.microsoft.com/office/drawing/2014/main" val="2631701500"/>
                  </a:ext>
                </a:extLst>
              </a:tr>
              <a:tr h="362181">
                <a:tc>
                  <a:txBody>
                    <a:bodyPr/>
                    <a:lstStyle/>
                    <a:p>
                      <a:pPr algn="r" fontAlgn="b"/>
                      <a:r>
                        <a:rPr lang="en-GB" sz="1400" u="none" strike="noStrike" dirty="0">
                          <a:effectLst/>
                          <a:latin typeface="Abadi" panose="020B0604020104020204" pitchFamily="34" charset="0"/>
                        </a:rPr>
                        <a:t>2012</a:t>
                      </a:r>
                      <a:endParaRPr lang="en-GB" sz="1400" b="0" i="0" u="none" strike="noStrike" dirty="0">
                        <a:solidFill>
                          <a:srgbClr val="000000"/>
                        </a:solidFill>
                        <a:effectLst/>
                        <a:latin typeface="Abadi" panose="020B0604020104020204" pitchFamily="34" charset="0"/>
                      </a:endParaRPr>
                    </a:p>
                  </a:txBody>
                  <a:tcPr marL="7405" marR="7405" marT="7405" marB="0" anchor="b"/>
                </a:tc>
                <a:tc>
                  <a:txBody>
                    <a:bodyPr/>
                    <a:lstStyle/>
                    <a:p>
                      <a:pPr algn="l" fontAlgn="b"/>
                      <a:r>
                        <a:rPr lang="en-GB" sz="1400" u="none" strike="noStrike" dirty="0">
                          <a:effectLst/>
                          <a:latin typeface="Abadi" panose="020B0604020104020204" pitchFamily="34" charset="0"/>
                        </a:rPr>
                        <a:t>Europe</a:t>
                      </a:r>
                      <a:endParaRPr lang="en-GB" sz="1400" b="0" i="0" u="none" strike="noStrike" dirty="0">
                        <a:solidFill>
                          <a:srgbClr val="000000"/>
                        </a:solidFill>
                        <a:effectLst/>
                        <a:latin typeface="Abadi" panose="020B0604020104020204" pitchFamily="34" charset="0"/>
                      </a:endParaRPr>
                    </a:p>
                  </a:txBody>
                  <a:tcPr marL="7405" marR="7405" marT="7405" marB="0" anchor="b"/>
                </a:tc>
                <a:tc>
                  <a:txBody>
                    <a:bodyPr/>
                    <a:lstStyle/>
                    <a:p>
                      <a:pPr algn="r" fontAlgn="b"/>
                      <a:r>
                        <a:rPr lang="en-GB" sz="1400" u="none" strike="noStrike" dirty="0">
                          <a:effectLst/>
                          <a:latin typeface="Abadi" panose="020B0604020104020204" pitchFamily="34" charset="0"/>
                        </a:rPr>
                        <a:t>267</a:t>
                      </a:r>
                      <a:endParaRPr lang="en-GB" sz="1400" b="0" i="0" u="none" strike="noStrike" dirty="0">
                        <a:solidFill>
                          <a:srgbClr val="000000"/>
                        </a:solidFill>
                        <a:effectLst/>
                        <a:latin typeface="Abadi" panose="020B0604020104020204" pitchFamily="34" charset="0"/>
                      </a:endParaRPr>
                    </a:p>
                  </a:txBody>
                  <a:tcPr marL="7405" marR="7405" marT="7405" marB="0" anchor="b"/>
                </a:tc>
                <a:tc>
                  <a:txBody>
                    <a:bodyPr/>
                    <a:lstStyle/>
                    <a:p>
                      <a:pPr algn="r" fontAlgn="b"/>
                      <a:r>
                        <a:rPr lang="en-GB" sz="1400" u="none" strike="noStrike" dirty="0">
                          <a:effectLst/>
                          <a:latin typeface="Abadi" panose="020B0604020104020204" pitchFamily="34" charset="0"/>
                        </a:rPr>
                        <a:t>2650414.473</a:t>
                      </a:r>
                      <a:endParaRPr lang="en-GB" sz="1400" b="0" i="0" u="none" strike="noStrike" dirty="0">
                        <a:solidFill>
                          <a:srgbClr val="000000"/>
                        </a:solidFill>
                        <a:effectLst/>
                        <a:latin typeface="Abadi" panose="020B0604020104020204" pitchFamily="34" charset="0"/>
                      </a:endParaRPr>
                    </a:p>
                  </a:txBody>
                  <a:tcPr marL="7405" marR="7405" marT="7405" marB="0" anchor="b"/>
                </a:tc>
                <a:tc>
                  <a:txBody>
                    <a:bodyPr/>
                    <a:lstStyle/>
                    <a:p>
                      <a:pPr algn="l" fontAlgn="b"/>
                      <a:r>
                        <a:rPr lang="en-GB" sz="1400" u="none" strike="noStrike" dirty="0">
                          <a:effectLst/>
                          <a:latin typeface="Abadi" panose="020B0604020104020204" pitchFamily="34" charset="0"/>
                        </a:rPr>
                        <a:t>-</a:t>
                      </a:r>
                      <a:endParaRPr lang="en-GB" sz="1400" b="0" i="0" u="none" strike="noStrike" dirty="0">
                        <a:solidFill>
                          <a:srgbClr val="000000"/>
                        </a:solidFill>
                        <a:effectLst/>
                        <a:latin typeface="Abadi" panose="020B0604020104020204" pitchFamily="34" charset="0"/>
                      </a:endParaRPr>
                    </a:p>
                  </a:txBody>
                  <a:tcPr marL="7405" marR="7405" marT="7405" marB="0" anchor="b"/>
                </a:tc>
                <a:tc>
                  <a:txBody>
                    <a:bodyPr/>
                    <a:lstStyle/>
                    <a:p>
                      <a:pPr algn="l" fontAlgn="b"/>
                      <a:r>
                        <a:rPr lang="en-GB" sz="1400" u="none" strike="noStrike" dirty="0">
                          <a:effectLst/>
                          <a:latin typeface="Abadi" panose="020B0604020104020204" pitchFamily="34" charset="0"/>
                        </a:rPr>
                        <a:t>-</a:t>
                      </a:r>
                      <a:endParaRPr lang="en-GB" sz="1400" b="0" i="0" u="none" strike="noStrike" dirty="0">
                        <a:solidFill>
                          <a:srgbClr val="000000"/>
                        </a:solidFill>
                        <a:effectLst/>
                        <a:latin typeface="Abadi" panose="020B0604020104020204" pitchFamily="34" charset="0"/>
                      </a:endParaRPr>
                    </a:p>
                  </a:txBody>
                  <a:tcPr marL="7405" marR="7405" marT="7405" marB="0" anchor="b"/>
                </a:tc>
                <a:extLst>
                  <a:ext uri="{0D108BD9-81ED-4DB2-BD59-A6C34878D82A}">
                    <a16:rowId xmlns:a16="http://schemas.microsoft.com/office/drawing/2014/main" val="4205838618"/>
                  </a:ext>
                </a:extLst>
              </a:tr>
              <a:tr h="362181">
                <a:tc>
                  <a:txBody>
                    <a:bodyPr/>
                    <a:lstStyle/>
                    <a:p>
                      <a:pPr algn="r" fontAlgn="b"/>
                      <a:r>
                        <a:rPr lang="en-GB" sz="1400" u="none" strike="noStrike">
                          <a:effectLst/>
                          <a:latin typeface="Abadi" panose="020B0604020104020204" pitchFamily="34" charset="0"/>
                        </a:rPr>
                        <a:t>2012</a:t>
                      </a:r>
                      <a:endParaRPr lang="en-GB" sz="1400" b="0" i="0" u="none" strike="noStrike">
                        <a:solidFill>
                          <a:srgbClr val="000000"/>
                        </a:solidFill>
                        <a:effectLst/>
                        <a:latin typeface="Abadi" panose="020B0604020104020204" pitchFamily="34" charset="0"/>
                      </a:endParaRPr>
                    </a:p>
                  </a:txBody>
                  <a:tcPr marL="7405" marR="7405" marT="7405" marB="0" anchor="b"/>
                </a:tc>
                <a:tc>
                  <a:txBody>
                    <a:bodyPr/>
                    <a:lstStyle/>
                    <a:p>
                      <a:pPr algn="l" fontAlgn="b"/>
                      <a:r>
                        <a:rPr lang="en-GB" sz="1400" u="none" strike="noStrike" dirty="0">
                          <a:effectLst/>
                          <a:latin typeface="Abadi" panose="020B0604020104020204" pitchFamily="34" charset="0"/>
                        </a:rPr>
                        <a:t>North America</a:t>
                      </a:r>
                      <a:endParaRPr lang="en-GB" sz="1400" b="0" i="0" u="none" strike="noStrike" dirty="0">
                        <a:solidFill>
                          <a:srgbClr val="000000"/>
                        </a:solidFill>
                        <a:effectLst/>
                        <a:latin typeface="Abadi" panose="020B0604020104020204" pitchFamily="34" charset="0"/>
                      </a:endParaRPr>
                    </a:p>
                  </a:txBody>
                  <a:tcPr marL="7405" marR="7405" marT="7405" marB="0" anchor="b"/>
                </a:tc>
                <a:tc>
                  <a:txBody>
                    <a:bodyPr/>
                    <a:lstStyle/>
                    <a:p>
                      <a:pPr algn="r" fontAlgn="b"/>
                      <a:r>
                        <a:rPr lang="en-GB" sz="1400" u="none" strike="noStrike" dirty="0">
                          <a:effectLst/>
                          <a:latin typeface="Abadi" panose="020B0604020104020204" pitchFamily="34" charset="0"/>
                        </a:rPr>
                        <a:t>3424</a:t>
                      </a:r>
                      <a:endParaRPr lang="en-GB" sz="1400" b="0" i="0" u="none" strike="noStrike" dirty="0">
                        <a:solidFill>
                          <a:srgbClr val="000000"/>
                        </a:solidFill>
                        <a:effectLst/>
                        <a:latin typeface="Abadi" panose="020B0604020104020204" pitchFamily="34" charset="0"/>
                      </a:endParaRPr>
                    </a:p>
                  </a:txBody>
                  <a:tcPr marL="7405" marR="7405" marT="7405" marB="0" anchor="b"/>
                </a:tc>
                <a:tc>
                  <a:txBody>
                    <a:bodyPr/>
                    <a:lstStyle/>
                    <a:p>
                      <a:pPr algn="r" fontAlgn="b"/>
                      <a:r>
                        <a:rPr lang="en-GB" sz="1400" u="none" strike="noStrike" dirty="0">
                          <a:effectLst/>
                          <a:latin typeface="Abadi" panose="020B0604020104020204" pitchFamily="34" charset="0"/>
                        </a:rPr>
                        <a:t>113479871.3</a:t>
                      </a:r>
                      <a:endParaRPr lang="en-GB" sz="1400" b="0" i="0" u="none" strike="noStrike" dirty="0">
                        <a:solidFill>
                          <a:srgbClr val="000000"/>
                        </a:solidFill>
                        <a:effectLst/>
                        <a:latin typeface="Abadi" panose="020B0604020104020204" pitchFamily="34" charset="0"/>
                      </a:endParaRPr>
                    </a:p>
                  </a:txBody>
                  <a:tcPr marL="7405" marR="7405" marT="7405" marB="0" anchor="b"/>
                </a:tc>
                <a:tc>
                  <a:txBody>
                    <a:bodyPr/>
                    <a:lstStyle/>
                    <a:p>
                      <a:pPr algn="l" fontAlgn="b"/>
                      <a:r>
                        <a:rPr lang="en-GB" sz="1400" u="none" strike="noStrike">
                          <a:effectLst/>
                          <a:latin typeface="Abadi" panose="020B0604020104020204" pitchFamily="34" charset="0"/>
                        </a:rPr>
                        <a:t>-</a:t>
                      </a:r>
                      <a:endParaRPr lang="en-GB" sz="1400" b="0" i="0" u="none" strike="noStrike">
                        <a:solidFill>
                          <a:srgbClr val="000000"/>
                        </a:solidFill>
                        <a:effectLst/>
                        <a:latin typeface="Abadi" panose="020B0604020104020204" pitchFamily="34" charset="0"/>
                      </a:endParaRPr>
                    </a:p>
                  </a:txBody>
                  <a:tcPr marL="7405" marR="7405" marT="7405" marB="0" anchor="b"/>
                </a:tc>
                <a:tc>
                  <a:txBody>
                    <a:bodyPr/>
                    <a:lstStyle/>
                    <a:p>
                      <a:pPr algn="l" fontAlgn="b"/>
                      <a:r>
                        <a:rPr lang="en-GB" sz="1400" u="none" strike="noStrike">
                          <a:effectLst/>
                          <a:latin typeface="Abadi" panose="020B0604020104020204" pitchFamily="34" charset="0"/>
                        </a:rPr>
                        <a:t>-</a:t>
                      </a:r>
                      <a:endParaRPr lang="en-GB" sz="1400" b="0" i="0" u="none" strike="noStrike">
                        <a:solidFill>
                          <a:srgbClr val="000000"/>
                        </a:solidFill>
                        <a:effectLst/>
                        <a:latin typeface="Abadi" panose="020B0604020104020204" pitchFamily="34" charset="0"/>
                      </a:endParaRPr>
                    </a:p>
                  </a:txBody>
                  <a:tcPr marL="7405" marR="7405" marT="7405" marB="0" anchor="b"/>
                </a:tc>
                <a:extLst>
                  <a:ext uri="{0D108BD9-81ED-4DB2-BD59-A6C34878D82A}">
                    <a16:rowId xmlns:a16="http://schemas.microsoft.com/office/drawing/2014/main" val="93210747"/>
                  </a:ext>
                </a:extLst>
              </a:tr>
              <a:tr h="362181">
                <a:tc>
                  <a:txBody>
                    <a:bodyPr/>
                    <a:lstStyle/>
                    <a:p>
                      <a:pPr algn="r" fontAlgn="b"/>
                      <a:r>
                        <a:rPr lang="en-GB" sz="1400" u="none" strike="noStrike">
                          <a:effectLst/>
                          <a:latin typeface="Abadi" panose="020B0604020104020204" pitchFamily="34" charset="0"/>
                        </a:rPr>
                        <a:t>2012</a:t>
                      </a:r>
                      <a:endParaRPr lang="en-GB" sz="1400" b="0" i="0" u="none" strike="noStrike">
                        <a:solidFill>
                          <a:srgbClr val="000000"/>
                        </a:solidFill>
                        <a:effectLst/>
                        <a:latin typeface="Abadi" panose="020B0604020104020204" pitchFamily="34" charset="0"/>
                      </a:endParaRPr>
                    </a:p>
                  </a:txBody>
                  <a:tcPr marL="7405" marR="7405" marT="7405" marB="0" anchor="b"/>
                </a:tc>
                <a:tc>
                  <a:txBody>
                    <a:bodyPr/>
                    <a:lstStyle/>
                    <a:p>
                      <a:pPr algn="l" fontAlgn="b"/>
                      <a:r>
                        <a:rPr lang="en-GB" sz="1400" u="none" strike="noStrike">
                          <a:effectLst/>
                          <a:latin typeface="Abadi" panose="020B0604020104020204" pitchFamily="34" charset="0"/>
                        </a:rPr>
                        <a:t>Pacific</a:t>
                      </a:r>
                      <a:endParaRPr lang="en-GB" sz="1400" b="0" i="0" u="none" strike="noStrike">
                        <a:solidFill>
                          <a:srgbClr val="000000"/>
                        </a:solidFill>
                        <a:effectLst/>
                        <a:latin typeface="Abadi" panose="020B0604020104020204" pitchFamily="34" charset="0"/>
                      </a:endParaRPr>
                    </a:p>
                  </a:txBody>
                  <a:tcPr marL="7405" marR="7405" marT="7405" marB="0" anchor="b"/>
                </a:tc>
                <a:tc>
                  <a:txBody>
                    <a:bodyPr/>
                    <a:lstStyle/>
                    <a:p>
                      <a:pPr algn="r" fontAlgn="b"/>
                      <a:r>
                        <a:rPr lang="en-GB" sz="1400" u="none" strike="noStrike" dirty="0">
                          <a:effectLst/>
                          <a:latin typeface="Abadi" panose="020B0604020104020204" pitchFamily="34" charset="0"/>
                        </a:rPr>
                        <a:t>325</a:t>
                      </a:r>
                      <a:endParaRPr lang="en-GB" sz="1400" b="0" i="0" u="none" strike="noStrike" dirty="0">
                        <a:solidFill>
                          <a:srgbClr val="000000"/>
                        </a:solidFill>
                        <a:effectLst/>
                        <a:latin typeface="Abadi" panose="020B0604020104020204" pitchFamily="34" charset="0"/>
                      </a:endParaRPr>
                    </a:p>
                  </a:txBody>
                  <a:tcPr marL="7405" marR="7405" marT="7405" marB="0" anchor="b"/>
                </a:tc>
                <a:tc>
                  <a:txBody>
                    <a:bodyPr/>
                    <a:lstStyle/>
                    <a:p>
                      <a:pPr algn="r" fontAlgn="b"/>
                      <a:r>
                        <a:rPr lang="en-GB" sz="1400" u="none" strike="noStrike" dirty="0">
                          <a:effectLst/>
                          <a:latin typeface="Abadi" panose="020B0604020104020204" pitchFamily="34" charset="0"/>
                        </a:rPr>
                        <a:t>1044896.259</a:t>
                      </a:r>
                      <a:endParaRPr lang="en-GB" sz="1400" b="0" i="0" u="none" strike="noStrike" dirty="0">
                        <a:solidFill>
                          <a:srgbClr val="000000"/>
                        </a:solidFill>
                        <a:effectLst/>
                        <a:latin typeface="Abadi" panose="020B0604020104020204" pitchFamily="34" charset="0"/>
                      </a:endParaRPr>
                    </a:p>
                  </a:txBody>
                  <a:tcPr marL="7405" marR="7405" marT="7405" marB="0" anchor="b"/>
                </a:tc>
                <a:tc>
                  <a:txBody>
                    <a:bodyPr/>
                    <a:lstStyle/>
                    <a:p>
                      <a:pPr algn="l" fontAlgn="b"/>
                      <a:r>
                        <a:rPr lang="en-GB" sz="1400" u="none" strike="noStrike" dirty="0">
                          <a:effectLst/>
                          <a:latin typeface="Abadi" panose="020B0604020104020204" pitchFamily="34" charset="0"/>
                        </a:rPr>
                        <a:t>-</a:t>
                      </a:r>
                      <a:endParaRPr lang="en-GB" sz="1400" b="0" i="0" u="none" strike="noStrike" dirty="0">
                        <a:solidFill>
                          <a:srgbClr val="000000"/>
                        </a:solidFill>
                        <a:effectLst/>
                        <a:latin typeface="Abadi" panose="020B0604020104020204" pitchFamily="34" charset="0"/>
                      </a:endParaRPr>
                    </a:p>
                  </a:txBody>
                  <a:tcPr marL="7405" marR="7405" marT="7405" marB="0" anchor="b"/>
                </a:tc>
                <a:tc>
                  <a:txBody>
                    <a:bodyPr/>
                    <a:lstStyle/>
                    <a:p>
                      <a:pPr algn="l" fontAlgn="b"/>
                      <a:r>
                        <a:rPr lang="en-GB" sz="1400" u="none" strike="noStrike">
                          <a:effectLst/>
                          <a:latin typeface="Abadi" panose="020B0604020104020204" pitchFamily="34" charset="0"/>
                        </a:rPr>
                        <a:t>-</a:t>
                      </a:r>
                      <a:endParaRPr lang="en-GB" sz="1400" b="0" i="0" u="none" strike="noStrike">
                        <a:solidFill>
                          <a:srgbClr val="000000"/>
                        </a:solidFill>
                        <a:effectLst/>
                        <a:latin typeface="Abadi" panose="020B0604020104020204" pitchFamily="34" charset="0"/>
                      </a:endParaRPr>
                    </a:p>
                  </a:txBody>
                  <a:tcPr marL="7405" marR="7405" marT="7405" marB="0" anchor="b"/>
                </a:tc>
                <a:extLst>
                  <a:ext uri="{0D108BD9-81ED-4DB2-BD59-A6C34878D82A}">
                    <a16:rowId xmlns:a16="http://schemas.microsoft.com/office/drawing/2014/main" val="1838683845"/>
                  </a:ext>
                </a:extLst>
              </a:tr>
              <a:tr h="362181">
                <a:tc>
                  <a:txBody>
                    <a:bodyPr/>
                    <a:lstStyle/>
                    <a:p>
                      <a:pPr algn="r" fontAlgn="b"/>
                      <a:r>
                        <a:rPr lang="en-GB" sz="1400" u="none" strike="noStrike">
                          <a:effectLst/>
                          <a:latin typeface="Abadi" panose="020B0604020104020204" pitchFamily="34" charset="0"/>
                        </a:rPr>
                        <a:t>2013</a:t>
                      </a:r>
                      <a:endParaRPr lang="en-GB" sz="1400" b="0" i="0" u="none" strike="noStrike">
                        <a:solidFill>
                          <a:srgbClr val="000000"/>
                        </a:solidFill>
                        <a:effectLst/>
                        <a:latin typeface="Abadi" panose="020B0604020104020204" pitchFamily="34" charset="0"/>
                      </a:endParaRPr>
                    </a:p>
                  </a:txBody>
                  <a:tcPr marL="7405" marR="7405" marT="7405" marB="0" anchor="b"/>
                </a:tc>
                <a:tc>
                  <a:txBody>
                    <a:bodyPr/>
                    <a:lstStyle/>
                    <a:p>
                      <a:pPr algn="l" fontAlgn="b"/>
                      <a:r>
                        <a:rPr lang="en-GB" sz="1400" u="none" strike="noStrike">
                          <a:effectLst/>
                          <a:latin typeface="Abadi" panose="020B0604020104020204" pitchFamily="34" charset="0"/>
                        </a:rPr>
                        <a:t>Europe</a:t>
                      </a:r>
                      <a:endParaRPr lang="en-GB" sz="1400" b="0" i="0" u="none" strike="noStrike">
                        <a:solidFill>
                          <a:srgbClr val="000000"/>
                        </a:solidFill>
                        <a:effectLst/>
                        <a:latin typeface="Abadi" panose="020B0604020104020204" pitchFamily="34" charset="0"/>
                      </a:endParaRPr>
                    </a:p>
                  </a:txBody>
                  <a:tcPr marL="7405" marR="7405" marT="7405" marB="0" anchor="b"/>
                </a:tc>
                <a:tc>
                  <a:txBody>
                    <a:bodyPr/>
                    <a:lstStyle/>
                    <a:p>
                      <a:pPr algn="r" fontAlgn="b"/>
                      <a:r>
                        <a:rPr lang="en-GB" sz="1400" u="none" strike="noStrike">
                          <a:effectLst/>
                          <a:latin typeface="Abadi" panose="020B0604020104020204" pitchFamily="34" charset="0"/>
                        </a:rPr>
                        <a:t>923</a:t>
                      </a:r>
                      <a:endParaRPr lang="en-GB" sz="1400" b="0" i="0" u="none" strike="noStrike">
                        <a:solidFill>
                          <a:srgbClr val="000000"/>
                        </a:solidFill>
                        <a:effectLst/>
                        <a:latin typeface="Abadi" panose="020B0604020104020204" pitchFamily="34" charset="0"/>
                      </a:endParaRPr>
                    </a:p>
                  </a:txBody>
                  <a:tcPr marL="7405" marR="7405" marT="7405" marB="0" anchor="b"/>
                </a:tc>
                <a:tc>
                  <a:txBody>
                    <a:bodyPr/>
                    <a:lstStyle/>
                    <a:p>
                      <a:pPr algn="r" fontAlgn="b"/>
                      <a:r>
                        <a:rPr lang="en-GB" sz="1400" u="none" strike="noStrike" dirty="0">
                          <a:effectLst/>
                          <a:latin typeface="Abadi" panose="020B0604020104020204" pitchFamily="34" charset="0"/>
                        </a:rPr>
                        <a:t>16077644.4</a:t>
                      </a:r>
                      <a:endParaRPr lang="en-GB" sz="1400" b="0" i="0" u="none" strike="noStrike" dirty="0">
                        <a:solidFill>
                          <a:srgbClr val="000000"/>
                        </a:solidFill>
                        <a:effectLst/>
                        <a:latin typeface="Abadi" panose="020B0604020104020204" pitchFamily="34" charset="0"/>
                      </a:endParaRPr>
                    </a:p>
                  </a:txBody>
                  <a:tcPr marL="7405" marR="7405" marT="7405" marB="0" anchor="b"/>
                </a:tc>
                <a:tc>
                  <a:txBody>
                    <a:bodyPr/>
                    <a:lstStyle/>
                    <a:p>
                      <a:pPr algn="r" fontAlgn="b"/>
                      <a:r>
                        <a:rPr lang="en-GB" sz="1400" u="none" strike="noStrike" dirty="0">
                          <a:effectLst/>
                          <a:latin typeface="Abadi" panose="020B0604020104020204" pitchFamily="34" charset="0"/>
                        </a:rPr>
                        <a:t>+246%</a:t>
                      </a:r>
                      <a:endParaRPr lang="en-GB" sz="1400" b="0" i="0" u="none" strike="noStrike" dirty="0">
                        <a:solidFill>
                          <a:srgbClr val="000000"/>
                        </a:solidFill>
                        <a:effectLst/>
                        <a:latin typeface="Abadi" panose="020B0604020104020204" pitchFamily="34" charset="0"/>
                      </a:endParaRPr>
                    </a:p>
                  </a:txBody>
                  <a:tcPr marL="7405" marR="7405" marT="7405" marB="0" anchor="b"/>
                </a:tc>
                <a:tc>
                  <a:txBody>
                    <a:bodyPr/>
                    <a:lstStyle/>
                    <a:p>
                      <a:pPr algn="r" fontAlgn="b"/>
                      <a:r>
                        <a:rPr lang="en-GB" sz="1400" u="none" strike="noStrike">
                          <a:effectLst/>
                          <a:latin typeface="Abadi" panose="020B0604020104020204" pitchFamily="34" charset="0"/>
                        </a:rPr>
                        <a:t>+507%</a:t>
                      </a:r>
                      <a:endParaRPr lang="en-GB" sz="1400" b="0" i="0" u="none" strike="noStrike">
                        <a:solidFill>
                          <a:srgbClr val="000000"/>
                        </a:solidFill>
                        <a:effectLst/>
                        <a:latin typeface="Abadi" panose="020B0604020104020204" pitchFamily="34" charset="0"/>
                      </a:endParaRPr>
                    </a:p>
                  </a:txBody>
                  <a:tcPr marL="7405" marR="7405" marT="7405" marB="0" anchor="b"/>
                </a:tc>
                <a:extLst>
                  <a:ext uri="{0D108BD9-81ED-4DB2-BD59-A6C34878D82A}">
                    <a16:rowId xmlns:a16="http://schemas.microsoft.com/office/drawing/2014/main" val="758425842"/>
                  </a:ext>
                </a:extLst>
              </a:tr>
              <a:tr h="362181">
                <a:tc>
                  <a:txBody>
                    <a:bodyPr/>
                    <a:lstStyle/>
                    <a:p>
                      <a:pPr algn="r" fontAlgn="b"/>
                      <a:r>
                        <a:rPr lang="en-GB" sz="1400" u="none" strike="noStrike">
                          <a:effectLst/>
                          <a:latin typeface="Abadi" panose="020B0604020104020204" pitchFamily="34" charset="0"/>
                        </a:rPr>
                        <a:t>2013</a:t>
                      </a:r>
                      <a:endParaRPr lang="en-GB" sz="1400" b="0" i="0" u="none" strike="noStrike">
                        <a:solidFill>
                          <a:srgbClr val="000000"/>
                        </a:solidFill>
                        <a:effectLst/>
                        <a:latin typeface="Abadi" panose="020B0604020104020204" pitchFamily="34" charset="0"/>
                      </a:endParaRPr>
                    </a:p>
                  </a:txBody>
                  <a:tcPr marL="7405" marR="7405" marT="7405" marB="0" anchor="b"/>
                </a:tc>
                <a:tc>
                  <a:txBody>
                    <a:bodyPr/>
                    <a:lstStyle/>
                    <a:p>
                      <a:pPr algn="l" fontAlgn="b"/>
                      <a:r>
                        <a:rPr lang="en-GB" sz="1400" u="none" strike="noStrike" dirty="0">
                          <a:effectLst/>
                          <a:latin typeface="Abadi" panose="020B0604020104020204" pitchFamily="34" charset="0"/>
                        </a:rPr>
                        <a:t>North America</a:t>
                      </a:r>
                      <a:endParaRPr lang="en-GB" sz="1400" b="0" i="0" u="none" strike="noStrike" dirty="0">
                        <a:solidFill>
                          <a:srgbClr val="000000"/>
                        </a:solidFill>
                        <a:effectLst/>
                        <a:latin typeface="Abadi" panose="020B0604020104020204" pitchFamily="34" charset="0"/>
                      </a:endParaRPr>
                    </a:p>
                  </a:txBody>
                  <a:tcPr marL="7405" marR="7405" marT="7405" marB="0" anchor="b"/>
                </a:tc>
                <a:tc>
                  <a:txBody>
                    <a:bodyPr/>
                    <a:lstStyle/>
                    <a:p>
                      <a:pPr algn="r" fontAlgn="b"/>
                      <a:r>
                        <a:rPr lang="en-GB" sz="1400" u="none" strike="noStrike">
                          <a:effectLst/>
                          <a:latin typeface="Abadi" panose="020B0604020104020204" pitchFamily="34" charset="0"/>
                        </a:rPr>
                        <a:t>3255</a:t>
                      </a:r>
                      <a:endParaRPr lang="en-GB" sz="1400" b="0" i="0" u="none" strike="noStrike">
                        <a:solidFill>
                          <a:srgbClr val="000000"/>
                        </a:solidFill>
                        <a:effectLst/>
                        <a:latin typeface="Abadi" panose="020B0604020104020204" pitchFamily="34" charset="0"/>
                      </a:endParaRPr>
                    </a:p>
                  </a:txBody>
                  <a:tcPr marL="7405" marR="7405" marT="7405" marB="0" anchor="b"/>
                </a:tc>
                <a:tc>
                  <a:txBody>
                    <a:bodyPr/>
                    <a:lstStyle/>
                    <a:p>
                      <a:pPr algn="r" fontAlgn="b"/>
                      <a:r>
                        <a:rPr lang="en-GB" sz="1400" u="none" strike="noStrike">
                          <a:effectLst/>
                          <a:latin typeface="Abadi" panose="020B0604020104020204" pitchFamily="34" charset="0"/>
                        </a:rPr>
                        <a:t>136717027.7</a:t>
                      </a:r>
                      <a:endParaRPr lang="en-GB" sz="1400" b="0" i="0" u="none" strike="noStrike">
                        <a:solidFill>
                          <a:srgbClr val="000000"/>
                        </a:solidFill>
                        <a:effectLst/>
                        <a:latin typeface="Abadi" panose="020B0604020104020204" pitchFamily="34" charset="0"/>
                      </a:endParaRPr>
                    </a:p>
                  </a:txBody>
                  <a:tcPr marL="7405" marR="7405" marT="7405" marB="0" anchor="b"/>
                </a:tc>
                <a:tc>
                  <a:txBody>
                    <a:bodyPr/>
                    <a:lstStyle/>
                    <a:p>
                      <a:pPr algn="r" fontAlgn="b"/>
                      <a:r>
                        <a:rPr lang="en-GB" sz="1400" u="none" strike="noStrike" dirty="0">
                          <a:effectLst/>
                          <a:latin typeface="Abadi" panose="020B0604020104020204" pitchFamily="34" charset="0"/>
                        </a:rPr>
                        <a:t>-5%</a:t>
                      </a:r>
                      <a:endParaRPr lang="en-GB" sz="1400" b="0" i="0" u="none" strike="noStrike" dirty="0">
                        <a:solidFill>
                          <a:srgbClr val="000000"/>
                        </a:solidFill>
                        <a:effectLst/>
                        <a:latin typeface="Abadi" panose="020B0604020104020204" pitchFamily="34" charset="0"/>
                      </a:endParaRPr>
                    </a:p>
                  </a:txBody>
                  <a:tcPr marL="7405" marR="7405" marT="7405" marB="0" anchor="b"/>
                </a:tc>
                <a:tc>
                  <a:txBody>
                    <a:bodyPr/>
                    <a:lstStyle/>
                    <a:p>
                      <a:pPr algn="r" fontAlgn="b"/>
                      <a:r>
                        <a:rPr lang="en-GB" sz="1400" u="none" strike="noStrike" dirty="0">
                          <a:effectLst/>
                          <a:latin typeface="Abadi" panose="020B0604020104020204" pitchFamily="34" charset="0"/>
                        </a:rPr>
                        <a:t>+20%</a:t>
                      </a:r>
                      <a:endParaRPr lang="en-GB" sz="1400" b="0" i="0" u="none" strike="noStrike" dirty="0">
                        <a:solidFill>
                          <a:srgbClr val="000000"/>
                        </a:solidFill>
                        <a:effectLst/>
                        <a:latin typeface="Abadi" panose="020B0604020104020204" pitchFamily="34" charset="0"/>
                      </a:endParaRPr>
                    </a:p>
                  </a:txBody>
                  <a:tcPr marL="7405" marR="7405" marT="7405" marB="0" anchor="b"/>
                </a:tc>
                <a:extLst>
                  <a:ext uri="{0D108BD9-81ED-4DB2-BD59-A6C34878D82A}">
                    <a16:rowId xmlns:a16="http://schemas.microsoft.com/office/drawing/2014/main" val="320161381"/>
                  </a:ext>
                </a:extLst>
              </a:tr>
              <a:tr h="362181">
                <a:tc>
                  <a:txBody>
                    <a:bodyPr/>
                    <a:lstStyle/>
                    <a:p>
                      <a:pPr algn="r" fontAlgn="b"/>
                      <a:r>
                        <a:rPr lang="en-GB" sz="1400" u="none" strike="noStrike">
                          <a:effectLst/>
                          <a:latin typeface="Abadi" panose="020B0604020104020204" pitchFamily="34" charset="0"/>
                        </a:rPr>
                        <a:t>2013</a:t>
                      </a:r>
                      <a:endParaRPr lang="en-GB" sz="1400" b="0" i="0" u="none" strike="noStrike">
                        <a:solidFill>
                          <a:srgbClr val="000000"/>
                        </a:solidFill>
                        <a:effectLst/>
                        <a:latin typeface="Abadi" panose="020B0604020104020204" pitchFamily="34" charset="0"/>
                      </a:endParaRPr>
                    </a:p>
                  </a:txBody>
                  <a:tcPr marL="7405" marR="7405" marT="7405" marB="0" anchor="b"/>
                </a:tc>
                <a:tc>
                  <a:txBody>
                    <a:bodyPr/>
                    <a:lstStyle/>
                    <a:p>
                      <a:pPr algn="l" fontAlgn="b"/>
                      <a:r>
                        <a:rPr lang="en-GB" sz="1400" u="none" strike="noStrike">
                          <a:effectLst/>
                          <a:latin typeface="Abadi" panose="020B0604020104020204" pitchFamily="34" charset="0"/>
                        </a:rPr>
                        <a:t>Pacific</a:t>
                      </a:r>
                      <a:endParaRPr lang="en-GB" sz="1400" b="0" i="0" u="none" strike="noStrike">
                        <a:solidFill>
                          <a:srgbClr val="000000"/>
                        </a:solidFill>
                        <a:effectLst/>
                        <a:latin typeface="Abadi" panose="020B0604020104020204" pitchFamily="34" charset="0"/>
                      </a:endParaRPr>
                    </a:p>
                  </a:txBody>
                  <a:tcPr marL="7405" marR="7405" marT="7405" marB="0" anchor="b"/>
                </a:tc>
                <a:tc>
                  <a:txBody>
                    <a:bodyPr/>
                    <a:lstStyle/>
                    <a:p>
                      <a:pPr algn="r" fontAlgn="b"/>
                      <a:r>
                        <a:rPr lang="en-GB" sz="1400" u="none" strike="noStrike">
                          <a:effectLst/>
                          <a:latin typeface="Abadi" panose="020B0604020104020204" pitchFamily="34" charset="0"/>
                        </a:rPr>
                        <a:t>590</a:t>
                      </a:r>
                      <a:endParaRPr lang="en-GB" sz="1400" b="0" i="0" u="none" strike="noStrike">
                        <a:solidFill>
                          <a:srgbClr val="000000"/>
                        </a:solidFill>
                        <a:effectLst/>
                        <a:latin typeface="Abadi" panose="020B0604020104020204" pitchFamily="34" charset="0"/>
                      </a:endParaRPr>
                    </a:p>
                  </a:txBody>
                  <a:tcPr marL="7405" marR="7405" marT="7405" marB="0" anchor="b"/>
                </a:tc>
                <a:tc>
                  <a:txBody>
                    <a:bodyPr/>
                    <a:lstStyle/>
                    <a:p>
                      <a:pPr algn="r" fontAlgn="b"/>
                      <a:r>
                        <a:rPr lang="en-GB" sz="1400" u="none" strike="noStrike">
                          <a:effectLst/>
                          <a:latin typeface="Abadi" panose="020B0604020104020204" pitchFamily="34" charset="0"/>
                        </a:rPr>
                        <a:t>1597997.724</a:t>
                      </a:r>
                      <a:endParaRPr lang="en-GB" sz="1400" b="0" i="0" u="none" strike="noStrike">
                        <a:solidFill>
                          <a:srgbClr val="000000"/>
                        </a:solidFill>
                        <a:effectLst/>
                        <a:latin typeface="Abadi" panose="020B0604020104020204" pitchFamily="34" charset="0"/>
                      </a:endParaRPr>
                    </a:p>
                  </a:txBody>
                  <a:tcPr marL="7405" marR="7405" marT="7405" marB="0" anchor="b"/>
                </a:tc>
                <a:tc>
                  <a:txBody>
                    <a:bodyPr/>
                    <a:lstStyle/>
                    <a:p>
                      <a:pPr algn="r" fontAlgn="b"/>
                      <a:r>
                        <a:rPr lang="en-GB" sz="1400" u="none" strike="noStrike" dirty="0">
                          <a:effectLst/>
                          <a:latin typeface="Abadi" panose="020B0604020104020204" pitchFamily="34" charset="0"/>
                        </a:rPr>
                        <a:t>+82%</a:t>
                      </a:r>
                      <a:endParaRPr lang="en-GB" sz="1400" b="0" i="0" u="none" strike="noStrike" dirty="0">
                        <a:solidFill>
                          <a:srgbClr val="000000"/>
                        </a:solidFill>
                        <a:effectLst/>
                        <a:latin typeface="Abadi" panose="020B0604020104020204" pitchFamily="34" charset="0"/>
                      </a:endParaRPr>
                    </a:p>
                  </a:txBody>
                  <a:tcPr marL="7405" marR="7405" marT="7405" marB="0" anchor="b"/>
                </a:tc>
                <a:tc>
                  <a:txBody>
                    <a:bodyPr/>
                    <a:lstStyle/>
                    <a:p>
                      <a:pPr algn="r" fontAlgn="b"/>
                      <a:r>
                        <a:rPr lang="en-GB" sz="1400" u="none" strike="noStrike" dirty="0">
                          <a:effectLst/>
                          <a:latin typeface="Abadi" panose="020B0604020104020204" pitchFamily="34" charset="0"/>
                        </a:rPr>
                        <a:t>+53%</a:t>
                      </a:r>
                      <a:endParaRPr lang="en-GB" sz="1400" b="0" i="0" u="none" strike="noStrike" dirty="0">
                        <a:solidFill>
                          <a:srgbClr val="000000"/>
                        </a:solidFill>
                        <a:effectLst/>
                        <a:latin typeface="Abadi" panose="020B0604020104020204" pitchFamily="34" charset="0"/>
                      </a:endParaRPr>
                    </a:p>
                  </a:txBody>
                  <a:tcPr marL="7405" marR="7405" marT="7405" marB="0" anchor="b"/>
                </a:tc>
                <a:extLst>
                  <a:ext uri="{0D108BD9-81ED-4DB2-BD59-A6C34878D82A}">
                    <a16:rowId xmlns:a16="http://schemas.microsoft.com/office/drawing/2014/main" val="1874373451"/>
                  </a:ext>
                </a:extLst>
              </a:tr>
              <a:tr h="362181">
                <a:tc>
                  <a:txBody>
                    <a:bodyPr/>
                    <a:lstStyle/>
                    <a:p>
                      <a:pPr algn="r" fontAlgn="b"/>
                      <a:r>
                        <a:rPr lang="en-GB" sz="1400" u="none" strike="noStrike" dirty="0">
                          <a:effectLst/>
                          <a:latin typeface="Abadi" panose="020B0604020104020204" pitchFamily="34" charset="0"/>
                        </a:rPr>
                        <a:t>2014</a:t>
                      </a:r>
                      <a:endParaRPr lang="en-GB" sz="1400" b="0" i="0" u="none" strike="noStrike" dirty="0">
                        <a:solidFill>
                          <a:srgbClr val="000000"/>
                        </a:solidFill>
                        <a:effectLst/>
                        <a:latin typeface="Abadi" panose="020B0604020104020204" pitchFamily="34" charset="0"/>
                      </a:endParaRPr>
                    </a:p>
                  </a:txBody>
                  <a:tcPr marL="7405" marR="7405" marT="7405" marB="0" anchor="b">
                    <a:solidFill>
                      <a:schemeClr val="accent1">
                        <a:lumMod val="40000"/>
                        <a:lumOff val="60000"/>
                      </a:schemeClr>
                    </a:solidFill>
                  </a:tcPr>
                </a:tc>
                <a:tc>
                  <a:txBody>
                    <a:bodyPr/>
                    <a:lstStyle/>
                    <a:p>
                      <a:pPr algn="l" fontAlgn="b"/>
                      <a:r>
                        <a:rPr lang="en-GB" sz="1400" u="none" strike="noStrike">
                          <a:effectLst/>
                          <a:latin typeface="Abadi" panose="020B0604020104020204" pitchFamily="34" charset="0"/>
                        </a:rPr>
                        <a:t>Europe</a:t>
                      </a:r>
                      <a:endParaRPr lang="en-GB" sz="1400" b="0" i="0" u="none" strike="noStrike">
                        <a:solidFill>
                          <a:srgbClr val="000000"/>
                        </a:solidFill>
                        <a:effectLst/>
                        <a:latin typeface="Abadi" panose="020B0604020104020204" pitchFamily="34" charset="0"/>
                      </a:endParaRPr>
                    </a:p>
                  </a:txBody>
                  <a:tcPr marL="7405" marR="7405" marT="7405" marB="0" anchor="b">
                    <a:solidFill>
                      <a:schemeClr val="accent1">
                        <a:lumMod val="40000"/>
                        <a:lumOff val="60000"/>
                      </a:schemeClr>
                    </a:solidFill>
                  </a:tcPr>
                </a:tc>
                <a:tc>
                  <a:txBody>
                    <a:bodyPr/>
                    <a:lstStyle/>
                    <a:p>
                      <a:pPr algn="r" fontAlgn="b"/>
                      <a:r>
                        <a:rPr lang="en-GB" sz="1400" u="none" strike="noStrike">
                          <a:effectLst/>
                          <a:latin typeface="Abadi" panose="020B0604020104020204" pitchFamily="34" charset="0"/>
                        </a:rPr>
                        <a:t>2462</a:t>
                      </a:r>
                      <a:endParaRPr lang="en-GB" sz="1400" b="0" i="0" u="none" strike="noStrike">
                        <a:solidFill>
                          <a:srgbClr val="000000"/>
                        </a:solidFill>
                        <a:effectLst/>
                        <a:latin typeface="Abadi" panose="020B0604020104020204" pitchFamily="34" charset="0"/>
                      </a:endParaRPr>
                    </a:p>
                  </a:txBody>
                  <a:tcPr marL="7405" marR="7405" marT="7405" marB="0" anchor="b">
                    <a:solidFill>
                      <a:schemeClr val="accent1">
                        <a:lumMod val="40000"/>
                        <a:lumOff val="60000"/>
                      </a:schemeClr>
                    </a:solidFill>
                  </a:tcPr>
                </a:tc>
                <a:tc>
                  <a:txBody>
                    <a:bodyPr/>
                    <a:lstStyle/>
                    <a:p>
                      <a:pPr algn="r" fontAlgn="b"/>
                      <a:r>
                        <a:rPr lang="en-GB" sz="1400" u="none" strike="noStrike">
                          <a:effectLst/>
                          <a:latin typeface="Abadi" panose="020B0604020104020204" pitchFamily="34" charset="0"/>
                        </a:rPr>
                        <a:t>36233590.45</a:t>
                      </a:r>
                      <a:endParaRPr lang="en-GB" sz="1400" b="0" i="0" u="none" strike="noStrike">
                        <a:solidFill>
                          <a:srgbClr val="000000"/>
                        </a:solidFill>
                        <a:effectLst/>
                        <a:latin typeface="Abadi" panose="020B0604020104020204" pitchFamily="34" charset="0"/>
                      </a:endParaRPr>
                    </a:p>
                  </a:txBody>
                  <a:tcPr marL="7405" marR="7405" marT="7405" marB="0" anchor="b">
                    <a:solidFill>
                      <a:schemeClr val="accent1">
                        <a:lumMod val="40000"/>
                        <a:lumOff val="60000"/>
                      </a:schemeClr>
                    </a:solidFill>
                  </a:tcPr>
                </a:tc>
                <a:tc>
                  <a:txBody>
                    <a:bodyPr/>
                    <a:lstStyle/>
                    <a:p>
                      <a:pPr algn="r" fontAlgn="b"/>
                      <a:r>
                        <a:rPr lang="en-GB" sz="1400" u="none" strike="noStrike">
                          <a:effectLst/>
                          <a:latin typeface="Abadi" panose="020B0604020104020204" pitchFamily="34" charset="0"/>
                        </a:rPr>
                        <a:t>+167%</a:t>
                      </a:r>
                      <a:endParaRPr lang="en-GB" sz="1400" b="0" i="0" u="none" strike="noStrike">
                        <a:solidFill>
                          <a:srgbClr val="000000"/>
                        </a:solidFill>
                        <a:effectLst/>
                        <a:latin typeface="Abadi" panose="020B0604020104020204" pitchFamily="34" charset="0"/>
                      </a:endParaRPr>
                    </a:p>
                  </a:txBody>
                  <a:tcPr marL="7405" marR="7405" marT="7405" marB="0" anchor="b">
                    <a:solidFill>
                      <a:schemeClr val="accent1">
                        <a:lumMod val="40000"/>
                        <a:lumOff val="60000"/>
                      </a:schemeClr>
                    </a:solidFill>
                  </a:tcPr>
                </a:tc>
                <a:tc>
                  <a:txBody>
                    <a:bodyPr/>
                    <a:lstStyle/>
                    <a:p>
                      <a:pPr algn="r" fontAlgn="b"/>
                      <a:r>
                        <a:rPr lang="en-GB" sz="1400" u="none" strike="noStrike" dirty="0">
                          <a:effectLst/>
                          <a:latin typeface="Abadi" panose="020B0604020104020204" pitchFamily="34" charset="0"/>
                        </a:rPr>
                        <a:t>+125%</a:t>
                      </a:r>
                      <a:endParaRPr lang="en-GB" sz="1400" b="0" i="0" u="none" strike="noStrike" dirty="0">
                        <a:solidFill>
                          <a:srgbClr val="000000"/>
                        </a:solidFill>
                        <a:effectLst/>
                        <a:latin typeface="Abadi" panose="020B0604020104020204" pitchFamily="34" charset="0"/>
                      </a:endParaRPr>
                    </a:p>
                  </a:txBody>
                  <a:tcPr marL="7405" marR="7405" marT="7405" marB="0" anchor="b">
                    <a:solidFill>
                      <a:schemeClr val="accent1">
                        <a:lumMod val="40000"/>
                        <a:lumOff val="60000"/>
                      </a:schemeClr>
                    </a:solidFill>
                  </a:tcPr>
                </a:tc>
                <a:extLst>
                  <a:ext uri="{0D108BD9-81ED-4DB2-BD59-A6C34878D82A}">
                    <a16:rowId xmlns:a16="http://schemas.microsoft.com/office/drawing/2014/main" val="87209957"/>
                  </a:ext>
                </a:extLst>
              </a:tr>
              <a:tr h="362181">
                <a:tc>
                  <a:txBody>
                    <a:bodyPr/>
                    <a:lstStyle/>
                    <a:p>
                      <a:pPr algn="r" fontAlgn="b"/>
                      <a:r>
                        <a:rPr lang="en-GB" sz="1400" u="none" strike="noStrike">
                          <a:effectLst/>
                          <a:latin typeface="Abadi" panose="020B0604020104020204" pitchFamily="34" charset="0"/>
                        </a:rPr>
                        <a:t>2014</a:t>
                      </a:r>
                      <a:endParaRPr lang="en-GB" sz="1400" b="0" i="0" u="none" strike="noStrike">
                        <a:solidFill>
                          <a:srgbClr val="000000"/>
                        </a:solidFill>
                        <a:effectLst/>
                        <a:latin typeface="Abadi" panose="020B0604020104020204" pitchFamily="34" charset="0"/>
                      </a:endParaRPr>
                    </a:p>
                  </a:txBody>
                  <a:tcPr marL="7405" marR="7405" marT="7405" marB="0" anchor="b">
                    <a:solidFill>
                      <a:schemeClr val="accent1">
                        <a:lumMod val="40000"/>
                        <a:lumOff val="60000"/>
                      </a:schemeClr>
                    </a:solidFill>
                  </a:tcPr>
                </a:tc>
                <a:tc>
                  <a:txBody>
                    <a:bodyPr/>
                    <a:lstStyle/>
                    <a:p>
                      <a:pPr algn="l" fontAlgn="b"/>
                      <a:r>
                        <a:rPr lang="en-GB" sz="1400" u="none" strike="noStrike">
                          <a:effectLst/>
                          <a:latin typeface="Abadi" panose="020B0604020104020204" pitchFamily="34" charset="0"/>
                        </a:rPr>
                        <a:t>North America</a:t>
                      </a:r>
                      <a:endParaRPr lang="en-GB" sz="1400" b="0" i="0" u="none" strike="noStrike">
                        <a:solidFill>
                          <a:srgbClr val="000000"/>
                        </a:solidFill>
                        <a:effectLst/>
                        <a:latin typeface="Abadi" panose="020B0604020104020204" pitchFamily="34" charset="0"/>
                      </a:endParaRPr>
                    </a:p>
                  </a:txBody>
                  <a:tcPr marL="7405" marR="7405" marT="7405" marB="0" anchor="b">
                    <a:solidFill>
                      <a:schemeClr val="accent1">
                        <a:lumMod val="40000"/>
                        <a:lumOff val="60000"/>
                      </a:schemeClr>
                    </a:solidFill>
                  </a:tcPr>
                </a:tc>
                <a:tc>
                  <a:txBody>
                    <a:bodyPr/>
                    <a:lstStyle/>
                    <a:p>
                      <a:pPr algn="r" fontAlgn="b"/>
                      <a:r>
                        <a:rPr lang="en-GB" sz="1400" u="none" strike="noStrike">
                          <a:effectLst/>
                          <a:latin typeface="Abadi" panose="020B0604020104020204" pitchFamily="34" charset="0"/>
                        </a:rPr>
                        <a:t>4882</a:t>
                      </a:r>
                      <a:endParaRPr lang="en-GB" sz="1400" b="0" i="0" u="none" strike="noStrike">
                        <a:solidFill>
                          <a:srgbClr val="000000"/>
                        </a:solidFill>
                        <a:effectLst/>
                        <a:latin typeface="Abadi" panose="020B0604020104020204" pitchFamily="34" charset="0"/>
                      </a:endParaRPr>
                    </a:p>
                  </a:txBody>
                  <a:tcPr marL="7405" marR="7405" marT="7405" marB="0" anchor="b">
                    <a:solidFill>
                      <a:schemeClr val="accent1">
                        <a:lumMod val="40000"/>
                        <a:lumOff val="60000"/>
                      </a:schemeClr>
                    </a:solidFill>
                  </a:tcPr>
                </a:tc>
                <a:tc>
                  <a:txBody>
                    <a:bodyPr/>
                    <a:lstStyle/>
                    <a:p>
                      <a:pPr algn="r" fontAlgn="b"/>
                      <a:r>
                        <a:rPr lang="en-GB" sz="1400" u="none" strike="noStrike">
                          <a:effectLst/>
                          <a:latin typeface="Abadi" panose="020B0604020104020204" pitchFamily="34" charset="0"/>
                        </a:rPr>
                        <a:t>111701915.8</a:t>
                      </a:r>
                      <a:endParaRPr lang="en-GB" sz="1400" b="0" i="0" u="none" strike="noStrike">
                        <a:solidFill>
                          <a:srgbClr val="000000"/>
                        </a:solidFill>
                        <a:effectLst/>
                        <a:latin typeface="Abadi" panose="020B0604020104020204" pitchFamily="34" charset="0"/>
                      </a:endParaRPr>
                    </a:p>
                  </a:txBody>
                  <a:tcPr marL="7405" marR="7405" marT="7405" marB="0" anchor="b">
                    <a:solidFill>
                      <a:schemeClr val="accent1">
                        <a:lumMod val="40000"/>
                        <a:lumOff val="60000"/>
                      </a:schemeClr>
                    </a:solidFill>
                  </a:tcPr>
                </a:tc>
                <a:tc>
                  <a:txBody>
                    <a:bodyPr/>
                    <a:lstStyle/>
                    <a:p>
                      <a:pPr algn="r" fontAlgn="b"/>
                      <a:r>
                        <a:rPr lang="en-GB" sz="1400" u="none" strike="noStrike">
                          <a:effectLst/>
                          <a:latin typeface="Abadi" panose="020B0604020104020204" pitchFamily="34" charset="0"/>
                        </a:rPr>
                        <a:t>+50%</a:t>
                      </a:r>
                      <a:endParaRPr lang="en-GB" sz="1400" b="0" i="0" u="none" strike="noStrike">
                        <a:solidFill>
                          <a:srgbClr val="000000"/>
                        </a:solidFill>
                        <a:effectLst/>
                        <a:latin typeface="Abadi" panose="020B0604020104020204" pitchFamily="34" charset="0"/>
                      </a:endParaRPr>
                    </a:p>
                  </a:txBody>
                  <a:tcPr marL="7405" marR="7405" marT="7405" marB="0" anchor="b">
                    <a:solidFill>
                      <a:schemeClr val="accent1">
                        <a:lumMod val="40000"/>
                        <a:lumOff val="60000"/>
                      </a:schemeClr>
                    </a:solidFill>
                  </a:tcPr>
                </a:tc>
                <a:tc>
                  <a:txBody>
                    <a:bodyPr/>
                    <a:lstStyle/>
                    <a:p>
                      <a:pPr algn="r" fontAlgn="b"/>
                      <a:r>
                        <a:rPr lang="en-GB" sz="1400" u="none" strike="noStrike" dirty="0">
                          <a:effectLst/>
                          <a:latin typeface="Abadi" panose="020B0604020104020204" pitchFamily="34" charset="0"/>
                        </a:rPr>
                        <a:t>-18%</a:t>
                      </a:r>
                      <a:endParaRPr lang="en-GB" sz="1400" b="0" i="0" u="none" strike="noStrike" dirty="0">
                        <a:solidFill>
                          <a:srgbClr val="000000"/>
                        </a:solidFill>
                        <a:effectLst/>
                        <a:latin typeface="Abadi" panose="020B0604020104020204" pitchFamily="34" charset="0"/>
                      </a:endParaRPr>
                    </a:p>
                  </a:txBody>
                  <a:tcPr marL="7405" marR="7405" marT="7405" marB="0" anchor="b">
                    <a:solidFill>
                      <a:schemeClr val="accent1">
                        <a:lumMod val="40000"/>
                        <a:lumOff val="60000"/>
                      </a:schemeClr>
                    </a:solidFill>
                  </a:tcPr>
                </a:tc>
                <a:extLst>
                  <a:ext uri="{0D108BD9-81ED-4DB2-BD59-A6C34878D82A}">
                    <a16:rowId xmlns:a16="http://schemas.microsoft.com/office/drawing/2014/main" val="4194778745"/>
                  </a:ext>
                </a:extLst>
              </a:tr>
              <a:tr h="362181">
                <a:tc>
                  <a:txBody>
                    <a:bodyPr/>
                    <a:lstStyle/>
                    <a:p>
                      <a:pPr algn="r" fontAlgn="b"/>
                      <a:r>
                        <a:rPr lang="en-GB" sz="1400" u="none" strike="noStrike">
                          <a:effectLst/>
                          <a:latin typeface="Abadi" panose="020B0604020104020204" pitchFamily="34" charset="0"/>
                        </a:rPr>
                        <a:t>2014</a:t>
                      </a:r>
                      <a:endParaRPr lang="en-GB" sz="1400" b="0" i="0" u="none" strike="noStrike">
                        <a:solidFill>
                          <a:srgbClr val="000000"/>
                        </a:solidFill>
                        <a:effectLst/>
                        <a:latin typeface="Abadi" panose="020B0604020104020204" pitchFamily="34" charset="0"/>
                      </a:endParaRPr>
                    </a:p>
                  </a:txBody>
                  <a:tcPr marL="7405" marR="7405" marT="7405" marB="0" anchor="b">
                    <a:solidFill>
                      <a:schemeClr val="accent1">
                        <a:lumMod val="40000"/>
                        <a:lumOff val="60000"/>
                      </a:schemeClr>
                    </a:solidFill>
                  </a:tcPr>
                </a:tc>
                <a:tc>
                  <a:txBody>
                    <a:bodyPr/>
                    <a:lstStyle/>
                    <a:p>
                      <a:pPr algn="l" fontAlgn="b"/>
                      <a:r>
                        <a:rPr lang="en-GB" sz="1400" u="none" strike="noStrike">
                          <a:effectLst/>
                          <a:latin typeface="Abadi" panose="020B0604020104020204" pitchFamily="34" charset="0"/>
                        </a:rPr>
                        <a:t>Pacific</a:t>
                      </a:r>
                      <a:endParaRPr lang="en-GB" sz="1400" b="0" i="0" u="none" strike="noStrike">
                        <a:solidFill>
                          <a:srgbClr val="000000"/>
                        </a:solidFill>
                        <a:effectLst/>
                        <a:latin typeface="Abadi" panose="020B0604020104020204" pitchFamily="34" charset="0"/>
                      </a:endParaRPr>
                    </a:p>
                  </a:txBody>
                  <a:tcPr marL="7405" marR="7405" marT="7405" marB="0" anchor="b">
                    <a:solidFill>
                      <a:schemeClr val="accent1">
                        <a:lumMod val="40000"/>
                        <a:lumOff val="60000"/>
                      </a:schemeClr>
                    </a:solidFill>
                  </a:tcPr>
                </a:tc>
                <a:tc>
                  <a:txBody>
                    <a:bodyPr/>
                    <a:lstStyle/>
                    <a:p>
                      <a:pPr algn="r" fontAlgn="b"/>
                      <a:r>
                        <a:rPr lang="en-GB" sz="1400" u="none" strike="noStrike">
                          <a:effectLst/>
                          <a:latin typeface="Abadi" panose="020B0604020104020204" pitchFamily="34" charset="0"/>
                        </a:rPr>
                        <a:t>1600</a:t>
                      </a:r>
                      <a:endParaRPr lang="en-GB" sz="1400" b="0" i="0" u="none" strike="noStrike">
                        <a:solidFill>
                          <a:srgbClr val="000000"/>
                        </a:solidFill>
                        <a:effectLst/>
                        <a:latin typeface="Abadi" panose="020B0604020104020204" pitchFamily="34" charset="0"/>
                      </a:endParaRPr>
                    </a:p>
                  </a:txBody>
                  <a:tcPr marL="7405" marR="7405" marT="7405" marB="0" anchor="b">
                    <a:solidFill>
                      <a:schemeClr val="accent1">
                        <a:lumMod val="40000"/>
                        <a:lumOff val="60000"/>
                      </a:schemeClr>
                    </a:solidFill>
                  </a:tcPr>
                </a:tc>
                <a:tc>
                  <a:txBody>
                    <a:bodyPr/>
                    <a:lstStyle/>
                    <a:p>
                      <a:pPr algn="r" fontAlgn="b"/>
                      <a:r>
                        <a:rPr lang="en-GB" sz="1400" u="none" strike="noStrike">
                          <a:effectLst/>
                          <a:latin typeface="Abadi" panose="020B0604020104020204" pitchFamily="34" charset="0"/>
                        </a:rPr>
                        <a:t>10173266.78</a:t>
                      </a:r>
                      <a:endParaRPr lang="en-GB" sz="1400" b="0" i="0" u="none" strike="noStrike">
                        <a:solidFill>
                          <a:srgbClr val="000000"/>
                        </a:solidFill>
                        <a:effectLst/>
                        <a:latin typeface="Abadi" panose="020B0604020104020204" pitchFamily="34" charset="0"/>
                      </a:endParaRPr>
                    </a:p>
                  </a:txBody>
                  <a:tcPr marL="7405" marR="7405" marT="7405" marB="0" anchor="b">
                    <a:solidFill>
                      <a:schemeClr val="accent1">
                        <a:lumMod val="40000"/>
                        <a:lumOff val="60000"/>
                      </a:schemeClr>
                    </a:solidFill>
                  </a:tcPr>
                </a:tc>
                <a:tc>
                  <a:txBody>
                    <a:bodyPr/>
                    <a:lstStyle/>
                    <a:p>
                      <a:pPr algn="r" fontAlgn="b"/>
                      <a:r>
                        <a:rPr lang="en-GB" sz="1400" u="none" strike="noStrike">
                          <a:effectLst/>
                          <a:latin typeface="Abadi" panose="020B0604020104020204" pitchFamily="34" charset="0"/>
                        </a:rPr>
                        <a:t>+171%</a:t>
                      </a:r>
                      <a:endParaRPr lang="en-GB" sz="1400" b="0" i="0" u="none" strike="noStrike">
                        <a:solidFill>
                          <a:srgbClr val="000000"/>
                        </a:solidFill>
                        <a:effectLst/>
                        <a:latin typeface="Abadi" panose="020B0604020104020204" pitchFamily="34" charset="0"/>
                      </a:endParaRPr>
                    </a:p>
                  </a:txBody>
                  <a:tcPr marL="7405" marR="7405" marT="7405" marB="0" anchor="b">
                    <a:solidFill>
                      <a:schemeClr val="accent1">
                        <a:lumMod val="40000"/>
                        <a:lumOff val="60000"/>
                      </a:schemeClr>
                    </a:solidFill>
                  </a:tcPr>
                </a:tc>
                <a:tc>
                  <a:txBody>
                    <a:bodyPr/>
                    <a:lstStyle/>
                    <a:p>
                      <a:pPr algn="r" fontAlgn="b"/>
                      <a:r>
                        <a:rPr lang="en-GB" sz="1400" u="none" strike="noStrike" dirty="0">
                          <a:effectLst/>
                          <a:latin typeface="Abadi" panose="020B0604020104020204" pitchFamily="34" charset="0"/>
                        </a:rPr>
                        <a:t>+537%</a:t>
                      </a:r>
                      <a:endParaRPr lang="en-GB" sz="1400" b="0" i="0" u="none" strike="noStrike" dirty="0">
                        <a:solidFill>
                          <a:srgbClr val="000000"/>
                        </a:solidFill>
                        <a:effectLst/>
                        <a:latin typeface="Abadi" panose="020B0604020104020204" pitchFamily="34" charset="0"/>
                      </a:endParaRPr>
                    </a:p>
                  </a:txBody>
                  <a:tcPr marL="7405" marR="7405" marT="7405" marB="0" anchor="b">
                    <a:solidFill>
                      <a:schemeClr val="accent1">
                        <a:lumMod val="40000"/>
                        <a:lumOff val="60000"/>
                      </a:schemeClr>
                    </a:solidFill>
                  </a:tcPr>
                </a:tc>
                <a:extLst>
                  <a:ext uri="{0D108BD9-81ED-4DB2-BD59-A6C34878D82A}">
                    <a16:rowId xmlns:a16="http://schemas.microsoft.com/office/drawing/2014/main" val="3389771873"/>
                  </a:ext>
                </a:extLst>
              </a:tr>
            </a:tbl>
          </a:graphicData>
        </a:graphic>
      </p:graphicFrame>
      <p:sp>
        <p:nvSpPr>
          <p:cNvPr id="15" name="TextBox 14">
            <a:extLst>
              <a:ext uri="{FF2B5EF4-FFF2-40B4-BE49-F238E27FC236}">
                <a16:creationId xmlns:a16="http://schemas.microsoft.com/office/drawing/2014/main" id="{B2F6C998-1110-48DD-B41F-B1385205E187}"/>
              </a:ext>
            </a:extLst>
          </p:cNvPr>
          <p:cNvSpPr txBox="1"/>
          <p:nvPr/>
        </p:nvSpPr>
        <p:spPr>
          <a:xfrm>
            <a:off x="838200" y="1408607"/>
            <a:ext cx="11028218" cy="369332"/>
          </a:xfrm>
          <a:prstGeom prst="rect">
            <a:avLst/>
          </a:prstGeom>
          <a:noFill/>
        </p:spPr>
        <p:txBody>
          <a:bodyPr wrap="square">
            <a:spAutoFit/>
          </a:bodyPr>
          <a:lstStyle/>
          <a:p>
            <a:r>
              <a:rPr lang="en-GB" sz="1800" dirty="0">
                <a:latin typeface="Abadi" panose="020B0604020104020204" pitchFamily="34" charset="0"/>
              </a:rPr>
              <a:t>Sales from the first 5 months of sales across years (includes trends in seasonality) </a:t>
            </a:r>
            <a:endParaRPr lang="en-GB" dirty="0"/>
          </a:p>
        </p:txBody>
      </p:sp>
      <p:sp>
        <p:nvSpPr>
          <p:cNvPr id="23" name="Title 9">
            <a:extLst>
              <a:ext uri="{FF2B5EF4-FFF2-40B4-BE49-F238E27FC236}">
                <a16:creationId xmlns:a16="http://schemas.microsoft.com/office/drawing/2014/main" id="{F5E14D3A-915E-4DF1-B03E-424C4BF84092}"/>
              </a:ext>
            </a:extLst>
          </p:cNvPr>
          <p:cNvSpPr>
            <a:spLocks noGrp="1"/>
          </p:cNvSpPr>
          <p:nvPr>
            <p:ph type="title"/>
          </p:nvPr>
        </p:nvSpPr>
        <p:spPr>
          <a:xfrm>
            <a:off x="838200" y="365125"/>
            <a:ext cx="10515600" cy="1325563"/>
          </a:xfrm>
        </p:spPr>
        <p:txBody>
          <a:bodyPr>
            <a:normAutofit/>
          </a:bodyPr>
          <a:lstStyle/>
          <a:p>
            <a:r>
              <a:rPr lang="en-GB" sz="4000" dirty="0">
                <a:latin typeface="Abadi" panose="020B0604020104020204" pitchFamily="34" charset="0"/>
              </a:rPr>
              <a:t>Bike category sales across continents</a:t>
            </a:r>
            <a:endParaRPr lang="en-GB" sz="4000" dirty="0"/>
          </a:p>
        </p:txBody>
      </p:sp>
      <p:sp>
        <p:nvSpPr>
          <p:cNvPr id="24" name="TextBox 23">
            <a:extLst>
              <a:ext uri="{FF2B5EF4-FFF2-40B4-BE49-F238E27FC236}">
                <a16:creationId xmlns:a16="http://schemas.microsoft.com/office/drawing/2014/main" id="{5458F7F8-6EFF-42AE-8FF2-02D642CBEC9F}"/>
              </a:ext>
            </a:extLst>
          </p:cNvPr>
          <p:cNvSpPr txBox="1"/>
          <p:nvPr/>
        </p:nvSpPr>
        <p:spPr>
          <a:xfrm>
            <a:off x="838200" y="6362070"/>
            <a:ext cx="11028218" cy="261610"/>
          </a:xfrm>
          <a:prstGeom prst="rect">
            <a:avLst/>
          </a:prstGeom>
          <a:noFill/>
        </p:spPr>
        <p:txBody>
          <a:bodyPr wrap="square">
            <a:spAutoFit/>
          </a:bodyPr>
          <a:lstStyle/>
          <a:p>
            <a:r>
              <a:rPr lang="en-GB" sz="1100" dirty="0">
                <a:latin typeface="Abadi" panose="020B0604020104020204" pitchFamily="34" charset="0"/>
              </a:rPr>
              <a:t>* Sales in 2014 in bike category were only visible in the first 5 months</a:t>
            </a:r>
            <a:endParaRPr lang="en-GB" sz="1100" dirty="0"/>
          </a:p>
        </p:txBody>
      </p:sp>
    </p:spTree>
    <p:extLst>
      <p:ext uri="{BB962C8B-B14F-4D97-AF65-F5344CB8AC3E}">
        <p14:creationId xmlns:p14="http://schemas.microsoft.com/office/powerpoint/2010/main" val="2031061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EDAB21-7B83-4F44-9133-7D9257CA2E7D}"/>
              </a:ext>
            </a:extLst>
          </p:cNvPr>
          <p:cNvSpPr>
            <a:spLocks noGrp="1"/>
          </p:cNvSpPr>
          <p:nvPr>
            <p:ph type="title"/>
          </p:nvPr>
        </p:nvSpPr>
        <p:spPr/>
        <p:txBody>
          <a:bodyPr>
            <a:normAutofit/>
          </a:bodyPr>
          <a:lstStyle/>
          <a:p>
            <a:r>
              <a:rPr lang="en-GB" sz="4000" dirty="0">
                <a:latin typeface="Abadi" panose="020B0604020104020204" pitchFamily="34" charset="0"/>
              </a:rPr>
              <a:t>Bike category sales across continents</a:t>
            </a:r>
            <a:endParaRPr lang="en-GB" sz="4000" dirty="0"/>
          </a:p>
        </p:txBody>
      </p:sp>
      <p:sp>
        <p:nvSpPr>
          <p:cNvPr id="15" name="TextBox 14">
            <a:extLst>
              <a:ext uri="{FF2B5EF4-FFF2-40B4-BE49-F238E27FC236}">
                <a16:creationId xmlns:a16="http://schemas.microsoft.com/office/drawing/2014/main" id="{B2F6C998-1110-48DD-B41F-B1385205E187}"/>
              </a:ext>
            </a:extLst>
          </p:cNvPr>
          <p:cNvSpPr txBox="1"/>
          <p:nvPr/>
        </p:nvSpPr>
        <p:spPr>
          <a:xfrm>
            <a:off x="838200" y="1408607"/>
            <a:ext cx="11028218" cy="369332"/>
          </a:xfrm>
          <a:prstGeom prst="rect">
            <a:avLst/>
          </a:prstGeom>
          <a:noFill/>
        </p:spPr>
        <p:txBody>
          <a:bodyPr wrap="square">
            <a:spAutoFit/>
          </a:bodyPr>
          <a:lstStyle/>
          <a:p>
            <a:r>
              <a:rPr lang="en-GB" sz="1800" dirty="0">
                <a:latin typeface="Abadi" panose="020B0604020104020204" pitchFamily="34" charset="0"/>
              </a:rPr>
              <a:t>Sales across years</a:t>
            </a:r>
            <a:endParaRPr lang="en-GB" dirty="0"/>
          </a:p>
        </p:txBody>
      </p:sp>
      <p:sp>
        <p:nvSpPr>
          <p:cNvPr id="14" name="TextBox 13">
            <a:extLst>
              <a:ext uri="{FF2B5EF4-FFF2-40B4-BE49-F238E27FC236}">
                <a16:creationId xmlns:a16="http://schemas.microsoft.com/office/drawing/2014/main" id="{09E6CADB-E91C-48BC-BD71-D373F7DD3D2D}"/>
              </a:ext>
            </a:extLst>
          </p:cNvPr>
          <p:cNvSpPr txBox="1"/>
          <p:nvPr/>
        </p:nvSpPr>
        <p:spPr>
          <a:xfrm>
            <a:off x="838200" y="6362070"/>
            <a:ext cx="11028218" cy="261610"/>
          </a:xfrm>
          <a:prstGeom prst="rect">
            <a:avLst/>
          </a:prstGeom>
          <a:noFill/>
        </p:spPr>
        <p:txBody>
          <a:bodyPr wrap="square">
            <a:spAutoFit/>
          </a:bodyPr>
          <a:lstStyle/>
          <a:p>
            <a:r>
              <a:rPr lang="en-GB" sz="1100" dirty="0">
                <a:latin typeface="Abadi" panose="020B0604020104020204" pitchFamily="34" charset="0"/>
              </a:rPr>
              <a:t>* Sales in 2014 in bike category were only visible in the first 5 months</a:t>
            </a:r>
            <a:endParaRPr lang="en-GB" sz="1100" dirty="0"/>
          </a:p>
        </p:txBody>
      </p:sp>
      <p:graphicFrame>
        <p:nvGraphicFramePr>
          <p:cNvPr id="18" name="Content Placeholder 17">
            <a:extLst>
              <a:ext uri="{FF2B5EF4-FFF2-40B4-BE49-F238E27FC236}">
                <a16:creationId xmlns:a16="http://schemas.microsoft.com/office/drawing/2014/main" id="{9EEB80F4-8500-48A2-80BE-7C38EE92B922}"/>
              </a:ext>
            </a:extLst>
          </p:cNvPr>
          <p:cNvGraphicFramePr>
            <a:graphicFrameLocks noGrp="1"/>
          </p:cNvGraphicFramePr>
          <p:nvPr>
            <p:ph sz="half" idx="2"/>
            <p:extLst>
              <p:ext uri="{D42A27DB-BD31-4B8C-83A1-F6EECF244321}">
                <p14:modId xmlns:p14="http://schemas.microsoft.com/office/powerpoint/2010/main" val="2278068745"/>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Content Placeholder 21">
            <a:extLst>
              <a:ext uri="{FF2B5EF4-FFF2-40B4-BE49-F238E27FC236}">
                <a16:creationId xmlns:a16="http://schemas.microsoft.com/office/drawing/2014/main" id="{9EEB80F4-8500-48A2-80BE-7C38EE92B922}"/>
              </a:ext>
            </a:extLst>
          </p:cNvPr>
          <p:cNvGraphicFramePr>
            <a:graphicFrameLocks noGrp="1"/>
          </p:cNvGraphicFramePr>
          <p:nvPr>
            <p:ph sz="half" idx="1"/>
            <p:extLst>
              <p:ext uri="{D42A27DB-BD31-4B8C-83A1-F6EECF244321}">
                <p14:modId xmlns:p14="http://schemas.microsoft.com/office/powerpoint/2010/main" val="574534404"/>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83590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38165F1-757B-48AA-9D52-3EACDF67E158}"/>
              </a:ext>
            </a:extLst>
          </p:cNvPr>
          <p:cNvGraphicFramePr>
            <a:graphicFrameLocks noGrp="1"/>
          </p:cNvGraphicFramePr>
          <p:nvPr>
            <p:ph sz="half" idx="1"/>
            <p:extLst>
              <p:ext uri="{D42A27DB-BD31-4B8C-83A1-F6EECF244321}">
                <p14:modId xmlns:p14="http://schemas.microsoft.com/office/powerpoint/2010/main" val="2083173727"/>
              </p:ext>
            </p:extLst>
          </p:nvPr>
        </p:nvGraphicFramePr>
        <p:xfrm>
          <a:off x="838200" y="2078182"/>
          <a:ext cx="10515600" cy="4156793"/>
        </p:xfrm>
        <a:graphic>
          <a:graphicData uri="http://schemas.openxmlformats.org/drawingml/2006/table">
            <a:tbl>
              <a:tblPr>
                <a:tableStyleId>{22838BEF-8BB2-4498-84A7-C5851F593DF1}</a:tableStyleId>
              </a:tblPr>
              <a:tblGrid>
                <a:gridCol w="882103">
                  <a:extLst>
                    <a:ext uri="{9D8B030D-6E8A-4147-A177-3AD203B41FA5}">
                      <a16:colId xmlns:a16="http://schemas.microsoft.com/office/drawing/2014/main" val="698787010"/>
                    </a:ext>
                  </a:extLst>
                </a:gridCol>
                <a:gridCol w="1323154">
                  <a:extLst>
                    <a:ext uri="{9D8B030D-6E8A-4147-A177-3AD203B41FA5}">
                      <a16:colId xmlns:a16="http://schemas.microsoft.com/office/drawing/2014/main" val="483141730"/>
                    </a:ext>
                  </a:extLst>
                </a:gridCol>
                <a:gridCol w="1474041">
                  <a:extLst>
                    <a:ext uri="{9D8B030D-6E8A-4147-A177-3AD203B41FA5}">
                      <a16:colId xmlns:a16="http://schemas.microsoft.com/office/drawing/2014/main" val="739904102"/>
                    </a:ext>
                  </a:extLst>
                </a:gridCol>
                <a:gridCol w="2135618">
                  <a:extLst>
                    <a:ext uri="{9D8B030D-6E8A-4147-A177-3AD203B41FA5}">
                      <a16:colId xmlns:a16="http://schemas.microsoft.com/office/drawing/2014/main" val="3687373296"/>
                    </a:ext>
                  </a:extLst>
                </a:gridCol>
                <a:gridCol w="2541851">
                  <a:extLst>
                    <a:ext uri="{9D8B030D-6E8A-4147-A177-3AD203B41FA5}">
                      <a16:colId xmlns:a16="http://schemas.microsoft.com/office/drawing/2014/main" val="1919665388"/>
                    </a:ext>
                  </a:extLst>
                </a:gridCol>
                <a:gridCol w="2158833">
                  <a:extLst>
                    <a:ext uri="{9D8B030D-6E8A-4147-A177-3AD203B41FA5}">
                      <a16:colId xmlns:a16="http://schemas.microsoft.com/office/drawing/2014/main" val="786210476"/>
                    </a:ext>
                  </a:extLst>
                </a:gridCol>
              </a:tblGrid>
              <a:tr h="489977">
                <a:tc>
                  <a:txBody>
                    <a:bodyPr/>
                    <a:lstStyle/>
                    <a:p>
                      <a:pPr algn="ctr" fontAlgn="b"/>
                      <a:r>
                        <a:rPr lang="en-GB" sz="1400" b="1" u="none" strike="noStrike" dirty="0">
                          <a:effectLst/>
                          <a:latin typeface="Abadi" panose="020B0604020104020204" pitchFamily="34" charset="0"/>
                        </a:rPr>
                        <a:t>Year of sale</a:t>
                      </a:r>
                    </a:p>
                  </a:txBody>
                  <a:tcPr marL="7405" marR="7405" marT="7405" marB="0" anchor="b"/>
                </a:tc>
                <a:tc>
                  <a:txBody>
                    <a:bodyPr/>
                    <a:lstStyle/>
                    <a:p>
                      <a:pPr algn="ctr" fontAlgn="b"/>
                      <a:r>
                        <a:rPr lang="en-GB" sz="1400" b="1" u="none" strike="noStrike" dirty="0">
                          <a:effectLst/>
                          <a:latin typeface="Abadi" panose="020B0604020104020204" pitchFamily="34" charset="0"/>
                        </a:rPr>
                        <a:t>Territory group (continent)</a:t>
                      </a:r>
                    </a:p>
                  </a:txBody>
                  <a:tcPr marL="7405" marR="7405" marT="7405" marB="0" anchor="b"/>
                </a:tc>
                <a:tc>
                  <a:txBody>
                    <a:bodyPr/>
                    <a:lstStyle/>
                    <a:p>
                      <a:pPr algn="ctr" fontAlgn="b"/>
                      <a:r>
                        <a:rPr lang="en-GB" sz="1400" b="1" u="none" strike="noStrike" dirty="0">
                          <a:effectLst/>
                          <a:latin typeface="Abadi" panose="020B0604020104020204" pitchFamily="34" charset="0"/>
                        </a:rPr>
                        <a:t>Number of transactions</a:t>
                      </a:r>
                    </a:p>
                  </a:txBody>
                  <a:tcPr marL="7405" marR="7405" marT="7405" marB="0" anchor="b"/>
                </a:tc>
                <a:tc>
                  <a:txBody>
                    <a:bodyPr/>
                    <a:lstStyle/>
                    <a:p>
                      <a:pPr algn="ctr" fontAlgn="b"/>
                      <a:r>
                        <a:rPr lang="en-GB" sz="1400" b="1" u="none" strike="noStrike" dirty="0">
                          <a:effectLst/>
                          <a:latin typeface="Abadi" panose="020B0604020104020204" pitchFamily="34" charset="0"/>
                        </a:rPr>
                        <a:t>Sales</a:t>
                      </a:r>
                    </a:p>
                  </a:txBody>
                  <a:tcPr marL="7405" marR="7405" marT="7405" marB="0" anchor="b"/>
                </a:tc>
                <a:tc>
                  <a:txBody>
                    <a:bodyPr/>
                    <a:lstStyle/>
                    <a:p>
                      <a:pPr algn="ctr" fontAlgn="b"/>
                      <a:r>
                        <a:rPr lang="en-GB" sz="1400" b="1" u="none" strike="noStrike" dirty="0">
                          <a:effectLst/>
                          <a:latin typeface="Abadi" panose="020B0604020104020204" pitchFamily="34" charset="0"/>
                        </a:rPr>
                        <a:t>Projection for number of transactions in 2014</a:t>
                      </a:r>
                      <a:endParaRPr lang="en-GB" sz="1400" b="1" i="0" u="none" strike="noStrike" dirty="0">
                        <a:solidFill>
                          <a:srgbClr val="FFFFFF"/>
                        </a:solidFill>
                        <a:effectLst/>
                        <a:latin typeface="Abadi" panose="020B0604020104020204" pitchFamily="34" charset="0"/>
                      </a:endParaRPr>
                    </a:p>
                  </a:txBody>
                  <a:tcPr marL="2995" marR="2995" marT="2995" marB="0" anchor="b"/>
                </a:tc>
                <a:tc>
                  <a:txBody>
                    <a:bodyPr/>
                    <a:lstStyle/>
                    <a:p>
                      <a:pPr algn="ctr" fontAlgn="b"/>
                      <a:r>
                        <a:rPr lang="en-GB" sz="1400" b="1" u="none" strike="noStrike" dirty="0">
                          <a:effectLst/>
                          <a:latin typeface="Abadi" panose="020B0604020104020204" pitchFamily="34" charset="0"/>
                        </a:rPr>
                        <a:t>Projection for sales (untaxed) in 2014</a:t>
                      </a:r>
                      <a:endParaRPr lang="en-GB" sz="1400" b="1" i="0" u="none" strike="noStrike" dirty="0">
                        <a:solidFill>
                          <a:srgbClr val="FFFFFF"/>
                        </a:solidFill>
                        <a:effectLst/>
                        <a:latin typeface="Abadi" panose="020B0604020104020204" pitchFamily="34" charset="0"/>
                      </a:endParaRPr>
                    </a:p>
                  </a:txBody>
                  <a:tcPr marL="2995" marR="2995" marT="2995" marB="0" anchor="b"/>
                </a:tc>
                <a:extLst>
                  <a:ext uri="{0D108BD9-81ED-4DB2-BD59-A6C34878D82A}">
                    <a16:rowId xmlns:a16="http://schemas.microsoft.com/office/drawing/2014/main" val="2323194628"/>
                  </a:ext>
                </a:extLst>
              </a:tr>
              <a:tr h="305568">
                <a:tc>
                  <a:txBody>
                    <a:bodyPr/>
                    <a:lstStyle/>
                    <a:p>
                      <a:pPr algn="r" fontAlgn="b"/>
                      <a:r>
                        <a:rPr lang="en-GB" sz="1400" u="none" strike="noStrike">
                          <a:effectLst/>
                          <a:latin typeface="Abadi" panose="020B0604020104020204" pitchFamily="34" charset="0"/>
                        </a:rPr>
                        <a:t>2011</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l" fontAlgn="b"/>
                      <a:r>
                        <a:rPr lang="en-GB" sz="1400" u="none" strike="noStrike" dirty="0">
                          <a:effectLst/>
                          <a:latin typeface="Abadi" panose="020B0604020104020204" pitchFamily="34" charset="0"/>
                        </a:rPr>
                        <a:t>Europe</a:t>
                      </a:r>
                      <a:endParaRPr lang="en-GB" sz="1400" b="0" i="0" u="none" strike="noStrike" dirty="0">
                        <a:solidFill>
                          <a:srgbClr val="000000"/>
                        </a:solidFill>
                        <a:effectLst/>
                        <a:latin typeface="Abadi" panose="020B0604020104020204" pitchFamily="34" charset="0"/>
                      </a:endParaRPr>
                    </a:p>
                  </a:txBody>
                  <a:tcPr marL="2995" marR="2995" marT="2995" marB="0" anchor="b"/>
                </a:tc>
                <a:tc>
                  <a:txBody>
                    <a:bodyPr/>
                    <a:lstStyle/>
                    <a:p>
                      <a:pPr algn="r" fontAlgn="b"/>
                      <a:r>
                        <a:rPr lang="en-GB" sz="1400" u="none" strike="noStrike">
                          <a:effectLst/>
                          <a:latin typeface="Abadi" panose="020B0604020104020204" pitchFamily="34" charset="0"/>
                        </a:rPr>
                        <a:t>268</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r" fontAlgn="b"/>
                      <a:r>
                        <a:rPr lang="en-GB" sz="1400" u="none" strike="noStrike" dirty="0">
                          <a:effectLst/>
                          <a:latin typeface="Abadi" panose="020B0604020104020204" pitchFamily="34" charset="0"/>
                        </a:rPr>
                        <a:t>823566.9208</a:t>
                      </a:r>
                      <a:endParaRPr lang="en-GB" sz="1400" b="0" i="0" u="none" strike="noStrike" dirty="0">
                        <a:solidFill>
                          <a:srgbClr val="000000"/>
                        </a:solidFill>
                        <a:effectLst/>
                        <a:latin typeface="Abadi" panose="020B0604020104020204" pitchFamily="34" charset="0"/>
                      </a:endParaRPr>
                    </a:p>
                  </a:txBody>
                  <a:tcPr marL="2995" marR="2995" marT="2995" marB="0" anchor="b"/>
                </a:tc>
                <a:tc>
                  <a:txBody>
                    <a:bodyPr/>
                    <a:lstStyle/>
                    <a:p>
                      <a:pPr algn="r" fontAlgn="b"/>
                      <a:r>
                        <a:rPr lang="en-GB" sz="1400" b="0" u="none" strike="noStrike" dirty="0">
                          <a:solidFill>
                            <a:srgbClr val="000000"/>
                          </a:solidFill>
                          <a:effectLst/>
                          <a:latin typeface="Abadi" panose="020B0604020104020204" pitchFamily="34" charset="0"/>
                        </a:rPr>
                        <a:t>-</a:t>
                      </a:r>
                      <a:endParaRPr lang="en-GB" sz="1400" b="0" i="0" u="none" strike="noStrike" dirty="0">
                        <a:solidFill>
                          <a:srgbClr val="000000"/>
                        </a:solidFill>
                        <a:effectLst/>
                        <a:latin typeface="Abadi" panose="020B0604020104020204" pitchFamily="34" charset="0"/>
                      </a:endParaRPr>
                    </a:p>
                  </a:txBody>
                  <a:tcPr marL="2995" marR="2995" marT="2995" marB="0" anchor="b"/>
                </a:tc>
                <a:tc>
                  <a:txBody>
                    <a:bodyPr/>
                    <a:lstStyle/>
                    <a:p>
                      <a:pPr algn="r" fontAlgn="b"/>
                      <a:r>
                        <a:rPr lang="en-GB" sz="1400" b="0" u="none" strike="noStrike" dirty="0">
                          <a:solidFill>
                            <a:srgbClr val="000000"/>
                          </a:solidFill>
                          <a:effectLst/>
                          <a:latin typeface="Abadi" panose="020B0604020104020204" pitchFamily="34" charset="0"/>
                        </a:rPr>
                        <a:t>-</a:t>
                      </a:r>
                      <a:endParaRPr lang="en-GB" sz="1400" b="0" i="0" u="none" strike="noStrike" dirty="0">
                        <a:solidFill>
                          <a:srgbClr val="000000"/>
                        </a:solidFill>
                        <a:effectLst/>
                        <a:latin typeface="Abadi" panose="020B0604020104020204" pitchFamily="34" charset="0"/>
                      </a:endParaRPr>
                    </a:p>
                  </a:txBody>
                  <a:tcPr marL="2995" marR="2995" marT="2995" marB="0" anchor="b"/>
                </a:tc>
                <a:extLst>
                  <a:ext uri="{0D108BD9-81ED-4DB2-BD59-A6C34878D82A}">
                    <a16:rowId xmlns:a16="http://schemas.microsoft.com/office/drawing/2014/main" val="3918616431"/>
                  </a:ext>
                </a:extLst>
              </a:tr>
              <a:tr h="305568">
                <a:tc>
                  <a:txBody>
                    <a:bodyPr/>
                    <a:lstStyle/>
                    <a:p>
                      <a:pPr algn="r" fontAlgn="b"/>
                      <a:r>
                        <a:rPr lang="en-GB" sz="1400" u="none" strike="noStrike">
                          <a:effectLst/>
                          <a:latin typeface="Abadi" panose="020B0604020104020204" pitchFamily="34" charset="0"/>
                        </a:rPr>
                        <a:t>2011</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l" fontAlgn="b"/>
                      <a:r>
                        <a:rPr lang="en-GB" sz="1400" u="none" strike="noStrike">
                          <a:effectLst/>
                          <a:latin typeface="Abadi" panose="020B0604020104020204" pitchFamily="34" charset="0"/>
                        </a:rPr>
                        <a:t>North America</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r" fontAlgn="b"/>
                      <a:r>
                        <a:rPr lang="en-GB" sz="1400" u="none" strike="noStrike">
                          <a:effectLst/>
                          <a:latin typeface="Abadi" panose="020B0604020104020204" pitchFamily="34" charset="0"/>
                        </a:rPr>
                        <a:t>3095</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r" fontAlgn="b"/>
                      <a:r>
                        <a:rPr lang="en-GB" sz="1400" u="none" strike="noStrike">
                          <a:effectLst/>
                          <a:latin typeface="Abadi" panose="020B0604020104020204" pitchFamily="34" charset="0"/>
                        </a:rPr>
                        <a:t>81477549.74</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r" fontAlgn="b"/>
                      <a:r>
                        <a:rPr lang="en-GB" sz="1400" b="0" u="none" strike="noStrike" dirty="0">
                          <a:solidFill>
                            <a:srgbClr val="000000"/>
                          </a:solidFill>
                          <a:effectLst/>
                          <a:latin typeface="Abadi" panose="020B0604020104020204" pitchFamily="34" charset="0"/>
                        </a:rPr>
                        <a:t>-</a:t>
                      </a:r>
                      <a:endParaRPr lang="en-GB" sz="1400" b="0" i="0" u="none" strike="noStrike" dirty="0">
                        <a:solidFill>
                          <a:srgbClr val="000000"/>
                        </a:solidFill>
                        <a:effectLst/>
                        <a:latin typeface="Abadi" panose="020B0604020104020204" pitchFamily="34" charset="0"/>
                      </a:endParaRPr>
                    </a:p>
                  </a:txBody>
                  <a:tcPr marL="2995" marR="2995" marT="2995" marB="0" anchor="b"/>
                </a:tc>
                <a:tc>
                  <a:txBody>
                    <a:bodyPr/>
                    <a:lstStyle/>
                    <a:p>
                      <a:pPr algn="r" fontAlgn="b"/>
                      <a:r>
                        <a:rPr lang="en-GB" sz="1400" b="0" u="none" strike="noStrike" dirty="0">
                          <a:solidFill>
                            <a:srgbClr val="000000"/>
                          </a:solidFill>
                          <a:effectLst/>
                          <a:latin typeface="Abadi" panose="020B0604020104020204" pitchFamily="34" charset="0"/>
                        </a:rPr>
                        <a:t>-</a:t>
                      </a:r>
                      <a:endParaRPr lang="en-GB" sz="1400" b="0" i="0" u="none" strike="noStrike" dirty="0">
                        <a:solidFill>
                          <a:srgbClr val="000000"/>
                        </a:solidFill>
                        <a:effectLst/>
                        <a:latin typeface="Abadi" panose="020B0604020104020204" pitchFamily="34" charset="0"/>
                      </a:endParaRPr>
                    </a:p>
                  </a:txBody>
                  <a:tcPr marL="2995" marR="2995" marT="2995" marB="0" anchor="b"/>
                </a:tc>
                <a:extLst>
                  <a:ext uri="{0D108BD9-81ED-4DB2-BD59-A6C34878D82A}">
                    <a16:rowId xmlns:a16="http://schemas.microsoft.com/office/drawing/2014/main" val="3091120306"/>
                  </a:ext>
                </a:extLst>
              </a:tr>
              <a:tr h="305568">
                <a:tc>
                  <a:txBody>
                    <a:bodyPr/>
                    <a:lstStyle/>
                    <a:p>
                      <a:pPr algn="r" fontAlgn="b"/>
                      <a:r>
                        <a:rPr lang="en-GB" sz="1400" u="none" strike="noStrike">
                          <a:effectLst/>
                          <a:latin typeface="Abadi" panose="020B0604020104020204" pitchFamily="34" charset="0"/>
                        </a:rPr>
                        <a:t>2011</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l" fontAlgn="b"/>
                      <a:r>
                        <a:rPr lang="en-GB" sz="1400" u="none" strike="noStrike">
                          <a:effectLst/>
                          <a:latin typeface="Abadi" panose="020B0604020104020204" pitchFamily="34" charset="0"/>
                        </a:rPr>
                        <a:t>Pacific</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r" fontAlgn="b"/>
                      <a:r>
                        <a:rPr lang="en-GB" sz="1400" u="none" strike="noStrike">
                          <a:effectLst/>
                          <a:latin typeface="Abadi" panose="020B0604020104020204" pitchFamily="34" charset="0"/>
                        </a:rPr>
                        <a:t>463</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r" fontAlgn="b"/>
                      <a:r>
                        <a:rPr lang="en-GB" sz="1400" u="none" strike="noStrike">
                          <a:effectLst/>
                          <a:latin typeface="Abadi" panose="020B0604020104020204" pitchFamily="34" charset="0"/>
                        </a:rPr>
                        <a:t>1532156.305</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r" fontAlgn="b"/>
                      <a:r>
                        <a:rPr lang="en-GB" sz="1400" b="0" u="none" strike="noStrike" dirty="0">
                          <a:solidFill>
                            <a:srgbClr val="000000"/>
                          </a:solidFill>
                          <a:effectLst/>
                          <a:latin typeface="Abadi" panose="020B0604020104020204" pitchFamily="34" charset="0"/>
                        </a:rPr>
                        <a:t>-</a:t>
                      </a:r>
                      <a:endParaRPr lang="en-GB" sz="1400" b="0" i="0" u="none" strike="noStrike" dirty="0">
                        <a:solidFill>
                          <a:srgbClr val="000000"/>
                        </a:solidFill>
                        <a:effectLst/>
                        <a:latin typeface="Abadi" panose="020B0604020104020204" pitchFamily="34" charset="0"/>
                      </a:endParaRPr>
                    </a:p>
                  </a:txBody>
                  <a:tcPr marL="2995" marR="2995" marT="2995" marB="0" anchor="b"/>
                </a:tc>
                <a:tc>
                  <a:txBody>
                    <a:bodyPr/>
                    <a:lstStyle/>
                    <a:p>
                      <a:pPr algn="r" fontAlgn="b"/>
                      <a:r>
                        <a:rPr lang="en-GB" sz="1400" b="0" u="none" strike="noStrike" dirty="0">
                          <a:solidFill>
                            <a:srgbClr val="000000"/>
                          </a:solidFill>
                          <a:effectLst/>
                          <a:latin typeface="Abadi" panose="020B0604020104020204" pitchFamily="34" charset="0"/>
                        </a:rPr>
                        <a:t>-</a:t>
                      </a:r>
                      <a:endParaRPr lang="en-GB" sz="1400" b="0" i="0" u="none" strike="noStrike" dirty="0">
                        <a:solidFill>
                          <a:srgbClr val="000000"/>
                        </a:solidFill>
                        <a:effectLst/>
                        <a:latin typeface="Abadi" panose="020B0604020104020204" pitchFamily="34" charset="0"/>
                      </a:endParaRPr>
                    </a:p>
                  </a:txBody>
                  <a:tcPr marL="2995" marR="2995" marT="2995" marB="0" anchor="b"/>
                </a:tc>
                <a:extLst>
                  <a:ext uri="{0D108BD9-81ED-4DB2-BD59-A6C34878D82A}">
                    <a16:rowId xmlns:a16="http://schemas.microsoft.com/office/drawing/2014/main" val="4139144044"/>
                  </a:ext>
                </a:extLst>
              </a:tr>
              <a:tr h="305568">
                <a:tc>
                  <a:txBody>
                    <a:bodyPr/>
                    <a:lstStyle/>
                    <a:p>
                      <a:pPr algn="r" fontAlgn="b"/>
                      <a:r>
                        <a:rPr lang="en-GB" sz="1400" u="none" strike="noStrike">
                          <a:effectLst/>
                          <a:latin typeface="Abadi" panose="020B0604020104020204" pitchFamily="34" charset="0"/>
                        </a:rPr>
                        <a:t>2012</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l" fontAlgn="b"/>
                      <a:r>
                        <a:rPr lang="en-GB" sz="1400" u="none" strike="noStrike">
                          <a:effectLst/>
                          <a:latin typeface="Abadi" panose="020B0604020104020204" pitchFamily="34" charset="0"/>
                        </a:rPr>
                        <a:t>Europe</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r" fontAlgn="b"/>
                      <a:r>
                        <a:rPr lang="en-GB" sz="1400" u="none" strike="noStrike">
                          <a:effectLst/>
                          <a:latin typeface="Abadi" panose="020B0604020104020204" pitchFamily="34" charset="0"/>
                        </a:rPr>
                        <a:t>1326</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r" fontAlgn="b"/>
                      <a:r>
                        <a:rPr lang="en-GB" sz="1400" u="none" strike="noStrike">
                          <a:effectLst/>
                          <a:latin typeface="Abadi" panose="020B0604020104020204" pitchFamily="34" charset="0"/>
                        </a:rPr>
                        <a:t>27801526.36</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r" fontAlgn="b"/>
                      <a:r>
                        <a:rPr lang="en-GB" sz="1400" b="0" u="none" strike="noStrike" dirty="0">
                          <a:solidFill>
                            <a:srgbClr val="000000"/>
                          </a:solidFill>
                          <a:effectLst/>
                          <a:latin typeface="Abadi" panose="020B0604020104020204" pitchFamily="34" charset="0"/>
                        </a:rPr>
                        <a:t>-</a:t>
                      </a:r>
                      <a:endParaRPr lang="en-GB" sz="1400" b="0" i="0" u="none" strike="noStrike" dirty="0">
                        <a:solidFill>
                          <a:srgbClr val="000000"/>
                        </a:solidFill>
                        <a:effectLst/>
                        <a:latin typeface="Abadi" panose="020B0604020104020204" pitchFamily="34" charset="0"/>
                      </a:endParaRPr>
                    </a:p>
                  </a:txBody>
                  <a:tcPr marL="2995" marR="2995" marT="2995" marB="0" anchor="b"/>
                </a:tc>
                <a:tc>
                  <a:txBody>
                    <a:bodyPr/>
                    <a:lstStyle/>
                    <a:p>
                      <a:pPr algn="r" fontAlgn="b"/>
                      <a:r>
                        <a:rPr lang="en-GB" sz="1400" b="0" u="none" strike="noStrike" dirty="0">
                          <a:solidFill>
                            <a:srgbClr val="000000"/>
                          </a:solidFill>
                          <a:effectLst/>
                          <a:latin typeface="Abadi" panose="020B0604020104020204" pitchFamily="34" charset="0"/>
                        </a:rPr>
                        <a:t>-</a:t>
                      </a:r>
                      <a:endParaRPr lang="en-GB" sz="1400" b="0" i="0" u="none" strike="noStrike" dirty="0">
                        <a:solidFill>
                          <a:srgbClr val="000000"/>
                        </a:solidFill>
                        <a:effectLst/>
                        <a:latin typeface="Abadi" panose="020B0604020104020204" pitchFamily="34" charset="0"/>
                      </a:endParaRPr>
                    </a:p>
                  </a:txBody>
                  <a:tcPr marL="2995" marR="2995" marT="2995" marB="0" anchor="b"/>
                </a:tc>
                <a:extLst>
                  <a:ext uri="{0D108BD9-81ED-4DB2-BD59-A6C34878D82A}">
                    <a16:rowId xmlns:a16="http://schemas.microsoft.com/office/drawing/2014/main" val="3232385223"/>
                  </a:ext>
                </a:extLst>
              </a:tr>
              <a:tr h="305568">
                <a:tc>
                  <a:txBody>
                    <a:bodyPr/>
                    <a:lstStyle/>
                    <a:p>
                      <a:pPr algn="r" fontAlgn="b"/>
                      <a:r>
                        <a:rPr lang="en-GB" sz="1400" u="none" strike="noStrike">
                          <a:effectLst/>
                          <a:latin typeface="Abadi" panose="020B0604020104020204" pitchFamily="34" charset="0"/>
                        </a:rPr>
                        <a:t>2012</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l" fontAlgn="b"/>
                      <a:r>
                        <a:rPr lang="en-GB" sz="1400" u="none" strike="noStrike">
                          <a:effectLst/>
                          <a:latin typeface="Abadi" panose="020B0604020104020204" pitchFamily="34" charset="0"/>
                        </a:rPr>
                        <a:t>North America</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r" fontAlgn="b"/>
                      <a:r>
                        <a:rPr lang="en-GB" sz="1400" u="none" strike="noStrike" dirty="0">
                          <a:effectLst/>
                          <a:latin typeface="Abadi" panose="020B0604020104020204" pitchFamily="34" charset="0"/>
                        </a:rPr>
                        <a:t>8558</a:t>
                      </a:r>
                      <a:endParaRPr lang="en-GB" sz="1400" b="0" i="0" u="none" strike="noStrike" dirty="0">
                        <a:solidFill>
                          <a:srgbClr val="000000"/>
                        </a:solidFill>
                        <a:effectLst/>
                        <a:latin typeface="Abadi" panose="020B0604020104020204" pitchFamily="34" charset="0"/>
                      </a:endParaRPr>
                    </a:p>
                  </a:txBody>
                  <a:tcPr marL="2995" marR="2995" marT="2995" marB="0" anchor="b"/>
                </a:tc>
                <a:tc>
                  <a:txBody>
                    <a:bodyPr/>
                    <a:lstStyle/>
                    <a:p>
                      <a:pPr algn="r" fontAlgn="b"/>
                      <a:r>
                        <a:rPr lang="en-GB" sz="1400" u="none" strike="noStrike">
                          <a:effectLst/>
                          <a:latin typeface="Abadi" panose="020B0604020104020204" pitchFamily="34" charset="0"/>
                        </a:rPr>
                        <a:t>334405964</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r" fontAlgn="b"/>
                      <a:r>
                        <a:rPr lang="en-GB" sz="1400" b="0" u="none" strike="noStrike" dirty="0">
                          <a:solidFill>
                            <a:srgbClr val="000000"/>
                          </a:solidFill>
                          <a:effectLst/>
                          <a:latin typeface="Abadi" panose="020B0604020104020204" pitchFamily="34" charset="0"/>
                        </a:rPr>
                        <a:t>-</a:t>
                      </a:r>
                      <a:endParaRPr lang="en-GB" sz="1400" b="0" i="0" u="none" strike="noStrike" dirty="0">
                        <a:solidFill>
                          <a:srgbClr val="000000"/>
                        </a:solidFill>
                        <a:effectLst/>
                        <a:latin typeface="Abadi" panose="020B0604020104020204" pitchFamily="34" charset="0"/>
                      </a:endParaRPr>
                    </a:p>
                  </a:txBody>
                  <a:tcPr marL="2995" marR="2995" marT="2995" marB="0" anchor="b"/>
                </a:tc>
                <a:tc>
                  <a:txBody>
                    <a:bodyPr/>
                    <a:lstStyle/>
                    <a:p>
                      <a:pPr algn="r" fontAlgn="b"/>
                      <a:endParaRPr lang="en-GB" sz="1400" b="0" i="0" u="none" strike="noStrike" dirty="0">
                        <a:solidFill>
                          <a:srgbClr val="000000"/>
                        </a:solidFill>
                        <a:effectLst/>
                        <a:latin typeface="Abadi" panose="020B0604020104020204" pitchFamily="34" charset="0"/>
                      </a:endParaRPr>
                    </a:p>
                  </a:txBody>
                  <a:tcPr marL="2995" marR="2995" marT="2995" marB="0" anchor="b"/>
                </a:tc>
                <a:extLst>
                  <a:ext uri="{0D108BD9-81ED-4DB2-BD59-A6C34878D82A}">
                    <a16:rowId xmlns:a16="http://schemas.microsoft.com/office/drawing/2014/main" val="93636529"/>
                  </a:ext>
                </a:extLst>
              </a:tr>
              <a:tr h="305568">
                <a:tc>
                  <a:txBody>
                    <a:bodyPr/>
                    <a:lstStyle/>
                    <a:p>
                      <a:pPr algn="r" fontAlgn="b"/>
                      <a:r>
                        <a:rPr lang="en-GB" sz="1400" u="none" strike="noStrike">
                          <a:effectLst/>
                          <a:latin typeface="Abadi" panose="020B0604020104020204" pitchFamily="34" charset="0"/>
                        </a:rPr>
                        <a:t>2012</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l" fontAlgn="b"/>
                      <a:r>
                        <a:rPr lang="en-GB" sz="1400" u="none" strike="noStrike">
                          <a:effectLst/>
                          <a:latin typeface="Abadi" panose="020B0604020104020204" pitchFamily="34" charset="0"/>
                        </a:rPr>
                        <a:t>Pacific</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r" fontAlgn="b"/>
                      <a:r>
                        <a:rPr lang="en-GB" sz="1400" u="none" strike="noStrike">
                          <a:effectLst/>
                          <a:latin typeface="Abadi" panose="020B0604020104020204" pitchFamily="34" charset="0"/>
                        </a:rPr>
                        <a:t>892</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r" fontAlgn="b"/>
                      <a:r>
                        <a:rPr lang="en-GB" sz="1400" u="none" strike="noStrike">
                          <a:effectLst/>
                          <a:latin typeface="Abadi" panose="020B0604020104020204" pitchFamily="34" charset="0"/>
                        </a:rPr>
                        <a:t>2124783.183</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r" fontAlgn="b"/>
                      <a:r>
                        <a:rPr lang="en-GB" sz="1400" b="0" u="none" strike="noStrike" dirty="0">
                          <a:solidFill>
                            <a:srgbClr val="000000"/>
                          </a:solidFill>
                          <a:effectLst/>
                          <a:latin typeface="Abadi" panose="020B0604020104020204" pitchFamily="34" charset="0"/>
                        </a:rPr>
                        <a:t>-</a:t>
                      </a:r>
                      <a:endParaRPr lang="en-GB" sz="1400" b="0" i="0" u="none" strike="noStrike" dirty="0">
                        <a:solidFill>
                          <a:srgbClr val="000000"/>
                        </a:solidFill>
                        <a:effectLst/>
                        <a:latin typeface="Abadi" panose="020B0604020104020204" pitchFamily="34" charset="0"/>
                      </a:endParaRPr>
                    </a:p>
                  </a:txBody>
                  <a:tcPr marL="2995" marR="2995" marT="2995" marB="0" anchor="b"/>
                </a:tc>
                <a:tc>
                  <a:txBody>
                    <a:bodyPr/>
                    <a:lstStyle/>
                    <a:p>
                      <a:pPr algn="r" fontAlgn="b"/>
                      <a:r>
                        <a:rPr lang="en-GB" sz="1400" b="0" u="none" strike="noStrike" dirty="0">
                          <a:solidFill>
                            <a:srgbClr val="000000"/>
                          </a:solidFill>
                          <a:effectLst/>
                          <a:latin typeface="Abadi" panose="020B0604020104020204" pitchFamily="34" charset="0"/>
                        </a:rPr>
                        <a:t>-</a:t>
                      </a:r>
                      <a:endParaRPr lang="en-GB" sz="1400" b="0" i="0" u="none" strike="noStrike" dirty="0">
                        <a:solidFill>
                          <a:srgbClr val="000000"/>
                        </a:solidFill>
                        <a:effectLst/>
                        <a:latin typeface="Abadi" panose="020B0604020104020204" pitchFamily="34" charset="0"/>
                      </a:endParaRPr>
                    </a:p>
                  </a:txBody>
                  <a:tcPr marL="2995" marR="2995" marT="2995" marB="0" anchor="b"/>
                </a:tc>
                <a:extLst>
                  <a:ext uri="{0D108BD9-81ED-4DB2-BD59-A6C34878D82A}">
                    <a16:rowId xmlns:a16="http://schemas.microsoft.com/office/drawing/2014/main" val="3453974032"/>
                  </a:ext>
                </a:extLst>
              </a:tr>
              <a:tr h="305568">
                <a:tc>
                  <a:txBody>
                    <a:bodyPr/>
                    <a:lstStyle/>
                    <a:p>
                      <a:pPr algn="r" fontAlgn="b"/>
                      <a:r>
                        <a:rPr lang="en-GB" sz="1400" u="none" strike="noStrike">
                          <a:effectLst/>
                          <a:latin typeface="Abadi" panose="020B0604020104020204" pitchFamily="34" charset="0"/>
                        </a:rPr>
                        <a:t>2013</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l" fontAlgn="b"/>
                      <a:r>
                        <a:rPr lang="en-GB" sz="1400" u="none" strike="noStrike">
                          <a:effectLst/>
                          <a:latin typeface="Abadi" panose="020B0604020104020204" pitchFamily="34" charset="0"/>
                        </a:rPr>
                        <a:t>Europe</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r" fontAlgn="b"/>
                      <a:r>
                        <a:rPr lang="en-GB" sz="1400" u="none" strike="noStrike">
                          <a:effectLst/>
                          <a:latin typeface="Abadi" panose="020B0604020104020204" pitchFamily="34" charset="0"/>
                        </a:rPr>
                        <a:t>4002</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r" fontAlgn="b"/>
                      <a:r>
                        <a:rPr lang="en-GB" sz="1400" u="none" strike="noStrike" dirty="0">
                          <a:effectLst/>
                          <a:latin typeface="Abadi" panose="020B0604020104020204" pitchFamily="34" charset="0"/>
                        </a:rPr>
                        <a:t>88200200.11</a:t>
                      </a:r>
                      <a:endParaRPr lang="en-GB" sz="1400" b="0" i="0" u="none" strike="noStrike" dirty="0">
                        <a:solidFill>
                          <a:srgbClr val="000000"/>
                        </a:solidFill>
                        <a:effectLst/>
                        <a:latin typeface="Abadi" panose="020B0604020104020204" pitchFamily="34" charset="0"/>
                      </a:endParaRPr>
                    </a:p>
                  </a:txBody>
                  <a:tcPr marL="2995" marR="2995" marT="2995" marB="0" anchor="b"/>
                </a:tc>
                <a:tc>
                  <a:txBody>
                    <a:bodyPr/>
                    <a:lstStyle/>
                    <a:p>
                      <a:pPr algn="r" fontAlgn="b"/>
                      <a:r>
                        <a:rPr lang="en-GB" sz="1400" b="0" u="none" strike="noStrike" dirty="0">
                          <a:solidFill>
                            <a:srgbClr val="000000"/>
                          </a:solidFill>
                          <a:effectLst/>
                          <a:latin typeface="Abadi" panose="020B0604020104020204" pitchFamily="34" charset="0"/>
                        </a:rPr>
                        <a:t>-</a:t>
                      </a:r>
                      <a:endParaRPr lang="en-GB" sz="1400" b="0" i="0" u="none" strike="noStrike" dirty="0">
                        <a:solidFill>
                          <a:srgbClr val="000000"/>
                        </a:solidFill>
                        <a:effectLst/>
                        <a:latin typeface="Abadi" panose="020B0604020104020204" pitchFamily="34" charset="0"/>
                      </a:endParaRPr>
                    </a:p>
                  </a:txBody>
                  <a:tcPr marL="2995" marR="2995" marT="2995" marB="0" anchor="b"/>
                </a:tc>
                <a:tc>
                  <a:txBody>
                    <a:bodyPr/>
                    <a:lstStyle/>
                    <a:p>
                      <a:pPr algn="r" fontAlgn="b"/>
                      <a:r>
                        <a:rPr lang="en-GB" sz="1400" b="0" u="none" strike="noStrike" dirty="0">
                          <a:solidFill>
                            <a:srgbClr val="000000"/>
                          </a:solidFill>
                          <a:effectLst/>
                          <a:latin typeface="Abadi" panose="020B0604020104020204" pitchFamily="34" charset="0"/>
                        </a:rPr>
                        <a:t>-</a:t>
                      </a:r>
                      <a:endParaRPr lang="en-GB" sz="1400" b="0" i="0" u="none" strike="noStrike" dirty="0">
                        <a:solidFill>
                          <a:srgbClr val="000000"/>
                        </a:solidFill>
                        <a:effectLst/>
                        <a:latin typeface="Abadi" panose="020B0604020104020204" pitchFamily="34" charset="0"/>
                      </a:endParaRPr>
                    </a:p>
                  </a:txBody>
                  <a:tcPr marL="2995" marR="2995" marT="2995" marB="0" anchor="b"/>
                </a:tc>
                <a:extLst>
                  <a:ext uri="{0D108BD9-81ED-4DB2-BD59-A6C34878D82A}">
                    <a16:rowId xmlns:a16="http://schemas.microsoft.com/office/drawing/2014/main" val="661258638"/>
                  </a:ext>
                </a:extLst>
              </a:tr>
              <a:tr h="305568">
                <a:tc>
                  <a:txBody>
                    <a:bodyPr/>
                    <a:lstStyle/>
                    <a:p>
                      <a:pPr algn="r" fontAlgn="b"/>
                      <a:r>
                        <a:rPr lang="en-GB" sz="1400" u="none" strike="noStrike">
                          <a:effectLst/>
                          <a:latin typeface="Abadi" panose="020B0604020104020204" pitchFamily="34" charset="0"/>
                        </a:rPr>
                        <a:t>2013</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l" fontAlgn="b"/>
                      <a:r>
                        <a:rPr lang="en-GB" sz="1400" u="none" strike="noStrike">
                          <a:effectLst/>
                          <a:latin typeface="Abadi" panose="020B0604020104020204" pitchFamily="34" charset="0"/>
                        </a:rPr>
                        <a:t>North America</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r" fontAlgn="b"/>
                      <a:r>
                        <a:rPr lang="en-GB" sz="1400" u="none" strike="noStrike">
                          <a:effectLst/>
                          <a:latin typeface="Abadi" panose="020B0604020104020204" pitchFamily="34" charset="0"/>
                        </a:rPr>
                        <a:t>10197</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r" fontAlgn="b"/>
                      <a:r>
                        <a:rPr lang="en-GB" sz="1400" u="none" strike="noStrike" dirty="0">
                          <a:effectLst/>
                          <a:latin typeface="Abadi" panose="020B0604020104020204" pitchFamily="34" charset="0"/>
                        </a:rPr>
                        <a:t>345224265.6</a:t>
                      </a:r>
                      <a:endParaRPr lang="en-GB" sz="1400" b="0" i="0" u="none" strike="noStrike" dirty="0">
                        <a:solidFill>
                          <a:srgbClr val="000000"/>
                        </a:solidFill>
                        <a:effectLst/>
                        <a:latin typeface="Abadi" panose="020B0604020104020204" pitchFamily="34" charset="0"/>
                      </a:endParaRPr>
                    </a:p>
                  </a:txBody>
                  <a:tcPr marL="2995" marR="2995" marT="2995" marB="0" anchor="b"/>
                </a:tc>
                <a:tc>
                  <a:txBody>
                    <a:bodyPr/>
                    <a:lstStyle/>
                    <a:p>
                      <a:pPr algn="r" fontAlgn="b"/>
                      <a:r>
                        <a:rPr lang="en-GB" sz="1400" b="0" u="none" strike="noStrike" dirty="0">
                          <a:solidFill>
                            <a:srgbClr val="000000"/>
                          </a:solidFill>
                          <a:effectLst/>
                          <a:latin typeface="Abadi" panose="020B0604020104020204" pitchFamily="34" charset="0"/>
                        </a:rPr>
                        <a:t>-</a:t>
                      </a:r>
                      <a:endParaRPr lang="en-GB" sz="1400" b="0" i="0" u="none" strike="noStrike" dirty="0">
                        <a:solidFill>
                          <a:srgbClr val="000000"/>
                        </a:solidFill>
                        <a:effectLst/>
                        <a:latin typeface="Abadi" panose="020B0604020104020204" pitchFamily="34" charset="0"/>
                      </a:endParaRPr>
                    </a:p>
                  </a:txBody>
                  <a:tcPr marL="2995" marR="2995" marT="2995" marB="0" anchor="b"/>
                </a:tc>
                <a:tc>
                  <a:txBody>
                    <a:bodyPr/>
                    <a:lstStyle/>
                    <a:p>
                      <a:pPr algn="r" fontAlgn="b"/>
                      <a:r>
                        <a:rPr lang="en-GB" sz="1400" b="0" u="none" strike="noStrike" dirty="0">
                          <a:solidFill>
                            <a:srgbClr val="000000"/>
                          </a:solidFill>
                          <a:effectLst/>
                          <a:latin typeface="Abadi" panose="020B0604020104020204" pitchFamily="34" charset="0"/>
                        </a:rPr>
                        <a:t>-</a:t>
                      </a:r>
                      <a:endParaRPr lang="en-GB" sz="1400" b="0" i="0" u="none" strike="noStrike" dirty="0">
                        <a:solidFill>
                          <a:srgbClr val="000000"/>
                        </a:solidFill>
                        <a:effectLst/>
                        <a:latin typeface="Abadi" panose="020B0604020104020204" pitchFamily="34" charset="0"/>
                      </a:endParaRPr>
                    </a:p>
                  </a:txBody>
                  <a:tcPr marL="2995" marR="2995" marT="2995" marB="0" anchor="b"/>
                </a:tc>
                <a:extLst>
                  <a:ext uri="{0D108BD9-81ED-4DB2-BD59-A6C34878D82A}">
                    <a16:rowId xmlns:a16="http://schemas.microsoft.com/office/drawing/2014/main" val="3278705811"/>
                  </a:ext>
                </a:extLst>
              </a:tr>
              <a:tr h="305568">
                <a:tc>
                  <a:txBody>
                    <a:bodyPr/>
                    <a:lstStyle/>
                    <a:p>
                      <a:pPr algn="r" fontAlgn="b"/>
                      <a:r>
                        <a:rPr lang="en-GB" sz="1400" u="none" strike="noStrike">
                          <a:effectLst/>
                          <a:latin typeface="Abadi" panose="020B0604020104020204" pitchFamily="34" charset="0"/>
                        </a:rPr>
                        <a:t>2013</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l" fontAlgn="b"/>
                      <a:r>
                        <a:rPr lang="en-GB" sz="1400" u="none" strike="noStrike">
                          <a:effectLst/>
                          <a:latin typeface="Abadi" panose="020B0604020104020204" pitchFamily="34" charset="0"/>
                        </a:rPr>
                        <a:t>Pacific</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r" fontAlgn="b"/>
                      <a:r>
                        <a:rPr lang="en-GB" sz="1400" u="none" strike="noStrike">
                          <a:effectLst/>
                          <a:latin typeface="Abadi" panose="020B0604020104020204" pitchFamily="34" charset="0"/>
                        </a:rPr>
                        <a:t>2286</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r" fontAlgn="b"/>
                      <a:r>
                        <a:rPr lang="en-GB" sz="1400" u="none" strike="noStrike">
                          <a:effectLst/>
                          <a:latin typeface="Abadi" panose="020B0604020104020204" pitchFamily="34" charset="0"/>
                        </a:rPr>
                        <a:t>15949214.49</a:t>
                      </a:r>
                      <a:endParaRPr lang="en-GB" sz="1400" b="0" i="0" u="none" strike="noStrike">
                        <a:solidFill>
                          <a:srgbClr val="000000"/>
                        </a:solidFill>
                        <a:effectLst/>
                        <a:latin typeface="Abadi" panose="020B0604020104020204" pitchFamily="34" charset="0"/>
                      </a:endParaRPr>
                    </a:p>
                  </a:txBody>
                  <a:tcPr marL="2995" marR="2995" marT="2995" marB="0" anchor="b"/>
                </a:tc>
                <a:tc>
                  <a:txBody>
                    <a:bodyPr/>
                    <a:lstStyle/>
                    <a:p>
                      <a:pPr algn="r" fontAlgn="b"/>
                      <a:r>
                        <a:rPr lang="en-GB" sz="1400" b="0" u="none" strike="noStrike" dirty="0">
                          <a:solidFill>
                            <a:srgbClr val="000000"/>
                          </a:solidFill>
                          <a:effectLst/>
                          <a:latin typeface="Abadi" panose="020B0604020104020204" pitchFamily="34" charset="0"/>
                        </a:rPr>
                        <a:t>-</a:t>
                      </a:r>
                      <a:endParaRPr lang="en-GB" sz="1400" b="0" i="0" u="none" strike="noStrike" dirty="0">
                        <a:solidFill>
                          <a:srgbClr val="000000"/>
                        </a:solidFill>
                        <a:effectLst/>
                        <a:latin typeface="Abadi" panose="020B0604020104020204" pitchFamily="34" charset="0"/>
                      </a:endParaRPr>
                    </a:p>
                  </a:txBody>
                  <a:tcPr marL="2995" marR="2995" marT="2995" marB="0" anchor="b"/>
                </a:tc>
                <a:tc>
                  <a:txBody>
                    <a:bodyPr/>
                    <a:lstStyle/>
                    <a:p>
                      <a:pPr algn="r" fontAlgn="b"/>
                      <a:r>
                        <a:rPr lang="en-GB" sz="1400" b="0" u="none" strike="noStrike" dirty="0">
                          <a:solidFill>
                            <a:srgbClr val="000000"/>
                          </a:solidFill>
                          <a:effectLst/>
                          <a:latin typeface="Abadi" panose="020B0604020104020204" pitchFamily="34" charset="0"/>
                        </a:rPr>
                        <a:t>-</a:t>
                      </a:r>
                      <a:endParaRPr lang="en-GB" sz="1400" b="0" i="0" u="none" strike="noStrike" dirty="0">
                        <a:solidFill>
                          <a:srgbClr val="000000"/>
                        </a:solidFill>
                        <a:effectLst/>
                        <a:latin typeface="Abadi" panose="020B0604020104020204" pitchFamily="34" charset="0"/>
                      </a:endParaRPr>
                    </a:p>
                  </a:txBody>
                  <a:tcPr marL="2995" marR="2995" marT="2995" marB="0" anchor="b"/>
                </a:tc>
                <a:extLst>
                  <a:ext uri="{0D108BD9-81ED-4DB2-BD59-A6C34878D82A}">
                    <a16:rowId xmlns:a16="http://schemas.microsoft.com/office/drawing/2014/main" val="1181776676"/>
                  </a:ext>
                </a:extLst>
              </a:tr>
              <a:tr h="305568">
                <a:tc>
                  <a:txBody>
                    <a:bodyPr/>
                    <a:lstStyle/>
                    <a:p>
                      <a:pPr algn="r" fontAlgn="b"/>
                      <a:r>
                        <a:rPr lang="en-GB" sz="1400" u="none" strike="noStrike" dirty="0">
                          <a:effectLst/>
                          <a:latin typeface="Abadi" panose="020B0604020104020204" pitchFamily="34" charset="0"/>
                        </a:rPr>
                        <a:t>2014</a:t>
                      </a:r>
                      <a:endParaRPr lang="en-GB" sz="1400" b="0" i="0" u="none" strike="noStrike" dirty="0">
                        <a:solidFill>
                          <a:srgbClr val="000000"/>
                        </a:solidFill>
                        <a:effectLst/>
                        <a:latin typeface="Abadi" panose="020B0604020104020204" pitchFamily="34" charset="0"/>
                      </a:endParaRPr>
                    </a:p>
                  </a:txBody>
                  <a:tcPr marL="2995" marR="2995" marT="2995" marB="0" anchor="b">
                    <a:solidFill>
                      <a:schemeClr val="accent1">
                        <a:lumMod val="40000"/>
                        <a:lumOff val="60000"/>
                      </a:schemeClr>
                    </a:solidFill>
                  </a:tcPr>
                </a:tc>
                <a:tc>
                  <a:txBody>
                    <a:bodyPr/>
                    <a:lstStyle/>
                    <a:p>
                      <a:pPr algn="l" fontAlgn="b"/>
                      <a:r>
                        <a:rPr lang="en-GB" sz="1400" u="none" strike="noStrike" dirty="0">
                          <a:effectLst/>
                          <a:latin typeface="Abadi" panose="020B0604020104020204" pitchFamily="34" charset="0"/>
                        </a:rPr>
                        <a:t>Europe</a:t>
                      </a:r>
                      <a:endParaRPr lang="en-GB" sz="1400" b="0" i="0" u="none" strike="noStrike" dirty="0">
                        <a:solidFill>
                          <a:srgbClr val="000000"/>
                        </a:solidFill>
                        <a:effectLst/>
                        <a:latin typeface="Abadi" panose="020B0604020104020204" pitchFamily="34" charset="0"/>
                      </a:endParaRPr>
                    </a:p>
                  </a:txBody>
                  <a:tcPr marL="2995" marR="2995" marT="2995" marB="0" anchor="b">
                    <a:solidFill>
                      <a:schemeClr val="accent1">
                        <a:lumMod val="40000"/>
                        <a:lumOff val="60000"/>
                      </a:schemeClr>
                    </a:solidFill>
                  </a:tcPr>
                </a:tc>
                <a:tc>
                  <a:txBody>
                    <a:bodyPr/>
                    <a:lstStyle/>
                    <a:p>
                      <a:pPr algn="r" fontAlgn="b"/>
                      <a:r>
                        <a:rPr lang="en-GB" sz="1400" u="none" strike="noStrike">
                          <a:effectLst/>
                          <a:latin typeface="Abadi" panose="020B0604020104020204" pitchFamily="34" charset="0"/>
                        </a:rPr>
                        <a:t>2462</a:t>
                      </a:r>
                      <a:endParaRPr lang="en-GB" sz="1400" b="0" i="0" u="none" strike="noStrike">
                        <a:solidFill>
                          <a:srgbClr val="000000"/>
                        </a:solidFill>
                        <a:effectLst/>
                        <a:latin typeface="Abadi" panose="020B0604020104020204" pitchFamily="34" charset="0"/>
                      </a:endParaRPr>
                    </a:p>
                  </a:txBody>
                  <a:tcPr marL="2995" marR="2995" marT="2995" marB="0" anchor="b">
                    <a:solidFill>
                      <a:schemeClr val="accent1">
                        <a:lumMod val="40000"/>
                        <a:lumOff val="60000"/>
                      </a:schemeClr>
                    </a:solidFill>
                  </a:tcPr>
                </a:tc>
                <a:tc>
                  <a:txBody>
                    <a:bodyPr/>
                    <a:lstStyle/>
                    <a:p>
                      <a:pPr algn="r" fontAlgn="b"/>
                      <a:r>
                        <a:rPr lang="en-GB" sz="1400" u="none" strike="noStrike">
                          <a:effectLst/>
                          <a:latin typeface="Abadi" panose="020B0604020104020204" pitchFamily="34" charset="0"/>
                        </a:rPr>
                        <a:t>36233590.45</a:t>
                      </a:r>
                      <a:endParaRPr lang="en-GB" sz="1400" b="0" i="0" u="none" strike="noStrike">
                        <a:solidFill>
                          <a:srgbClr val="000000"/>
                        </a:solidFill>
                        <a:effectLst/>
                        <a:latin typeface="Abadi" panose="020B0604020104020204" pitchFamily="34" charset="0"/>
                      </a:endParaRPr>
                    </a:p>
                  </a:txBody>
                  <a:tcPr marL="2995" marR="2995" marT="2995" marB="0" anchor="b">
                    <a:solidFill>
                      <a:schemeClr val="accent1">
                        <a:lumMod val="40000"/>
                        <a:lumOff val="60000"/>
                      </a:schemeClr>
                    </a:solidFill>
                  </a:tcPr>
                </a:tc>
                <a:tc>
                  <a:txBody>
                    <a:bodyPr/>
                    <a:lstStyle/>
                    <a:p>
                      <a:pPr algn="r" fontAlgn="b"/>
                      <a:r>
                        <a:rPr lang="en-GB" sz="1400" u="none" strike="noStrike" dirty="0">
                          <a:effectLst/>
                          <a:latin typeface="Abadi" panose="020B0604020104020204" pitchFamily="34" charset="0"/>
                        </a:rPr>
                        <a:t>5908.8</a:t>
                      </a:r>
                      <a:endParaRPr lang="en-GB" sz="1400" b="0" i="0" u="none" strike="noStrike" dirty="0">
                        <a:solidFill>
                          <a:srgbClr val="000000"/>
                        </a:solidFill>
                        <a:effectLst/>
                        <a:latin typeface="Abadi" panose="020B0604020104020204" pitchFamily="34" charset="0"/>
                      </a:endParaRPr>
                    </a:p>
                  </a:txBody>
                  <a:tcPr marL="2995" marR="2995" marT="2995" marB="0" anchor="b">
                    <a:solidFill>
                      <a:schemeClr val="accent1">
                        <a:lumMod val="40000"/>
                        <a:lumOff val="60000"/>
                      </a:schemeClr>
                    </a:solidFill>
                  </a:tcPr>
                </a:tc>
                <a:tc>
                  <a:txBody>
                    <a:bodyPr/>
                    <a:lstStyle/>
                    <a:p>
                      <a:pPr algn="r" fontAlgn="b"/>
                      <a:r>
                        <a:rPr lang="en-GB" sz="1400" u="none" strike="noStrike" dirty="0">
                          <a:effectLst/>
                          <a:latin typeface="Abadi" panose="020B0604020104020204" pitchFamily="34" charset="0"/>
                        </a:rPr>
                        <a:t>86960617.07</a:t>
                      </a:r>
                      <a:endParaRPr lang="en-GB" sz="1400" b="0" i="0" u="none" strike="noStrike" dirty="0">
                        <a:solidFill>
                          <a:srgbClr val="000000"/>
                        </a:solidFill>
                        <a:effectLst/>
                        <a:latin typeface="Abadi" panose="020B0604020104020204" pitchFamily="34" charset="0"/>
                      </a:endParaRPr>
                    </a:p>
                  </a:txBody>
                  <a:tcPr marL="2995" marR="2995" marT="2995" marB="0" anchor="b">
                    <a:solidFill>
                      <a:schemeClr val="accent1">
                        <a:lumMod val="40000"/>
                        <a:lumOff val="60000"/>
                      </a:schemeClr>
                    </a:solidFill>
                  </a:tcPr>
                </a:tc>
                <a:extLst>
                  <a:ext uri="{0D108BD9-81ED-4DB2-BD59-A6C34878D82A}">
                    <a16:rowId xmlns:a16="http://schemas.microsoft.com/office/drawing/2014/main" val="3003432521"/>
                  </a:ext>
                </a:extLst>
              </a:tr>
              <a:tr h="305568">
                <a:tc>
                  <a:txBody>
                    <a:bodyPr/>
                    <a:lstStyle/>
                    <a:p>
                      <a:pPr algn="r" fontAlgn="b"/>
                      <a:r>
                        <a:rPr lang="en-GB" sz="1400" u="none" strike="noStrike">
                          <a:effectLst/>
                          <a:latin typeface="Abadi" panose="020B0604020104020204" pitchFamily="34" charset="0"/>
                        </a:rPr>
                        <a:t>2014</a:t>
                      </a:r>
                      <a:endParaRPr lang="en-GB" sz="1400" b="0" i="0" u="none" strike="noStrike">
                        <a:solidFill>
                          <a:srgbClr val="000000"/>
                        </a:solidFill>
                        <a:effectLst/>
                        <a:latin typeface="Abadi" panose="020B0604020104020204" pitchFamily="34" charset="0"/>
                      </a:endParaRPr>
                    </a:p>
                  </a:txBody>
                  <a:tcPr marL="2995" marR="2995" marT="2995" marB="0" anchor="b">
                    <a:solidFill>
                      <a:schemeClr val="accent1">
                        <a:lumMod val="40000"/>
                        <a:lumOff val="60000"/>
                      </a:schemeClr>
                    </a:solidFill>
                  </a:tcPr>
                </a:tc>
                <a:tc>
                  <a:txBody>
                    <a:bodyPr/>
                    <a:lstStyle/>
                    <a:p>
                      <a:pPr algn="l" fontAlgn="b"/>
                      <a:r>
                        <a:rPr lang="en-GB" sz="1400" u="none" strike="noStrike">
                          <a:effectLst/>
                          <a:latin typeface="Abadi" panose="020B0604020104020204" pitchFamily="34" charset="0"/>
                        </a:rPr>
                        <a:t>North America</a:t>
                      </a:r>
                      <a:endParaRPr lang="en-GB" sz="1400" b="0" i="0" u="none" strike="noStrike">
                        <a:solidFill>
                          <a:srgbClr val="000000"/>
                        </a:solidFill>
                        <a:effectLst/>
                        <a:latin typeface="Abadi" panose="020B0604020104020204" pitchFamily="34" charset="0"/>
                      </a:endParaRPr>
                    </a:p>
                  </a:txBody>
                  <a:tcPr marL="2995" marR="2995" marT="2995" marB="0" anchor="b">
                    <a:solidFill>
                      <a:schemeClr val="accent1">
                        <a:lumMod val="40000"/>
                        <a:lumOff val="60000"/>
                      </a:schemeClr>
                    </a:solidFill>
                  </a:tcPr>
                </a:tc>
                <a:tc>
                  <a:txBody>
                    <a:bodyPr/>
                    <a:lstStyle/>
                    <a:p>
                      <a:pPr algn="r" fontAlgn="b"/>
                      <a:r>
                        <a:rPr lang="en-GB" sz="1400" u="none" strike="noStrike" dirty="0">
                          <a:effectLst/>
                          <a:latin typeface="Abadi" panose="020B0604020104020204" pitchFamily="34" charset="0"/>
                        </a:rPr>
                        <a:t>4882</a:t>
                      </a:r>
                      <a:endParaRPr lang="en-GB" sz="1400" b="0" i="0" u="none" strike="noStrike" dirty="0">
                        <a:solidFill>
                          <a:srgbClr val="000000"/>
                        </a:solidFill>
                        <a:effectLst/>
                        <a:latin typeface="Abadi" panose="020B0604020104020204" pitchFamily="34" charset="0"/>
                      </a:endParaRPr>
                    </a:p>
                  </a:txBody>
                  <a:tcPr marL="2995" marR="2995" marT="2995" marB="0" anchor="b">
                    <a:solidFill>
                      <a:schemeClr val="accent1">
                        <a:lumMod val="40000"/>
                        <a:lumOff val="60000"/>
                      </a:schemeClr>
                    </a:solidFill>
                  </a:tcPr>
                </a:tc>
                <a:tc>
                  <a:txBody>
                    <a:bodyPr/>
                    <a:lstStyle/>
                    <a:p>
                      <a:pPr algn="r" fontAlgn="b"/>
                      <a:r>
                        <a:rPr lang="en-GB" sz="1400" u="none" strike="noStrike">
                          <a:effectLst/>
                          <a:latin typeface="Abadi" panose="020B0604020104020204" pitchFamily="34" charset="0"/>
                        </a:rPr>
                        <a:t>111701915.8</a:t>
                      </a:r>
                      <a:endParaRPr lang="en-GB" sz="1400" b="0" i="0" u="none" strike="noStrike">
                        <a:solidFill>
                          <a:srgbClr val="000000"/>
                        </a:solidFill>
                        <a:effectLst/>
                        <a:latin typeface="Abadi" panose="020B0604020104020204" pitchFamily="34" charset="0"/>
                      </a:endParaRPr>
                    </a:p>
                  </a:txBody>
                  <a:tcPr marL="2995" marR="2995" marT="2995" marB="0" anchor="b">
                    <a:solidFill>
                      <a:schemeClr val="accent1">
                        <a:lumMod val="40000"/>
                        <a:lumOff val="60000"/>
                      </a:schemeClr>
                    </a:solidFill>
                  </a:tcPr>
                </a:tc>
                <a:tc>
                  <a:txBody>
                    <a:bodyPr/>
                    <a:lstStyle/>
                    <a:p>
                      <a:pPr algn="r" fontAlgn="b"/>
                      <a:r>
                        <a:rPr lang="en-GB" sz="1400" u="none" strike="noStrike" dirty="0">
                          <a:effectLst/>
                          <a:latin typeface="Abadi" panose="020B0604020104020204" pitchFamily="34" charset="0"/>
                        </a:rPr>
                        <a:t>11716.8</a:t>
                      </a:r>
                      <a:endParaRPr lang="en-GB" sz="1400" b="0" i="0" u="none" strike="noStrike" dirty="0">
                        <a:solidFill>
                          <a:srgbClr val="000000"/>
                        </a:solidFill>
                        <a:effectLst/>
                        <a:latin typeface="Abadi" panose="020B0604020104020204" pitchFamily="34" charset="0"/>
                      </a:endParaRPr>
                    </a:p>
                  </a:txBody>
                  <a:tcPr marL="2995" marR="2995" marT="2995" marB="0" anchor="b">
                    <a:solidFill>
                      <a:schemeClr val="accent1">
                        <a:lumMod val="40000"/>
                        <a:lumOff val="60000"/>
                      </a:schemeClr>
                    </a:solidFill>
                  </a:tcPr>
                </a:tc>
                <a:tc>
                  <a:txBody>
                    <a:bodyPr/>
                    <a:lstStyle/>
                    <a:p>
                      <a:pPr algn="r" fontAlgn="b"/>
                      <a:r>
                        <a:rPr lang="en-GB" sz="1400" u="none" strike="noStrike" dirty="0">
                          <a:effectLst/>
                          <a:latin typeface="Abadi" panose="020B0604020104020204" pitchFamily="34" charset="0"/>
                        </a:rPr>
                        <a:t>268084597.9</a:t>
                      </a:r>
                      <a:endParaRPr lang="en-GB" sz="1400" b="0" i="0" u="none" strike="noStrike" dirty="0">
                        <a:solidFill>
                          <a:srgbClr val="000000"/>
                        </a:solidFill>
                        <a:effectLst/>
                        <a:latin typeface="Abadi" panose="020B0604020104020204" pitchFamily="34" charset="0"/>
                      </a:endParaRPr>
                    </a:p>
                  </a:txBody>
                  <a:tcPr marL="2995" marR="2995" marT="2995" marB="0" anchor="b">
                    <a:solidFill>
                      <a:schemeClr val="accent1">
                        <a:lumMod val="40000"/>
                        <a:lumOff val="60000"/>
                      </a:schemeClr>
                    </a:solidFill>
                  </a:tcPr>
                </a:tc>
                <a:extLst>
                  <a:ext uri="{0D108BD9-81ED-4DB2-BD59-A6C34878D82A}">
                    <a16:rowId xmlns:a16="http://schemas.microsoft.com/office/drawing/2014/main" val="2375774108"/>
                  </a:ext>
                </a:extLst>
              </a:tr>
              <a:tr h="305568">
                <a:tc>
                  <a:txBody>
                    <a:bodyPr/>
                    <a:lstStyle/>
                    <a:p>
                      <a:pPr algn="r" fontAlgn="b"/>
                      <a:r>
                        <a:rPr lang="en-GB" sz="1400" u="none" strike="noStrike">
                          <a:effectLst/>
                          <a:latin typeface="Abadi" panose="020B0604020104020204" pitchFamily="34" charset="0"/>
                        </a:rPr>
                        <a:t>2014</a:t>
                      </a:r>
                      <a:endParaRPr lang="en-GB" sz="1400" b="0" i="0" u="none" strike="noStrike">
                        <a:solidFill>
                          <a:srgbClr val="000000"/>
                        </a:solidFill>
                        <a:effectLst/>
                        <a:latin typeface="Abadi" panose="020B0604020104020204" pitchFamily="34" charset="0"/>
                      </a:endParaRPr>
                    </a:p>
                  </a:txBody>
                  <a:tcPr marL="2995" marR="2995" marT="2995" marB="0" anchor="b">
                    <a:solidFill>
                      <a:schemeClr val="accent1">
                        <a:lumMod val="40000"/>
                        <a:lumOff val="60000"/>
                      </a:schemeClr>
                    </a:solidFill>
                  </a:tcPr>
                </a:tc>
                <a:tc>
                  <a:txBody>
                    <a:bodyPr/>
                    <a:lstStyle/>
                    <a:p>
                      <a:pPr algn="l" fontAlgn="b"/>
                      <a:r>
                        <a:rPr lang="en-GB" sz="1400" u="none" strike="noStrike">
                          <a:effectLst/>
                          <a:latin typeface="Abadi" panose="020B0604020104020204" pitchFamily="34" charset="0"/>
                        </a:rPr>
                        <a:t>Pacific</a:t>
                      </a:r>
                      <a:endParaRPr lang="en-GB" sz="1400" b="0" i="0" u="none" strike="noStrike">
                        <a:solidFill>
                          <a:srgbClr val="000000"/>
                        </a:solidFill>
                        <a:effectLst/>
                        <a:latin typeface="Abadi" panose="020B0604020104020204" pitchFamily="34" charset="0"/>
                      </a:endParaRPr>
                    </a:p>
                  </a:txBody>
                  <a:tcPr marL="2995" marR="2995" marT="2995" marB="0" anchor="b">
                    <a:solidFill>
                      <a:schemeClr val="accent1">
                        <a:lumMod val="40000"/>
                        <a:lumOff val="60000"/>
                      </a:schemeClr>
                    </a:solidFill>
                  </a:tcPr>
                </a:tc>
                <a:tc>
                  <a:txBody>
                    <a:bodyPr/>
                    <a:lstStyle/>
                    <a:p>
                      <a:pPr algn="r" fontAlgn="b"/>
                      <a:r>
                        <a:rPr lang="en-GB" sz="1400" u="none" strike="noStrike" dirty="0">
                          <a:effectLst/>
                          <a:latin typeface="Abadi" panose="020B0604020104020204" pitchFamily="34" charset="0"/>
                        </a:rPr>
                        <a:t>1600</a:t>
                      </a:r>
                      <a:endParaRPr lang="en-GB" sz="1400" b="0" i="0" u="none" strike="noStrike" dirty="0">
                        <a:solidFill>
                          <a:srgbClr val="000000"/>
                        </a:solidFill>
                        <a:effectLst/>
                        <a:latin typeface="Abadi" panose="020B0604020104020204" pitchFamily="34" charset="0"/>
                      </a:endParaRPr>
                    </a:p>
                  </a:txBody>
                  <a:tcPr marL="2995" marR="2995" marT="2995" marB="0" anchor="b">
                    <a:solidFill>
                      <a:schemeClr val="accent1">
                        <a:lumMod val="40000"/>
                        <a:lumOff val="60000"/>
                      </a:schemeClr>
                    </a:solidFill>
                  </a:tcPr>
                </a:tc>
                <a:tc>
                  <a:txBody>
                    <a:bodyPr/>
                    <a:lstStyle/>
                    <a:p>
                      <a:pPr algn="r" fontAlgn="b"/>
                      <a:r>
                        <a:rPr lang="en-GB" sz="1400" u="none" strike="noStrike" dirty="0">
                          <a:effectLst/>
                          <a:latin typeface="Abadi" panose="020B0604020104020204" pitchFamily="34" charset="0"/>
                        </a:rPr>
                        <a:t>10173266.78</a:t>
                      </a:r>
                      <a:endParaRPr lang="en-GB" sz="1400" b="0" i="0" u="none" strike="noStrike" dirty="0">
                        <a:solidFill>
                          <a:srgbClr val="000000"/>
                        </a:solidFill>
                        <a:effectLst/>
                        <a:latin typeface="Abadi" panose="020B0604020104020204" pitchFamily="34" charset="0"/>
                      </a:endParaRPr>
                    </a:p>
                  </a:txBody>
                  <a:tcPr marL="2995" marR="2995" marT="2995" marB="0" anchor="b">
                    <a:solidFill>
                      <a:schemeClr val="accent1">
                        <a:lumMod val="40000"/>
                        <a:lumOff val="60000"/>
                      </a:schemeClr>
                    </a:solidFill>
                  </a:tcPr>
                </a:tc>
                <a:tc>
                  <a:txBody>
                    <a:bodyPr/>
                    <a:lstStyle/>
                    <a:p>
                      <a:pPr algn="r" fontAlgn="b"/>
                      <a:r>
                        <a:rPr lang="en-GB" sz="1400" u="none" strike="noStrike" dirty="0">
                          <a:effectLst/>
                          <a:latin typeface="Abadi" panose="020B0604020104020204" pitchFamily="34" charset="0"/>
                        </a:rPr>
                        <a:t>3840</a:t>
                      </a:r>
                      <a:endParaRPr lang="en-GB" sz="1400" b="0" i="0" u="none" strike="noStrike" dirty="0">
                        <a:solidFill>
                          <a:srgbClr val="000000"/>
                        </a:solidFill>
                        <a:effectLst/>
                        <a:latin typeface="Abadi" panose="020B0604020104020204" pitchFamily="34" charset="0"/>
                      </a:endParaRPr>
                    </a:p>
                  </a:txBody>
                  <a:tcPr marL="2995" marR="2995" marT="2995" marB="0" anchor="b">
                    <a:solidFill>
                      <a:schemeClr val="accent1">
                        <a:lumMod val="40000"/>
                        <a:lumOff val="60000"/>
                      </a:schemeClr>
                    </a:solidFill>
                  </a:tcPr>
                </a:tc>
                <a:tc>
                  <a:txBody>
                    <a:bodyPr/>
                    <a:lstStyle/>
                    <a:p>
                      <a:pPr algn="r" fontAlgn="b"/>
                      <a:r>
                        <a:rPr lang="en-GB" sz="1400" u="none" strike="noStrike" dirty="0">
                          <a:effectLst/>
                          <a:latin typeface="Abadi" panose="020B0604020104020204" pitchFamily="34" charset="0"/>
                        </a:rPr>
                        <a:t>24415840.26</a:t>
                      </a:r>
                      <a:endParaRPr lang="en-GB" sz="1400" b="0" i="0" u="none" strike="noStrike" dirty="0">
                        <a:solidFill>
                          <a:srgbClr val="000000"/>
                        </a:solidFill>
                        <a:effectLst/>
                        <a:latin typeface="Abadi" panose="020B0604020104020204" pitchFamily="34" charset="0"/>
                      </a:endParaRPr>
                    </a:p>
                  </a:txBody>
                  <a:tcPr marL="2995" marR="2995" marT="2995" marB="0" anchor="b">
                    <a:solidFill>
                      <a:schemeClr val="accent1">
                        <a:lumMod val="40000"/>
                        <a:lumOff val="60000"/>
                      </a:schemeClr>
                    </a:solidFill>
                  </a:tcPr>
                </a:tc>
                <a:extLst>
                  <a:ext uri="{0D108BD9-81ED-4DB2-BD59-A6C34878D82A}">
                    <a16:rowId xmlns:a16="http://schemas.microsoft.com/office/drawing/2014/main" val="341563732"/>
                  </a:ext>
                </a:extLst>
              </a:tr>
            </a:tbl>
          </a:graphicData>
        </a:graphic>
      </p:graphicFrame>
      <p:sp>
        <p:nvSpPr>
          <p:cNvPr id="12" name="TextBox 11">
            <a:extLst>
              <a:ext uri="{FF2B5EF4-FFF2-40B4-BE49-F238E27FC236}">
                <a16:creationId xmlns:a16="http://schemas.microsoft.com/office/drawing/2014/main" id="{9473CFA5-5E11-4135-AF1C-1EA76093226F}"/>
              </a:ext>
            </a:extLst>
          </p:cNvPr>
          <p:cNvSpPr txBox="1"/>
          <p:nvPr/>
        </p:nvSpPr>
        <p:spPr>
          <a:xfrm>
            <a:off x="838200" y="1408607"/>
            <a:ext cx="11028218" cy="369332"/>
          </a:xfrm>
          <a:prstGeom prst="rect">
            <a:avLst/>
          </a:prstGeom>
          <a:noFill/>
        </p:spPr>
        <p:txBody>
          <a:bodyPr wrap="square">
            <a:spAutoFit/>
          </a:bodyPr>
          <a:lstStyle/>
          <a:p>
            <a:r>
              <a:rPr lang="en-GB" sz="1800" dirty="0">
                <a:latin typeface="Abadi" panose="020B0604020104020204" pitchFamily="34" charset="0"/>
              </a:rPr>
              <a:t>Projections based on the data from the first part of the year (does not take into account seasonality in sales)</a:t>
            </a:r>
            <a:endParaRPr lang="en-GB" dirty="0"/>
          </a:p>
        </p:txBody>
      </p:sp>
      <p:sp>
        <p:nvSpPr>
          <p:cNvPr id="15" name="Title 9">
            <a:extLst>
              <a:ext uri="{FF2B5EF4-FFF2-40B4-BE49-F238E27FC236}">
                <a16:creationId xmlns:a16="http://schemas.microsoft.com/office/drawing/2014/main" id="{A298A6BA-DECC-4752-ABA2-3E2F8EB6020E}"/>
              </a:ext>
            </a:extLst>
          </p:cNvPr>
          <p:cNvSpPr>
            <a:spLocks noGrp="1"/>
          </p:cNvSpPr>
          <p:nvPr>
            <p:ph type="title"/>
          </p:nvPr>
        </p:nvSpPr>
        <p:spPr>
          <a:xfrm>
            <a:off x="838200" y="365125"/>
            <a:ext cx="10515600" cy="1325563"/>
          </a:xfrm>
        </p:spPr>
        <p:txBody>
          <a:bodyPr>
            <a:normAutofit/>
          </a:bodyPr>
          <a:lstStyle/>
          <a:p>
            <a:r>
              <a:rPr lang="en-GB" sz="4000" dirty="0">
                <a:latin typeface="Abadi" panose="020B0604020104020204" pitchFamily="34" charset="0"/>
              </a:rPr>
              <a:t>Bike category sales across continents</a:t>
            </a:r>
            <a:endParaRPr lang="en-GB" sz="4000" dirty="0"/>
          </a:p>
        </p:txBody>
      </p:sp>
    </p:spTree>
    <p:extLst>
      <p:ext uri="{BB962C8B-B14F-4D97-AF65-F5344CB8AC3E}">
        <p14:creationId xmlns:p14="http://schemas.microsoft.com/office/powerpoint/2010/main" val="1220130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9">
            <a:extLst>
              <a:ext uri="{FF2B5EF4-FFF2-40B4-BE49-F238E27FC236}">
                <a16:creationId xmlns:a16="http://schemas.microsoft.com/office/drawing/2014/main" id="{A298A6BA-DECC-4752-ABA2-3E2F8EB6020E}"/>
              </a:ext>
            </a:extLst>
          </p:cNvPr>
          <p:cNvSpPr>
            <a:spLocks noGrp="1"/>
          </p:cNvSpPr>
          <p:nvPr>
            <p:ph type="title"/>
          </p:nvPr>
        </p:nvSpPr>
        <p:spPr>
          <a:xfrm>
            <a:off x="838200" y="365125"/>
            <a:ext cx="10515600" cy="1325563"/>
          </a:xfrm>
        </p:spPr>
        <p:txBody>
          <a:bodyPr>
            <a:normAutofit/>
          </a:bodyPr>
          <a:lstStyle/>
          <a:p>
            <a:r>
              <a:rPr lang="en-GB" sz="4000" dirty="0">
                <a:latin typeface="Abadi" panose="020B0604020104020204" pitchFamily="34" charset="0"/>
              </a:rPr>
              <a:t>Bike category sales across continents</a:t>
            </a:r>
            <a:endParaRPr lang="en-GB" sz="4000" dirty="0"/>
          </a:p>
        </p:txBody>
      </p:sp>
      <p:sp>
        <p:nvSpPr>
          <p:cNvPr id="7" name="TextBox 6">
            <a:extLst>
              <a:ext uri="{FF2B5EF4-FFF2-40B4-BE49-F238E27FC236}">
                <a16:creationId xmlns:a16="http://schemas.microsoft.com/office/drawing/2014/main" id="{C3EC1A78-538B-481D-BE6E-0D50BE531420}"/>
              </a:ext>
            </a:extLst>
          </p:cNvPr>
          <p:cNvSpPr txBox="1"/>
          <p:nvPr/>
        </p:nvSpPr>
        <p:spPr>
          <a:xfrm>
            <a:off x="838200" y="1408607"/>
            <a:ext cx="11028218" cy="369332"/>
          </a:xfrm>
          <a:prstGeom prst="rect">
            <a:avLst/>
          </a:prstGeom>
          <a:noFill/>
        </p:spPr>
        <p:txBody>
          <a:bodyPr wrap="square">
            <a:spAutoFit/>
          </a:bodyPr>
          <a:lstStyle/>
          <a:p>
            <a:r>
              <a:rPr lang="en-GB" sz="1800" dirty="0">
                <a:latin typeface="Abadi" panose="020B0604020104020204" pitchFamily="34" charset="0"/>
              </a:rPr>
              <a:t>Sales in bike category are dropping in 2014</a:t>
            </a:r>
            <a:endParaRPr lang="en-GB" dirty="0"/>
          </a:p>
        </p:txBody>
      </p:sp>
      <p:graphicFrame>
        <p:nvGraphicFramePr>
          <p:cNvPr id="6" name="Chart 5">
            <a:extLst>
              <a:ext uri="{FF2B5EF4-FFF2-40B4-BE49-F238E27FC236}">
                <a16:creationId xmlns:a16="http://schemas.microsoft.com/office/drawing/2014/main" id="{9EEB80F4-8500-48A2-80BE-7C38EE92B922}"/>
              </a:ext>
            </a:extLst>
          </p:cNvPr>
          <p:cNvGraphicFramePr>
            <a:graphicFrameLocks/>
          </p:cNvGraphicFramePr>
          <p:nvPr>
            <p:extLst>
              <p:ext uri="{D42A27DB-BD31-4B8C-83A1-F6EECF244321}">
                <p14:modId xmlns:p14="http://schemas.microsoft.com/office/powerpoint/2010/main" val="1505757781"/>
              </p:ext>
            </p:extLst>
          </p:nvPr>
        </p:nvGraphicFramePr>
        <p:xfrm>
          <a:off x="838200" y="2226391"/>
          <a:ext cx="10515600" cy="38758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4001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9">
            <a:extLst>
              <a:ext uri="{FF2B5EF4-FFF2-40B4-BE49-F238E27FC236}">
                <a16:creationId xmlns:a16="http://schemas.microsoft.com/office/drawing/2014/main" id="{A298A6BA-DECC-4752-ABA2-3E2F8EB6020E}"/>
              </a:ext>
            </a:extLst>
          </p:cNvPr>
          <p:cNvSpPr>
            <a:spLocks noGrp="1"/>
          </p:cNvSpPr>
          <p:nvPr>
            <p:ph type="title"/>
          </p:nvPr>
        </p:nvSpPr>
        <p:spPr>
          <a:xfrm>
            <a:off x="838200" y="365125"/>
            <a:ext cx="10515600" cy="1325563"/>
          </a:xfrm>
        </p:spPr>
        <p:txBody>
          <a:bodyPr>
            <a:normAutofit/>
          </a:bodyPr>
          <a:lstStyle/>
          <a:p>
            <a:r>
              <a:rPr lang="en-GB" sz="4000" dirty="0">
                <a:latin typeface="Abadi" panose="020B0604020104020204" pitchFamily="34" charset="0"/>
              </a:rPr>
              <a:t>Bike category sales across continents</a:t>
            </a:r>
            <a:endParaRPr lang="en-GB" sz="4000" dirty="0"/>
          </a:p>
        </p:txBody>
      </p:sp>
      <p:sp>
        <p:nvSpPr>
          <p:cNvPr id="9" name="TextBox 8">
            <a:extLst>
              <a:ext uri="{FF2B5EF4-FFF2-40B4-BE49-F238E27FC236}">
                <a16:creationId xmlns:a16="http://schemas.microsoft.com/office/drawing/2014/main" id="{55CAFF84-2828-4B8B-A669-82AF2C1B8334}"/>
              </a:ext>
            </a:extLst>
          </p:cNvPr>
          <p:cNvSpPr txBox="1"/>
          <p:nvPr/>
        </p:nvSpPr>
        <p:spPr>
          <a:xfrm>
            <a:off x="838200" y="1408607"/>
            <a:ext cx="11028218" cy="369332"/>
          </a:xfrm>
          <a:prstGeom prst="rect">
            <a:avLst/>
          </a:prstGeom>
          <a:noFill/>
        </p:spPr>
        <p:txBody>
          <a:bodyPr wrap="square">
            <a:spAutoFit/>
          </a:bodyPr>
          <a:lstStyle/>
          <a:p>
            <a:r>
              <a:rPr lang="en-GB" sz="1800" dirty="0">
                <a:latin typeface="Abadi" panose="020B0604020104020204" pitchFamily="34" charset="0"/>
              </a:rPr>
              <a:t>Sales in bike category are dropping in 2014</a:t>
            </a:r>
            <a:endParaRPr lang="en-GB" dirty="0"/>
          </a:p>
        </p:txBody>
      </p:sp>
      <p:graphicFrame>
        <p:nvGraphicFramePr>
          <p:cNvPr id="11" name="Chart 10">
            <a:extLst>
              <a:ext uri="{FF2B5EF4-FFF2-40B4-BE49-F238E27FC236}">
                <a16:creationId xmlns:a16="http://schemas.microsoft.com/office/drawing/2014/main" id="{9EEB80F4-8500-48A2-80BE-7C38EE92B922}"/>
              </a:ext>
            </a:extLst>
          </p:cNvPr>
          <p:cNvGraphicFramePr>
            <a:graphicFrameLocks/>
          </p:cNvGraphicFramePr>
          <p:nvPr>
            <p:extLst>
              <p:ext uri="{D42A27DB-BD31-4B8C-83A1-F6EECF244321}">
                <p14:modId xmlns:p14="http://schemas.microsoft.com/office/powerpoint/2010/main" val="1581594688"/>
              </p:ext>
            </p:extLst>
          </p:nvPr>
        </p:nvGraphicFramePr>
        <p:xfrm>
          <a:off x="838200" y="2123754"/>
          <a:ext cx="10515600" cy="38944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25542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9">
            <a:extLst>
              <a:ext uri="{FF2B5EF4-FFF2-40B4-BE49-F238E27FC236}">
                <a16:creationId xmlns:a16="http://schemas.microsoft.com/office/drawing/2014/main" id="{A298A6BA-DECC-4752-ABA2-3E2F8EB6020E}"/>
              </a:ext>
            </a:extLst>
          </p:cNvPr>
          <p:cNvSpPr>
            <a:spLocks noGrp="1"/>
          </p:cNvSpPr>
          <p:nvPr>
            <p:ph type="title"/>
          </p:nvPr>
        </p:nvSpPr>
        <p:spPr>
          <a:xfrm>
            <a:off x="838200" y="365125"/>
            <a:ext cx="10515600" cy="1325563"/>
          </a:xfrm>
        </p:spPr>
        <p:txBody>
          <a:bodyPr>
            <a:normAutofit/>
          </a:bodyPr>
          <a:lstStyle/>
          <a:p>
            <a:r>
              <a:rPr lang="en-GB" sz="4000" dirty="0">
                <a:latin typeface="Abadi" panose="020B0604020104020204" pitchFamily="34" charset="0"/>
              </a:rPr>
              <a:t>Bike category sales across continents</a:t>
            </a:r>
            <a:endParaRPr lang="en-GB" sz="4000" dirty="0"/>
          </a:p>
        </p:txBody>
      </p:sp>
      <p:graphicFrame>
        <p:nvGraphicFramePr>
          <p:cNvPr id="6" name="Chart 5">
            <a:extLst>
              <a:ext uri="{FF2B5EF4-FFF2-40B4-BE49-F238E27FC236}">
                <a16:creationId xmlns:a16="http://schemas.microsoft.com/office/drawing/2014/main" id="{9EEB80F4-8500-48A2-80BE-7C38EE92B922}"/>
              </a:ext>
            </a:extLst>
          </p:cNvPr>
          <p:cNvGraphicFramePr>
            <a:graphicFrameLocks/>
          </p:cNvGraphicFramePr>
          <p:nvPr>
            <p:extLst>
              <p:ext uri="{D42A27DB-BD31-4B8C-83A1-F6EECF244321}">
                <p14:modId xmlns:p14="http://schemas.microsoft.com/office/powerpoint/2010/main" val="3344552420"/>
              </p:ext>
            </p:extLst>
          </p:nvPr>
        </p:nvGraphicFramePr>
        <p:xfrm>
          <a:off x="838200" y="2142415"/>
          <a:ext cx="10515600" cy="394114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5B88FAEC-9FF6-4DCD-AFA2-7778D1585C6F}"/>
              </a:ext>
            </a:extLst>
          </p:cNvPr>
          <p:cNvSpPr txBox="1"/>
          <p:nvPr/>
        </p:nvSpPr>
        <p:spPr>
          <a:xfrm>
            <a:off x="838200" y="1408607"/>
            <a:ext cx="10411437" cy="646331"/>
          </a:xfrm>
          <a:prstGeom prst="rect">
            <a:avLst/>
          </a:prstGeom>
          <a:noFill/>
        </p:spPr>
        <p:txBody>
          <a:bodyPr wrap="square">
            <a:spAutoFit/>
          </a:bodyPr>
          <a:lstStyle/>
          <a:p>
            <a:r>
              <a:rPr lang="en-GB" sz="1800" dirty="0">
                <a:latin typeface="Abadi" panose="020B0604020104020204" pitchFamily="34" charset="0"/>
              </a:rPr>
              <a:t>Number of transactions in bike category are dropping in the first few months in 2014 and then explode in the next months in North America</a:t>
            </a:r>
            <a:endParaRPr lang="en-GB" dirty="0"/>
          </a:p>
        </p:txBody>
      </p:sp>
    </p:spTree>
    <p:extLst>
      <p:ext uri="{BB962C8B-B14F-4D97-AF65-F5344CB8AC3E}">
        <p14:creationId xmlns:p14="http://schemas.microsoft.com/office/powerpoint/2010/main" val="1286925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941A1E8F14BDF49A0FC9790D8FA98EC" ma:contentTypeVersion="13" ma:contentTypeDescription="Create a new document." ma:contentTypeScope="" ma:versionID="1d170afc9cbac24d76bb7f044f23d1a8">
  <xsd:schema xmlns:xsd="http://www.w3.org/2001/XMLSchema" xmlns:xs="http://www.w3.org/2001/XMLSchema" xmlns:p="http://schemas.microsoft.com/office/2006/metadata/properties" xmlns:ns3="67b35e08-b1ff-4bd4-9cc4-14480c2db96b" xmlns:ns4="c0dae8c0-738d-4dc4-82be-585ac4e1592a" targetNamespace="http://schemas.microsoft.com/office/2006/metadata/properties" ma:root="true" ma:fieldsID="93b77e3f30df36a195df27b297756926" ns3:_="" ns4:_="">
    <xsd:import namespace="67b35e08-b1ff-4bd4-9cc4-14480c2db96b"/>
    <xsd:import namespace="c0dae8c0-738d-4dc4-82be-585ac4e1592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b35e08-b1ff-4bd4-9cc4-14480c2db96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dae8c0-738d-4dc4-82be-585ac4e1592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CDFD27-2B28-4E10-B19F-5E8034789F9E}">
  <ds:schemaRefs>
    <ds:schemaRef ds:uri="http://www.w3.org/XML/1998/namespace"/>
    <ds:schemaRef ds:uri="http://purl.org/dc/elements/1.1/"/>
    <ds:schemaRef ds:uri="http://purl.org/dc/dcmitype/"/>
    <ds:schemaRef ds:uri="http://schemas.microsoft.com/office/infopath/2007/PartnerControls"/>
    <ds:schemaRef ds:uri="http://schemas.microsoft.com/office/2006/documentManagement/types"/>
    <ds:schemaRef ds:uri="67b35e08-b1ff-4bd4-9cc4-14480c2db96b"/>
    <ds:schemaRef ds:uri="http://schemas.microsoft.com/office/2006/metadata/properties"/>
    <ds:schemaRef ds:uri="http://purl.org/dc/terms/"/>
    <ds:schemaRef ds:uri="http://schemas.openxmlformats.org/package/2006/metadata/core-properties"/>
    <ds:schemaRef ds:uri="c0dae8c0-738d-4dc4-82be-585ac4e1592a"/>
  </ds:schemaRefs>
</ds:datastoreItem>
</file>

<file path=customXml/itemProps2.xml><?xml version="1.0" encoding="utf-8"?>
<ds:datastoreItem xmlns:ds="http://schemas.openxmlformats.org/officeDocument/2006/customXml" ds:itemID="{E620821F-7F25-4C73-85FD-1959150B37F3}">
  <ds:schemaRefs>
    <ds:schemaRef ds:uri="67b35e08-b1ff-4bd4-9cc4-14480c2db96b"/>
    <ds:schemaRef ds:uri="c0dae8c0-738d-4dc4-82be-585ac4e1592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BB4A57C-054B-43A9-93C0-9EAD460B31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9924</TotalTime>
  <Words>2435</Words>
  <Application>Microsoft Office PowerPoint</Application>
  <PresentationFormat>Widescreen</PresentationFormat>
  <Paragraphs>901</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Abadi</vt:lpstr>
      <vt:lpstr>Arial</vt:lpstr>
      <vt:lpstr>Calibri</vt:lpstr>
      <vt:lpstr>Calibri Light</vt:lpstr>
      <vt:lpstr>Consolas</vt:lpstr>
      <vt:lpstr>Office Theme</vt:lpstr>
      <vt:lpstr>Matrix Manufacturing and Retail</vt:lpstr>
      <vt:lpstr>Bike product category sales performance by region</vt:lpstr>
      <vt:lpstr>Bike category sales across continents</vt:lpstr>
      <vt:lpstr>Bike category sales across continents</vt:lpstr>
      <vt:lpstr>Bike category sales across continents</vt:lpstr>
      <vt:lpstr>Bike category sales across continents</vt:lpstr>
      <vt:lpstr>Bike category sales across continents</vt:lpstr>
      <vt:lpstr>Bike category sales across continents</vt:lpstr>
      <vt:lpstr>Bike category sales across continents</vt:lpstr>
      <vt:lpstr>Bike category sales across continents</vt:lpstr>
      <vt:lpstr>Bike category sales across countries</vt:lpstr>
      <vt:lpstr>Bike category sales across countries</vt:lpstr>
      <vt:lpstr>Bike category sales across countries</vt:lpstr>
      <vt:lpstr>Profitability year on year</vt:lpstr>
      <vt:lpstr>Profitability year on year</vt:lpstr>
      <vt:lpstr>Profitability year on year</vt:lpstr>
      <vt:lpstr>Profitability year on year – percent changes in values year on year</vt:lpstr>
      <vt:lpstr>A comparison of profitability and costs for the first half of the year in years 2012 - 2014 </vt:lpstr>
      <vt:lpstr>Profitability and costs for the first half of the year in years 2012 - 2014 </vt:lpstr>
      <vt:lpstr>Order costs for the first half of the year in years 2012 - 2014 </vt:lpstr>
      <vt:lpstr>Profitability this year against last year</vt:lpstr>
      <vt:lpstr>Order costs for the first half of the year in years 2013 - 2014 </vt:lpstr>
      <vt:lpstr>Order costs for the first half of the year in years 2013 - 2014 </vt:lpstr>
      <vt:lpstr>Breakdown by product subcategory</vt:lpstr>
      <vt:lpstr>Number of transactions - breakdown by product subcategory in years 2011 - 2014</vt:lpstr>
      <vt:lpstr>Sales - breakdown by product subcategory in years  2011 - 2014</vt:lpstr>
      <vt:lpstr>Sales - breakdown by product category in years  2011 - 2014</vt:lpstr>
      <vt:lpstr>Number of transactions - breakdown by product category in years 2011 - 2014</vt:lpstr>
      <vt:lpstr>Advise on issues based on the report and ideas of further development of the analysis</vt:lpstr>
      <vt:lpstr>Sales across product categories </vt:lpstr>
      <vt:lpstr>Ideas for further development</vt:lpstr>
      <vt:lpstr>Ideas for further development</vt:lpstr>
      <vt:lpstr>Advice on issues based on the report </vt:lpstr>
      <vt:lpstr>Assumptions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Matrix Manufacturing and Retail</dc:title>
  <dc:creator>Rudzka, Paulina</dc:creator>
  <cp:lastModifiedBy>Rudzka, Paulina</cp:lastModifiedBy>
  <cp:revision>136</cp:revision>
  <dcterms:created xsi:type="dcterms:W3CDTF">2022-01-10T10:21:02Z</dcterms:created>
  <dcterms:modified xsi:type="dcterms:W3CDTF">2022-01-17T10:53:16Z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0x0101002941A1E8F14BDF49A0FC9790D8FA98EC</vt:lpwstr>
  </property>
  <property fmtid="{D5CDD505-2E9C-101B-9397-08002B2CF9AE}" pid="3" name="MSIP_Label_bfa3bcc5-af7f-4e3c-8d4c-726a9a6f8de8_Method">
    <vt:lpwstr>Standard</vt:lpwstr>
  </property>
  <property fmtid="{D5CDD505-2E9C-101B-9397-08002B2CF9AE}" pid="4" name="MSIP_Label_bfa3bcc5-af7f-4e3c-8d4c-726a9a6f8de8_Enabled">
    <vt:lpwstr>true</vt:lpwstr>
  </property>
  <property fmtid="{D5CDD505-2E9C-101B-9397-08002B2CF9AE}" pid="5" name="MSIP_Label_bfa3bcc5-af7f-4e3c-8d4c-726a9a6f8de8_SetDate">
    <vt:lpwstr>2022-01-10T11:09:18Z</vt:lpwstr>
  </property>
  <property fmtid="{D5CDD505-2E9C-101B-9397-08002B2CF9AE}" pid="6" name="MSIP_Label_bfa3bcc5-af7f-4e3c-8d4c-726a9a6f8de8_Name">
    <vt:lpwstr>bfa3bcc5-af7f-4e3c-8d4c-726a9a6f8de8</vt:lpwstr>
  </property>
  <property fmtid="{D5CDD505-2E9C-101B-9397-08002B2CF9AE}" pid="7" name="MSIP_Label_bfa3bcc5-af7f-4e3c-8d4c-726a9a6f8de8_ActionId">
    <vt:lpwstr>6160288c-b54b-459f-92f7-64a2653f7a91</vt:lpwstr>
  </property>
  <property fmtid="{D5CDD505-2E9C-101B-9397-08002B2CF9AE}" pid="8" name="MSIP_Label_bfa3bcc5-af7f-4e3c-8d4c-726a9a6f8de8_ContentBits">
    <vt:lpwstr>0</vt:lpwstr>
  </property>
  <property fmtid="{D5CDD505-2E9C-101B-9397-08002B2CF9AE}" pid="9" name="MSIP_Label_bfa3bcc5-af7f-4e3c-8d4c-726a9a6f8de8_SiteId">
    <vt:lpwstr>3928808b-8a46-426b-8f87-051a36bb2f91</vt:lpwstr>
  </property>
</Properties>
</file>