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7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1A21DC-965C-7A41-818C-9DEC6DA0D6FE}" v="25" dt="2025-04-20T16:58:10.3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3"/>
    <p:restoredTop sz="94635"/>
  </p:normalViewPr>
  <p:slideViewPr>
    <p:cSldViewPr snapToGrid="0">
      <p:cViewPr>
        <p:scale>
          <a:sx n="80" d="100"/>
          <a:sy n="80" d="100"/>
        </p:scale>
        <p:origin x="14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847CF3-113E-469B-815C-F0B9901127C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89B0411-EEE6-48ED-91F7-0E0AAFA0141F}">
      <dgm:prSet/>
      <dgm:spPr/>
      <dgm:t>
        <a:bodyPr/>
        <a:lstStyle/>
        <a:p>
          <a:r>
            <a:rPr lang="en-US"/>
            <a:t>Auto-flagging suspicious reviews</a:t>
          </a:r>
        </a:p>
      </dgm:t>
    </dgm:pt>
    <dgm:pt modelId="{68C6E78D-A11F-4F12-94F7-8A6B98625F95}" type="parTrans" cxnId="{7D01860A-31E2-4204-B192-F39BEADAE9D0}">
      <dgm:prSet/>
      <dgm:spPr/>
      <dgm:t>
        <a:bodyPr/>
        <a:lstStyle/>
        <a:p>
          <a:endParaRPr lang="en-US"/>
        </a:p>
      </dgm:t>
    </dgm:pt>
    <dgm:pt modelId="{159EBDB9-CD3C-4EF8-8306-96F4C987483B}" type="sibTrans" cxnId="{7D01860A-31E2-4204-B192-F39BEADAE9D0}">
      <dgm:prSet/>
      <dgm:spPr/>
      <dgm:t>
        <a:bodyPr/>
        <a:lstStyle/>
        <a:p>
          <a:endParaRPr lang="en-US"/>
        </a:p>
      </dgm:t>
    </dgm:pt>
    <dgm:pt modelId="{5E9E67B3-1F62-4524-AF86-40AD944698C1}">
      <dgm:prSet/>
      <dgm:spPr/>
      <dgm:t>
        <a:bodyPr/>
        <a:lstStyle/>
        <a:p>
          <a:r>
            <a:rPr lang="en-US"/>
            <a:t>Sentiment audit for marketing content</a:t>
          </a:r>
        </a:p>
      </dgm:t>
    </dgm:pt>
    <dgm:pt modelId="{68474A81-0C71-47D1-893F-60082923B42C}" type="parTrans" cxnId="{3D19D2FE-FCEE-40A2-AF3A-2BDF33021E5B}">
      <dgm:prSet/>
      <dgm:spPr/>
      <dgm:t>
        <a:bodyPr/>
        <a:lstStyle/>
        <a:p>
          <a:endParaRPr lang="en-US"/>
        </a:p>
      </dgm:t>
    </dgm:pt>
    <dgm:pt modelId="{A98E2CA0-83DA-41EF-B331-128DF0ACAE44}" type="sibTrans" cxnId="{3D19D2FE-FCEE-40A2-AF3A-2BDF33021E5B}">
      <dgm:prSet/>
      <dgm:spPr/>
      <dgm:t>
        <a:bodyPr/>
        <a:lstStyle/>
        <a:p>
          <a:endParaRPr lang="en-US"/>
        </a:p>
      </dgm:t>
    </dgm:pt>
    <dgm:pt modelId="{F5BCA733-EA54-4CB8-875E-9D70F601B339}">
      <dgm:prSet/>
      <dgm:spPr/>
      <dgm:t>
        <a:bodyPr/>
        <a:lstStyle/>
        <a:p>
          <a:r>
            <a:rPr lang="en-US"/>
            <a:t>Emotional vs factual marketing by category</a:t>
          </a:r>
        </a:p>
      </dgm:t>
    </dgm:pt>
    <dgm:pt modelId="{749EF67F-BCC5-4C7A-9D17-185A44F79740}" type="parTrans" cxnId="{EA2B694E-D6A1-4FF3-B886-27134BEF037E}">
      <dgm:prSet/>
      <dgm:spPr/>
      <dgm:t>
        <a:bodyPr/>
        <a:lstStyle/>
        <a:p>
          <a:endParaRPr lang="en-US"/>
        </a:p>
      </dgm:t>
    </dgm:pt>
    <dgm:pt modelId="{842C3E40-3DF0-4BC9-A824-5CAD68E84402}" type="sibTrans" cxnId="{EA2B694E-D6A1-4FF3-B886-27134BEF037E}">
      <dgm:prSet/>
      <dgm:spPr/>
      <dgm:t>
        <a:bodyPr/>
        <a:lstStyle/>
        <a:p>
          <a:endParaRPr lang="en-US"/>
        </a:p>
      </dgm:t>
    </dgm:pt>
    <dgm:pt modelId="{108D5D7E-5FDC-4AA9-A8AB-8EB13EF88E9E}">
      <dgm:prSet/>
      <dgm:spPr/>
      <dgm:t>
        <a:bodyPr/>
        <a:lstStyle/>
        <a:p>
          <a:r>
            <a:rPr lang="en-US"/>
            <a:t>Real-time Customer Support escalations</a:t>
          </a:r>
        </a:p>
      </dgm:t>
    </dgm:pt>
    <dgm:pt modelId="{BA9810A4-1118-4808-99DE-CE4E1330B8A6}" type="parTrans" cxnId="{7500D093-45B1-4700-AF5B-E6926E64D0B1}">
      <dgm:prSet/>
      <dgm:spPr/>
      <dgm:t>
        <a:bodyPr/>
        <a:lstStyle/>
        <a:p>
          <a:endParaRPr lang="en-US"/>
        </a:p>
      </dgm:t>
    </dgm:pt>
    <dgm:pt modelId="{C40D91F0-C989-4134-9B26-9AF5D465D7A6}" type="sibTrans" cxnId="{7500D093-45B1-4700-AF5B-E6926E64D0B1}">
      <dgm:prSet/>
      <dgm:spPr/>
      <dgm:t>
        <a:bodyPr/>
        <a:lstStyle/>
        <a:p>
          <a:endParaRPr lang="en-US"/>
        </a:p>
      </dgm:t>
    </dgm:pt>
    <dgm:pt modelId="{237A00D7-5A0B-4A2A-B4AB-F2F6E9E9E2E3}" type="pres">
      <dgm:prSet presAssocID="{EF847CF3-113E-469B-815C-F0B9901127C3}" presName="root" presStyleCnt="0">
        <dgm:presLayoutVars>
          <dgm:dir/>
          <dgm:resizeHandles val="exact"/>
        </dgm:presLayoutVars>
      </dgm:prSet>
      <dgm:spPr/>
    </dgm:pt>
    <dgm:pt modelId="{48110837-A518-4ADA-9F59-666D8FF89C3D}" type="pres">
      <dgm:prSet presAssocID="{EF847CF3-113E-469B-815C-F0B9901127C3}" presName="container" presStyleCnt="0">
        <dgm:presLayoutVars>
          <dgm:dir/>
          <dgm:resizeHandles val="exact"/>
        </dgm:presLayoutVars>
      </dgm:prSet>
      <dgm:spPr/>
    </dgm:pt>
    <dgm:pt modelId="{7FF5D131-C29F-46D4-9E64-4ED95C396BD3}" type="pres">
      <dgm:prSet presAssocID="{B89B0411-EEE6-48ED-91F7-0E0AAFA0141F}" presName="compNode" presStyleCnt="0"/>
      <dgm:spPr/>
    </dgm:pt>
    <dgm:pt modelId="{8A9D9B52-9735-4182-9442-75A4369F6EAF}" type="pres">
      <dgm:prSet presAssocID="{B89B0411-EEE6-48ED-91F7-0E0AAFA0141F}" presName="iconBgRect" presStyleLbl="bgShp" presStyleIdx="0" presStyleCnt="4"/>
      <dgm:spPr/>
    </dgm:pt>
    <dgm:pt modelId="{BB2B030D-7583-44B2-9877-7582E69CD87F}" type="pres">
      <dgm:prSet presAssocID="{B89B0411-EEE6-48ED-91F7-0E0AAFA0141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g"/>
        </a:ext>
      </dgm:extLst>
    </dgm:pt>
    <dgm:pt modelId="{96E5B441-2742-41DD-8808-B27664C35D4F}" type="pres">
      <dgm:prSet presAssocID="{B89B0411-EEE6-48ED-91F7-0E0AAFA0141F}" presName="spaceRect" presStyleCnt="0"/>
      <dgm:spPr/>
    </dgm:pt>
    <dgm:pt modelId="{C84182C7-F0E3-4E4D-9C86-4CE5A9D9B575}" type="pres">
      <dgm:prSet presAssocID="{B89B0411-EEE6-48ED-91F7-0E0AAFA0141F}" presName="textRect" presStyleLbl="revTx" presStyleIdx="0" presStyleCnt="4">
        <dgm:presLayoutVars>
          <dgm:chMax val="1"/>
          <dgm:chPref val="1"/>
        </dgm:presLayoutVars>
      </dgm:prSet>
      <dgm:spPr/>
    </dgm:pt>
    <dgm:pt modelId="{5B5190DD-80FF-4A95-8933-95EB6E154764}" type="pres">
      <dgm:prSet presAssocID="{159EBDB9-CD3C-4EF8-8306-96F4C987483B}" presName="sibTrans" presStyleLbl="sibTrans2D1" presStyleIdx="0" presStyleCnt="0"/>
      <dgm:spPr/>
    </dgm:pt>
    <dgm:pt modelId="{5339658B-7B6D-40DE-898D-757C5B6A665D}" type="pres">
      <dgm:prSet presAssocID="{5E9E67B3-1F62-4524-AF86-40AD944698C1}" presName="compNode" presStyleCnt="0"/>
      <dgm:spPr/>
    </dgm:pt>
    <dgm:pt modelId="{5D845D14-7260-4BCB-B674-78E3F73AE365}" type="pres">
      <dgm:prSet presAssocID="{5E9E67B3-1F62-4524-AF86-40AD944698C1}" presName="iconBgRect" presStyleLbl="bgShp" presStyleIdx="1" presStyleCnt="4"/>
      <dgm:spPr/>
    </dgm:pt>
    <dgm:pt modelId="{F38E20FF-AFA4-4C3C-8A8B-29AEBC786EEA}" type="pres">
      <dgm:prSet presAssocID="{5E9E67B3-1F62-4524-AF86-40AD944698C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B2E4E318-69D1-4BE8-9BF6-54ECD060F768}" type="pres">
      <dgm:prSet presAssocID="{5E9E67B3-1F62-4524-AF86-40AD944698C1}" presName="spaceRect" presStyleCnt="0"/>
      <dgm:spPr/>
    </dgm:pt>
    <dgm:pt modelId="{47F0D1DD-1777-41B5-9864-0BBBDCC5F14E}" type="pres">
      <dgm:prSet presAssocID="{5E9E67B3-1F62-4524-AF86-40AD944698C1}" presName="textRect" presStyleLbl="revTx" presStyleIdx="1" presStyleCnt="4">
        <dgm:presLayoutVars>
          <dgm:chMax val="1"/>
          <dgm:chPref val="1"/>
        </dgm:presLayoutVars>
      </dgm:prSet>
      <dgm:spPr/>
    </dgm:pt>
    <dgm:pt modelId="{933874FD-F75F-49C8-A0F6-3D8B2416524D}" type="pres">
      <dgm:prSet presAssocID="{A98E2CA0-83DA-41EF-B331-128DF0ACAE44}" presName="sibTrans" presStyleLbl="sibTrans2D1" presStyleIdx="0" presStyleCnt="0"/>
      <dgm:spPr/>
    </dgm:pt>
    <dgm:pt modelId="{3482DC5C-FB5C-4A8D-9A0F-ED9214548094}" type="pres">
      <dgm:prSet presAssocID="{F5BCA733-EA54-4CB8-875E-9D70F601B339}" presName="compNode" presStyleCnt="0"/>
      <dgm:spPr/>
    </dgm:pt>
    <dgm:pt modelId="{9A228B26-2C18-4020-9D12-285682467874}" type="pres">
      <dgm:prSet presAssocID="{F5BCA733-EA54-4CB8-875E-9D70F601B339}" presName="iconBgRect" presStyleLbl="bgShp" presStyleIdx="2" presStyleCnt="4"/>
      <dgm:spPr/>
    </dgm:pt>
    <dgm:pt modelId="{7B776DED-CC22-4754-9C46-E4C852BA6924}" type="pres">
      <dgm:prSet presAssocID="{F5BCA733-EA54-4CB8-875E-9D70F601B33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EA36696B-0F7B-4E37-9CA4-F9458BA61F36}" type="pres">
      <dgm:prSet presAssocID="{F5BCA733-EA54-4CB8-875E-9D70F601B339}" presName="spaceRect" presStyleCnt="0"/>
      <dgm:spPr/>
    </dgm:pt>
    <dgm:pt modelId="{1F1E8C1A-BD0C-4C16-AEC0-28CB073DC3A1}" type="pres">
      <dgm:prSet presAssocID="{F5BCA733-EA54-4CB8-875E-9D70F601B339}" presName="textRect" presStyleLbl="revTx" presStyleIdx="2" presStyleCnt="4">
        <dgm:presLayoutVars>
          <dgm:chMax val="1"/>
          <dgm:chPref val="1"/>
        </dgm:presLayoutVars>
      </dgm:prSet>
      <dgm:spPr/>
    </dgm:pt>
    <dgm:pt modelId="{585B7817-66D0-4BF8-BCDA-F4DFBAD45387}" type="pres">
      <dgm:prSet presAssocID="{842C3E40-3DF0-4BC9-A824-5CAD68E84402}" presName="sibTrans" presStyleLbl="sibTrans2D1" presStyleIdx="0" presStyleCnt="0"/>
      <dgm:spPr/>
    </dgm:pt>
    <dgm:pt modelId="{C91195A9-31D5-460D-9562-C3BD1DAE9607}" type="pres">
      <dgm:prSet presAssocID="{108D5D7E-5FDC-4AA9-A8AB-8EB13EF88E9E}" presName="compNode" presStyleCnt="0"/>
      <dgm:spPr/>
    </dgm:pt>
    <dgm:pt modelId="{CF3BD8F3-183D-4B51-ADC6-1EA948301032}" type="pres">
      <dgm:prSet presAssocID="{108D5D7E-5FDC-4AA9-A8AB-8EB13EF88E9E}" presName="iconBgRect" presStyleLbl="bgShp" presStyleIdx="3" presStyleCnt="4"/>
      <dgm:spPr/>
    </dgm:pt>
    <dgm:pt modelId="{4CE00D39-E504-4291-B05F-8C8A061C8CB0}" type="pres">
      <dgm:prSet presAssocID="{108D5D7E-5FDC-4AA9-A8AB-8EB13EF88E9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4D5E6786-C3C2-4DBA-85D9-57642639503E}" type="pres">
      <dgm:prSet presAssocID="{108D5D7E-5FDC-4AA9-A8AB-8EB13EF88E9E}" presName="spaceRect" presStyleCnt="0"/>
      <dgm:spPr/>
    </dgm:pt>
    <dgm:pt modelId="{ABDEDCAB-4A83-46EB-979E-250385BAE990}" type="pres">
      <dgm:prSet presAssocID="{108D5D7E-5FDC-4AA9-A8AB-8EB13EF88E9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D01860A-31E2-4204-B192-F39BEADAE9D0}" srcId="{EF847CF3-113E-469B-815C-F0B9901127C3}" destId="{B89B0411-EEE6-48ED-91F7-0E0AAFA0141F}" srcOrd="0" destOrd="0" parTransId="{68C6E78D-A11F-4F12-94F7-8A6B98625F95}" sibTransId="{159EBDB9-CD3C-4EF8-8306-96F4C987483B}"/>
    <dgm:cxn modelId="{E26E9A0F-E359-40A9-A00A-85B7B6FBB6C4}" type="presOf" srcId="{842C3E40-3DF0-4BC9-A824-5CAD68E84402}" destId="{585B7817-66D0-4BF8-BCDA-F4DFBAD45387}" srcOrd="0" destOrd="0" presId="urn:microsoft.com/office/officeart/2018/2/layout/IconCircleList"/>
    <dgm:cxn modelId="{B94D1E40-0BD3-4D26-99F7-14E84EAE70BC}" type="presOf" srcId="{A98E2CA0-83DA-41EF-B331-128DF0ACAE44}" destId="{933874FD-F75F-49C8-A0F6-3D8B2416524D}" srcOrd="0" destOrd="0" presId="urn:microsoft.com/office/officeart/2018/2/layout/IconCircleList"/>
    <dgm:cxn modelId="{EA2B694E-D6A1-4FF3-B886-27134BEF037E}" srcId="{EF847CF3-113E-469B-815C-F0B9901127C3}" destId="{F5BCA733-EA54-4CB8-875E-9D70F601B339}" srcOrd="2" destOrd="0" parTransId="{749EF67F-BCC5-4C7A-9D17-185A44F79740}" sibTransId="{842C3E40-3DF0-4BC9-A824-5CAD68E84402}"/>
    <dgm:cxn modelId="{7FBBE45C-2614-4E50-B8E4-CDF33170421F}" type="presOf" srcId="{5E9E67B3-1F62-4524-AF86-40AD944698C1}" destId="{47F0D1DD-1777-41B5-9864-0BBBDCC5F14E}" srcOrd="0" destOrd="0" presId="urn:microsoft.com/office/officeart/2018/2/layout/IconCircleList"/>
    <dgm:cxn modelId="{B5215867-6B95-4EAF-912B-312317B3289C}" type="presOf" srcId="{108D5D7E-5FDC-4AA9-A8AB-8EB13EF88E9E}" destId="{ABDEDCAB-4A83-46EB-979E-250385BAE990}" srcOrd="0" destOrd="0" presId="urn:microsoft.com/office/officeart/2018/2/layout/IconCircleList"/>
    <dgm:cxn modelId="{711D4A77-92D7-4148-BD46-D7C89616DDCF}" type="presOf" srcId="{B89B0411-EEE6-48ED-91F7-0E0AAFA0141F}" destId="{C84182C7-F0E3-4E4D-9C86-4CE5A9D9B575}" srcOrd="0" destOrd="0" presId="urn:microsoft.com/office/officeart/2018/2/layout/IconCircleList"/>
    <dgm:cxn modelId="{7500D093-45B1-4700-AF5B-E6926E64D0B1}" srcId="{EF847CF3-113E-469B-815C-F0B9901127C3}" destId="{108D5D7E-5FDC-4AA9-A8AB-8EB13EF88E9E}" srcOrd="3" destOrd="0" parTransId="{BA9810A4-1118-4808-99DE-CE4E1330B8A6}" sibTransId="{C40D91F0-C989-4134-9B26-9AF5D465D7A6}"/>
    <dgm:cxn modelId="{927A1B9B-42CC-49DE-958F-12E15B58432E}" type="presOf" srcId="{EF847CF3-113E-469B-815C-F0B9901127C3}" destId="{237A00D7-5A0B-4A2A-B4AB-F2F6E9E9E2E3}" srcOrd="0" destOrd="0" presId="urn:microsoft.com/office/officeart/2018/2/layout/IconCircleList"/>
    <dgm:cxn modelId="{C890B6A9-3D8D-44B3-99AD-57B640134096}" type="presOf" srcId="{F5BCA733-EA54-4CB8-875E-9D70F601B339}" destId="{1F1E8C1A-BD0C-4C16-AEC0-28CB073DC3A1}" srcOrd="0" destOrd="0" presId="urn:microsoft.com/office/officeart/2018/2/layout/IconCircleList"/>
    <dgm:cxn modelId="{326814BA-8493-47CD-AB1A-1CF08451BADD}" type="presOf" srcId="{159EBDB9-CD3C-4EF8-8306-96F4C987483B}" destId="{5B5190DD-80FF-4A95-8933-95EB6E154764}" srcOrd="0" destOrd="0" presId="urn:microsoft.com/office/officeart/2018/2/layout/IconCircleList"/>
    <dgm:cxn modelId="{3D19D2FE-FCEE-40A2-AF3A-2BDF33021E5B}" srcId="{EF847CF3-113E-469B-815C-F0B9901127C3}" destId="{5E9E67B3-1F62-4524-AF86-40AD944698C1}" srcOrd="1" destOrd="0" parTransId="{68474A81-0C71-47D1-893F-60082923B42C}" sibTransId="{A98E2CA0-83DA-41EF-B331-128DF0ACAE44}"/>
    <dgm:cxn modelId="{3CEAE568-66DE-487F-BE01-F7D7E48D508E}" type="presParOf" srcId="{237A00D7-5A0B-4A2A-B4AB-F2F6E9E9E2E3}" destId="{48110837-A518-4ADA-9F59-666D8FF89C3D}" srcOrd="0" destOrd="0" presId="urn:microsoft.com/office/officeart/2018/2/layout/IconCircleList"/>
    <dgm:cxn modelId="{601585AD-9C65-4E83-B256-9CEC39CCEB94}" type="presParOf" srcId="{48110837-A518-4ADA-9F59-666D8FF89C3D}" destId="{7FF5D131-C29F-46D4-9E64-4ED95C396BD3}" srcOrd="0" destOrd="0" presId="urn:microsoft.com/office/officeart/2018/2/layout/IconCircleList"/>
    <dgm:cxn modelId="{3AD59F6D-E54E-47A8-A64B-87D2A295B40A}" type="presParOf" srcId="{7FF5D131-C29F-46D4-9E64-4ED95C396BD3}" destId="{8A9D9B52-9735-4182-9442-75A4369F6EAF}" srcOrd="0" destOrd="0" presId="urn:microsoft.com/office/officeart/2018/2/layout/IconCircleList"/>
    <dgm:cxn modelId="{5088D8AB-9C99-4CD2-BEB0-39A784A28D2C}" type="presParOf" srcId="{7FF5D131-C29F-46D4-9E64-4ED95C396BD3}" destId="{BB2B030D-7583-44B2-9877-7582E69CD87F}" srcOrd="1" destOrd="0" presId="urn:microsoft.com/office/officeart/2018/2/layout/IconCircleList"/>
    <dgm:cxn modelId="{5FEE6D76-B093-4A04-BE84-618A59636B72}" type="presParOf" srcId="{7FF5D131-C29F-46D4-9E64-4ED95C396BD3}" destId="{96E5B441-2742-41DD-8808-B27664C35D4F}" srcOrd="2" destOrd="0" presId="urn:microsoft.com/office/officeart/2018/2/layout/IconCircleList"/>
    <dgm:cxn modelId="{581833D3-81B2-434F-A2DB-696A40031ECC}" type="presParOf" srcId="{7FF5D131-C29F-46D4-9E64-4ED95C396BD3}" destId="{C84182C7-F0E3-4E4D-9C86-4CE5A9D9B575}" srcOrd="3" destOrd="0" presId="urn:microsoft.com/office/officeart/2018/2/layout/IconCircleList"/>
    <dgm:cxn modelId="{B4E1F961-AA91-49A2-9198-FDA5F9A48BDB}" type="presParOf" srcId="{48110837-A518-4ADA-9F59-666D8FF89C3D}" destId="{5B5190DD-80FF-4A95-8933-95EB6E154764}" srcOrd="1" destOrd="0" presId="urn:microsoft.com/office/officeart/2018/2/layout/IconCircleList"/>
    <dgm:cxn modelId="{851CEFD1-335B-4D68-BA1F-50263BE36C65}" type="presParOf" srcId="{48110837-A518-4ADA-9F59-666D8FF89C3D}" destId="{5339658B-7B6D-40DE-898D-757C5B6A665D}" srcOrd="2" destOrd="0" presId="urn:microsoft.com/office/officeart/2018/2/layout/IconCircleList"/>
    <dgm:cxn modelId="{8EDF08B0-EA62-4542-9020-28BEC0DA612B}" type="presParOf" srcId="{5339658B-7B6D-40DE-898D-757C5B6A665D}" destId="{5D845D14-7260-4BCB-B674-78E3F73AE365}" srcOrd="0" destOrd="0" presId="urn:microsoft.com/office/officeart/2018/2/layout/IconCircleList"/>
    <dgm:cxn modelId="{750E2F4D-B6C9-471D-BC96-16F6838583E4}" type="presParOf" srcId="{5339658B-7B6D-40DE-898D-757C5B6A665D}" destId="{F38E20FF-AFA4-4C3C-8A8B-29AEBC786EEA}" srcOrd="1" destOrd="0" presId="urn:microsoft.com/office/officeart/2018/2/layout/IconCircleList"/>
    <dgm:cxn modelId="{9A338B55-7CB4-49A7-A28C-A699614A38C5}" type="presParOf" srcId="{5339658B-7B6D-40DE-898D-757C5B6A665D}" destId="{B2E4E318-69D1-4BE8-9BF6-54ECD060F768}" srcOrd="2" destOrd="0" presId="urn:microsoft.com/office/officeart/2018/2/layout/IconCircleList"/>
    <dgm:cxn modelId="{98FAFAF3-4289-4CF2-9639-309C54862FFB}" type="presParOf" srcId="{5339658B-7B6D-40DE-898D-757C5B6A665D}" destId="{47F0D1DD-1777-41B5-9864-0BBBDCC5F14E}" srcOrd="3" destOrd="0" presId="urn:microsoft.com/office/officeart/2018/2/layout/IconCircleList"/>
    <dgm:cxn modelId="{9AFC019A-D4C5-4CD1-B8BF-F412EB1462AA}" type="presParOf" srcId="{48110837-A518-4ADA-9F59-666D8FF89C3D}" destId="{933874FD-F75F-49C8-A0F6-3D8B2416524D}" srcOrd="3" destOrd="0" presId="urn:microsoft.com/office/officeart/2018/2/layout/IconCircleList"/>
    <dgm:cxn modelId="{A0592FA7-A821-4F2E-87D8-528A23C746ED}" type="presParOf" srcId="{48110837-A518-4ADA-9F59-666D8FF89C3D}" destId="{3482DC5C-FB5C-4A8D-9A0F-ED9214548094}" srcOrd="4" destOrd="0" presId="urn:microsoft.com/office/officeart/2018/2/layout/IconCircleList"/>
    <dgm:cxn modelId="{C385A1DF-E684-4543-A411-C0CDAA2B696D}" type="presParOf" srcId="{3482DC5C-FB5C-4A8D-9A0F-ED9214548094}" destId="{9A228B26-2C18-4020-9D12-285682467874}" srcOrd="0" destOrd="0" presId="urn:microsoft.com/office/officeart/2018/2/layout/IconCircleList"/>
    <dgm:cxn modelId="{2D3F6D24-2080-4A7D-9298-5FA9FAC68295}" type="presParOf" srcId="{3482DC5C-FB5C-4A8D-9A0F-ED9214548094}" destId="{7B776DED-CC22-4754-9C46-E4C852BA6924}" srcOrd="1" destOrd="0" presId="urn:microsoft.com/office/officeart/2018/2/layout/IconCircleList"/>
    <dgm:cxn modelId="{994D93DA-6AB0-451A-AD1D-5E6DEE1F32F7}" type="presParOf" srcId="{3482DC5C-FB5C-4A8D-9A0F-ED9214548094}" destId="{EA36696B-0F7B-4E37-9CA4-F9458BA61F36}" srcOrd="2" destOrd="0" presId="urn:microsoft.com/office/officeart/2018/2/layout/IconCircleList"/>
    <dgm:cxn modelId="{2D16775F-F5B5-4D0D-BF69-2DA3AF550815}" type="presParOf" srcId="{3482DC5C-FB5C-4A8D-9A0F-ED9214548094}" destId="{1F1E8C1A-BD0C-4C16-AEC0-28CB073DC3A1}" srcOrd="3" destOrd="0" presId="urn:microsoft.com/office/officeart/2018/2/layout/IconCircleList"/>
    <dgm:cxn modelId="{94C68C1D-D4A9-4424-8BD9-A61F759F27F8}" type="presParOf" srcId="{48110837-A518-4ADA-9F59-666D8FF89C3D}" destId="{585B7817-66D0-4BF8-BCDA-F4DFBAD45387}" srcOrd="5" destOrd="0" presId="urn:microsoft.com/office/officeart/2018/2/layout/IconCircleList"/>
    <dgm:cxn modelId="{29F291B5-206A-4352-93CB-CB71EDEDB684}" type="presParOf" srcId="{48110837-A518-4ADA-9F59-666D8FF89C3D}" destId="{C91195A9-31D5-460D-9562-C3BD1DAE9607}" srcOrd="6" destOrd="0" presId="urn:microsoft.com/office/officeart/2018/2/layout/IconCircleList"/>
    <dgm:cxn modelId="{1FC06376-5FAD-4C79-AD4D-DD9894CFCDAF}" type="presParOf" srcId="{C91195A9-31D5-460D-9562-C3BD1DAE9607}" destId="{CF3BD8F3-183D-4B51-ADC6-1EA948301032}" srcOrd="0" destOrd="0" presId="urn:microsoft.com/office/officeart/2018/2/layout/IconCircleList"/>
    <dgm:cxn modelId="{2D558F76-1025-4384-8807-026C4FC8FB54}" type="presParOf" srcId="{C91195A9-31D5-460D-9562-C3BD1DAE9607}" destId="{4CE00D39-E504-4291-B05F-8C8A061C8CB0}" srcOrd="1" destOrd="0" presId="urn:microsoft.com/office/officeart/2018/2/layout/IconCircleList"/>
    <dgm:cxn modelId="{A7E08203-AFC0-471A-9617-CA98C0B1FA30}" type="presParOf" srcId="{C91195A9-31D5-460D-9562-C3BD1DAE9607}" destId="{4D5E6786-C3C2-4DBA-85D9-57642639503E}" srcOrd="2" destOrd="0" presId="urn:microsoft.com/office/officeart/2018/2/layout/IconCircleList"/>
    <dgm:cxn modelId="{DCF14B16-27EB-47C6-831C-71C62CA4F570}" type="presParOf" srcId="{C91195A9-31D5-460D-9562-C3BD1DAE9607}" destId="{ABDEDCAB-4A83-46EB-979E-250385BAE99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6DB549-AD21-492D-BB64-4A1D9402638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9BC80A46-CCD8-4949-BC9F-977B7D03E926}">
      <dgm:prSet/>
      <dgm:spPr/>
      <dgm:t>
        <a:bodyPr/>
        <a:lstStyle/>
        <a:p>
          <a:pPr>
            <a:defRPr cap="all"/>
          </a:pPr>
          <a:r>
            <a:rPr lang="en-US"/>
            <a:t>Expand CDs &amp; Vinyl offerings (strong brand affinity).</a:t>
          </a:r>
        </a:p>
      </dgm:t>
    </dgm:pt>
    <dgm:pt modelId="{CEE5B65D-2AAA-41A4-9487-3EC2B2BF8C67}" type="parTrans" cxnId="{984FE9E8-6248-4F29-A6BC-BE2324249F21}">
      <dgm:prSet/>
      <dgm:spPr/>
      <dgm:t>
        <a:bodyPr/>
        <a:lstStyle/>
        <a:p>
          <a:endParaRPr lang="en-US"/>
        </a:p>
      </dgm:t>
    </dgm:pt>
    <dgm:pt modelId="{E0BD4FED-BD93-4823-8693-17F3D7A03264}" type="sibTrans" cxnId="{984FE9E8-6248-4F29-A6BC-BE2324249F21}">
      <dgm:prSet/>
      <dgm:spPr/>
      <dgm:t>
        <a:bodyPr/>
        <a:lstStyle/>
        <a:p>
          <a:endParaRPr lang="en-US"/>
        </a:p>
      </dgm:t>
    </dgm:pt>
    <dgm:pt modelId="{CECE5616-29F5-462C-8E65-F8E55DC8EAC4}">
      <dgm:prSet/>
      <dgm:spPr/>
      <dgm:t>
        <a:bodyPr/>
        <a:lstStyle/>
        <a:p>
          <a:pPr>
            <a:defRPr cap="all"/>
          </a:pPr>
          <a:r>
            <a:rPr lang="en-US"/>
            <a:t>Improve Beauty product descriptions and visuals.</a:t>
          </a:r>
        </a:p>
      </dgm:t>
    </dgm:pt>
    <dgm:pt modelId="{F0B8A6C1-C625-4674-B9AE-7BB3B916ECB5}" type="parTrans" cxnId="{AB6E1057-F2BD-4217-92C3-8C8DA8C31E63}">
      <dgm:prSet/>
      <dgm:spPr/>
      <dgm:t>
        <a:bodyPr/>
        <a:lstStyle/>
        <a:p>
          <a:endParaRPr lang="en-US"/>
        </a:p>
      </dgm:t>
    </dgm:pt>
    <dgm:pt modelId="{05CDFBC9-875D-4CE6-83FF-7CFEA053D0AE}" type="sibTrans" cxnId="{AB6E1057-F2BD-4217-92C3-8C8DA8C31E63}">
      <dgm:prSet/>
      <dgm:spPr/>
      <dgm:t>
        <a:bodyPr/>
        <a:lstStyle/>
        <a:p>
          <a:endParaRPr lang="en-US"/>
        </a:p>
      </dgm:t>
    </dgm:pt>
    <dgm:pt modelId="{65A398B8-1D7E-43EF-AD3F-9F476D4E72CF}">
      <dgm:prSet/>
      <dgm:spPr/>
      <dgm:t>
        <a:bodyPr/>
        <a:lstStyle/>
        <a:p>
          <a:pPr>
            <a:defRPr cap="all"/>
          </a:pPr>
          <a:r>
            <a:rPr lang="en-US"/>
            <a:t>Launch curated gift collections (Fashion/Positive reviews).</a:t>
          </a:r>
        </a:p>
      </dgm:t>
    </dgm:pt>
    <dgm:pt modelId="{0A43345D-6C75-42DD-A778-8232DDEA2CE0}" type="parTrans" cxnId="{BA9C5C05-AFC8-4033-8318-DE766B7A28D0}">
      <dgm:prSet/>
      <dgm:spPr/>
      <dgm:t>
        <a:bodyPr/>
        <a:lstStyle/>
        <a:p>
          <a:endParaRPr lang="en-US"/>
        </a:p>
      </dgm:t>
    </dgm:pt>
    <dgm:pt modelId="{549D8B7F-85FE-4859-B13A-ADD98E59B3F4}" type="sibTrans" cxnId="{BA9C5C05-AFC8-4033-8318-DE766B7A28D0}">
      <dgm:prSet/>
      <dgm:spPr/>
      <dgm:t>
        <a:bodyPr/>
        <a:lstStyle/>
        <a:p>
          <a:endParaRPr lang="en-US"/>
        </a:p>
      </dgm:t>
    </dgm:pt>
    <dgm:pt modelId="{2C942D9F-34CB-465F-88CD-A703343EF0CD}" type="pres">
      <dgm:prSet presAssocID="{876DB549-AD21-492D-BB64-4A1D9402638D}" presName="root" presStyleCnt="0">
        <dgm:presLayoutVars>
          <dgm:dir/>
          <dgm:resizeHandles val="exact"/>
        </dgm:presLayoutVars>
      </dgm:prSet>
      <dgm:spPr/>
    </dgm:pt>
    <dgm:pt modelId="{C602F481-0C82-47D4-B5C9-722B5B4AA740}" type="pres">
      <dgm:prSet presAssocID="{9BC80A46-CCD8-4949-BC9F-977B7D03E926}" presName="compNode" presStyleCnt="0"/>
      <dgm:spPr/>
    </dgm:pt>
    <dgm:pt modelId="{9CB70BF2-8661-4A59-BC85-A2E3AB7AE3B1}" type="pres">
      <dgm:prSet presAssocID="{9BC80A46-CCD8-4949-BC9F-977B7D03E926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1E70D0F-2378-400B-AB9A-8531280D9933}" type="pres">
      <dgm:prSet presAssocID="{9BC80A46-CCD8-4949-BC9F-977B7D03E92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J"/>
        </a:ext>
      </dgm:extLst>
    </dgm:pt>
    <dgm:pt modelId="{E96A1BC8-A81D-49A1-B516-811674FC2A59}" type="pres">
      <dgm:prSet presAssocID="{9BC80A46-CCD8-4949-BC9F-977B7D03E926}" presName="spaceRect" presStyleCnt="0"/>
      <dgm:spPr/>
    </dgm:pt>
    <dgm:pt modelId="{813CDE00-7EF8-4249-B996-18C7FB83D616}" type="pres">
      <dgm:prSet presAssocID="{9BC80A46-CCD8-4949-BC9F-977B7D03E926}" presName="textRect" presStyleLbl="revTx" presStyleIdx="0" presStyleCnt="3">
        <dgm:presLayoutVars>
          <dgm:chMax val="1"/>
          <dgm:chPref val="1"/>
        </dgm:presLayoutVars>
      </dgm:prSet>
      <dgm:spPr/>
    </dgm:pt>
    <dgm:pt modelId="{409C9F56-A3A9-41D7-A394-4476C92A747C}" type="pres">
      <dgm:prSet presAssocID="{E0BD4FED-BD93-4823-8693-17F3D7A03264}" presName="sibTrans" presStyleCnt="0"/>
      <dgm:spPr/>
    </dgm:pt>
    <dgm:pt modelId="{87F8B76C-F639-47AD-A567-39A408D43BB7}" type="pres">
      <dgm:prSet presAssocID="{CECE5616-29F5-462C-8E65-F8E55DC8EAC4}" presName="compNode" presStyleCnt="0"/>
      <dgm:spPr/>
    </dgm:pt>
    <dgm:pt modelId="{B5B28C0F-AB2B-47B4-9C46-D89E68D9DBE3}" type="pres">
      <dgm:prSet presAssocID="{CECE5616-29F5-462C-8E65-F8E55DC8EAC4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7FD0C37-15DB-49E5-A38D-E5BBD4440A6C}" type="pres">
      <dgm:prSet presAssocID="{CECE5616-29F5-462C-8E65-F8E55DC8EAC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1987D413-1830-4099-9D6D-A003C04F79C6}" type="pres">
      <dgm:prSet presAssocID="{CECE5616-29F5-462C-8E65-F8E55DC8EAC4}" presName="spaceRect" presStyleCnt="0"/>
      <dgm:spPr/>
    </dgm:pt>
    <dgm:pt modelId="{B6BE3BF3-83F7-4B1E-AC36-73A4E4B3277B}" type="pres">
      <dgm:prSet presAssocID="{CECE5616-29F5-462C-8E65-F8E55DC8EAC4}" presName="textRect" presStyleLbl="revTx" presStyleIdx="1" presStyleCnt="3">
        <dgm:presLayoutVars>
          <dgm:chMax val="1"/>
          <dgm:chPref val="1"/>
        </dgm:presLayoutVars>
      </dgm:prSet>
      <dgm:spPr/>
    </dgm:pt>
    <dgm:pt modelId="{F2D4E514-609C-4D47-A0F0-D05B51B44E85}" type="pres">
      <dgm:prSet presAssocID="{05CDFBC9-875D-4CE6-83FF-7CFEA053D0AE}" presName="sibTrans" presStyleCnt="0"/>
      <dgm:spPr/>
    </dgm:pt>
    <dgm:pt modelId="{D686EF35-2832-4B10-A4D7-816DB22E7B59}" type="pres">
      <dgm:prSet presAssocID="{65A398B8-1D7E-43EF-AD3F-9F476D4E72CF}" presName="compNode" presStyleCnt="0"/>
      <dgm:spPr/>
    </dgm:pt>
    <dgm:pt modelId="{F6D7EA29-CCDF-45AB-BB92-DB1340EB4D7F}" type="pres">
      <dgm:prSet presAssocID="{65A398B8-1D7E-43EF-AD3F-9F476D4E72CF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1616AD2-A75B-4B92-9836-327884DB2D27}" type="pres">
      <dgm:prSet presAssocID="{65A398B8-1D7E-43EF-AD3F-9F476D4E72C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w"/>
        </a:ext>
      </dgm:extLst>
    </dgm:pt>
    <dgm:pt modelId="{4515A565-6DD0-4C2B-805A-E2413C84133F}" type="pres">
      <dgm:prSet presAssocID="{65A398B8-1D7E-43EF-AD3F-9F476D4E72CF}" presName="spaceRect" presStyleCnt="0"/>
      <dgm:spPr/>
    </dgm:pt>
    <dgm:pt modelId="{4BF0E717-5708-4422-8581-01571F0AAD88}" type="pres">
      <dgm:prSet presAssocID="{65A398B8-1D7E-43EF-AD3F-9F476D4E72C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A9C5C05-AFC8-4033-8318-DE766B7A28D0}" srcId="{876DB549-AD21-492D-BB64-4A1D9402638D}" destId="{65A398B8-1D7E-43EF-AD3F-9F476D4E72CF}" srcOrd="2" destOrd="0" parTransId="{0A43345D-6C75-42DD-A778-8232DDEA2CE0}" sibTransId="{549D8B7F-85FE-4859-B13A-ADD98E59B3F4}"/>
    <dgm:cxn modelId="{EE7D7909-DD5A-4535-A20E-CAF218F3B9FC}" type="presOf" srcId="{CECE5616-29F5-462C-8E65-F8E55DC8EAC4}" destId="{B6BE3BF3-83F7-4B1E-AC36-73A4E4B3277B}" srcOrd="0" destOrd="0" presId="urn:microsoft.com/office/officeart/2018/5/layout/IconLeafLabelList"/>
    <dgm:cxn modelId="{AB6E1057-F2BD-4217-92C3-8C8DA8C31E63}" srcId="{876DB549-AD21-492D-BB64-4A1D9402638D}" destId="{CECE5616-29F5-462C-8E65-F8E55DC8EAC4}" srcOrd="1" destOrd="0" parTransId="{F0B8A6C1-C625-4674-B9AE-7BB3B916ECB5}" sibTransId="{05CDFBC9-875D-4CE6-83FF-7CFEA053D0AE}"/>
    <dgm:cxn modelId="{498CBF9E-7744-4213-AAA3-0B87C4C06209}" type="presOf" srcId="{9BC80A46-CCD8-4949-BC9F-977B7D03E926}" destId="{813CDE00-7EF8-4249-B996-18C7FB83D616}" srcOrd="0" destOrd="0" presId="urn:microsoft.com/office/officeart/2018/5/layout/IconLeafLabelList"/>
    <dgm:cxn modelId="{F781D5D0-D598-4AAE-A227-E010E45D2EB4}" type="presOf" srcId="{65A398B8-1D7E-43EF-AD3F-9F476D4E72CF}" destId="{4BF0E717-5708-4422-8581-01571F0AAD88}" srcOrd="0" destOrd="0" presId="urn:microsoft.com/office/officeart/2018/5/layout/IconLeafLabelList"/>
    <dgm:cxn modelId="{984FE9E8-6248-4F29-A6BC-BE2324249F21}" srcId="{876DB549-AD21-492D-BB64-4A1D9402638D}" destId="{9BC80A46-CCD8-4949-BC9F-977B7D03E926}" srcOrd="0" destOrd="0" parTransId="{CEE5B65D-2AAA-41A4-9487-3EC2B2BF8C67}" sibTransId="{E0BD4FED-BD93-4823-8693-17F3D7A03264}"/>
    <dgm:cxn modelId="{51CC63F5-B6D1-4F1F-844F-602C1EA8E5FC}" type="presOf" srcId="{876DB549-AD21-492D-BB64-4A1D9402638D}" destId="{2C942D9F-34CB-465F-88CD-A703343EF0CD}" srcOrd="0" destOrd="0" presId="urn:microsoft.com/office/officeart/2018/5/layout/IconLeafLabelList"/>
    <dgm:cxn modelId="{DB122A7B-7140-4326-8273-A3F7BA60FA0D}" type="presParOf" srcId="{2C942D9F-34CB-465F-88CD-A703343EF0CD}" destId="{C602F481-0C82-47D4-B5C9-722B5B4AA740}" srcOrd="0" destOrd="0" presId="urn:microsoft.com/office/officeart/2018/5/layout/IconLeafLabelList"/>
    <dgm:cxn modelId="{36F6E377-C810-405A-B22A-15154C134C57}" type="presParOf" srcId="{C602F481-0C82-47D4-B5C9-722B5B4AA740}" destId="{9CB70BF2-8661-4A59-BC85-A2E3AB7AE3B1}" srcOrd="0" destOrd="0" presId="urn:microsoft.com/office/officeart/2018/5/layout/IconLeafLabelList"/>
    <dgm:cxn modelId="{A4D3FB4A-3D18-4F32-9C44-BBF0D2918E61}" type="presParOf" srcId="{C602F481-0C82-47D4-B5C9-722B5B4AA740}" destId="{D1E70D0F-2378-400B-AB9A-8531280D9933}" srcOrd="1" destOrd="0" presId="urn:microsoft.com/office/officeart/2018/5/layout/IconLeafLabelList"/>
    <dgm:cxn modelId="{FB79DD63-FFD0-445B-A042-B1481624BDC9}" type="presParOf" srcId="{C602F481-0C82-47D4-B5C9-722B5B4AA740}" destId="{E96A1BC8-A81D-49A1-B516-811674FC2A59}" srcOrd="2" destOrd="0" presId="urn:microsoft.com/office/officeart/2018/5/layout/IconLeafLabelList"/>
    <dgm:cxn modelId="{574EA564-6D18-453F-B9FF-2A6FB922EB34}" type="presParOf" srcId="{C602F481-0C82-47D4-B5C9-722B5B4AA740}" destId="{813CDE00-7EF8-4249-B996-18C7FB83D616}" srcOrd="3" destOrd="0" presId="urn:microsoft.com/office/officeart/2018/5/layout/IconLeafLabelList"/>
    <dgm:cxn modelId="{68C7C417-7842-44BB-99D9-CF76A2DD2DAC}" type="presParOf" srcId="{2C942D9F-34CB-465F-88CD-A703343EF0CD}" destId="{409C9F56-A3A9-41D7-A394-4476C92A747C}" srcOrd="1" destOrd="0" presId="urn:microsoft.com/office/officeart/2018/5/layout/IconLeafLabelList"/>
    <dgm:cxn modelId="{E0673A2C-C2B9-4C6E-A829-C7759FD6F96C}" type="presParOf" srcId="{2C942D9F-34CB-465F-88CD-A703343EF0CD}" destId="{87F8B76C-F639-47AD-A567-39A408D43BB7}" srcOrd="2" destOrd="0" presId="urn:microsoft.com/office/officeart/2018/5/layout/IconLeafLabelList"/>
    <dgm:cxn modelId="{5E0B0863-DE76-4A75-BFE8-4F3DC83CF569}" type="presParOf" srcId="{87F8B76C-F639-47AD-A567-39A408D43BB7}" destId="{B5B28C0F-AB2B-47B4-9C46-D89E68D9DBE3}" srcOrd="0" destOrd="0" presId="urn:microsoft.com/office/officeart/2018/5/layout/IconLeafLabelList"/>
    <dgm:cxn modelId="{FC035508-685E-42B2-8FDF-2BD08E392C96}" type="presParOf" srcId="{87F8B76C-F639-47AD-A567-39A408D43BB7}" destId="{97FD0C37-15DB-49E5-A38D-E5BBD4440A6C}" srcOrd="1" destOrd="0" presId="urn:microsoft.com/office/officeart/2018/5/layout/IconLeafLabelList"/>
    <dgm:cxn modelId="{9190164E-FDE7-4DEE-8D2B-E18E54B5F5F6}" type="presParOf" srcId="{87F8B76C-F639-47AD-A567-39A408D43BB7}" destId="{1987D413-1830-4099-9D6D-A003C04F79C6}" srcOrd="2" destOrd="0" presId="urn:microsoft.com/office/officeart/2018/5/layout/IconLeafLabelList"/>
    <dgm:cxn modelId="{545611BD-CCCE-492A-B5ED-20F30045F6FC}" type="presParOf" srcId="{87F8B76C-F639-47AD-A567-39A408D43BB7}" destId="{B6BE3BF3-83F7-4B1E-AC36-73A4E4B3277B}" srcOrd="3" destOrd="0" presId="urn:microsoft.com/office/officeart/2018/5/layout/IconLeafLabelList"/>
    <dgm:cxn modelId="{6D7B27B7-A863-4EF9-B213-AB8518864A7D}" type="presParOf" srcId="{2C942D9F-34CB-465F-88CD-A703343EF0CD}" destId="{F2D4E514-609C-4D47-A0F0-D05B51B44E85}" srcOrd="3" destOrd="0" presId="urn:microsoft.com/office/officeart/2018/5/layout/IconLeafLabelList"/>
    <dgm:cxn modelId="{5EFA169F-184B-459E-A5AA-062C44B779BD}" type="presParOf" srcId="{2C942D9F-34CB-465F-88CD-A703343EF0CD}" destId="{D686EF35-2832-4B10-A4D7-816DB22E7B59}" srcOrd="4" destOrd="0" presId="urn:microsoft.com/office/officeart/2018/5/layout/IconLeafLabelList"/>
    <dgm:cxn modelId="{F6652311-2C90-4B0D-BB51-E2F81DBDA71F}" type="presParOf" srcId="{D686EF35-2832-4B10-A4D7-816DB22E7B59}" destId="{F6D7EA29-CCDF-45AB-BB92-DB1340EB4D7F}" srcOrd="0" destOrd="0" presId="urn:microsoft.com/office/officeart/2018/5/layout/IconLeafLabelList"/>
    <dgm:cxn modelId="{2B8F2E65-CDE5-4C2B-AB15-6A5BC6F1B8E3}" type="presParOf" srcId="{D686EF35-2832-4B10-A4D7-816DB22E7B59}" destId="{71616AD2-A75B-4B92-9836-327884DB2D27}" srcOrd="1" destOrd="0" presId="urn:microsoft.com/office/officeart/2018/5/layout/IconLeafLabelList"/>
    <dgm:cxn modelId="{8D671FCB-5A8C-48BB-974D-365E9EA53A7E}" type="presParOf" srcId="{D686EF35-2832-4B10-A4D7-816DB22E7B59}" destId="{4515A565-6DD0-4C2B-805A-E2413C84133F}" srcOrd="2" destOrd="0" presId="urn:microsoft.com/office/officeart/2018/5/layout/IconLeafLabelList"/>
    <dgm:cxn modelId="{073B907B-3F0E-4229-91B1-498410200BDC}" type="presParOf" srcId="{D686EF35-2832-4B10-A4D7-816DB22E7B59}" destId="{4BF0E717-5708-4422-8581-01571F0AAD8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9D9B52-9735-4182-9442-75A4369F6EAF}">
      <dsp:nvSpPr>
        <dsp:cNvPr id="0" name=""/>
        <dsp:cNvSpPr/>
      </dsp:nvSpPr>
      <dsp:spPr>
        <a:xfrm>
          <a:off x="57315" y="230376"/>
          <a:ext cx="1255904" cy="125590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2B030D-7583-44B2-9877-7582E69CD87F}">
      <dsp:nvSpPr>
        <dsp:cNvPr id="0" name=""/>
        <dsp:cNvSpPr/>
      </dsp:nvSpPr>
      <dsp:spPr>
        <a:xfrm>
          <a:off x="321055" y="494116"/>
          <a:ext cx="728424" cy="7284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4182C7-F0E3-4E4D-9C86-4CE5A9D9B575}">
      <dsp:nvSpPr>
        <dsp:cNvPr id="0" name=""/>
        <dsp:cNvSpPr/>
      </dsp:nvSpPr>
      <dsp:spPr>
        <a:xfrm>
          <a:off x="1582343" y="230376"/>
          <a:ext cx="2960347" cy="1255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Auto-flagging suspicious reviews</a:t>
          </a:r>
        </a:p>
      </dsp:txBody>
      <dsp:txXfrm>
        <a:off x="1582343" y="230376"/>
        <a:ext cx="2960347" cy="1255904"/>
      </dsp:txXfrm>
    </dsp:sp>
    <dsp:sp modelId="{5D845D14-7260-4BCB-B674-78E3F73AE365}">
      <dsp:nvSpPr>
        <dsp:cNvPr id="0" name=""/>
        <dsp:cNvSpPr/>
      </dsp:nvSpPr>
      <dsp:spPr>
        <a:xfrm>
          <a:off x="5058509" y="230376"/>
          <a:ext cx="1255904" cy="125590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8E20FF-AFA4-4C3C-8A8B-29AEBC786EEA}">
      <dsp:nvSpPr>
        <dsp:cNvPr id="0" name=""/>
        <dsp:cNvSpPr/>
      </dsp:nvSpPr>
      <dsp:spPr>
        <a:xfrm>
          <a:off x="5322249" y="494116"/>
          <a:ext cx="728424" cy="7284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F0D1DD-1777-41B5-9864-0BBBDCC5F14E}">
      <dsp:nvSpPr>
        <dsp:cNvPr id="0" name=""/>
        <dsp:cNvSpPr/>
      </dsp:nvSpPr>
      <dsp:spPr>
        <a:xfrm>
          <a:off x="6583536" y="230376"/>
          <a:ext cx="2960347" cy="1255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Sentiment audit for marketing content</a:t>
          </a:r>
        </a:p>
      </dsp:txBody>
      <dsp:txXfrm>
        <a:off x="6583536" y="230376"/>
        <a:ext cx="2960347" cy="1255904"/>
      </dsp:txXfrm>
    </dsp:sp>
    <dsp:sp modelId="{9A228B26-2C18-4020-9D12-285682467874}">
      <dsp:nvSpPr>
        <dsp:cNvPr id="0" name=""/>
        <dsp:cNvSpPr/>
      </dsp:nvSpPr>
      <dsp:spPr>
        <a:xfrm>
          <a:off x="57315" y="2095119"/>
          <a:ext cx="1255904" cy="125590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776DED-CC22-4754-9C46-E4C852BA6924}">
      <dsp:nvSpPr>
        <dsp:cNvPr id="0" name=""/>
        <dsp:cNvSpPr/>
      </dsp:nvSpPr>
      <dsp:spPr>
        <a:xfrm>
          <a:off x="321055" y="2358859"/>
          <a:ext cx="728424" cy="7284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1E8C1A-BD0C-4C16-AEC0-28CB073DC3A1}">
      <dsp:nvSpPr>
        <dsp:cNvPr id="0" name=""/>
        <dsp:cNvSpPr/>
      </dsp:nvSpPr>
      <dsp:spPr>
        <a:xfrm>
          <a:off x="1582343" y="2095119"/>
          <a:ext cx="2960347" cy="1255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Emotional vs factual marketing by category</a:t>
          </a:r>
        </a:p>
      </dsp:txBody>
      <dsp:txXfrm>
        <a:off x="1582343" y="2095119"/>
        <a:ext cx="2960347" cy="1255904"/>
      </dsp:txXfrm>
    </dsp:sp>
    <dsp:sp modelId="{CF3BD8F3-183D-4B51-ADC6-1EA948301032}">
      <dsp:nvSpPr>
        <dsp:cNvPr id="0" name=""/>
        <dsp:cNvSpPr/>
      </dsp:nvSpPr>
      <dsp:spPr>
        <a:xfrm>
          <a:off x="5058509" y="2095119"/>
          <a:ext cx="1255904" cy="125590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E00D39-E504-4291-B05F-8C8A061C8CB0}">
      <dsp:nvSpPr>
        <dsp:cNvPr id="0" name=""/>
        <dsp:cNvSpPr/>
      </dsp:nvSpPr>
      <dsp:spPr>
        <a:xfrm>
          <a:off x="5322249" y="2358859"/>
          <a:ext cx="728424" cy="7284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DEDCAB-4A83-46EB-979E-250385BAE990}">
      <dsp:nvSpPr>
        <dsp:cNvPr id="0" name=""/>
        <dsp:cNvSpPr/>
      </dsp:nvSpPr>
      <dsp:spPr>
        <a:xfrm>
          <a:off x="6583536" y="2095119"/>
          <a:ext cx="2960347" cy="1255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Real-time Customer Support escalations</a:t>
          </a:r>
        </a:p>
      </dsp:txBody>
      <dsp:txXfrm>
        <a:off x="6583536" y="2095119"/>
        <a:ext cx="2960347" cy="12559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B70BF2-8661-4A59-BC85-A2E3AB7AE3B1}">
      <dsp:nvSpPr>
        <dsp:cNvPr id="0" name=""/>
        <dsp:cNvSpPr/>
      </dsp:nvSpPr>
      <dsp:spPr>
        <a:xfrm>
          <a:off x="638099" y="305700"/>
          <a:ext cx="1715625" cy="1715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E70D0F-2378-400B-AB9A-8531280D9933}">
      <dsp:nvSpPr>
        <dsp:cNvPr id="0" name=""/>
        <dsp:cNvSpPr/>
      </dsp:nvSpPr>
      <dsp:spPr>
        <a:xfrm>
          <a:off x="1003724" y="671325"/>
          <a:ext cx="984375" cy="984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3CDE00-7EF8-4249-B996-18C7FB83D616}">
      <dsp:nvSpPr>
        <dsp:cNvPr id="0" name=""/>
        <dsp:cNvSpPr/>
      </dsp:nvSpPr>
      <dsp:spPr>
        <a:xfrm>
          <a:off x="89662" y="2555700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Expand CDs &amp; Vinyl offerings (strong brand affinity).</a:t>
          </a:r>
        </a:p>
      </dsp:txBody>
      <dsp:txXfrm>
        <a:off x="89662" y="2555700"/>
        <a:ext cx="2812500" cy="720000"/>
      </dsp:txXfrm>
    </dsp:sp>
    <dsp:sp modelId="{B5B28C0F-AB2B-47B4-9C46-D89E68D9DBE3}">
      <dsp:nvSpPr>
        <dsp:cNvPr id="0" name=""/>
        <dsp:cNvSpPr/>
      </dsp:nvSpPr>
      <dsp:spPr>
        <a:xfrm>
          <a:off x="3942787" y="305700"/>
          <a:ext cx="1715625" cy="1715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FD0C37-15DB-49E5-A38D-E5BBD4440A6C}">
      <dsp:nvSpPr>
        <dsp:cNvPr id="0" name=""/>
        <dsp:cNvSpPr/>
      </dsp:nvSpPr>
      <dsp:spPr>
        <a:xfrm>
          <a:off x="4308412" y="671325"/>
          <a:ext cx="984375" cy="984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BE3BF3-83F7-4B1E-AC36-73A4E4B3277B}">
      <dsp:nvSpPr>
        <dsp:cNvPr id="0" name=""/>
        <dsp:cNvSpPr/>
      </dsp:nvSpPr>
      <dsp:spPr>
        <a:xfrm>
          <a:off x="3394350" y="2555700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Improve Beauty product descriptions and visuals.</a:t>
          </a:r>
        </a:p>
      </dsp:txBody>
      <dsp:txXfrm>
        <a:off x="3394350" y="2555700"/>
        <a:ext cx="2812500" cy="720000"/>
      </dsp:txXfrm>
    </dsp:sp>
    <dsp:sp modelId="{F6D7EA29-CCDF-45AB-BB92-DB1340EB4D7F}">
      <dsp:nvSpPr>
        <dsp:cNvPr id="0" name=""/>
        <dsp:cNvSpPr/>
      </dsp:nvSpPr>
      <dsp:spPr>
        <a:xfrm>
          <a:off x="7247475" y="305700"/>
          <a:ext cx="1715625" cy="1715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616AD2-A75B-4B92-9836-327884DB2D27}">
      <dsp:nvSpPr>
        <dsp:cNvPr id="0" name=""/>
        <dsp:cNvSpPr/>
      </dsp:nvSpPr>
      <dsp:spPr>
        <a:xfrm>
          <a:off x="7613100" y="671325"/>
          <a:ext cx="984375" cy="984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F0E717-5708-4422-8581-01571F0AAD88}">
      <dsp:nvSpPr>
        <dsp:cNvPr id="0" name=""/>
        <dsp:cNvSpPr/>
      </dsp:nvSpPr>
      <dsp:spPr>
        <a:xfrm>
          <a:off x="6699037" y="2555700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Launch curated gift collections (Fashion/Positive reviews).</a:t>
          </a:r>
        </a:p>
      </dsp:txBody>
      <dsp:txXfrm>
        <a:off x="6699037" y="2555700"/>
        <a:ext cx="281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3D18D13-F8AB-E844-8560-8778DA3F3A41}" type="datetimeFigureOut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79BAC9E-D88C-CF42-9EC0-0E7339DB6C9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005517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8D13-F8AB-E844-8560-8778DA3F3A41}" type="datetimeFigureOut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BAC9E-D88C-CF42-9EC0-0E7339DB6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0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8D13-F8AB-E844-8560-8778DA3F3A41}" type="datetimeFigureOut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BAC9E-D88C-CF42-9EC0-0E7339DB6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18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8D13-F8AB-E844-8560-8778DA3F3A41}" type="datetimeFigureOut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BAC9E-D88C-CF42-9EC0-0E7339DB6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82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D18D13-F8AB-E844-8560-8778DA3F3A41}" type="datetimeFigureOut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9BAC9E-D88C-CF42-9EC0-0E7339DB6C9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46712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8D13-F8AB-E844-8560-8778DA3F3A41}" type="datetimeFigureOut">
              <a:rPr lang="en-US" smtClean="0"/>
              <a:t>4/20/25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BAC9E-D88C-CF42-9EC0-0E7339DB6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17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8D13-F8AB-E844-8560-8778DA3F3A41}" type="datetimeFigureOut">
              <a:rPr lang="en-US" smtClean="0"/>
              <a:t>4/20/25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BAC9E-D88C-CF42-9EC0-0E7339DB6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68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8D13-F8AB-E844-8560-8778DA3F3A41}" type="datetimeFigureOut">
              <a:rPr lang="en-US" smtClean="0"/>
              <a:t>4/20/25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BAC9E-D88C-CF42-9EC0-0E7339DB6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31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18D13-F8AB-E844-8560-8778DA3F3A41}" type="datetimeFigureOut">
              <a:rPr lang="en-US" smtClean="0"/>
              <a:t>4/20/25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BAC9E-D88C-CF42-9EC0-0E7339DB6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0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D18D13-F8AB-E844-8560-8778DA3F3A41}" type="datetimeFigureOut">
              <a:rPr lang="en-US" smtClean="0"/>
              <a:t>4/20/25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9BAC9E-D88C-CF42-9EC0-0E7339DB6C9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5175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D18D13-F8AB-E844-8560-8778DA3F3A41}" type="datetimeFigureOut">
              <a:rPr lang="en-US" smtClean="0"/>
              <a:t>4/20/25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79BAC9E-D88C-CF42-9EC0-0E7339DB6C9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1682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3D18D13-F8AB-E844-8560-8778DA3F3A41}" type="datetimeFigureOut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C79BAC9E-D88C-CF42-9EC0-0E7339DB6C9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8428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99950-FEC2-C5DC-8D00-00055699E5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err="1"/>
              <a:t>RetailTech</a:t>
            </a:r>
            <a:r>
              <a:rPr lang="en-US" sz="6000" dirty="0"/>
              <a:t> Executive Review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69B55B-656A-09F4-C62B-7DF0E2BFF0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Driving Business Value from Customer Review Data</a:t>
            </a:r>
          </a:p>
          <a:p>
            <a:r>
              <a:rPr lang="en-US" sz="1600" dirty="0"/>
              <a:t>Completed for Data Engineering Assignment 3</a:t>
            </a:r>
          </a:p>
          <a:p>
            <a:r>
              <a:rPr lang="en-US" sz="1600" dirty="0"/>
              <a:t>Paulina Thrasher</a:t>
            </a:r>
          </a:p>
        </p:txBody>
      </p:sp>
    </p:spTree>
    <p:extLst>
      <p:ext uri="{BB962C8B-B14F-4D97-AF65-F5344CB8AC3E}">
        <p14:creationId xmlns:p14="http://schemas.microsoft.com/office/powerpoint/2010/main" val="319396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700DF3-DFF2-004D-02A9-D9A800E2D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8DE97-3B00-937F-2362-685099C9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Strategic Recommendations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03E9B4-ACD9-5EBB-2F46-19BDCDFBEE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4762725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02834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A26E1-20F4-8228-D365-92EAE8204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3A7D9-76EB-7A3F-4312-F1D58BDD6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Automated product categorization, sentiment analysis, and fake review detection completed.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Models drive labor savings, higher customer trust, and faster product launches.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Estimated ROI: </a:t>
            </a:r>
            <a:r>
              <a:rPr lang="en-US" b="1" dirty="0"/>
              <a:t>164%–192%</a:t>
            </a:r>
            <a:r>
              <a:rPr lang="en-US" dirty="0"/>
              <a:t> with break-even in </a:t>
            </a:r>
            <a:r>
              <a:rPr lang="en-US" b="1" dirty="0"/>
              <a:t>5–7 months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91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939A-6CFE-A07E-902E-86E8A374D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048ACD-495E-B715-630A-643A6D6AD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anchor="b">
            <a:normAutofit/>
          </a:bodyPr>
          <a:lstStyle/>
          <a:p>
            <a:r>
              <a:rPr lang="en-US" sz="2400"/>
              <a:t>Key Insights – Product Categorization</a:t>
            </a:r>
          </a:p>
        </p:txBody>
      </p:sp>
      <p:pic>
        <p:nvPicPr>
          <p:cNvPr id="4" name="Picture 3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F87583B2-0FFB-F375-071C-D7642B7F0E4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50" r="16950" b="-1"/>
          <a:stretch/>
        </p:blipFill>
        <p:spPr>
          <a:xfrm>
            <a:off x="634275" y="1487726"/>
            <a:ext cx="6900380" cy="388254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DC8FB-06C1-55DF-FB1F-AE244A5B1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23" y="2286000"/>
            <a:ext cx="3053039" cy="393192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600"/>
              <a:t>87–88% model accuracy across categories.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/>
              <a:t>CDs &amp; Vinyl strongest category for predictability.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/>
              <a:t>Beauty and Fashion overlap observed.</a:t>
            </a:r>
          </a:p>
          <a:p>
            <a:endParaRPr lang="en-US" sz="1600"/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98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AE8184-236C-7F22-6348-A182E1E11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25E602A-53EB-4CB1-9633-3EC058740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3199DF-4139-8454-3A56-8359028B3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dirty="0"/>
              <a:t>Key Insights – Sentiment Analysis</a:t>
            </a:r>
          </a:p>
        </p:txBody>
      </p:sp>
      <p:pic>
        <p:nvPicPr>
          <p:cNvPr id="6" name="Picture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2E6FFB00-B59C-D691-9899-736947B15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33" y="914294"/>
            <a:ext cx="3730079" cy="2163445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5" name="Picture 4" descr="A graph with different colored bars&#10;&#10;AI-generated content may be incorrect.">
            <a:extLst>
              <a:ext uri="{FF2B5EF4-FFF2-40B4-BE49-F238E27FC236}">
                <a16:creationId xmlns:a16="http://schemas.microsoft.com/office/drawing/2014/main" id="{666F8F4C-4F6D-22D2-E64B-92B54A6E6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733" y="3822225"/>
            <a:ext cx="3730079" cy="2079518"/>
          </a:xfrm>
          <a:prstGeom prst="rect">
            <a:avLst/>
          </a:prstGeom>
          <a:ln>
            <a:noFill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832F3F2-2294-4A8D-ABDC-234B853C7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CF03B-0EAC-B652-502D-8D3132A8D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~52% ratings predicted within 0.5 stars.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Mismatch rate: 0.86% of reviews.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Emotional categories (Movies/TV, CDs &amp; Vinyl) = more mismatches.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585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2B911-3FBE-903C-484C-CE4243FA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en-US" dirty="0"/>
              <a:t>Key Insights – Fake Review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6D936-C79A-F488-A69E-A777BAFA9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358140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/>
              <a:t>Logistic Regression 97% accuracy.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/>
              <a:t>Stricter thresholds improve precision significantly.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/>
              <a:t>Fake reviews: generic/vague language patterns.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FD8C0A-D2BC-77E9-867F-2E295F157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413" y="1793079"/>
            <a:ext cx="4724685" cy="3271842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A7F086-BA47-113D-9AEB-78436121C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938" y="4076700"/>
            <a:ext cx="4592009" cy="2112322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74104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A651AE-6016-2596-62C7-3EE6CCAF2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C20DB-7FBC-429F-5581-24C930C43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603" y="-2413972"/>
            <a:ext cx="10138725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/>
              <a:t>ROI and Break Even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D2B5089-27B9-46B1-F68D-B6D47DDD5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7575" y="22463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7CDB894-B0C4-3607-D4B0-A2C3E00E1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473986"/>
              </p:ext>
            </p:extLst>
          </p:nvPr>
        </p:nvGraphicFramePr>
        <p:xfrm>
          <a:off x="1371403" y="1728676"/>
          <a:ext cx="4207670" cy="3618035"/>
        </p:xfrm>
        <a:graphic>
          <a:graphicData uri="http://schemas.openxmlformats.org/drawingml/2006/table">
            <a:tbl>
              <a:tblPr firstRow="1" firstCol="1"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1583747">
                  <a:extLst>
                    <a:ext uri="{9D8B030D-6E8A-4147-A177-3AD203B41FA5}">
                      <a16:colId xmlns:a16="http://schemas.microsoft.com/office/drawing/2014/main" val="1207815251"/>
                    </a:ext>
                  </a:extLst>
                </a:gridCol>
                <a:gridCol w="908584">
                  <a:extLst>
                    <a:ext uri="{9D8B030D-6E8A-4147-A177-3AD203B41FA5}">
                      <a16:colId xmlns:a16="http://schemas.microsoft.com/office/drawing/2014/main" val="2894256944"/>
                    </a:ext>
                  </a:extLst>
                </a:gridCol>
                <a:gridCol w="1715339">
                  <a:extLst>
                    <a:ext uri="{9D8B030D-6E8A-4147-A177-3AD203B41FA5}">
                      <a16:colId xmlns:a16="http://schemas.microsoft.com/office/drawing/2014/main" val="1824719538"/>
                    </a:ext>
                  </a:extLst>
                </a:gridCol>
              </a:tblGrid>
              <a:tr h="21261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b="0" kern="0" cap="none" spc="0">
                          <a:solidFill>
                            <a:schemeClr val="bg1"/>
                          </a:solidFill>
                          <a:effectLst/>
                        </a:rPr>
                        <a:t>Cost Component</a:t>
                      </a:r>
                      <a:endParaRPr lang="en-US" sz="900" b="0" kern="100" cap="none" spc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4" marR="6534" marT="4954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b="0" kern="0" cap="none" spc="0">
                          <a:solidFill>
                            <a:schemeClr val="bg1"/>
                          </a:solidFill>
                          <a:effectLst/>
                        </a:rPr>
                        <a:t>Estimate</a:t>
                      </a:r>
                      <a:endParaRPr lang="en-US" sz="900" b="0" kern="100" cap="none" spc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4" marR="6534" marT="4954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b="0" kern="0" cap="none" spc="0" dirty="0">
                          <a:solidFill>
                            <a:schemeClr val="bg1"/>
                          </a:solidFill>
                          <a:effectLst/>
                        </a:rPr>
                        <a:t>Notes</a:t>
                      </a:r>
                      <a:endParaRPr lang="en-US" sz="900" b="0" kern="100" cap="none" spc="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4" marR="6534" marT="49541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117972"/>
                  </a:ext>
                </a:extLst>
              </a:tr>
              <a:tr h="1767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700" b="1" kern="0" cap="none" spc="0">
                          <a:solidFill>
                            <a:schemeClr val="tx1"/>
                          </a:solidFill>
                          <a:effectLst/>
                        </a:rPr>
                        <a:t>Initial Model Development</a:t>
                      </a:r>
                      <a:endParaRPr lang="en-US" sz="7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4" marR="6534" marT="4954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700" kern="0" cap="none" spc="0">
                          <a:solidFill>
                            <a:schemeClr val="tx1"/>
                          </a:solidFill>
                          <a:effectLst/>
                        </a:rPr>
                        <a:t>$0 (already completed)</a:t>
                      </a:r>
                      <a:endParaRPr lang="en-US" sz="7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4" marR="6534" marT="4954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700" kern="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7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4" marR="6534" marT="4954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237966"/>
                  </a:ext>
                </a:extLst>
              </a:tr>
              <a:tr h="2907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700" b="1" kern="0" cap="none" spc="0">
                          <a:solidFill>
                            <a:schemeClr val="tx1"/>
                          </a:solidFill>
                          <a:effectLst/>
                        </a:rPr>
                        <a:t>Infrastructure (cloud hosting, storage, monitoring)</a:t>
                      </a:r>
                      <a:endParaRPr lang="en-US" sz="7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4" marR="6534" marT="4954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700" kern="0" cap="none" spc="0">
                          <a:solidFill>
                            <a:schemeClr val="tx1"/>
                          </a:solidFill>
                          <a:effectLst/>
                        </a:rPr>
                        <a:t>~$500/month</a:t>
                      </a:r>
                      <a:endParaRPr lang="en-US" sz="7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4" marR="6534" marT="4954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700" kern="100" cap="none" spc="0">
                          <a:solidFill>
                            <a:schemeClr val="tx1"/>
                          </a:solidFill>
                          <a:effectLst/>
                        </a:rPr>
                        <a:t>AWS/GCP estimate for TF-IDF and Logistic Regression hosting.</a:t>
                      </a:r>
                      <a:endParaRPr lang="en-US" sz="7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4" marR="6534" marT="4954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64455"/>
                  </a:ext>
                </a:extLst>
              </a:tr>
              <a:tr h="2907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700" b="1" kern="0" cap="none" spc="0">
                          <a:solidFill>
                            <a:schemeClr val="tx1"/>
                          </a:solidFill>
                          <a:effectLst/>
                        </a:rPr>
                        <a:t>Maintenance (model retraining and tuning)</a:t>
                      </a:r>
                      <a:endParaRPr lang="en-US" sz="7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4" marR="6534" marT="4954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700" kern="0" cap="none" spc="0">
                          <a:solidFill>
                            <a:schemeClr val="tx1"/>
                          </a:solidFill>
                          <a:effectLst/>
                        </a:rPr>
                        <a:t>~20,000/year</a:t>
                      </a:r>
                      <a:endParaRPr lang="en-US" sz="7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4" marR="6534" marT="4954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700" kern="100" cap="none" spc="0">
                          <a:solidFill>
                            <a:schemeClr val="tx1"/>
                          </a:solidFill>
                          <a:effectLst/>
                        </a:rPr>
                        <a:t>20% FTE Data Scientist for ongoing maintenance and monitoring.</a:t>
                      </a:r>
                      <a:endParaRPr lang="en-US" sz="7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4" marR="6534" marT="4954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20720"/>
                  </a:ext>
                </a:extLst>
              </a:tr>
              <a:tr h="2907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700" b="1" kern="0" cap="none" spc="0">
                          <a:solidFill>
                            <a:schemeClr val="tx1"/>
                          </a:solidFill>
                          <a:effectLst/>
                        </a:rPr>
                        <a:t>Trust and Safety Manual Review (audit flagged reviews)</a:t>
                      </a:r>
                      <a:endParaRPr lang="en-US" sz="7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4" marR="6534" marT="4954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700" kern="0" cap="none" spc="0" dirty="0">
                          <a:solidFill>
                            <a:schemeClr val="tx1"/>
                          </a:solidFill>
                          <a:effectLst/>
                        </a:rPr>
                        <a:t>~$10,000/year</a:t>
                      </a:r>
                      <a:endParaRPr lang="en-US" sz="700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4" marR="6534" marT="4954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6534" marR="6534" marT="4954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187548"/>
                  </a:ext>
                </a:extLst>
              </a:tr>
              <a:tr h="1776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US" sz="700" b="1" kern="100" cap="none" spc="0">
                          <a:solidFill>
                            <a:schemeClr val="tx1"/>
                          </a:solidFill>
                          <a:effectLst/>
                        </a:rPr>
                        <a:t>  </a:t>
                      </a:r>
                      <a:endParaRPr lang="en-US" sz="7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07" marR="907" marT="49541" marB="90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712" marR="8712" marT="49541" marB="43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712" marR="8712" marT="49541" marB="43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028547"/>
                  </a:ext>
                </a:extLst>
              </a:tr>
              <a:tr h="2916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700" b="1" kern="100" cap="none" spc="0">
                          <a:solidFill>
                            <a:schemeClr val="tx1"/>
                          </a:solidFill>
                          <a:effectLst/>
                        </a:rPr>
                        <a:t>0.1 FTE reviewer assuming 1–2 hours per week audit time.</a:t>
                      </a:r>
                      <a:endParaRPr lang="en-US" sz="7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7" marR="907" marT="49541" marB="90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712" marR="8712" marT="49541" marB="43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712" marR="8712" marT="49541" marB="435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583068"/>
                  </a:ext>
                </a:extLst>
              </a:tr>
              <a:tr h="1767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700" b="1" kern="0" cap="none" spc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en-US" sz="7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4" marR="6534" marT="4954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700" kern="0" cap="none" spc="0">
                          <a:solidFill>
                            <a:schemeClr val="tx1"/>
                          </a:solidFill>
                          <a:effectLst/>
                        </a:rPr>
                        <a:t>~36,000/year</a:t>
                      </a:r>
                      <a:endParaRPr lang="en-US" sz="7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4" marR="6534" marT="4954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700" kern="1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7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4" marR="6534" marT="4954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221061"/>
                  </a:ext>
                </a:extLst>
              </a:tr>
              <a:tr h="176764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b="0" kern="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Benefit Component</a:t>
                      </a:r>
                    </a:p>
                  </a:txBody>
                  <a:tcPr marL="6534" marR="6534" marT="4954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b="0" kern="0" cap="none" spc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Estimate</a:t>
                      </a:r>
                    </a:p>
                  </a:txBody>
                  <a:tcPr marL="6534" marR="6534" marT="4954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b="0" kern="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Notes</a:t>
                      </a:r>
                    </a:p>
                  </a:txBody>
                  <a:tcPr marL="6534" marR="6534" marT="4954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89531"/>
                  </a:ext>
                </a:extLst>
              </a:tr>
              <a:tr h="2907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700" b="1" kern="0" cap="none" spc="0">
                          <a:solidFill>
                            <a:schemeClr val="tx1"/>
                          </a:solidFill>
                          <a:effectLst/>
                        </a:rPr>
                        <a:t>Labor Savings from Auto-tagging products</a:t>
                      </a:r>
                      <a:endParaRPr lang="en-US" sz="7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4" marR="6534" marT="4954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700" kern="0" cap="none" spc="0">
                          <a:solidFill>
                            <a:schemeClr val="tx1"/>
                          </a:solidFill>
                          <a:effectLst/>
                        </a:rPr>
                        <a:t>~$50,000/year</a:t>
                      </a:r>
                      <a:endParaRPr lang="en-US" sz="7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4" marR="6534" marT="4954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700" kern="100" cap="none" spc="0">
                          <a:solidFill>
                            <a:schemeClr val="tx1"/>
                          </a:solidFill>
                          <a:effectLst/>
                        </a:rPr>
                        <a:t>Manual tagging (~10,000 products × $5 labor per product).</a:t>
                      </a:r>
                      <a:endParaRPr lang="en-US" sz="7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4" marR="6534" marT="4954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38645"/>
                  </a:ext>
                </a:extLst>
              </a:tr>
              <a:tr h="2907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700" b="1" kern="0" cap="none" spc="0" dirty="0">
                          <a:solidFill>
                            <a:schemeClr val="tx1"/>
                          </a:solidFill>
                          <a:effectLst/>
                        </a:rPr>
                        <a:t>Labor Savings from Moderating Reviews</a:t>
                      </a:r>
                      <a:endParaRPr lang="en-US" sz="700" b="1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4" marR="6534" marT="4954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700" kern="0" cap="none" spc="0">
                          <a:solidFill>
                            <a:schemeClr val="tx1"/>
                          </a:solidFill>
                          <a:effectLst/>
                        </a:rPr>
                        <a:t>~$30,000/year</a:t>
                      </a:r>
                      <a:endParaRPr lang="en-US" sz="7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4" marR="6534" marT="4954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700" kern="100" cap="none" spc="0">
                          <a:solidFill>
                            <a:schemeClr val="tx1"/>
                          </a:solidFill>
                          <a:effectLst/>
                        </a:rPr>
                        <a:t>Based on $50,000 baseline manual review cost, assuming ~60% automation.</a:t>
                      </a:r>
                      <a:endParaRPr lang="en-US" sz="7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4" marR="6534" marT="4954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398798"/>
                  </a:ext>
                </a:extLst>
              </a:tr>
              <a:tr h="2907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700" b="1" kern="0" cap="none" spc="0">
                          <a:solidFill>
                            <a:schemeClr val="tx1"/>
                          </a:solidFill>
                          <a:effectLst/>
                        </a:rPr>
                        <a:t>Increased Customer Satisfaction (CSAT)</a:t>
                      </a:r>
                      <a:endParaRPr lang="en-US" sz="7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4" marR="6534" marT="4954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700" kern="0" cap="none" spc="0">
                          <a:solidFill>
                            <a:schemeClr val="tx1"/>
                          </a:solidFill>
                          <a:effectLst/>
                        </a:rPr>
                        <a:t>+1-2%</a:t>
                      </a:r>
                      <a:endParaRPr lang="en-US" sz="7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4" marR="6534" marT="4954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700" kern="100" cap="none" spc="0">
                          <a:solidFill>
                            <a:schemeClr val="tx1"/>
                          </a:solidFill>
                          <a:effectLst/>
                        </a:rPr>
                        <a:t>Better review trust = improved purchase confidence and loyalty.</a:t>
                      </a:r>
                      <a:endParaRPr lang="en-US" sz="7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4" marR="6534" marT="4954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312919"/>
                  </a:ext>
                </a:extLst>
              </a:tr>
              <a:tr h="1767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700" b="1" kern="0" cap="none" spc="0">
                          <a:solidFill>
                            <a:schemeClr val="tx1"/>
                          </a:solidFill>
                          <a:effectLst/>
                        </a:rPr>
                        <a:t>Faster Product Onboarding</a:t>
                      </a:r>
                      <a:endParaRPr lang="en-US" sz="7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4" marR="6534" marT="4954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700" kern="0" cap="none" spc="0">
                          <a:solidFill>
                            <a:schemeClr val="tx1"/>
                          </a:solidFill>
                          <a:effectLst/>
                        </a:rPr>
                        <a:t>~$15,000-20,000/year</a:t>
                      </a:r>
                      <a:endParaRPr lang="en-US" sz="7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4" marR="6534" marT="4954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700" kern="100" cap="none" spc="0">
                          <a:solidFill>
                            <a:schemeClr val="tx1"/>
                          </a:solidFill>
                          <a:effectLst/>
                        </a:rPr>
                        <a:t>Faster listing turnaround </a:t>
                      </a:r>
                      <a:endParaRPr lang="en-US" sz="7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4" marR="6534" marT="4954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316279"/>
                  </a:ext>
                </a:extLst>
              </a:tr>
              <a:tr h="2907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700" b="1" kern="0" cap="none" spc="0">
                          <a:solidFill>
                            <a:schemeClr val="tx1"/>
                          </a:solidFill>
                          <a:effectLst/>
                        </a:rPr>
                        <a:t>Reduced Return Rates</a:t>
                      </a:r>
                      <a:endParaRPr lang="en-US" sz="7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4" marR="6534" marT="4954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700" kern="0" cap="none" spc="0">
                          <a:solidFill>
                            <a:schemeClr val="tx1"/>
                          </a:solidFill>
                          <a:effectLst/>
                        </a:rPr>
                        <a:t>TBD</a:t>
                      </a:r>
                      <a:endParaRPr lang="en-US" sz="7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4" marR="6534" marT="4954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700" kern="100" cap="none" spc="0">
                          <a:solidFill>
                            <a:schemeClr val="tx1"/>
                          </a:solidFill>
                          <a:effectLst/>
                        </a:rPr>
                        <a:t>More accurate sentiment matching -&gt; fewer unhappy purchases.</a:t>
                      </a:r>
                      <a:endParaRPr lang="en-US" sz="7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4" marR="6534" marT="4954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552115"/>
                  </a:ext>
                </a:extLst>
              </a:tr>
              <a:tr h="1767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700" b="1" kern="0" cap="none" spc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en-US" sz="7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4" marR="6534" marT="4954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700" kern="0" cap="none" spc="0">
                          <a:solidFill>
                            <a:schemeClr val="tx1"/>
                          </a:solidFill>
                          <a:effectLst/>
                        </a:rPr>
                        <a:t>$95,000-100,00</a:t>
                      </a:r>
                      <a:endParaRPr lang="en-US" sz="7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4" marR="6534" marT="4954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7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700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534" marR="6534" marT="49541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79098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D6F2512-0E22-2F9A-E8FC-3DF665B07480}"/>
              </a:ext>
            </a:extLst>
          </p:cNvPr>
          <p:cNvSpPr txBox="1"/>
          <p:nvPr/>
        </p:nvSpPr>
        <p:spPr>
          <a:xfrm>
            <a:off x="6680397" y="2386095"/>
            <a:ext cx="4140200" cy="2303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048" indent="-384048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2"/>
                </a:solidFill>
              </a:rPr>
              <a:t>Cost Estimates: $36k/year</a:t>
            </a:r>
          </a:p>
          <a:p>
            <a:pPr marL="384048" indent="-384048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2"/>
                </a:solidFill>
              </a:rPr>
              <a:t>Benefit Estimates: $95k–100k/year</a:t>
            </a:r>
          </a:p>
          <a:p>
            <a:pPr marL="384048" indent="-384048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2"/>
                </a:solidFill>
              </a:rPr>
              <a:t>Net Annual Gain: ~$59k–69k</a:t>
            </a:r>
          </a:p>
          <a:p>
            <a:pPr marL="384048" indent="-384048" defTabSz="914400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tx2"/>
                </a:solidFill>
              </a:rPr>
              <a:t>Break-Even: 5–7 months.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2224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9C6E5-8054-CBAC-6C46-5C7D49F1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Customer Segmentation Strategy</a:t>
            </a:r>
          </a:p>
        </p:txBody>
      </p:sp>
      <p:pic>
        <p:nvPicPr>
          <p:cNvPr id="17" name="Graphic 16" descr="Smiling with hearts face outline with solid fill">
            <a:extLst>
              <a:ext uri="{FF2B5EF4-FFF2-40B4-BE49-F238E27FC236}">
                <a16:creationId xmlns:a16="http://schemas.microsoft.com/office/drawing/2014/main" id="{293DAB71-8CB5-2167-75CB-A8D98998F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6158" y="2466003"/>
            <a:ext cx="1200150" cy="1200150"/>
          </a:xfrm>
          <a:prstGeom prst="rect">
            <a:avLst/>
          </a:prstGeom>
        </p:spPr>
      </p:pic>
      <p:pic>
        <p:nvPicPr>
          <p:cNvPr id="18" name="Graphic 17" descr="Neutral face outline with solid fill">
            <a:extLst>
              <a:ext uri="{FF2B5EF4-FFF2-40B4-BE49-F238E27FC236}">
                <a16:creationId xmlns:a16="http://schemas.microsoft.com/office/drawing/2014/main" id="{2C404973-1A34-9D59-18FD-F39BBB0E9F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86695" y="2466003"/>
            <a:ext cx="1200150" cy="1200150"/>
          </a:xfrm>
          <a:prstGeom prst="rect">
            <a:avLst/>
          </a:prstGeom>
        </p:spPr>
      </p:pic>
      <p:pic>
        <p:nvPicPr>
          <p:cNvPr id="21" name="Graphic 20" descr="Sunglasses face outline with solid fill">
            <a:extLst>
              <a:ext uri="{FF2B5EF4-FFF2-40B4-BE49-F238E27FC236}">
                <a16:creationId xmlns:a16="http://schemas.microsoft.com/office/drawing/2014/main" id="{9273CBEE-BCEF-E17A-DDA7-BBDF204FCE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53063" y="2466002"/>
            <a:ext cx="1200151" cy="1200151"/>
          </a:xfrm>
          <a:prstGeom prst="rect">
            <a:avLst/>
          </a:prstGeom>
        </p:spPr>
      </p:pic>
      <p:pic>
        <p:nvPicPr>
          <p:cNvPr id="26" name="Graphic 25" descr="Angry face outline with solid fill">
            <a:extLst>
              <a:ext uri="{FF2B5EF4-FFF2-40B4-BE49-F238E27FC236}">
                <a16:creationId xmlns:a16="http://schemas.microsoft.com/office/drawing/2014/main" id="{D8C45330-AF22-50D7-2E65-532830AFC6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8083" y="2466002"/>
            <a:ext cx="1200151" cy="120015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73FD15F-C506-8BFE-E2C6-4843DA8A8703}"/>
              </a:ext>
            </a:extLst>
          </p:cNvPr>
          <p:cNvSpPr txBox="1"/>
          <p:nvPr/>
        </p:nvSpPr>
        <p:spPr>
          <a:xfrm>
            <a:off x="1038236" y="1905144"/>
            <a:ext cx="2635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The Enthusiastic Reviewer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C33B79-F867-BC28-8715-BBDB63647351}"/>
              </a:ext>
            </a:extLst>
          </p:cNvPr>
          <p:cNvSpPr txBox="1"/>
          <p:nvPr/>
        </p:nvSpPr>
        <p:spPr>
          <a:xfrm>
            <a:off x="3829488" y="1905144"/>
            <a:ext cx="2314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The Skeptical Shopper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BC9148-EFF8-F6DF-3804-ED573A7ACD60}"/>
              </a:ext>
            </a:extLst>
          </p:cNvPr>
          <p:cNvSpPr txBox="1"/>
          <p:nvPr/>
        </p:nvSpPr>
        <p:spPr>
          <a:xfrm>
            <a:off x="6395856" y="1905144"/>
            <a:ext cx="2314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The Trend Follower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CE830F-4C6D-12C1-DF57-0572F09E0E3C}"/>
              </a:ext>
            </a:extLst>
          </p:cNvPr>
          <p:cNvSpPr txBox="1"/>
          <p:nvPr/>
        </p:nvSpPr>
        <p:spPr>
          <a:xfrm>
            <a:off x="9210876" y="1905144"/>
            <a:ext cx="23145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The Disappointed Critic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A3102A7-B5E3-C509-2A3F-19E74F22B8E9}"/>
              </a:ext>
            </a:extLst>
          </p:cNvPr>
          <p:cNvSpPr txBox="1"/>
          <p:nvPr/>
        </p:nvSpPr>
        <p:spPr>
          <a:xfrm>
            <a:off x="1166573" y="3783307"/>
            <a:ext cx="23145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/>
              <a:t>Writes Long, positive reviews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Uses Emotional Language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Purchases across several categories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Recommends products to others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EAEF91-3ECB-2C1C-E43E-7CD7C96890E1}"/>
              </a:ext>
            </a:extLst>
          </p:cNvPr>
          <p:cNvSpPr txBox="1"/>
          <p:nvPr/>
        </p:nvSpPr>
        <p:spPr>
          <a:xfrm>
            <a:off x="3829488" y="3783306"/>
            <a:ext cx="23145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/>
              <a:t>Leaves short reviews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More cautious about reviews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Typically rates items 3 stars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5E2E7F-877A-82A4-3CFD-E8B7FCBEFC16}"/>
              </a:ext>
            </a:extLst>
          </p:cNvPr>
          <p:cNvSpPr txBox="1"/>
          <p:nvPr/>
        </p:nvSpPr>
        <p:spPr>
          <a:xfrm>
            <a:off x="6395856" y="3666153"/>
            <a:ext cx="23145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/>
              <a:t>Leaves reviews on popular items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Frequently purchases things based on recommendations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B416B1-9B35-54A9-8A69-EE8B2F378F34}"/>
              </a:ext>
            </a:extLst>
          </p:cNvPr>
          <p:cNvSpPr txBox="1"/>
          <p:nvPr/>
        </p:nvSpPr>
        <p:spPr>
          <a:xfrm>
            <a:off x="9210876" y="3666153"/>
            <a:ext cx="23145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/>
              <a:t>Leaves reviews when they have a poor experience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Emotionally charged, negative reviews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High return rate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Switch brands more often</a:t>
            </a:r>
          </a:p>
        </p:txBody>
      </p:sp>
    </p:spTree>
    <p:extLst>
      <p:ext uri="{BB962C8B-B14F-4D97-AF65-F5344CB8AC3E}">
        <p14:creationId xmlns:p14="http://schemas.microsoft.com/office/powerpoint/2010/main" val="1415609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ACE4B1-2630-2A95-A70E-B618BA199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6ABF46-8453-264D-4D79-51C2DD0B5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7" y="156411"/>
            <a:ext cx="9601200" cy="1485900"/>
          </a:xfrm>
        </p:spPr>
        <p:txBody>
          <a:bodyPr/>
          <a:lstStyle/>
          <a:p>
            <a:r>
              <a:rPr lang="en-US" dirty="0"/>
              <a:t>Review Monitoring Dashboard Mockup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FA9894-C86B-083D-5212-5E1FA4851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337" y="899361"/>
            <a:ext cx="5378116" cy="33613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E9BA77-00DE-DC42-67CA-DDF7BEB6A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3094" y="899361"/>
            <a:ext cx="5378117" cy="33613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6D60AA-3FB4-8CDD-2FAE-00F91C1B56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337" y="4413083"/>
            <a:ext cx="3661610" cy="22885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33D8FC-5FF0-034E-2D8C-755B2879BC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4321" y="4413083"/>
            <a:ext cx="3661610" cy="2288506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0D1BD67-DD9B-CCA2-758B-3EE5E1AD0F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268789"/>
              </p:ext>
            </p:extLst>
          </p:nvPr>
        </p:nvGraphicFramePr>
        <p:xfrm>
          <a:off x="8498306" y="4413083"/>
          <a:ext cx="3392905" cy="2317983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78581">
                  <a:extLst>
                    <a:ext uri="{9D8B030D-6E8A-4147-A177-3AD203B41FA5}">
                      <a16:colId xmlns:a16="http://schemas.microsoft.com/office/drawing/2014/main" val="2862911056"/>
                    </a:ext>
                  </a:extLst>
                </a:gridCol>
                <a:gridCol w="678581">
                  <a:extLst>
                    <a:ext uri="{9D8B030D-6E8A-4147-A177-3AD203B41FA5}">
                      <a16:colId xmlns:a16="http://schemas.microsoft.com/office/drawing/2014/main" val="3341797529"/>
                    </a:ext>
                  </a:extLst>
                </a:gridCol>
                <a:gridCol w="678581">
                  <a:extLst>
                    <a:ext uri="{9D8B030D-6E8A-4147-A177-3AD203B41FA5}">
                      <a16:colId xmlns:a16="http://schemas.microsoft.com/office/drawing/2014/main" val="1670825320"/>
                    </a:ext>
                  </a:extLst>
                </a:gridCol>
                <a:gridCol w="678581">
                  <a:extLst>
                    <a:ext uri="{9D8B030D-6E8A-4147-A177-3AD203B41FA5}">
                      <a16:colId xmlns:a16="http://schemas.microsoft.com/office/drawing/2014/main" val="1031169847"/>
                    </a:ext>
                  </a:extLst>
                </a:gridCol>
                <a:gridCol w="678581">
                  <a:extLst>
                    <a:ext uri="{9D8B030D-6E8A-4147-A177-3AD203B41FA5}">
                      <a16:colId xmlns:a16="http://schemas.microsoft.com/office/drawing/2014/main" val="2127394632"/>
                    </a:ext>
                  </a:extLst>
                </a:gridCol>
              </a:tblGrid>
              <a:tr h="457701">
                <a:tc>
                  <a:txBody>
                    <a:bodyPr/>
                    <a:lstStyle/>
                    <a:p>
                      <a:r>
                        <a:rPr lang="en-US" sz="800" dirty="0"/>
                        <a:t>Product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Product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Avg Star 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Avg Sentiment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% Sentiment/Rating Mismatch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127542"/>
                  </a:ext>
                </a:extLst>
              </a:tr>
              <a:tr h="15731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770314"/>
                  </a:ext>
                </a:extLst>
              </a:tr>
              <a:tr h="4577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789315"/>
                  </a:ext>
                </a:extLst>
              </a:tr>
              <a:tr h="4577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92903"/>
                  </a:ext>
                </a:extLst>
              </a:tr>
              <a:tr h="4577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746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8409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FF6B1-DDBF-C51A-E321-6EBA3A06E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Operational Recommendations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FD11E5-53A0-08B8-A700-CF8D6286D9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2896428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0039083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Override1.xml><?xml version="1.0" encoding="utf-8"?>
<a:themeOverride xmlns:a="http://schemas.openxmlformats.org/drawingml/2006/main">
  <a:clrScheme name="Office 2007 - 2010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 2007 - 2010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 2007 - 2010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 2007 - 2010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 2007 - 2010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 2007 - 2010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 2007 - 2010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513</Words>
  <Application>Microsoft Macintosh PowerPoint</Application>
  <PresentationFormat>Widescreen</PresentationFormat>
  <Paragraphs>98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Arial</vt:lpstr>
      <vt:lpstr>Courier New</vt:lpstr>
      <vt:lpstr>Franklin Gothic Book</vt:lpstr>
      <vt:lpstr>Crop</vt:lpstr>
      <vt:lpstr>RetailTech Executive Review Insights</vt:lpstr>
      <vt:lpstr>Executive Summary</vt:lpstr>
      <vt:lpstr>Key Insights – Product Categorization</vt:lpstr>
      <vt:lpstr>Key Insights – Sentiment Analysis</vt:lpstr>
      <vt:lpstr>Key Insights – Fake Review Detection</vt:lpstr>
      <vt:lpstr>ROI and Break Even</vt:lpstr>
      <vt:lpstr>Customer Segmentation Strategy</vt:lpstr>
      <vt:lpstr>Review Monitoring Dashboard Mockup</vt:lpstr>
      <vt:lpstr>Operational Recommendations</vt:lpstr>
      <vt:lpstr>Strategic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Paulina Thrasher</dc:creator>
  <cp:lastModifiedBy>Paulina Thrasher</cp:lastModifiedBy>
  <cp:revision>1</cp:revision>
  <dcterms:created xsi:type="dcterms:W3CDTF">2025-04-20T16:14:48Z</dcterms:created>
  <dcterms:modified xsi:type="dcterms:W3CDTF">2025-04-20T16:58:34Z</dcterms:modified>
</cp:coreProperties>
</file>