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2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Wykres</a:t>
            </a:r>
            <a:r>
              <a:rPr lang="pl-PL" baseline="0"/>
              <a:t> zależoności czasu przetwarzania od ilości wątków</a:t>
            </a:r>
            <a:endParaRPr lang="pl-PL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C++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Arkusz1!$A$2:$A$22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15</c:v>
                </c:pt>
                <c:pt idx="11">
                  <c:v>20</c:v>
                </c:pt>
                <c:pt idx="12">
                  <c:v>25</c:v>
                </c:pt>
                <c:pt idx="13">
                  <c:v>30</c:v>
                </c:pt>
                <c:pt idx="14">
                  <c:v>35</c:v>
                </c:pt>
                <c:pt idx="15">
                  <c:v>40</c:v>
                </c:pt>
                <c:pt idx="16">
                  <c:v>45</c:v>
                </c:pt>
                <c:pt idx="17">
                  <c:v>50</c:v>
                </c:pt>
                <c:pt idx="18">
                  <c:v>55</c:v>
                </c:pt>
                <c:pt idx="19">
                  <c:v>60</c:v>
                </c:pt>
                <c:pt idx="20">
                  <c:v>64</c:v>
                </c:pt>
              </c:numCache>
            </c:numRef>
          </c:cat>
          <c:val>
            <c:numRef>
              <c:f>Arkusz1!$B$2:$B$22</c:f>
              <c:numCache>
                <c:formatCode>General</c:formatCode>
                <c:ptCount val="21"/>
                <c:pt idx="0">
                  <c:v>34325</c:v>
                </c:pt>
                <c:pt idx="1">
                  <c:v>17774</c:v>
                </c:pt>
                <c:pt idx="2">
                  <c:v>16377</c:v>
                </c:pt>
                <c:pt idx="3">
                  <c:v>22725</c:v>
                </c:pt>
                <c:pt idx="4">
                  <c:v>22502</c:v>
                </c:pt>
                <c:pt idx="5">
                  <c:v>21946</c:v>
                </c:pt>
                <c:pt idx="6">
                  <c:v>26348</c:v>
                </c:pt>
                <c:pt idx="7">
                  <c:v>29192</c:v>
                </c:pt>
                <c:pt idx="8">
                  <c:v>28736</c:v>
                </c:pt>
                <c:pt idx="9">
                  <c:v>34414</c:v>
                </c:pt>
                <c:pt idx="10">
                  <c:v>43850</c:v>
                </c:pt>
                <c:pt idx="11">
                  <c:v>58158</c:v>
                </c:pt>
                <c:pt idx="12">
                  <c:v>93805</c:v>
                </c:pt>
                <c:pt idx="13">
                  <c:v>100663</c:v>
                </c:pt>
                <c:pt idx="14">
                  <c:v>118698</c:v>
                </c:pt>
                <c:pt idx="15">
                  <c:v>123619</c:v>
                </c:pt>
                <c:pt idx="16">
                  <c:v>128331</c:v>
                </c:pt>
                <c:pt idx="17">
                  <c:v>157633</c:v>
                </c:pt>
                <c:pt idx="18">
                  <c:v>177647</c:v>
                </c:pt>
                <c:pt idx="19">
                  <c:v>178560</c:v>
                </c:pt>
                <c:pt idx="20">
                  <c:v>178901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9B-4F92-8FD1-BACBB587CB2C}"/>
            </c:ext>
          </c:extLst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ASM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Arkusz1!$A$2:$A$22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15</c:v>
                </c:pt>
                <c:pt idx="11">
                  <c:v>20</c:v>
                </c:pt>
                <c:pt idx="12">
                  <c:v>25</c:v>
                </c:pt>
                <c:pt idx="13">
                  <c:v>30</c:v>
                </c:pt>
                <c:pt idx="14">
                  <c:v>35</c:v>
                </c:pt>
                <c:pt idx="15">
                  <c:v>40</c:v>
                </c:pt>
                <c:pt idx="16">
                  <c:v>45</c:v>
                </c:pt>
                <c:pt idx="17">
                  <c:v>50</c:v>
                </c:pt>
                <c:pt idx="18">
                  <c:v>55</c:v>
                </c:pt>
                <c:pt idx="19">
                  <c:v>60</c:v>
                </c:pt>
                <c:pt idx="20">
                  <c:v>64</c:v>
                </c:pt>
              </c:numCache>
            </c:numRef>
          </c:cat>
          <c:val>
            <c:numRef>
              <c:f>Arkusz1!$C$2:$C$22</c:f>
              <c:numCache>
                <c:formatCode>General</c:formatCode>
                <c:ptCount val="21"/>
                <c:pt idx="0">
                  <c:v>35117</c:v>
                </c:pt>
                <c:pt idx="1">
                  <c:v>14335</c:v>
                </c:pt>
                <c:pt idx="2">
                  <c:v>14547</c:v>
                </c:pt>
                <c:pt idx="3">
                  <c:v>18137</c:v>
                </c:pt>
                <c:pt idx="4">
                  <c:v>19347</c:v>
                </c:pt>
                <c:pt idx="5">
                  <c:v>19450</c:v>
                </c:pt>
                <c:pt idx="6">
                  <c:v>22395</c:v>
                </c:pt>
                <c:pt idx="7">
                  <c:v>24202</c:v>
                </c:pt>
                <c:pt idx="8">
                  <c:v>27073</c:v>
                </c:pt>
                <c:pt idx="9">
                  <c:v>28747</c:v>
                </c:pt>
                <c:pt idx="10">
                  <c:v>36909</c:v>
                </c:pt>
                <c:pt idx="11">
                  <c:v>49433</c:v>
                </c:pt>
                <c:pt idx="12">
                  <c:v>53653</c:v>
                </c:pt>
                <c:pt idx="13">
                  <c:v>63780</c:v>
                </c:pt>
                <c:pt idx="14">
                  <c:v>76407</c:v>
                </c:pt>
                <c:pt idx="15">
                  <c:v>88054</c:v>
                </c:pt>
                <c:pt idx="16">
                  <c:v>103168</c:v>
                </c:pt>
                <c:pt idx="17">
                  <c:v>114277</c:v>
                </c:pt>
                <c:pt idx="18">
                  <c:v>116295</c:v>
                </c:pt>
                <c:pt idx="19">
                  <c:v>130257</c:v>
                </c:pt>
                <c:pt idx="20">
                  <c:v>154375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9B-4F92-8FD1-BACBB587CB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8101136"/>
        <c:axId val="548102120"/>
      </c:lineChart>
      <c:catAx>
        <c:axId val="54810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48102120"/>
        <c:crosses val="autoZero"/>
        <c:auto val="1"/>
        <c:lblAlgn val="ctr"/>
        <c:lblOffset val="100"/>
        <c:noMultiLvlLbl val="0"/>
      </c:catAx>
      <c:valAx>
        <c:axId val="548102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48101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593217150807219"/>
          <c:y val="0.93045840139233249"/>
          <c:w val="0.21888907115777195"/>
          <c:h val="6.69647544056992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6BF8E9-083D-4855-8A04-8FA1D0578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0490" y="1566416"/>
            <a:ext cx="7452803" cy="1402672"/>
          </a:xfrm>
        </p:spPr>
        <p:txBody>
          <a:bodyPr/>
          <a:lstStyle/>
          <a:p>
            <a:r>
              <a:rPr lang="pl-PL" dirty="0"/>
              <a:t>Negatyw bitmapy</a:t>
            </a:r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43831ECF-D4E4-4076-B39E-2E72F1143C42}"/>
              </a:ext>
            </a:extLst>
          </p:cNvPr>
          <p:cNvSpPr txBox="1">
            <a:spLocks/>
          </p:cNvSpPr>
          <p:nvPr/>
        </p:nvSpPr>
        <p:spPr>
          <a:xfrm>
            <a:off x="4358935" y="3302987"/>
            <a:ext cx="3844031" cy="14026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Paulina Urbaś</a:t>
            </a:r>
          </a:p>
          <a:p>
            <a:r>
              <a:rPr lang="pl-PL" dirty="0"/>
              <a:t>Gr. 3, sekcja 6</a:t>
            </a:r>
          </a:p>
          <a:p>
            <a:r>
              <a:rPr lang="pl-PL" dirty="0"/>
              <a:t>Prowadzący: dr inż. Adam Opara</a:t>
            </a:r>
          </a:p>
          <a:p>
            <a:r>
              <a:rPr lang="pl-PL" dirty="0"/>
              <a:t>Rok akademicki: 2019/2020</a:t>
            </a:r>
          </a:p>
        </p:txBody>
      </p:sp>
    </p:spTree>
    <p:extLst>
      <p:ext uri="{BB962C8B-B14F-4D97-AF65-F5344CB8AC3E}">
        <p14:creationId xmlns:p14="http://schemas.microsoft.com/office/powerpoint/2010/main" val="310546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577CC7-6B96-4908-84E4-0D2AC0183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94519A-B61A-4BE2-9E40-30E744081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244538-290E-40DA-A93A-14BB3E6CF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1999" cy="4543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5682A94-F3AF-43E5-87DA-79425C239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5888" y="673240"/>
            <a:ext cx="5951914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Dziękuję za uwagę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B1DF3B3-9DBC-445D-AE4E-A62E5A9B8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9663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833AE4D-2043-4730-A29F-2C14528791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06" r="7585"/>
          <a:stretch/>
        </p:blipFill>
        <p:spPr>
          <a:xfrm>
            <a:off x="-4" y="10"/>
            <a:ext cx="4654291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51F80E8-0CAC-410E-B59A-29FDDC357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4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F1C4AB-70C8-4FAB-BB79-B7A776ED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62FF8BE-531E-41D8-B919-3DB98956E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pl-PL" dirty="0"/>
              <a:t>Założenia projektu</a:t>
            </a:r>
          </a:p>
          <a:p>
            <a:pPr marL="457200" indent="-457200">
              <a:buAutoNum type="arabicPeriod"/>
            </a:pPr>
            <a:r>
              <a:rPr lang="pl-PL" dirty="0"/>
              <a:t>Opis działania programu</a:t>
            </a:r>
          </a:p>
          <a:p>
            <a:pPr marL="457200" indent="-457200">
              <a:buAutoNum type="arabicPeriod"/>
            </a:pPr>
            <a:r>
              <a:rPr lang="pl-PL" dirty="0"/>
              <a:t>Działanie programu oraz założenia teoretyczne  </a:t>
            </a:r>
          </a:p>
          <a:p>
            <a:pPr marL="457200" indent="-457200">
              <a:buAutoNum type="arabicPeriod"/>
            </a:pPr>
            <a:r>
              <a:rPr lang="pl-PL" dirty="0"/>
              <a:t>Porównanie wydajności </a:t>
            </a:r>
          </a:p>
          <a:p>
            <a:pPr marL="457200" indent="-457200">
              <a:buAutoNum type="arabicPeriod"/>
            </a:pPr>
            <a:r>
              <a:rPr lang="pl-PL" dirty="0"/>
              <a:t>Wnioski </a:t>
            </a:r>
          </a:p>
          <a:p>
            <a:pPr marL="457200" indent="-457200">
              <a:buAutoNum type="arabicPeriod"/>
            </a:pPr>
            <a:r>
              <a:rPr lang="pl-PL" dirty="0"/>
              <a:t>Pytania</a:t>
            </a:r>
          </a:p>
          <a:p>
            <a:pPr marL="457200" indent="-457200"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2802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08E401-A039-4488-BA84-95C242C52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Główne założenia projektu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8DE245-51C5-4984-8182-AE4068C27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pl-PL" dirty="0"/>
              <a:t>Główna część aplikacji napisana w języku C++</a:t>
            </a:r>
          </a:p>
          <a:p>
            <a:pPr marL="457200" indent="-457200">
              <a:buAutoNum type="arabicPeriod"/>
            </a:pPr>
            <a:r>
              <a:rPr lang="pl-PL" dirty="0"/>
              <a:t>Algorytm do zmiany bitmapy napisany w C++ oraz Assemblerze</a:t>
            </a:r>
          </a:p>
          <a:p>
            <a:pPr marL="457200" indent="-457200">
              <a:buAutoNum type="arabicPeriod"/>
            </a:pPr>
            <a:r>
              <a:rPr lang="pl-PL" dirty="0"/>
              <a:t>Użytkownik posiada możliwość wyboru czy obraz będzie przetwarzany za pomocą assemblera czy C++. Ma również możliwość wyboru ilości wątków przetwarzania. </a:t>
            </a:r>
          </a:p>
          <a:p>
            <a:pPr marL="457200" indent="-457200">
              <a:buAutoNum type="arabicPeriod"/>
            </a:pPr>
            <a:r>
              <a:rPr lang="pl-PL" dirty="0"/>
              <a:t>Po zakończeniu działania programu użytkownik otrzymuje przetworzoną bitmapę, zapisaną w pliku oraz na konsoli wyświetla się czas przetwarzania obrazu dla wybranego algorytmu na danej ilości wątków.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548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CEEB76-CA65-4EB0-8659-9E32B443D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004" y="569065"/>
            <a:ext cx="8610600" cy="1293028"/>
          </a:xfrm>
        </p:spPr>
        <p:txBody>
          <a:bodyPr/>
          <a:lstStyle/>
          <a:p>
            <a:r>
              <a:rPr lang="pl-PL" dirty="0"/>
              <a:t>Działanie programu 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F9FE4BCB-F5DE-4D64-B6DB-CF183B594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2610" y="2178107"/>
            <a:ext cx="5467350" cy="3228975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8B55E26-5D9C-444B-A514-F1E3EF3D1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40" y="2178107"/>
            <a:ext cx="5479943" cy="3228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E450CC46-2C36-4286-AF13-8A7E30513079}"/>
              </a:ext>
            </a:extLst>
          </p:cNvPr>
          <p:cNvSpPr/>
          <p:nvPr/>
        </p:nvSpPr>
        <p:spPr>
          <a:xfrm>
            <a:off x="5762611" y="3522020"/>
            <a:ext cx="728927" cy="541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4830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CD64E5-61AE-4BB2-B65D-34FB6E65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Założenia teoretyczne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A2E85B-D10C-45B3-8481-94AC911B1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76805"/>
            <a:ext cx="10820400" cy="4024125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BCC6388-C34E-4D15-8BCC-68A2D8324558}"/>
              </a:ext>
            </a:extLst>
          </p:cNvPr>
          <p:cNvSpPr txBox="1"/>
          <p:nvPr/>
        </p:nvSpPr>
        <p:spPr>
          <a:xfrm>
            <a:off x="3506681" y="2805342"/>
            <a:ext cx="6542842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sz="4000" dirty="0" err="1"/>
              <a:t>R</a:t>
            </a:r>
            <a:r>
              <a:rPr lang="pl-PL" sz="4000" baseline="-25000" dirty="0" err="1"/>
              <a:t>nowe</a:t>
            </a:r>
            <a:r>
              <a:rPr lang="pl-PL" sz="4000" baseline="-25000" dirty="0"/>
              <a:t> </a:t>
            </a:r>
            <a:r>
              <a:rPr lang="pl-PL" sz="4000" dirty="0"/>
              <a:t>= 255 - </a:t>
            </a:r>
            <a:r>
              <a:rPr lang="pl-PL" sz="4000" dirty="0" err="1"/>
              <a:t>R</a:t>
            </a:r>
            <a:r>
              <a:rPr lang="pl-PL" sz="4000" baseline="-25000" dirty="0" err="1"/>
              <a:t>stare</a:t>
            </a:r>
            <a:endParaRPr lang="pl-PL" sz="4000" dirty="0"/>
          </a:p>
          <a:p>
            <a:r>
              <a:rPr lang="pl-PL" sz="4000" dirty="0" err="1"/>
              <a:t>B</a:t>
            </a:r>
            <a:r>
              <a:rPr lang="pl-PL" sz="4000" baseline="-25000" dirty="0" err="1"/>
              <a:t>nowe</a:t>
            </a:r>
            <a:r>
              <a:rPr lang="pl-PL" sz="4000" baseline="-25000" dirty="0"/>
              <a:t> </a:t>
            </a:r>
            <a:r>
              <a:rPr lang="pl-PL" sz="4000" dirty="0"/>
              <a:t>= 255 - </a:t>
            </a:r>
            <a:r>
              <a:rPr lang="pl-PL" sz="4000" dirty="0" err="1"/>
              <a:t>B</a:t>
            </a:r>
            <a:r>
              <a:rPr lang="pl-PL" sz="4000" baseline="-25000" dirty="0" err="1"/>
              <a:t>stare</a:t>
            </a:r>
            <a:endParaRPr lang="pl-PL" sz="4000" dirty="0"/>
          </a:p>
          <a:p>
            <a:r>
              <a:rPr lang="pl-PL" sz="4000" dirty="0" err="1"/>
              <a:t>G</a:t>
            </a:r>
            <a:r>
              <a:rPr lang="pl-PL" sz="4000" baseline="-25000" dirty="0" err="1"/>
              <a:t>nowe</a:t>
            </a:r>
            <a:r>
              <a:rPr lang="pl-PL" sz="4000" dirty="0"/>
              <a:t>= 255 - </a:t>
            </a:r>
            <a:r>
              <a:rPr lang="pl-PL" sz="4000" dirty="0" err="1"/>
              <a:t>G</a:t>
            </a:r>
            <a:r>
              <a:rPr lang="pl-PL" sz="4000" baseline="-25000" dirty="0" err="1"/>
              <a:t>stare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59812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0EF4B0-F143-4E5F-B4B6-34497EB8B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643" y="267223"/>
            <a:ext cx="8610600" cy="1293028"/>
          </a:xfrm>
        </p:spPr>
        <p:txBody>
          <a:bodyPr/>
          <a:lstStyle/>
          <a:p>
            <a:r>
              <a:rPr lang="pl-PL" dirty="0"/>
              <a:t>Porównanie wydajności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8C9601C2-D73E-4297-83A7-5364D065F8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059726"/>
              </p:ext>
            </p:extLst>
          </p:nvPr>
        </p:nvGraphicFramePr>
        <p:xfrm>
          <a:off x="1004656" y="1455938"/>
          <a:ext cx="3435658" cy="50519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4966">
                  <a:extLst>
                    <a:ext uri="{9D8B030D-6E8A-4147-A177-3AD203B41FA5}">
                      <a16:colId xmlns:a16="http://schemas.microsoft.com/office/drawing/2014/main" val="1226109487"/>
                    </a:ext>
                  </a:extLst>
                </a:gridCol>
                <a:gridCol w="1145346">
                  <a:extLst>
                    <a:ext uri="{9D8B030D-6E8A-4147-A177-3AD203B41FA5}">
                      <a16:colId xmlns:a16="http://schemas.microsoft.com/office/drawing/2014/main" val="3674934424"/>
                    </a:ext>
                  </a:extLst>
                </a:gridCol>
                <a:gridCol w="1145346">
                  <a:extLst>
                    <a:ext uri="{9D8B030D-6E8A-4147-A177-3AD203B41FA5}">
                      <a16:colId xmlns:a16="http://schemas.microsoft.com/office/drawing/2014/main" val="3533831349"/>
                    </a:ext>
                  </a:extLst>
                </a:gridCol>
              </a:tblGrid>
              <a:tr h="2294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Ilość wątków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C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ASM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2667677"/>
                  </a:ext>
                </a:extLst>
              </a:tr>
              <a:tr h="229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1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34325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35117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7063564"/>
                  </a:ext>
                </a:extLst>
              </a:tr>
              <a:tr h="229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17774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14335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7628178"/>
                  </a:ext>
                </a:extLst>
              </a:tr>
              <a:tr h="229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16377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14547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8233783"/>
                  </a:ext>
                </a:extLst>
              </a:tr>
              <a:tr h="229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22725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18137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1271234"/>
                  </a:ext>
                </a:extLst>
              </a:tr>
              <a:tr h="229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22502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19347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3505405"/>
                  </a:ext>
                </a:extLst>
              </a:tr>
              <a:tr h="229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6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21946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19450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7937572"/>
                  </a:ext>
                </a:extLst>
              </a:tr>
              <a:tr h="229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26348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22395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7292306"/>
                  </a:ext>
                </a:extLst>
              </a:tr>
              <a:tr h="229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29192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24202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1792761"/>
                  </a:ext>
                </a:extLst>
              </a:tr>
              <a:tr h="229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28736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27073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5064540"/>
                  </a:ext>
                </a:extLst>
              </a:tr>
              <a:tr h="229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34414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28747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2207641"/>
                  </a:ext>
                </a:extLst>
              </a:tr>
              <a:tr h="229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43850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36909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8778284"/>
                  </a:ext>
                </a:extLst>
              </a:tr>
              <a:tr h="229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58158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49433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9872916"/>
                  </a:ext>
                </a:extLst>
              </a:tr>
              <a:tr h="229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93805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53653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3407101"/>
                  </a:ext>
                </a:extLst>
              </a:tr>
              <a:tr h="229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100663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63780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1529581"/>
                  </a:ext>
                </a:extLst>
              </a:tr>
              <a:tr h="229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118698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76407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3724269"/>
                  </a:ext>
                </a:extLst>
              </a:tr>
              <a:tr h="229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40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123619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88054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1219126"/>
                  </a:ext>
                </a:extLst>
              </a:tr>
              <a:tr h="229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45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128331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103168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1725044"/>
                  </a:ext>
                </a:extLst>
              </a:tr>
              <a:tr h="229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50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157633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114277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4657089"/>
                  </a:ext>
                </a:extLst>
              </a:tr>
              <a:tr h="229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55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177647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116295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488032"/>
                  </a:ext>
                </a:extLst>
              </a:tr>
              <a:tr h="229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60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178560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130257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7085558"/>
                  </a:ext>
                </a:extLst>
              </a:tr>
              <a:tr h="229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64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178901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154375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4225770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7445B40D-5F38-4A7D-B390-535B18BEDFA3}"/>
              </a:ext>
            </a:extLst>
          </p:cNvPr>
          <p:cNvSpPr txBox="1"/>
          <p:nvPr/>
        </p:nvSpPr>
        <p:spPr>
          <a:xfrm>
            <a:off x="5541148" y="2095131"/>
            <a:ext cx="442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Pomiar czasu za pomocą biblioteki &lt;</a:t>
            </a:r>
            <a:r>
              <a:rPr lang="pl-PL" dirty="0" err="1"/>
              <a:t>chrono.h</a:t>
            </a:r>
            <a:r>
              <a:rPr lang="pl-PL" dirty="0"/>
              <a:t>&gt;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8154E16D-2DEA-4540-968B-B9FD40E3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4" t="91024" r="14345"/>
          <a:stretch/>
        </p:blipFill>
        <p:spPr>
          <a:xfrm>
            <a:off x="4930533" y="3637975"/>
            <a:ext cx="6587010" cy="687833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2F068AF0-F8C4-485C-8FF3-152372C617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295" b="28700"/>
          <a:stretch/>
        </p:blipFill>
        <p:spPr>
          <a:xfrm>
            <a:off x="4911668" y="3199700"/>
            <a:ext cx="6913387" cy="24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81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0EF4B0-F143-4E5F-B4B6-34497EB8B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132" y="386179"/>
            <a:ext cx="8610600" cy="1293028"/>
          </a:xfrm>
        </p:spPr>
        <p:txBody>
          <a:bodyPr/>
          <a:lstStyle/>
          <a:p>
            <a:r>
              <a:rPr lang="pl-PL" dirty="0"/>
              <a:t>Porównanie wydajności</a:t>
            </a:r>
          </a:p>
        </p:txBody>
      </p:sp>
      <p:graphicFrame>
        <p:nvGraphicFramePr>
          <p:cNvPr id="5" name="Wykres 4">
            <a:extLst>
              <a:ext uri="{FF2B5EF4-FFF2-40B4-BE49-F238E27FC236}">
                <a16:creationId xmlns:a16="http://schemas.microsoft.com/office/drawing/2014/main" id="{8B57DF90-CB37-4ED5-823D-0F0C2C07A5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9011882"/>
              </p:ext>
            </p:extLst>
          </p:nvPr>
        </p:nvGraphicFramePr>
        <p:xfrm>
          <a:off x="666565" y="1438181"/>
          <a:ext cx="10946167" cy="5033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2453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F5E021-45BB-49CA-B215-3704BECD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C7D86C-AC87-4863-81B0-780EEEB87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Program napisany w assemblerze wykonuję się szybciej niż w C++ </a:t>
            </a:r>
          </a:p>
          <a:p>
            <a:r>
              <a:rPr lang="pl-PL" dirty="0"/>
              <a:t>Wraz z zwiększeniem ilości wątków program wykonuje się wolniej co związane jest z czasem potrzebnym na stworzenie nowego wątku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0771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95DC13-927C-4430-AC81-7C77D871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Bibliografia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61B7FC-F61C-4EBC-9064-EFC4EE4B7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„Praktyczny kurs assemblera”, E. Wróbel, Helion, Gliwice 2004</a:t>
            </a:r>
          </a:p>
          <a:p>
            <a:r>
              <a:rPr lang="pl-PL" dirty="0"/>
              <a:t>„Asembler. Sztuka programowania”, </a:t>
            </a:r>
            <a:r>
              <a:rPr lang="pl-PL" dirty="0" err="1"/>
              <a:t>Randall</a:t>
            </a:r>
            <a:r>
              <a:rPr lang="pl-PL" dirty="0"/>
              <a:t> Hyde, Helion, Gliwice 2004</a:t>
            </a:r>
          </a:p>
          <a:p>
            <a:r>
              <a:rPr lang="pl-PL" dirty="0"/>
              <a:t>https://docs.microsoft.com/en-us/windows-hardware/drivers/debugger/x64-architecture?redirectedfrom=MSDN</a:t>
            </a:r>
          </a:p>
        </p:txBody>
      </p:sp>
    </p:spTree>
    <p:extLst>
      <p:ext uri="{BB962C8B-B14F-4D97-AF65-F5344CB8AC3E}">
        <p14:creationId xmlns:p14="http://schemas.microsoft.com/office/powerpoint/2010/main" val="3751433442"/>
      </p:ext>
    </p:extLst>
  </p:cSld>
  <p:clrMapOvr>
    <a:masterClrMapping/>
  </p:clrMapOvr>
</p:sld>
</file>

<file path=ppt/theme/theme1.xml><?xml version="1.0" encoding="utf-8"?>
<a:theme xmlns:a="http://schemas.openxmlformats.org/drawingml/2006/main" name="Para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296</Words>
  <Application>Microsoft Office PowerPoint</Application>
  <PresentationFormat>Panoramiczny</PresentationFormat>
  <Paragraphs>101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Para</vt:lpstr>
      <vt:lpstr>Negatyw bitmapy</vt:lpstr>
      <vt:lpstr>Agenda </vt:lpstr>
      <vt:lpstr>Główne założenia projektu </vt:lpstr>
      <vt:lpstr>Działanie programu </vt:lpstr>
      <vt:lpstr>Założenia teoretyczne </vt:lpstr>
      <vt:lpstr>Porównanie wydajności</vt:lpstr>
      <vt:lpstr>Porównanie wydajności</vt:lpstr>
      <vt:lpstr>Wnioski </vt:lpstr>
      <vt:lpstr>Bibliografia 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Negatyw bitmapy</dc:title>
  <dc:creator>Paulina Urbaś</dc:creator>
  <cp:lastModifiedBy>Paulina Urbaś</cp:lastModifiedBy>
  <cp:revision>13</cp:revision>
  <dcterms:created xsi:type="dcterms:W3CDTF">2019-11-28T19:01:56Z</dcterms:created>
  <dcterms:modified xsi:type="dcterms:W3CDTF">2019-11-30T21:54:28Z</dcterms:modified>
</cp:coreProperties>
</file>