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l-P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l-PL"/>
              <a:t>Wykres</a:t>
            </a:r>
            <a:r>
              <a:rPr lang="pl-PL" baseline="0"/>
              <a:t> zależoności czasu przetwarzania od ilości wątków</a:t>
            </a:r>
            <a:endParaRPr lang="pl-PL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Arkusz1!$B$1</c:f>
              <c:strCache>
                <c:ptCount val="1"/>
                <c:pt idx="0">
                  <c:v>C++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Arkusz1!$A$2:$A$22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55</c:v>
                </c:pt>
                <c:pt idx="19">
                  <c:v>60</c:v>
                </c:pt>
                <c:pt idx="20">
                  <c:v>64</c:v>
                </c:pt>
              </c:numCache>
            </c:numRef>
          </c:cat>
          <c:val>
            <c:numRef>
              <c:f>Arkusz1!$B$2:$B$22</c:f>
              <c:numCache>
                <c:formatCode>General</c:formatCode>
                <c:ptCount val="21"/>
                <c:pt idx="0">
                  <c:v>34325</c:v>
                </c:pt>
                <c:pt idx="1">
                  <c:v>17774</c:v>
                </c:pt>
                <c:pt idx="2">
                  <c:v>16377</c:v>
                </c:pt>
                <c:pt idx="3">
                  <c:v>22725</c:v>
                </c:pt>
                <c:pt idx="4">
                  <c:v>22502</c:v>
                </c:pt>
                <c:pt idx="5">
                  <c:v>21946</c:v>
                </c:pt>
                <c:pt idx="6">
                  <c:v>26348</c:v>
                </c:pt>
                <c:pt idx="7">
                  <c:v>29192</c:v>
                </c:pt>
                <c:pt idx="8">
                  <c:v>28736</c:v>
                </c:pt>
                <c:pt idx="9">
                  <c:v>34414</c:v>
                </c:pt>
                <c:pt idx="10">
                  <c:v>43850</c:v>
                </c:pt>
                <c:pt idx="11">
                  <c:v>58158</c:v>
                </c:pt>
                <c:pt idx="12">
                  <c:v>93805</c:v>
                </c:pt>
                <c:pt idx="13">
                  <c:v>100663</c:v>
                </c:pt>
                <c:pt idx="14">
                  <c:v>118698</c:v>
                </c:pt>
                <c:pt idx="15">
                  <c:v>123619</c:v>
                </c:pt>
                <c:pt idx="16">
                  <c:v>128331</c:v>
                </c:pt>
                <c:pt idx="17">
                  <c:v>157633</c:v>
                </c:pt>
                <c:pt idx="18">
                  <c:v>177647</c:v>
                </c:pt>
                <c:pt idx="19">
                  <c:v>178560</c:v>
                </c:pt>
                <c:pt idx="20">
                  <c:v>178901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D4-411A-8A77-BE9CF14FC28C}"/>
            </c:ext>
          </c:extLst>
        </c:ser>
        <c:ser>
          <c:idx val="1"/>
          <c:order val="1"/>
          <c:tx>
            <c:strRef>
              <c:f>Arkusz1!$C$1</c:f>
              <c:strCache>
                <c:ptCount val="1"/>
                <c:pt idx="0">
                  <c:v>ASM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Arkusz1!$A$2:$A$22</c:f>
              <c:numCache>
                <c:formatCode>General</c:formatCode>
                <c:ptCount val="21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15</c:v>
                </c:pt>
                <c:pt idx="11">
                  <c:v>20</c:v>
                </c:pt>
                <c:pt idx="12">
                  <c:v>25</c:v>
                </c:pt>
                <c:pt idx="13">
                  <c:v>30</c:v>
                </c:pt>
                <c:pt idx="14">
                  <c:v>35</c:v>
                </c:pt>
                <c:pt idx="15">
                  <c:v>40</c:v>
                </c:pt>
                <c:pt idx="16">
                  <c:v>45</c:v>
                </c:pt>
                <c:pt idx="17">
                  <c:v>50</c:v>
                </c:pt>
                <c:pt idx="18">
                  <c:v>55</c:v>
                </c:pt>
                <c:pt idx="19">
                  <c:v>60</c:v>
                </c:pt>
                <c:pt idx="20">
                  <c:v>64</c:v>
                </c:pt>
              </c:numCache>
            </c:numRef>
          </c:cat>
          <c:val>
            <c:numRef>
              <c:f>Arkusz1!$C$2:$C$22</c:f>
              <c:numCache>
                <c:formatCode>General</c:formatCode>
                <c:ptCount val="21"/>
                <c:pt idx="0">
                  <c:v>38392</c:v>
                </c:pt>
                <c:pt idx="1">
                  <c:v>12982</c:v>
                </c:pt>
                <c:pt idx="2">
                  <c:v>27047</c:v>
                </c:pt>
                <c:pt idx="3">
                  <c:v>30818</c:v>
                </c:pt>
                <c:pt idx="4">
                  <c:v>33147</c:v>
                </c:pt>
                <c:pt idx="5">
                  <c:v>33844</c:v>
                </c:pt>
                <c:pt idx="6">
                  <c:v>50730</c:v>
                </c:pt>
                <c:pt idx="7">
                  <c:v>36547</c:v>
                </c:pt>
                <c:pt idx="8">
                  <c:v>31061</c:v>
                </c:pt>
                <c:pt idx="9">
                  <c:v>48964</c:v>
                </c:pt>
                <c:pt idx="10">
                  <c:v>50611</c:v>
                </c:pt>
                <c:pt idx="11">
                  <c:v>49433</c:v>
                </c:pt>
                <c:pt idx="12">
                  <c:v>97350</c:v>
                </c:pt>
                <c:pt idx="13">
                  <c:v>99748</c:v>
                </c:pt>
                <c:pt idx="14">
                  <c:v>135168</c:v>
                </c:pt>
                <c:pt idx="15">
                  <c:v>148489</c:v>
                </c:pt>
                <c:pt idx="16">
                  <c:v>272300</c:v>
                </c:pt>
                <c:pt idx="17">
                  <c:v>279472</c:v>
                </c:pt>
                <c:pt idx="18">
                  <c:v>369525</c:v>
                </c:pt>
                <c:pt idx="19">
                  <c:v>391747</c:v>
                </c:pt>
                <c:pt idx="20">
                  <c:v>534487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D4-411A-8A77-BE9CF14FC2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8101136"/>
        <c:axId val="548102120"/>
      </c:lineChart>
      <c:catAx>
        <c:axId val="548101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48102120"/>
        <c:crosses val="autoZero"/>
        <c:auto val="1"/>
        <c:lblAlgn val="ctr"/>
        <c:lblOffset val="100"/>
        <c:noMultiLvlLbl val="0"/>
      </c:catAx>
      <c:valAx>
        <c:axId val="548102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l-PL"/>
          </a:p>
        </c:txPr>
        <c:crossAx val="5481011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499270924467773"/>
          <c:y val="0.9092257217847769"/>
          <c:w val="0.21888907115777195"/>
          <c:h val="6.69647544056992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l-P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l-P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6BF8E9-083D-4855-8A04-8FA1D0578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0490" y="1566416"/>
            <a:ext cx="7452803" cy="1402672"/>
          </a:xfrm>
        </p:spPr>
        <p:txBody>
          <a:bodyPr/>
          <a:lstStyle/>
          <a:p>
            <a:r>
              <a:rPr lang="pl-PL" dirty="0"/>
              <a:t>Negatyw bitmapy</a:t>
            </a:r>
          </a:p>
        </p:txBody>
      </p:sp>
      <p:sp>
        <p:nvSpPr>
          <p:cNvPr id="4" name="Podtytuł 2">
            <a:extLst>
              <a:ext uri="{FF2B5EF4-FFF2-40B4-BE49-F238E27FC236}">
                <a16:creationId xmlns:a16="http://schemas.microsoft.com/office/drawing/2014/main" id="{43831ECF-D4E4-4076-B39E-2E72F1143C42}"/>
              </a:ext>
            </a:extLst>
          </p:cNvPr>
          <p:cNvSpPr txBox="1">
            <a:spLocks/>
          </p:cNvSpPr>
          <p:nvPr/>
        </p:nvSpPr>
        <p:spPr>
          <a:xfrm>
            <a:off x="4358935" y="3302987"/>
            <a:ext cx="3844031" cy="1402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Paulina Urbaś</a:t>
            </a:r>
          </a:p>
          <a:p>
            <a:r>
              <a:rPr lang="pl-PL" dirty="0"/>
              <a:t>Gr. 3, sekcja 6</a:t>
            </a:r>
          </a:p>
          <a:p>
            <a:r>
              <a:rPr lang="pl-PL" dirty="0"/>
              <a:t>Prowadzący: dr inż. Adam Opara</a:t>
            </a:r>
          </a:p>
          <a:p>
            <a:r>
              <a:rPr lang="pl-PL" dirty="0"/>
              <a:t>Rok akademicki: 2019/2020</a:t>
            </a:r>
          </a:p>
        </p:txBody>
      </p:sp>
    </p:spTree>
    <p:extLst>
      <p:ext uri="{BB962C8B-B14F-4D97-AF65-F5344CB8AC3E}">
        <p14:creationId xmlns:p14="http://schemas.microsoft.com/office/powerpoint/2010/main" val="31054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0F1C4AB-70C8-4FAB-BB79-B7A776ED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Agenda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2FF8BE-531E-41D8-B919-3DB98956E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Założenia projektu</a:t>
            </a:r>
          </a:p>
          <a:p>
            <a:pPr marL="457200" indent="-457200">
              <a:buAutoNum type="arabicPeriod"/>
            </a:pPr>
            <a:r>
              <a:rPr lang="pl-PL" dirty="0"/>
              <a:t>Opis działania programu</a:t>
            </a:r>
          </a:p>
          <a:p>
            <a:pPr marL="457200" indent="-457200">
              <a:buAutoNum type="arabicPeriod"/>
            </a:pPr>
            <a:r>
              <a:rPr lang="pl-PL" dirty="0"/>
              <a:t>Działanie programu oraz założenia teoretyczne  </a:t>
            </a:r>
          </a:p>
          <a:p>
            <a:pPr marL="457200" indent="-457200">
              <a:buAutoNum type="arabicPeriod"/>
            </a:pPr>
            <a:r>
              <a:rPr lang="pl-PL" dirty="0"/>
              <a:t>Porównanie wydajności </a:t>
            </a:r>
          </a:p>
          <a:p>
            <a:pPr marL="457200" indent="-457200">
              <a:buAutoNum type="arabicPeriod"/>
            </a:pPr>
            <a:r>
              <a:rPr lang="pl-PL" dirty="0"/>
              <a:t>Wnioski </a:t>
            </a:r>
          </a:p>
          <a:p>
            <a:pPr marL="457200" indent="-457200">
              <a:buAutoNum type="arabicPeriod"/>
            </a:pPr>
            <a:r>
              <a:rPr lang="pl-PL" dirty="0"/>
              <a:t>Pytania</a:t>
            </a:r>
          </a:p>
          <a:p>
            <a:pPr marL="457200" indent="-457200">
              <a:buAutoNum type="arabicPeriod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2802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08E401-A039-4488-BA84-95C242C52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założenia projektu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DE245-51C5-4984-8182-AE4068C27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pl-PL" dirty="0"/>
              <a:t>Główna część aplikacji napisana w języku C++</a:t>
            </a:r>
          </a:p>
          <a:p>
            <a:pPr marL="457200" indent="-457200">
              <a:buAutoNum type="arabicPeriod"/>
            </a:pPr>
            <a:r>
              <a:rPr lang="pl-PL" dirty="0"/>
              <a:t>Algorytm do zmiany bitmapy napisany w C++ oraz Assemblerze</a:t>
            </a:r>
          </a:p>
          <a:p>
            <a:pPr marL="457200" indent="-457200">
              <a:buAutoNum type="arabicPeriod"/>
            </a:pPr>
            <a:r>
              <a:rPr lang="pl-PL" dirty="0"/>
              <a:t>Użytkownik posiada możliwość wyboru czy obraz będzie przetwarzany za pomocą assemblera czy C++. Ma również możliwość wyboru ilości wątków przetwarzania. </a:t>
            </a:r>
          </a:p>
          <a:p>
            <a:pPr marL="457200" indent="-457200">
              <a:buAutoNum type="arabicPeriod"/>
            </a:pPr>
            <a:r>
              <a:rPr lang="pl-PL" dirty="0"/>
              <a:t>Po zakończeniu działania programu użytkownik otrzymuje przetworzoną bitmapę, zapisaną w pliku oraz na konsoli wyświetla się czas przetwarzania obrazu dla wybranego algorytmu na danej ilości wątków.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53548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CEEB76-CA65-4EB0-8659-9E32B443D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004" y="569065"/>
            <a:ext cx="8610600" cy="1293028"/>
          </a:xfrm>
        </p:spPr>
        <p:txBody>
          <a:bodyPr/>
          <a:lstStyle/>
          <a:p>
            <a:r>
              <a:rPr lang="pl-PL" dirty="0"/>
              <a:t>Działanie programu 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F9FE4BCB-F5DE-4D64-B6DB-CF183B594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0464" y="2311272"/>
            <a:ext cx="5467350" cy="322897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8B55E26-5D9C-444B-A514-F1E3EF3D1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37" y="2311272"/>
            <a:ext cx="5479943" cy="3228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E450CC46-2C36-4286-AF13-8A7E30513079}"/>
              </a:ext>
            </a:extLst>
          </p:cNvPr>
          <p:cNvSpPr/>
          <p:nvPr/>
        </p:nvSpPr>
        <p:spPr>
          <a:xfrm>
            <a:off x="5731536" y="3429000"/>
            <a:ext cx="728928" cy="840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830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CD64E5-61AE-4BB2-B65D-34FB6E655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Założenia teoretyczne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5A2E85B-D10C-45B3-8481-94AC911B1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76805"/>
            <a:ext cx="10820400" cy="4024125"/>
          </a:xfrm>
        </p:spPr>
        <p:txBody>
          <a:bodyPr/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9BCC6388-C34E-4D15-8BCC-68A2D8324558}"/>
              </a:ext>
            </a:extLst>
          </p:cNvPr>
          <p:cNvSpPr txBox="1"/>
          <p:nvPr/>
        </p:nvSpPr>
        <p:spPr>
          <a:xfrm>
            <a:off x="3506681" y="2805342"/>
            <a:ext cx="6542842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l-PL" sz="4000" dirty="0" err="1"/>
              <a:t>R</a:t>
            </a:r>
            <a:r>
              <a:rPr lang="pl-PL" sz="4000" baseline="-25000" dirty="0" err="1"/>
              <a:t>nowe</a:t>
            </a:r>
            <a:r>
              <a:rPr lang="pl-PL" sz="4000" baseline="-25000" dirty="0"/>
              <a:t> </a:t>
            </a:r>
            <a:r>
              <a:rPr lang="pl-PL" sz="4000" dirty="0"/>
              <a:t>= 255 - </a:t>
            </a:r>
            <a:r>
              <a:rPr lang="pl-PL" sz="4000" dirty="0" err="1"/>
              <a:t>R</a:t>
            </a:r>
            <a:r>
              <a:rPr lang="pl-PL" sz="4000" baseline="-25000" dirty="0" err="1"/>
              <a:t>stare</a:t>
            </a:r>
            <a:endParaRPr lang="pl-PL" sz="4000" dirty="0"/>
          </a:p>
          <a:p>
            <a:r>
              <a:rPr lang="pl-PL" sz="4000" dirty="0" err="1"/>
              <a:t>B</a:t>
            </a:r>
            <a:r>
              <a:rPr lang="pl-PL" sz="4000" baseline="-25000" dirty="0" err="1"/>
              <a:t>nowe</a:t>
            </a:r>
            <a:r>
              <a:rPr lang="pl-PL" sz="4000" baseline="-25000" dirty="0"/>
              <a:t> </a:t>
            </a:r>
            <a:r>
              <a:rPr lang="pl-PL" sz="4000" dirty="0"/>
              <a:t>= 255 - </a:t>
            </a:r>
            <a:r>
              <a:rPr lang="pl-PL" sz="4000" dirty="0" err="1"/>
              <a:t>B</a:t>
            </a:r>
            <a:r>
              <a:rPr lang="pl-PL" sz="4000" baseline="-25000" dirty="0" err="1"/>
              <a:t>stare</a:t>
            </a:r>
            <a:endParaRPr lang="pl-PL" sz="4000" dirty="0"/>
          </a:p>
          <a:p>
            <a:r>
              <a:rPr lang="pl-PL" sz="4000" dirty="0" err="1"/>
              <a:t>G</a:t>
            </a:r>
            <a:r>
              <a:rPr lang="pl-PL" sz="4000" baseline="-25000" dirty="0" err="1"/>
              <a:t>nowe</a:t>
            </a:r>
            <a:r>
              <a:rPr lang="pl-PL" sz="4000" dirty="0"/>
              <a:t>= 255 - </a:t>
            </a:r>
            <a:r>
              <a:rPr lang="pl-PL" sz="4000" dirty="0" err="1"/>
              <a:t>G</a:t>
            </a:r>
            <a:r>
              <a:rPr lang="pl-PL" sz="4000" baseline="-25000" dirty="0" err="1"/>
              <a:t>stare</a:t>
            </a:r>
            <a:endParaRPr lang="pl-PL" sz="4000" dirty="0"/>
          </a:p>
        </p:txBody>
      </p:sp>
    </p:spTree>
    <p:extLst>
      <p:ext uri="{BB962C8B-B14F-4D97-AF65-F5344CB8AC3E}">
        <p14:creationId xmlns:p14="http://schemas.microsoft.com/office/powerpoint/2010/main" val="3598122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B39055F-2298-40D8-8919-08C27C8A1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499" y="366880"/>
            <a:ext cx="8610600" cy="1293028"/>
          </a:xfrm>
        </p:spPr>
        <p:txBody>
          <a:bodyPr/>
          <a:lstStyle/>
          <a:p>
            <a:r>
              <a:rPr lang="pl-PL" dirty="0"/>
              <a:t>Porównanie wydajności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72D8179B-D0FC-4DA0-BD49-4694A90F77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3334584"/>
              </p:ext>
            </p:extLst>
          </p:nvPr>
        </p:nvGraphicFramePr>
        <p:xfrm>
          <a:off x="570391" y="1793290"/>
          <a:ext cx="5037418" cy="40513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8769">
                  <a:extLst>
                    <a:ext uri="{9D8B030D-6E8A-4147-A177-3AD203B41FA5}">
                      <a16:colId xmlns:a16="http://schemas.microsoft.com/office/drawing/2014/main" val="3778399658"/>
                    </a:ext>
                  </a:extLst>
                </a:gridCol>
                <a:gridCol w="1601940">
                  <a:extLst>
                    <a:ext uri="{9D8B030D-6E8A-4147-A177-3AD203B41FA5}">
                      <a16:colId xmlns:a16="http://schemas.microsoft.com/office/drawing/2014/main" val="1747181766"/>
                    </a:ext>
                  </a:extLst>
                </a:gridCol>
                <a:gridCol w="1756709">
                  <a:extLst>
                    <a:ext uri="{9D8B030D-6E8A-4147-A177-3AD203B41FA5}">
                      <a16:colId xmlns:a16="http://schemas.microsoft.com/office/drawing/2014/main" val="3135205181"/>
                    </a:ext>
                  </a:extLst>
                </a:gridCol>
              </a:tblGrid>
              <a:tr h="1840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Ilość wątków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C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ASM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676610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34325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38392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5450358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17774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12982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0264202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16377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27047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5478200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22725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30818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55607207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22502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33147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74511639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21946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33844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47652702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26348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50730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565372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29192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36547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496091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28736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31061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7436383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34414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48964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017597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43850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50611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10314205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58158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49433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0831309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93805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97350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0401624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100663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99748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4579987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118698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135168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6243273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123619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148489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94393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45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128331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272300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611180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157633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279472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8662698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55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177647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369525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703640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178560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391747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6005569"/>
                  </a:ext>
                </a:extLst>
              </a:tr>
              <a:tr h="1841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64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178901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 dirty="0">
                          <a:effectLst/>
                        </a:rPr>
                        <a:t>534487</a:t>
                      </a:r>
                      <a:endParaRPr lang="pl-PL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3136229"/>
                  </a:ext>
                </a:extLst>
              </a:tr>
            </a:tbl>
          </a:graphicData>
        </a:graphic>
      </p:graphicFrame>
      <p:graphicFrame>
        <p:nvGraphicFramePr>
          <p:cNvPr id="5" name="Wykres 4">
            <a:extLst>
              <a:ext uri="{FF2B5EF4-FFF2-40B4-BE49-F238E27FC236}">
                <a16:creationId xmlns:a16="http://schemas.microsoft.com/office/drawing/2014/main" id="{694A139B-0AA6-4597-BCC7-75A152019A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04495"/>
              </p:ext>
            </p:extLst>
          </p:nvPr>
        </p:nvGraphicFramePr>
        <p:xfrm>
          <a:off x="5850384" y="1793290"/>
          <a:ext cx="5771225" cy="4172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141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F5E021-45BB-49CA-B215-3704BECD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Wnioski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7C7D86C-AC87-4863-81B0-780EEEB87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7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5577CC7-6B96-4908-84E4-0D2AC0183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94519A-B61A-4BE2-9E40-30E744081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7244538-290E-40DA-A93A-14BB3E6CF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1999" cy="454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B5682A94-F3AF-43E5-87DA-79425C23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5888" y="673240"/>
            <a:ext cx="5951914" cy="3446373"/>
          </a:xfrm>
          <a:noFill/>
          <a:ln w="19050">
            <a:noFill/>
            <a:prstDash val="dash"/>
          </a:ln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Dziękuję za uwagę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B1DF3B3-9DBC-445D-AE4E-A62E5A9B8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96638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833AE4D-2043-4730-A29F-2C145287914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06" r="7585"/>
          <a:stretch/>
        </p:blipFill>
        <p:spPr>
          <a:xfrm>
            <a:off x="-4" y="10"/>
            <a:ext cx="465429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51F80E8-0CAC-410E-B59A-29FDDC357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46782" y="-1"/>
            <a:ext cx="4245218" cy="5367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48565"/>
      </p:ext>
    </p:extLst>
  </p:cSld>
  <p:clrMapOvr>
    <a:masterClrMapping/>
  </p:clrMapOvr>
</p:sld>
</file>

<file path=ppt/theme/theme1.xml><?xml version="1.0" encoding="utf-8"?>
<a:theme xmlns:a="http://schemas.openxmlformats.org/drawingml/2006/main" name="Para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206</Words>
  <Application>Microsoft Office PowerPoint</Application>
  <PresentationFormat>Panoramiczny</PresentationFormat>
  <Paragraphs>93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Para</vt:lpstr>
      <vt:lpstr>Negatyw bitmapy</vt:lpstr>
      <vt:lpstr>Agenda </vt:lpstr>
      <vt:lpstr>Główne założenia projektu </vt:lpstr>
      <vt:lpstr>Działanie programu </vt:lpstr>
      <vt:lpstr>Założenia teoretyczne </vt:lpstr>
      <vt:lpstr>Porównanie wydajności</vt:lpstr>
      <vt:lpstr>Wnioski </vt:lpstr>
      <vt:lpstr>Dziękuję za uwagę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Negatyw bitmapy</dc:title>
  <dc:creator>Paulina Urbaś</dc:creator>
  <cp:lastModifiedBy>Paulina Urbaś</cp:lastModifiedBy>
  <cp:revision>4</cp:revision>
  <dcterms:created xsi:type="dcterms:W3CDTF">2019-11-28T19:01:56Z</dcterms:created>
  <dcterms:modified xsi:type="dcterms:W3CDTF">2019-11-29T19:20:04Z</dcterms:modified>
</cp:coreProperties>
</file>