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0AA-09EE-40ED-9B6F-C287B5AF3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20252-4A01-4747-85B6-4103CAF0E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72F79-10FB-4B6E-89EC-AAC2B89E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4FCF-95E2-439D-A7FC-AC9D22FC6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734B-71FA-42DA-950B-B29D49556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4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48B-FE86-4293-AA34-448F1526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C8875-485B-424F-8791-233E99F65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5DE0-7047-44E6-902A-F78A846D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81D2-249E-4A51-989E-E8E3D7ED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5E8B8-C3C0-4D14-A00D-2F40EB28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8D2F8-FF8F-40B0-A96C-DBD6D95ED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DF1D7-7D5A-4CB4-B8D3-7E01F401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ED5C8-6424-494C-B97B-4FB44AED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C7AA4-C89D-49B9-9664-013C999C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D0ED3-839E-43BD-ACBF-BAEDA85E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15C4-8D0E-431B-B8A6-A2914BF0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A1CF-3696-4B21-9D57-FB6AC826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5D3F-1877-47F9-8306-1D7D6633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ED5A3-5C8D-412E-BDE5-8C554A53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53E77-FDCE-4F0E-8B4F-3507A73A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8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71FD-6BEF-4284-8D9B-0427B5E32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50B73-C33A-4506-A0E5-CAB576945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49881-12DD-43F5-AA64-6E37A5D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44C1-1CBD-44D1-8AC4-B9347D5A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793D-ABB4-4A9F-8232-57E6A8D6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12DA4-FBAA-44E0-9470-132C2588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688F-AF9E-49DF-891A-BB73F6A7F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E2F11-888F-44B9-AFD7-361B87E92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D1E6-EFC5-4419-840A-ED0BF7969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7A693-3664-4FD2-A7B0-2EA85359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4E880-8684-4F96-BF85-525B922C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14A5-5E14-45C3-A962-E03349C80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6536F-8AFD-4AE1-B7A1-8A327718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CF040-A34B-4897-9FA5-04A4C5108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C7F17-E0D8-42C1-A9CA-1220F724A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B63722-364D-4057-82B3-644E1BE7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B007F-1E3C-42D1-9CBD-4B949975C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423ED-9B84-4EB1-AC07-3C306D7D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4C4-64AF-429A-BBC0-8F4E4365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D29AB-77BC-452C-886A-0A175EC7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A1D4F-46B0-4F5E-A76D-03149C74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977BF-E1E2-4446-94B1-D2D734A3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B7BFE-948B-4853-AABD-8B52E602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7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768B4-C304-4443-AD7F-156D4F3D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6ADB2-CA49-4C05-9CCB-5A614E33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B1CAA-98B0-4A00-AF27-F76B721C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3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9E36-F3AB-4F5E-ABD2-17F5C3F5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2D8D-966C-4826-844E-75AB5D22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7DA84-406A-416E-8686-30F7B510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1946-6492-4CB4-850A-B14F4FB7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65AB8-2AB6-482A-84B9-BFB7EED8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05FD-CD74-42CE-B4E5-6267B506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11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C569-5CBC-44C5-9630-A7F4A034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B1906-A958-4B55-B14D-19BA019D0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6449-DFE9-422E-8A52-E6D05A63E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C4F40-0A3F-44E8-A4B6-B00EC5B8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37402-17A4-45D9-A329-E65F2A4E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15107-6F58-45D6-AB34-7F5782BF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9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8425-B890-4BEF-91B2-A07A838C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22960-B7E3-4CEF-9BE2-D08DAAB5A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EA7-8067-4CC6-A2FF-804B80765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EA11-F860-42DE-81F5-2E5D86408EED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638E-1242-4235-833B-754C85924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99628-DCD3-49BC-B1CA-9BD095148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D045-E462-4922-B61E-763F64A69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DDB75-8F85-4BBA-AD00-1F7A65C2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48" y="3042989"/>
            <a:ext cx="5165118" cy="3366766"/>
          </a:xfrm>
          <a:prstGeom prst="roundRect">
            <a:avLst>
              <a:gd name="adj" fmla="val 1736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848A3-D079-47FA-80C3-9F3DA36E6A14}"/>
              </a:ext>
            </a:extLst>
          </p:cNvPr>
          <p:cNvSpPr txBox="1"/>
          <p:nvPr/>
        </p:nvSpPr>
        <p:spPr>
          <a:xfrm>
            <a:off x="270935" y="262466"/>
            <a:ext cx="4021664" cy="234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Filtering criteria</a:t>
            </a:r>
          </a:p>
          <a:p>
            <a:endParaRPr lang="en-US" dirty="0"/>
          </a:p>
          <a:p>
            <a:r>
              <a:rPr lang="en-US" sz="1600" dirty="0" err="1"/>
              <a:t>to_keep</a:t>
            </a:r>
            <a:r>
              <a:rPr lang="en-US" sz="1600" dirty="0"/>
              <a:t> == TRUE when: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counts 		&gt;=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fraction 		&lt;=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Complexity* 		&gt;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 (area)		== FALSE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B422A-6D93-451E-9439-92333C31A031}"/>
              </a:ext>
            </a:extLst>
          </p:cNvPr>
          <p:cNvSpPr txBox="1"/>
          <p:nvPr/>
        </p:nvSpPr>
        <p:spPr>
          <a:xfrm>
            <a:off x="2209799" y="2612045"/>
            <a:ext cx="2082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 Total counts / detected 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B78B-2D0E-410C-8B54-FCCF3B8C6A41}"/>
              </a:ext>
            </a:extLst>
          </p:cNvPr>
          <p:cNvSpPr txBox="1"/>
          <p:nvPr/>
        </p:nvSpPr>
        <p:spPr>
          <a:xfrm>
            <a:off x="4804834" y="262466"/>
            <a:ext cx="5342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Minimal counts per cell: recommend </a:t>
            </a:r>
            <a:r>
              <a:rPr lang="en-GB" sz="1200" b="1" dirty="0">
                <a:solidFill>
                  <a:srgbClr val="C00000"/>
                </a:solidFill>
              </a:rPr>
              <a:t>50 or 100 for 6K panel</a:t>
            </a:r>
            <a:r>
              <a:rPr lang="en-GB" sz="1200" dirty="0"/>
              <a:t>; </a:t>
            </a:r>
          </a:p>
          <a:p>
            <a:r>
              <a:rPr lang="en-GB" sz="1200" dirty="0"/>
              <a:t>must be &gt;1. Increase the threshold to make QC more conservative.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84BF-8F18-48FF-A5F9-0D0EE15BD0C3}"/>
              </a:ext>
            </a:extLst>
          </p:cNvPr>
          <p:cNvSpPr txBox="1"/>
          <p:nvPr/>
        </p:nvSpPr>
        <p:spPr>
          <a:xfrm>
            <a:off x="4804834" y="816905"/>
            <a:ext cx="735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Proportion of negative counts: flag cells where </a:t>
            </a:r>
            <a:r>
              <a:rPr lang="en-GB" sz="1200" b="1" dirty="0">
                <a:solidFill>
                  <a:srgbClr val="C00000"/>
                </a:solidFill>
              </a:rPr>
              <a:t>&gt;10% (0.1, the default value) </a:t>
            </a:r>
            <a:r>
              <a:rPr lang="en-GB" sz="1200" dirty="0"/>
              <a:t>of the counts per cell</a:t>
            </a:r>
          </a:p>
          <a:p>
            <a:r>
              <a:rPr lang="en-GB" sz="1200" dirty="0"/>
              <a:t>are negative probes. Decrease the threshold to make QC more conservative.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1FCE-0B81-44AF-8566-3DCEF06D30BC}"/>
              </a:ext>
            </a:extLst>
          </p:cNvPr>
          <p:cNvSpPr txBox="1"/>
          <p:nvPr/>
        </p:nvSpPr>
        <p:spPr>
          <a:xfrm>
            <a:off x="4804834" y="137134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Count distribution: flag cells where </a:t>
            </a:r>
            <a:r>
              <a:rPr lang="en-GB" sz="1200" b="1" dirty="0">
                <a:solidFill>
                  <a:srgbClr val="C00000"/>
                </a:solidFill>
              </a:rPr>
              <a:t>(total counts) / (number of detected genes) ≤1 </a:t>
            </a:r>
            <a:r>
              <a:rPr lang="en-GB" sz="1200" dirty="0"/>
              <a:t>(default value;</a:t>
            </a:r>
          </a:p>
          <a:p>
            <a:r>
              <a:rPr lang="en-GB" sz="1200" dirty="0"/>
              <a:t>range 1-200). In other words, total counts must exceed the number of detected genes in the cell.</a:t>
            </a:r>
          </a:p>
          <a:p>
            <a:r>
              <a:rPr lang="en-GB" sz="1200" dirty="0"/>
              <a:t>Increase threshold to make QC more conservative.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CA2CF-283A-4722-B94F-1E494A7520E6}"/>
              </a:ext>
            </a:extLst>
          </p:cNvPr>
          <p:cNvSpPr txBox="1"/>
          <p:nvPr/>
        </p:nvSpPr>
        <p:spPr>
          <a:xfrm>
            <a:off x="4804834" y="2110449"/>
            <a:ext cx="6239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Area outlier: </a:t>
            </a:r>
            <a:r>
              <a:rPr lang="en-GB" sz="1200" b="1" dirty="0">
                <a:solidFill>
                  <a:srgbClr val="C00000"/>
                </a:solidFill>
              </a:rPr>
              <a:t>Grubb's test p-value (default: 0.01, range 0-1) </a:t>
            </a:r>
            <a:r>
              <a:rPr lang="en-GB" sz="1200" dirty="0"/>
              <a:t>to flag outlier cells based on cell area.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5957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DDB75-8F85-4BBA-AD00-1F7A65C2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48" y="3042989"/>
            <a:ext cx="5165118" cy="3366766"/>
          </a:xfrm>
          <a:prstGeom prst="roundRect">
            <a:avLst>
              <a:gd name="adj" fmla="val 1736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848A3-D079-47FA-80C3-9F3DA36E6A14}"/>
              </a:ext>
            </a:extLst>
          </p:cNvPr>
          <p:cNvSpPr txBox="1"/>
          <p:nvPr/>
        </p:nvSpPr>
        <p:spPr>
          <a:xfrm>
            <a:off x="270935" y="262466"/>
            <a:ext cx="4021664" cy="234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Filtering criteria</a:t>
            </a:r>
          </a:p>
          <a:p>
            <a:endParaRPr lang="en-US" dirty="0"/>
          </a:p>
          <a:p>
            <a:r>
              <a:rPr lang="en-US" sz="1600" dirty="0" err="1"/>
              <a:t>to_keep</a:t>
            </a:r>
            <a:r>
              <a:rPr lang="en-US" sz="1600" dirty="0"/>
              <a:t> == TRUE when: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counts 		&gt;=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fraction 		&lt;=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Complexity* 		&gt;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 (area)		== FALSE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B422A-6D93-451E-9439-92333C31A031}"/>
              </a:ext>
            </a:extLst>
          </p:cNvPr>
          <p:cNvSpPr txBox="1"/>
          <p:nvPr/>
        </p:nvSpPr>
        <p:spPr>
          <a:xfrm>
            <a:off x="2209799" y="2612045"/>
            <a:ext cx="2082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 Total counts / detected 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B78B-2D0E-410C-8B54-FCCF3B8C6A41}"/>
              </a:ext>
            </a:extLst>
          </p:cNvPr>
          <p:cNvSpPr txBox="1"/>
          <p:nvPr/>
        </p:nvSpPr>
        <p:spPr>
          <a:xfrm>
            <a:off x="4804834" y="262466"/>
            <a:ext cx="5342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Minimal counts per cell: recommend </a:t>
            </a:r>
            <a:r>
              <a:rPr lang="en-GB" sz="1200" b="1" dirty="0">
                <a:solidFill>
                  <a:srgbClr val="C00000"/>
                </a:solidFill>
              </a:rPr>
              <a:t>50 or 100 for 6K panel</a:t>
            </a:r>
            <a:r>
              <a:rPr lang="en-GB" sz="1200" dirty="0"/>
              <a:t>; </a:t>
            </a:r>
          </a:p>
          <a:p>
            <a:r>
              <a:rPr lang="en-GB" sz="1200" dirty="0"/>
              <a:t>must be &gt;1. Increase the threshold to make QC more conservative.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84BF-8F18-48FF-A5F9-0D0EE15BD0C3}"/>
              </a:ext>
            </a:extLst>
          </p:cNvPr>
          <p:cNvSpPr txBox="1"/>
          <p:nvPr/>
        </p:nvSpPr>
        <p:spPr>
          <a:xfrm>
            <a:off x="4804834" y="816905"/>
            <a:ext cx="735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Proportion of negative counts: flag cells where </a:t>
            </a:r>
            <a:r>
              <a:rPr lang="en-GB" sz="1200" b="1" dirty="0">
                <a:solidFill>
                  <a:srgbClr val="C00000"/>
                </a:solidFill>
              </a:rPr>
              <a:t>&gt;10% (0.1, the default value) </a:t>
            </a:r>
            <a:r>
              <a:rPr lang="en-GB" sz="1200" dirty="0"/>
              <a:t>of the counts per cell</a:t>
            </a:r>
          </a:p>
          <a:p>
            <a:r>
              <a:rPr lang="en-GB" sz="1200" dirty="0"/>
              <a:t>are negative probes. Decrease the threshold to make QC more conservative.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1FCE-0B81-44AF-8566-3DCEF06D30BC}"/>
              </a:ext>
            </a:extLst>
          </p:cNvPr>
          <p:cNvSpPr txBox="1"/>
          <p:nvPr/>
        </p:nvSpPr>
        <p:spPr>
          <a:xfrm>
            <a:off x="4804834" y="137134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Count distribution: flag cells where </a:t>
            </a:r>
            <a:r>
              <a:rPr lang="en-GB" sz="1200" b="1" dirty="0">
                <a:solidFill>
                  <a:srgbClr val="C00000"/>
                </a:solidFill>
              </a:rPr>
              <a:t>(total counts) / (number of detected genes) ≤1 </a:t>
            </a:r>
            <a:r>
              <a:rPr lang="en-GB" sz="1200" dirty="0"/>
              <a:t>(default value;</a:t>
            </a:r>
          </a:p>
          <a:p>
            <a:r>
              <a:rPr lang="en-GB" sz="1200" dirty="0"/>
              <a:t>range 1-200). In other words, total counts must exceed the number of detected genes in the cell.</a:t>
            </a:r>
          </a:p>
          <a:p>
            <a:r>
              <a:rPr lang="en-GB" sz="1200" dirty="0"/>
              <a:t>Increase threshold to make QC more conservative.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CA2CF-283A-4722-B94F-1E494A7520E6}"/>
              </a:ext>
            </a:extLst>
          </p:cNvPr>
          <p:cNvSpPr txBox="1"/>
          <p:nvPr/>
        </p:nvSpPr>
        <p:spPr>
          <a:xfrm>
            <a:off x="4804834" y="2110449"/>
            <a:ext cx="6239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Area outlier: </a:t>
            </a:r>
            <a:r>
              <a:rPr lang="en-GB" sz="1200" b="1" dirty="0">
                <a:solidFill>
                  <a:srgbClr val="C00000"/>
                </a:solidFill>
              </a:rPr>
              <a:t>Grubb's test p-value (default: 0.01, range 0-1) </a:t>
            </a:r>
            <a:r>
              <a:rPr lang="en-GB" sz="1200" dirty="0"/>
              <a:t>to flag outlier cells based on cell area.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9686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DDB75-8F85-4BBA-AD00-1F7A65C2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648" y="3042989"/>
            <a:ext cx="5165118" cy="3366766"/>
          </a:xfrm>
          <a:prstGeom prst="roundRect">
            <a:avLst>
              <a:gd name="adj" fmla="val 1736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848A3-D079-47FA-80C3-9F3DA36E6A14}"/>
              </a:ext>
            </a:extLst>
          </p:cNvPr>
          <p:cNvSpPr txBox="1"/>
          <p:nvPr/>
        </p:nvSpPr>
        <p:spPr>
          <a:xfrm>
            <a:off x="270935" y="262466"/>
            <a:ext cx="4021664" cy="234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Filtering criteria</a:t>
            </a:r>
          </a:p>
          <a:p>
            <a:endParaRPr lang="en-US" dirty="0"/>
          </a:p>
          <a:p>
            <a:r>
              <a:rPr lang="en-US" sz="1600" dirty="0" err="1"/>
              <a:t>to_keep</a:t>
            </a:r>
            <a:r>
              <a:rPr lang="en-US" sz="1600" dirty="0"/>
              <a:t> == TRUE when: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counts 		&gt;=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fraction 		&lt;=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Complexity* 		&gt;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 (area)		== FALSE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B422A-6D93-451E-9439-92333C31A031}"/>
              </a:ext>
            </a:extLst>
          </p:cNvPr>
          <p:cNvSpPr txBox="1"/>
          <p:nvPr/>
        </p:nvSpPr>
        <p:spPr>
          <a:xfrm>
            <a:off x="2209799" y="2612045"/>
            <a:ext cx="2082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* Total counts / detected genes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B78B-2D0E-410C-8B54-FCCF3B8C6A41}"/>
              </a:ext>
            </a:extLst>
          </p:cNvPr>
          <p:cNvSpPr txBox="1"/>
          <p:nvPr/>
        </p:nvSpPr>
        <p:spPr>
          <a:xfrm>
            <a:off x="4804834" y="262466"/>
            <a:ext cx="5342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Minimal counts per cell: recommend </a:t>
            </a:r>
            <a:r>
              <a:rPr lang="en-GB" sz="1200" b="1" dirty="0">
                <a:solidFill>
                  <a:srgbClr val="C00000"/>
                </a:solidFill>
              </a:rPr>
              <a:t>50 or 100 for 6K panel</a:t>
            </a:r>
            <a:r>
              <a:rPr lang="en-GB" sz="1200" dirty="0"/>
              <a:t>; </a:t>
            </a:r>
          </a:p>
          <a:p>
            <a:r>
              <a:rPr lang="en-GB" sz="1200" dirty="0"/>
              <a:t>must be &gt;1. Increase the threshold to make QC more conservative.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84BF-8F18-48FF-A5F9-0D0EE15BD0C3}"/>
              </a:ext>
            </a:extLst>
          </p:cNvPr>
          <p:cNvSpPr txBox="1"/>
          <p:nvPr/>
        </p:nvSpPr>
        <p:spPr>
          <a:xfrm>
            <a:off x="4804834" y="816905"/>
            <a:ext cx="735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Proportion of negative counts: flag cells where </a:t>
            </a:r>
            <a:r>
              <a:rPr lang="en-GB" sz="1200" b="1" dirty="0">
                <a:solidFill>
                  <a:srgbClr val="C00000"/>
                </a:solidFill>
              </a:rPr>
              <a:t>&gt;10% (0.1, the default value) </a:t>
            </a:r>
            <a:r>
              <a:rPr lang="en-GB" sz="1200" dirty="0"/>
              <a:t>of the counts per cell</a:t>
            </a:r>
          </a:p>
          <a:p>
            <a:r>
              <a:rPr lang="en-GB" sz="1200" dirty="0"/>
              <a:t>are negative probes. Decrease the threshold to make QC more conservative.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1FCE-0B81-44AF-8566-3DCEF06D30BC}"/>
              </a:ext>
            </a:extLst>
          </p:cNvPr>
          <p:cNvSpPr txBox="1"/>
          <p:nvPr/>
        </p:nvSpPr>
        <p:spPr>
          <a:xfrm>
            <a:off x="4804834" y="137134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Count distribution: flag cells where </a:t>
            </a:r>
            <a:r>
              <a:rPr lang="en-GB" sz="1200" b="1" dirty="0">
                <a:solidFill>
                  <a:srgbClr val="C00000"/>
                </a:solidFill>
              </a:rPr>
              <a:t>(total counts) / (number of detected genes) ≤1 </a:t>
            </a:r>
            <a:r>
              <a:rPr lang="en-GB" sz="1200" dirty="0"/>
              <a:t>(default value;</a:t>
            </a:r>
          </a:p>
          <a:p>
            <a:r>
              <a:rPr lang="en-GB" sz="1200" dirty="0"/>
              <a:t>range 1-200). In other words, total counts must exceed the number of detected genes in the cell.</a:t>
            </a:r>
          </a:p>
          <a:p>
            <a:r>
              <a:rPr lang="en-GB" sz="1200" dirty="0"/>
              <a:t>Increase threshold to make QC more conservative.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CA2CF-283A-4722-B94F-1E494A7520E6}"/>
              </a:ext>
            </a:extLst>
          </p:cNvPr>
          <p:cNvSpPr txBox="1"/>
          <p:nvPr/>
        </p:nvSpPr>
        <p:spPr>
          <a:xfrm>
            <a:off x="4804834" y="2110449"/>
            <a:ext cx="6239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Area outlier: </a:t>
            </a:r>
            <a:r>
              <a:rPr lang="en-GB" sz="1200" b="1" dirty="0">
                <a:solidFill>
                  <a:srgbClr val="C00000"/>
                </a:solidFill>
              </a:rPr>
              <a:t>Grubb's test p-value (default: 0.01, range 0-1) </a:t>
            </a:r>
            <a:r>
              <a:rPr lang="en-GB" sz="1200" dirty="0"/>
              <a:t>to flag outlier cells based on cell area.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789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7DDB75-8F85-4BBA-AD00-1F7A65C23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97" y="2895601"/>
            <a:ext cx="5789149" cy="3773526"/>
          </a:xfrm>
          <a:prstGeom prst="roundRect">
            <a:avLst>
              <a:gd name="adj" fmla="val 17363"/>
            </a:avLst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848A3-D079-47FA-80C3-9F3DA36E6A14}"/>
              </a:ext>
            </a:extLst>
          </p:cNvPr>
          <p:cNvSpPr txBox="1"/>
          <p:nvPr/>
        </p:nvSpPr>
        <p:spPr>
          <a:xfrm>
            <a:off x="270935" y="262466"/>
            <a:ext cx="4021664" cy="23495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Filtering criteria</a:t>
            </a:r>
          </a:p>
          <a:p>
            <a:endParaRPr lang="en-US" dirty="0"/>
          </a:p>
          <a:p>
            <a:r>
              <a:rPr lang="en-US" sz="1600" dirty="0" err="1"/>
              <a:t>to_keep</a:t>
            </a:r>
            <a:r>
              <a:rPr lang="en-US" sz="1600" dirty="0"/>
              <a:t> == TRUE when: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Total counts 		&gt;= 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Negative fraction 		&lt;= 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Complexity 		&gt;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Outlier (area)		== FALSE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1B78B-2D0E-410C-8B54-FCCF3B8C6A41}"/>
              </a:ext>
            </a:extLst>
          </p:cNvPr>
          <p:cNvSpPr txBox="1"/>
          <p:nvPr/>
        </p:nvSpPr>
        <p:spPr>
          <a:xfrm>
            <a:off x="4804834" y="262466"/>
            <a:ext cx="53424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Minimal counts per cell: recommend </a:t>
            </a:r>
            <a:r>
              <a:rPr lang="en-GB" sz="1200" b="1" dirty="0">
                <a:solidFill>
                  <a:srgbClr val="C00000"/>
                </a:solidFill>
              </a:rPr>
              <a:t>50 or 100 for 6K panel</a:t>
            </a:r>
            <a:r>
              <a:rPr lang="en-GB" sz="1200" dirty="0"/>
              <a:t>; </a:t>
            </a:r>
          </a:p>
          <a:p>
            <a:r>
              <a:rPr lang="en-GB" sz="1200" dirty="0"/>
              <a:t>must be &gt;1. Increase the threshold to make QC more conservative.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884BF-8F18-48FF-A5F9-0D0EE15BD0C3}"/>
              </a:ext>
            </a:extLst>
          </p:cNvPr>
          <p:cNvSpPr txBox="1"/>
          <p:nvPr/>
        </p:nvSpPr>
        <p:spPr>
          <a:xfrm>
            <a:off x="4804834" y="816905"/>
            <a:ext cx="7353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Proportion of negative counts: flag cells where </a:t>
            </a:r>
            <a:r>
              <a:rPr lang="en-GB" sz="1200" b="1" dirty="0">
                <a:solidFill>
                  <a:srgbClr val="C00000"/>
                </a:solidFill>
              </a:rPr>
              <a:t>&gt;10% (0.1, the default value) </a:t>
            </a:r>
            <a:r>
              <a:rPr lang="en-GB" sz="1200" dirty="0"/>
              <a:t>of the counts per cell</a:t>
            </a:r>
          </a:p>
          <a:p>
            <a:r>
              <a:rPr lang="en-GB" sz="1200" dirty="0"/>
              <a:t>are negative probes. Decrease the threshold to make QC more conservative.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1FCE-0B81-44AF-8566-3DCEF06D30BC}"/>
              </a:ext>
            </a:extLst>
          </p:cNvPr>
          <p:cNvSpPr txBox="1"/>
          <p:nvPr/>
        </p:nvSpPr>
        <p:spPr>
          <a:xfrm>
            <a:off x="4804834" y="1371344"/>
            <a:ext cx="767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Complexity: flag cells where </a:t>
            </a:r>
            <a:r>
              <a:rPr lang="en-GB" sz="1200" b="1" dirty="0">
                <a:solidFill>
                  <a:srgbClr val="C00000"/>
                </a:solidFill>
              </a:rPr>
              <a:t>(total counts) / (number of detected genes) ≤1 </a:t>
            </a:r>
            <a:r>
              <a:rPr lang="en-GB" sz="1200" dirty="0"/>
              <a:t>(default value;</a:t>
            </a:r>
          </a:p>
          <a:p>
            <a:r>
              <a:rPr lang="en-GB" sz="1200" dirty="0"/>
              <a:t>range 1-200). In other words, total counts must exceed the number of detected genes in the cell.</a:t>
            </a:r>
          </a:p>
          <a:p>
            <a:r>
              <a:rPr lang="en-GB" sz="1200" dirty="0"/>
              <a:t>Increase threshold to make QC more conservative.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FCA2CF-283A-4722-B94F-1E494A7520E6}"/>
              </a:ext>
            </a:extLst>
          </p:cNvPr>
          <p:cNvSpPr txBox="1"/>
          <p:nvPr/>
        </p:nvSpPr>
        <p:spPr>
          <a:xfrm>
            <a:off x="4804834" y="2110449"/>
            <a:ext cx="6239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Area outlier: </a:t>
            </a:r>
            <a:r>
              <a:rPr lang="en-GB" sz="1200" b="1" dirty="0">
                <a:solidFill>
                  <a:srgbClr val="C00000"/>
                </a:solidFill>
              </a:rPr>
              <a:t>Grubb's test p-value (default: 0.01, range 0-1) </a:t>
            </a:r>
            <a:r>
              <a:rPr lang="en-GB" sz="1200" dirty="0"/>
              <a:t>to flag outlier cells based on cell area.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930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704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Busch</dc:creator>
  <cp:lastModifiedBy>Pauline Busch</cp:lastModifiedBy>
  <cp:revision>9</cp:revision>
  <dcterms:created xsi:type="dcterms:W3CDTF">2025-02-25T14:08:44Z</dcterms:created>
  <dcterms:modified xsi:type="dcterms:W3CDTF">2025-02-26T22:21:02Z</dcterms:modified>
</cp:coreProperties>
</file>