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49BD9D-4300-464C-B7F9-34ECBF4C094B}" type="datetimeFigureOut">
              <a:rPr lang="en-SG" smtClean="0"/>
              <a:t>20/6/19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F55E0FE-7D63-4024-89A0-2F39186F8D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859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13FFD-1DAF-8848-87EA-F670F8C6A840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1C39B-901F-D145-BE17-C613C01F90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74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439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57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2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51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84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10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73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60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7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3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5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33AF-AADE-4157-966D-1D6DDCF97E88}" type="datetimeFigureOut">
              <a:rPr lang="en-SG" smtClean="0"/>
              <a:t>20/6/19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71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968181" y="1445341"/>
            <a:ext cx="4994787" cy="4444181"/>
            <a:chOff x="2920181" y="1504335"/>
            <a:chExt cx="4994787" cy="4444181"/>
          </a:xfrm>
        </p:grpSpPr>
        <p:grpSp>
          <p:nvGrpSpPr>
            <p:cNvPr id="9" name="Group 8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Warp scheduler</a:t>
              </a:r>
              <a:endParaRPr lang="en-S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 File</a:t>
              </a:r>
              <a:endParaRPr lang="en-S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 Cache</a:t>
                </a:r>
                <a:endParaRPr lang="en-SG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Shared Memory</a:t>
                </a:r>
                <a:endParaRPr lang="en-SG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sp>
          <p:nvSpPr>
            <p:cNvPr id="53" name="Up-Down Arrow 52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Up-Down Arrow 53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Up-Down Arrow 54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Up-Down Arrow 55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Up-Down Arrow 56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115844" y="1147910"/>
            <a:ext cx="4994787" cy="4444181"/>
            <a:chOff x="2920181" y="1504335"/>
            <a:chExt cx="4994787" cy="4444181"/>
          </a:xfrm>
        </p:grpSpPr>
        <p:grpSp>
          <p:nvGrpSpPr>
            <p:cNvPr id="149" name="Group 148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Warp scheduler</a:t>
              </a:r>
              <a:endParaRPr lang="en-SG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 File</a:t>
              </a:r>
              <a:endParaRPr lang="en-SG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 Cache</a:t>
                </a:r>
                <a:endParaRPr lang="en-SG" dirty="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Shared Memory</a:t>
                </a:r>
                <a:endParaRPr lang="en-SG" dirty="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sp>
          <p:nvSpPr>
            <p:cNvPr id="160" name="Up-Down Arrow 159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Up-Down Arrow 160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Up-Down Arrow 161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3" name="Up-Down Arrow 162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4" name="Up-Down Arrow 163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Up-Down Arrow 164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267511" y="850479"/>
            <a:ext cx="4994787" cy="4444181"/>
            <a:chOff x="2920181" y="1504335"/>
            <a:chExt cx="4994787" cy="4444181"/>
          </a:xfrm>
        </p:grpSpPr>
        <p:grpSp>
          <p:nvGrpSpPr>
            <p:cNvPr id="191" name="Group 190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Warp Scheduler</a:t>
              </a:r>
              <a:endParaRPr lang="en-SG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 File</a:t>
              </a:r>
              <a:endParaRPr lang="en-SG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 Cache</a:t>
                </a:r>
                <a:endParaRPr lang="en-SG" dirty="0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Shared Memory</a:t>
                </a:r>
                <a:endParaRPr lang="en-SG" dirty="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sp>
          <p:nvSpPr>
            <p:cNvPr id="202" name="Up-Down Arrow 201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Up-Down Arrow 202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Up-Down Arrow 203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Up-Down Arrow 204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Up-Down Arrow 205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Up-Down Arrow 206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1" name="Rectangle 230"/>
          <p:cNvSpPr/>
          <p:nvPr/>
        </p:nvSpPr>
        <p:spPr>
          <a:xfrm>
            <a:off x="2397067" y="850479"/>
            <a:ext cx="1096765" cy="50390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L2 Cache</a:t>
            </a:r>
            <a:endParaRPr lang="en-SG" b="1" dirty="0"/>
          </a:p>
        </p:txBody>
      </p:sp>
      <p:sp>
        <p:nvSpPr>
          <p:cNvPr id="232" name="Rectangle 231"/>
          <p:cNvSpPr/>
          <p:nvPr/>
        </p:nvSpPr>
        <p:spPr>
          <a:xfrm>
            <a:off x="526935" y="850479"/>
            <a:ext cx="1125947" cy="50390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Device Memory</a:t>
            </a:r>
            <a:endParaRPr lang="en-SG" b="1" dirty="0"/>
          </a:p>
        </p:txBody>
      </p:sp>
      <p:sp>
        <p:nvSpPr>
          <p:cNvPr id="233" name="Left-Right Arrow 232"/>
          <p:cNvSpPr/>
          <p:nvPr/>
        </p:nvSpPr>
        <p:spPr>
          <a:xfrm>
            <a:off x="3518541" y="1590365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4" name="Left-Right Arrow 233"/>
          <p:cNvSpPr/>
          <p:nvPr/>
        </p:nvSpPr>
        <p:spPr>
          <a:xfrm>
            <a:off x="3513805" y="2610468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5" name="Left-Right Arrow 234"/>
          <p:cNvSpPr/>
          <p:nvPr/>
        </p:nvSpPr>
        <p:spPr>
          <a:xfrm>
            <a:off x="3540225" y="3628669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7" name="Left-Right Arrow 236"/>
          <p:cNvSpPr/>
          <p:nvPr/>
        </p:nvSpPr>
        <p:spPr>
          <a:xfrm>
            <a:off x="1677313" y="2610468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6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280449" y="4029052"/>
            <a:ext cx="1106964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500721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33</a:t>
            </a:r>
            <a:endParaRPr lang="en-SG" sz="1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7408513" y="2889618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64</a:t>
            </a:r>
            <a:endParaRPr lang="en-SG" sz="1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0721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1</a:t>
            </a:r>
            <a:endParaRPr lang="en-SG" sz="14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408513" y="2133600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r>
              <a:rPr lang="en-US" sz="1200" baseline="-25000" dirty="0"/>
              <a:t>32</a:t>
            </a:r>
            <a:endParaRPr lang="en-SG" sz="1400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5007217" y="1961072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11401" y="2130725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5375278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2</a:t>
            </a:r>
            <a:endParaRPr lang="en-SG" sz="14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574696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3</a:t>
            </a:r>
            <a:endParaRPr lang="en-SG" sz="14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6111401" y="2886743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5375278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34</a:t>
            </a:r>
            <a:endParaRPr lang="en-SG" sz="14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574696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35</a:t>
            </a:r>
            <a:endParaRPr lang="en-SG" sz="14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3774028" y="4030717"/>
            <a:ext cx="4823633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647929" y="2127849"/>
                <a:ext cx="350514" cy="258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SG" sz="1400" b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9" y="2127849"/>
                <a:ext cx="350514" cy="258792"/>
              </a:xfrm>
              <a:prstGeom prst="rect">
                <a:avLst/>
              </a:prstGeom>
              <a:blipFill>
                <a:blip r:embed="rId2"/>
                <a:stretch>
                  <a:fillRect l="-1724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647929" y="2872248"/>
                <a:ext cx="350514" cy="258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SG" sz="1400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9" y="2872248"/>
                <a:ext cx="350514" cy="258792"/>
              </a:xfrm>
              <a:prstGeom prst="rect">
                <a:avLst/>
              </a:prstGeom>
              <a:blipFill>
                <a:blip r:embed="rId3"/>
                <a:stretch>
                  <a:fillRect l="-1724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Elbow Connector 47"/>
          <p:cNvCxnSpPr>
            <a:stCxn id="45" idx="1"/>
          </p:cNvCxnSpPr>
          <p:nvPr/>
        </p:nvCxnSpPr>
        <p:spPr>
          <a:xfrm rot="10800000" flipV="1">
            <a:off x="4384387" y="2257244"/>
            <a:ext cx="263543" cy="17489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6" idx="2"/>
          </p:cNvCxnSpPr>
          <p:nvPr/>
        </p:nvCxnSpPr>
        <p:spPr>
          <a:xfrm rot="16200000" flipH="1">
            <a:off x="5374525" y="2579700"/>
            <a:ext cx="899677" cy="20023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675732" y="4034094"/>
            <a:ext cx="1100842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4839697" y="4587047"/>
            <a:ext cx="1469087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3774028" y="4587956"/>
            <a:ext cx="5600010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128585" y="4006224"/>
            <a:ext cx="50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keys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055266" y="4538971"/>
            <a:ext cx="64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values</a:t>
            </a:r>
            <a:endParaRPr lang="en-SG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49280" y="1411258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280" y="1411258"/>
                <a:ext cx="1902858" cy="378245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7229214" y="4587047"/>
            <a:ext cx="1469087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cxnSp>
        <p:nvCxnSpPr>
          <p:cNvPr id="71" name="Straight Arrow Connector 70"/>
          <p:cNvCxnSpPr>
            <a:stCxn id="43" idx="2"/>
            <a:endCxn id="53" idx="0"/>
          </p:cNvCxnSpPr>
          <p:nvPr/>
        </p:nvCxnSpPr>
        <p:spPr>
          <a:xfrm>
            <a:off x="4833931" y="4287844"/>
            <a:ext cx="740310" cy="299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1" idx="2"/>
          </p:cNvCxnSpPr>
          <p:nvPr/>
        </p:nvCxnSpPr>
        <p:spPr>
          <a:xfrm>
            <a:off x="7226153" y="4292886"/>
            <a:ext cx="737604" cy="292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41949" y="2551674"/>
            <a:ext cx="84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bucket</a:t>
            </a:r>
            <a:endParaRPr lang="en-SG" sz="1400" dirty="0"/>
          </a:p>
        </p:txBody>
      </p:sp>
      <p:sp>
        <p:nvSpPr>
          <p:cNvPr id="74" name="Left Brace 73"/>
          <p:cNvSpPr/>
          <p:nvPr/>
        </p:nvSpPr>
        <p:spPr>
          <a:xfrm rot="16200000">
            <a:off x="6307152" y="1141266"/>
            <a:ext cx="177463" cy="2727247"/>
          </a:xfrm>
          <a:prstGeom prst="leftBrace">
            <a:avLst>
              <a:gd name="adj1" fmla="val 65734"/>
              <a:gd name="adj2" fmla="val 519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89290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998443" y="1429473"/>
            <a:ext cx="2778131" cy="32845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warp access</a:t>
            </a:r>
            <a:endParaRPr lang="en-SG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555030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912284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592544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7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879667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33</a:t>
            </a:r>
            <a:endParaRPr lang="en-SG" sz="140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7280964" y="2813327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64</a:t>
            </a:r>
            <a:endParaRPr lang="en-SG" sz="14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4879667" y="2054434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7280964" y="2057309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r>
              <a:rPr lang="en-US" sz="1200" baseline="-25000" dirty="0"/>
              <a:t>32</a:t>
            </a:r>
            <a:endParaRPr lang="en-SG" sz="14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4879668" y="1884781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3" name="Rectangle 32"/>
          <p:cNvSpPr/>
          <p:nvPr/>
        </p:nvSpPr>
        <p:spPr>
          <a:xfrm>
            <a:off x="5983852" y="2054434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5247729" y="2054434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2</a:t>
            </a:r>
            <a:endParaRPr lang="en-SG" sz="14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5619417" y="2054434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3</a:t>
            </a:r>
            <a:endParaRPr lang="en-SG" sz="14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5983852" y="2810452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5247729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34</a:t>
            </a:r>
            <a:endParaRPr lang="en-SG" sz="14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5619417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35</a:t>
            </a:r>
            <a:endParaRPr lang="en-SG" sz="14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879666" y="5164163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7280962" y="5167038"/>
            <a:ext cx="368063" cy="255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r>
              <a:rPr lang="en-US" altLang="zh-CN" sz="1200" baseline="-25000" dirty="0"/>
              <a:t>96</a:t>
            </a:r>
            <a:endParaRPr lang="en-SG" sz="14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4879667" y="4227594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977647" y="5164162"/>
            <a:ext cx="1303316" cy="258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5247728" y="516416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66</a:t>
            </a:r>
            <a:endParaRPr lang="en-SG" sz="1400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5609584" y="516416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67</a:t>
            </a:r>
            <a:endParaRPr lang="en-SG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378104" y="3325534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04" y="3325534"/>
                <a:ext cx="1902858" cy="378245"/>
              </a:xfrm>
              <a:prstGeom prst="rect">
                <a:avLst/>
              </a:prstGeom>
              <a:blipFill>
                <a:blip r:embed="rId2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78104" y="5659125"/>
                <a:ext cx="1902858" cy="37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04" y="5659125"/>
                <a:ext cx="1902858" cy="376385"/>
              </a:xfrm>
              <a:prstGeom prst="rect">
                <a:avLst/>
              </a:prstGeom>
              <a:blipFill>
                <a:blip r:embed="rId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1337840" y="2483620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/>
              <a:t>l</a:t>
            </a:r>
            <a:r>
              <a:rPr lang="en-US" sz="1600" b="1" baseline="-25000" dirty="0"/>
              <a:t>x</a:t>
            </a:r>
            <a:endParaRPr lang="en-SG" sz="1600" b="1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2631325" y="2483620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err="1"/>
              <a:t>l</a:t>
            </a:r>
            <a:r>
              <a:rPr lang="en-US" sz="1600" b="1" baseline="-25000" dirty="0" err="1"/>
              <a:t>y</a:t>
            </a:r>
            <a:endParaRPr lang="en-SG" sz="1600" b="1" baseline="-25000" dirty="0"/>
          </a:p>
        </p:txBody>
      </p:sp>
      <p:sp>
        <p:nvSpPr>
          <p:cNvPr id="57" name="Rectangle 56"/>
          <p:cNvSpPr/>
          <p:nvPr/>
        </p:nvSpPr>
        <p:spPr>
          <a:xfrm>
            <a:off x="532005" y="2483620"/>
            <a:ext cx="3459892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1252513" y="2759643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(k</a:t>
            </a:r>
            <a:r>
              <a:rPr lang="en-US" sz="1400" baseline="-25000" dirty="0"/>
              <a:t>1</a:t>
            </a:r>
            <a:r>
              <a:rPr lang="en-US" sz="1400" dirty="0"/>
              <a:t>,v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  <a:endParaRPr lang="en-SG" sz="1400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2557256" y="2757347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(k</a:t>
            </a:r>
            <a:r>
              <a:rPr lang="en-US" sz="1400" baseline="-25000" dirty="0"/>
              <a:t>33</a:t>
            </a:r>
            <a:r>
              <a:rPr lang="en-US" sz="1400" dirty="0"/>
              <a:t>,v</a:t>
            </a:r>
            <a:r>
              <a:rPr lang="en-US" sz="1400" baseline="-25000" dirty="0"/>
              <a:t>33</a:t>
            </a:r>
            <a:r>
              <a:rPr lang="en-US" sz="1400" dirty="0"/>
              <a:t>)</a:t>
            </a:r>
            <a:endParaRPr lang="en-SG" sz="14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2631325" y="3803681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err="1"/>
              <a:t>l</a:t>
            </a:r>
            <a:r>
              <a:rPr lang="en-US" sz="1600" b="1" baseline="-25000" dirty="0" err="1"/>
              <a:t>z</a:t>
            </a:r>
            <a:endParaRPr lang="en-SG" sz="1600" b="1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532005" y="3803681"/>
            <a:ext cx="3459892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2557256" y="4136908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</a:t>
            </a:r>
            <a:r>
              <a:rPr lang="en-US" sz="1400" strike="sngStrik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14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,v</a:t>
            </a:r>
            <a:r>
              <a:rPr lang="en-US" sz="1400" strike="sngStrik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14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SG" sz="1400" strike="sngStrike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4419" y="2145066"/>
            <a:ext cx="111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warp a</a:t>
            </a:r>
            <a:endParaRPr lang="en-SG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48480" y="3471255"/>
            <a:ext cx="111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warp b</a:t>
            </a:r>
            <a:endParaRPr lang="en-SG" sz="1600" b="1" dirty="0"/>
          </a:p>
        </p:txBody>
      </p:sp>
      <p:cxnSp>
        <p:nvCxnSpPr>
          <p:cNvPr id="72" name="Straight Arrow Connector 71"/>
          <p:cNvCxnSpPr>
            <a:stCxn id="63" idx="0"/>
            <a:endCxn id="141" idx="1"/>
          </p:cNvCxnSpPr>
          <p:nvPr/>
        </p:nvCxnSpPr>
        <p:spPr>
          <a:xfrm>
            <a:off x="2930882" y="2757347"/>
            <a:ext cx="1578495" cy="18250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</p:cNvCxnSpPr>
          <p:nvPr/>
        </p:nvCxnSpPr>
        <p:spPr>
          <a:xfrm flipV="1">
            <a:off x="2930883" y="3060157"/>
            <a:ext cx="1561177" cy="743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0"/>
            <a:endCxn id="139" idx="1"/>
          </p:cNvCxnSpPr>
          <p:nvPr/>
        </p:nvCxnSpPr>
        <p:spPr>
          <a:xfrm rot="5400000" flipH="1" flipV="1">
            <a:off x="2922510" y="892204"/>
            <a:ext cx="306305" cy="28765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42" idx="0"/>
          </p:cNvCxnSpPr>
          <p:nvPr/>
        </p:nvCxnSpPr>
        <p:spPr>
          <a:xfrm>
            <a:off x="2930882" y="4062473"/>
            <a:ext cx="1742970" cy="103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690071" y="1484788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(k</a:t>
            </a:r>
            <a:r>
              <a:rPr lang="en-US" sz="1400" b="1" baseline="-25000" dirty="0"/>
              <a:t>1</a:t>
            </a:r>
            <a:r>
              <a:rPr lang="en-US" sz="1400" b="1" dirty="0"/>
              <a:t>,v</a:t>
            </a:r>
            <a:r>
              <a:rPr lang="en-US" sz="1400" b="1" baseline="-25000" dirty="0"/>
              <a:t>1</a:t>
            </a:r>
            <a:r>
              <a:rPr lang="en-US" sz="1400" b="1" dirty="0"/>
              <a:t>)</a:t>
            </a:r>
            <a:endParaRPr lang="en-SG" sz="1400" b="1" baseline="-25000" dirty="0"/>
          </a:p>
        </p:txBody>
      </p:sp>
      <p:cxnSp>
        <p:nvCxnSpPr>
          <p:cNvPr id="95" name="Straight Arrow Connector 94"/>
          <p:cNvCxnSpPr>
            <a:stCxn id="93" idx="2"/>
            <a:endCxn id="30" idx="0"/>
          </p:cNvCxnSpPr>
          <p:nvPr/>
        </p:nvCxnSpPr>
        <p:spPr>
          <a:xfrm>
            <a:off x="5063697" y="1743580"/>
            <a:ext cx="1" cy="3108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934610" y="2307363"/>
            <a:ext cx="866765" cy="175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(k</a:t>
            </a:r>
            <a:r>
              <a:rPr lang="en-US" sz="1400" b="1" baseline="-25000" dirty="0"/>
              <a:t>65</a:t>
            </a:r>
            <a:r>
              <a:rPr lang="en-US" sz="1400" b="1" dirty="0"/>
              <a:t>,v</a:t>
            </a:r>
            <a:r>
              <a:rPr lang="en-US" sz="1400" b="1" baseline="-25000" dirty="0"/>
              <a:t>65</a:t>
            </a:r>
            <a:r>
              <a:rPr lang="en-US" sz="1400" b="1" dirty="0"/>
              <a:t>)</a:t>
            </a:r>
            <a:endParaRPr lang="en-SG" sz="1400" b="1" baseline="-250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392568" y="2591546"/>
            <a:ext cx="35182" cy="216319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573396" y="4587208"/>
            <a:ext cx="988152" cy="26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400" b="1" dirty="0"/>
              <a:t>(k</a:t>
            </a:r>
            <a:r>
              <a:rPr lang="en-US" sz="1400" b="1" baseline="-25000" dirty="0"/>
              <a:t>64</a:t>
            </a:r>
            <a:r>
              <a:rPr lang="en-US" sz="1400" b="1" dirty="0"/>
              <a:t>,v</a:t>
            </a:r>
            <a:r>
              <a:rPr lang="en-US" sz="1400" b="1" baseline="-25000" dirty="0"/>
              <a:t>64</a:t>
            </a:r>
            <a:r>
              <a:rPr lang="en-US" sz="1400" b="1" dirty="0"/>
              <a:t>)</a:t>
            </a:r>
            <a:endParaRPr lang="en-SG" sz="1400" b="1" baseline="-25000" dirty="0"/>
          </a:p>
        </p:txBody>
      </p:sp>
      <p:cxnSp>
        <p:nvCxnSpPr>
          <p:cNvPr id="107" name="Straight Arrow Connector 106"/>
          <p:cNvCxnSpPr>
            <a:endCxn id="43" idx="0"/>
          </p:cNvCxnSpPr>
          <p:nvPr/>
        </p:nvCxnSpPr>
        <p:spPr>
          <a:xfrm flipH="1">
            <a:off x="5063697" y="4874781"/>
            <a:ext cx="2121" cy="2893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513926" y="1992649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SG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509377" y="2755182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SG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494813" y="5095453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  <a:endParaRPr lang="en-SG" baseline="-25000" dirty="0"/>
          </a:p>
        </p:txBody>
      </p:sp>
      <p:sp>
        <p:nvSpPr>
          <p:cNvPr id="153" name="Rectangle 152"/>
          <p:cNvSpPr/>
          <p:nvPr/>
        </p:nvSpPr>
        <p:spPr>
          <a:xfrm>
            <a:off x="2557255" y="4612244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(k</a:t>
            </a:r>
            <a:r>
              <a:rPr lang="en-US" sz="1400" baseline="-25000" dirty="0"/>
              <a:t>64</a:t>
            </a:r>
            <a:r>
              <a:rPr lang="en-US" sz="1400" dirty="0"/>
              <a:t>,v</a:t>
            </a:r>
            <a:r>
              <a:rPr lang="en-US" sz="1400" baseline="-25000" dirty="0"/>
              <a:t>64</a:t>
            </a:r>
            <a:r>
              <a:rPr lang="en-US" sz="1400" dirty="0"/>
              <a:t>)</a:t>
            </a:r>
            <a:endParaRPr lang="en-SG" sz="1400" baseline="-25000" dirty="0"/>
          </a:p>
        </p:txBody>
      </p:sp>
      <p:sp>
        <p:nvSpPr>
          <p:cNvPr id="154" name="Down Arrow 153"/>
          <p:cNvSpPr/>
          <p:nvPr/>
        </p:nvSpPr>
        <p:spPr>
          <a:xfrm>
            <a:off x="2814468" y="4429772"/>
            <a:ext cx="232827" cy="2519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53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8109" y="160711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Left Brace 6"/>
          <p:cNvSpPr/>
          <p:nvPr/>
        </p:nvSpPr>
        <p:spPr>
          <a:xfrm rot="5400000">
            <a:off x="4332923" y="-1577291"/>
            <a:ext cx="216302" cy="6005929"/>
          </a:xfrm>
          <a:prstGeom prst="leftBrace">
            <a:avLst>
              <a:gd name="adj1" fmla="val 51870"/>
              <a:gd name="adj2" fmla="val 503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3138300" y="874904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 hash tables</a:t>
            </a:r>
            <a:endParaRPr lang="en-SG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015570" y="2552089"/>
            <a:ext cx="252978" cy="3407896"/>
          </a:xfrm>
          <a:prstGeom prst="leftBrace">
            <a:avLst>
              <a:gd name="adj1" fmla="val 51870"/>
              <a:gd name="adj2" fmla="val 503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386133" y="4382526"/>
            <a:ext cx="15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d’ hash tables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2347593" y="160711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150513" y="1607108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6748547" y="1607108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5363638" y="2172383"/>
            <a:ext cx="91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 . .</a:t>
            </a:r>
            <a:endParaRPr lang="en-SG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300" y="2191879"/>
            <a:ext cx="91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 . .</a:t>
            </a:r>
            <a:endParaRPr lang="en-SG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438108" y="280219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2347593" y="280219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150513" y="2804856"/>
            <a:ext cx="695491" cy="119508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58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21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33</a:t>
            </a:r>
            <a:endParaRPr lang="en-SG" sz="14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7408513" y="2886743"/>
            <a:ext cx="368062" cy="261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64</a:t>
            </a:r>
            <a:endParaRPr lang="en-SG" sz="1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500721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1</a:t>
            </a:r>
            <a:endParaRPr lang="en-SG" sz="1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7408513" y="2127850"/>
            <a:ext cx="368062" cy="264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r>
              <a:rPr lang="en-US" sz="1200" baseline="-25000" dirty="0"/>
              <a:t>32</a:t>
            </a:r>
            <a:endParaRPr lang="en-SG" sz="1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5007217" y="1961072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11401" y="2130725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5375278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2</a:t>
            </a:r>
            <a:endParaRPr lang="en-SG" sz="1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74696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3</a:t>
            </a:r>
            <a:endParaRPr lang="en-SG" sz="1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111401" y="2886743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5375278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34</a:t>
            </a:r>
            <a:endParaRPr lang="en-SG" sz="1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74696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35</a:t>
            </a:r>
            <a:endParaRPr lang="en-SG" sz="14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007217" y="3378214"/>
            <a:ext cx="2769357" cy="141714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5007216" y="3547867"/>
            <a:ext cx="2769357" cy="2587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5007217" y="4303885"/>
            <a:ext cx="2769356" cy="2587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440465" y="1610805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5" y="1610805"/>
                <a:ext cx="1902858" cy="378245"/>
              </a:xfrm>
              <a:prstGeom prst="rect">
                <a:avLst/>
              </a:prstGeom>
              <a:blipFill>
                <a:blip r:embed="rId2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387453" y="2087595"/>
            <a:ext cx="544961" cy="34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loc</a:t>
            </a:r>
            <a:r>
              <a:rPr lang="en-US" sz="1400" b="1" baseline="-25000" dirty="0" err="1"/>
              <a:t>x</a:t>
            </a:r>
            <a:endParaRPr lang="en-SG" sz="1400" b="1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4387453" y="2843613"/>
            <a:ext cx="544961" cy="34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loc</a:t>
            </a:r>
            <a:r>
              <a:rPr lang="en-US" sz="1400" b="1" baseline="-25000" dirty="0" err="1"/>
              <a:t>y</a:t>
            </a:r>
            <a:endParaRPr lang="en-SG" sz="1400" b="1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229706" y="3508725"/>
            <a:ext cx="860456" cy="36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loc</a:t>
            </a:r>
            <a:r>
              <a:rPr lang="en-US" sz="1400" b="1" baseline="-25000" dirty="0" err="1"/>
              <a:t>x</a:t>
            </a:r>
            <a:r>
              <a:rPr lang="en-US" sz="1400" b="1" dirty="0"/>
              <a:t>+|h</a:t>
            </a:r>
            <a:r>
              <a:rPr lang="en-US" sz="1400" b="1" baseline="30000" dirty="0"/>
              <a:t>i</a:t>
            </a:r>
            <a:r>
              <a:rPr lang="en-US" sz="1400" b="1" dirty="0"/>
              <a:t>|</a:t>
            </a:r>
            <a:endParaRPr lang="en-SG" sz="1400" b="1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4229706" y="4253241"/>
            <a:ext cx="860456" cy="36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loc</a:t>
            </a:r>
            <a:r>
              <a:rPr lang="en-US" sz="1400" b="1" baseline="-25000" dirty="0" err="1"/>
              <a:t>y</a:t>
            </a:r>
            <a:r>
              <a:rPr lang="en-US" sz="1400" b="1" dirty="0"/>
              <a:t>+|h</a:t>
            </a:r>
            <a:r>
              <a:rPr lang="en-US" sz="1400" b="1" baseline="30000" dirty="0"/>
              <a:t>i</a:t>
            </a:r>
            <a:r>
              <a:rPr lang="en-US" sz="1400" b="1" dirty="0"/>
              <a:t>|</a:t>
            </a:r>
            <a:endParaRPr lang="en-SG" sz="1400" b="1" baseline="-25000" dirty="0"/>
          </a:p>
        </p:txBody>
      </p:sp>
      <p:cxnSp>
        <p:nvCxnSpPr>
          <p:cNvPr id="50" name="Elbow Connector 49"/>
          <p:cNvCxnSpPr>
            <a:stCxn id="40" idx="1"/>
            <a:endCxn id="43" idx="1"/>
          </p:cNvCxnSpPr>
          <p:nvPr/>
        </p:nvCxnSpPr>
        <p:spPr>
          <a:xfrm rot="10800000" flipV="1">
            <a:off x="4229707" y="2260121"/>
            <a:ext cx="157747" cy="1428644"/>
          </a:xfrm>
          <a:prstGeom prst="bentConnector3">
            <a:avLst>
              <a:gd name="adj1" fmla="val 3157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1"/>
            <a:endCxn id="44" idx="1"/>
          </p:cNvCxnSpPr>
          <p:nvPr/>
        </p:nvCxnSpPr>
        <p:spPr>
          <a:xfrm rot="10800000" flipV="1">
            <a:off x="4229707" y="3016139"/>
            <a:ext cx="157747" cy="1417142"/>
          </a:xfrm>
          <a:prstGeom prst="bentConnector3">
            <a:avLst>
              <a:gd name="adj1" fmla="val 2449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1" idx="3"/>
            <a:endCxn id="27" idx="3"/>
          </p:cNvCxnSpPr>
          <p:nvPr/>
        </p:nvCxnSpPr>
        <p:spPr>
          <a:xfrm flipV="1">
            <a:off x="7939454" y="2284751"/>
            <a:ext cx="12700" cy="13925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5327" y="2100085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7855327" y="3492597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cxnSp>
        <p:nvCxnSpPr>
          <p:cNvPr id="41" name="Elbow Connector 40"/>
          <p:cNvCxnSpPr>
            <a:stCxn id="46" idx="3"/>
            <a:endCxn id="45" idx="3"/>
          </p:cNvCxnSpPr>
          <p:nvPr/>
        </p:nvCxnSpPr>
        <p:spPr>
          <a:xfrm flipV="1">
            <a:off x="7981518" y="3012729"/>
            <a:ext cx="12700" cy="1454056"/>
          </a:xfrm>
          <a:prstGeom prst="bentConnector3">
            <a:avLst>
              <a:gd name="adj1" fmla="val 24923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7391" y="2828063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7897391" y="4282119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460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6220" y="1465007"/>
            <a:ext cx="3657600" cy="3657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Place Holder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41677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91"/>
          <p:cNvSpPr/>
          <p:nvPr/>
        </p:nvSpPr>
        <p:spPr>
          <a:xfrm>
            <a:off x="2566032" y="2251752"/>
            <a:ext cx="4770304" cy="1361014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Warp Scheduler</a:t>
            </a:r>
            <a:endParaRPr lang="en-SG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2566033" y="371475"/>
            <a:ext cx="7606667" cy="6125578"/>
            <a:chOff x="2920181" y="1495705"/>
            <a:chExt cx="5569782" cy="3736630"/>
          </a:xfrm>
        </p:grpSpPr>
        <p:sp>
          <p:nvSpPr>
            <p:cNvPr id="229" name="Rectangle 228"/>
            <p:cNvSpPr/>
            <p:nvPr/>
          </p:nvSpPr>
          <p:spPr>
            <a:xfrm>
              <a:off x="2920181" y="1495705"/>
              <a:ext cx="5569782" cy="3736630"/>
            </a:xfrm>
            <a:prstGeom prst="rect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922404" y="1565459"/>
              <a:ext cx="3392129" cy="225294"/>
            </a:xfrm>
            <a:prstGeom prst="rect">
              <a:avLst/>
            </a:prstGeom>
            <a:noFill/>
            <a:ln w="3810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Grid</a:t>
              </a:r>
              <a:endParaRPr lang="en-SG" b="1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790963" y="4589253"/>
            <a:ext cx="7103144" cy="1176087"/>
            <a:chOff x="3082411" y="4960493"/>
            <a:chExt cx="5123123" cy="929150"/>
          </a:xfrm>
        </p:grpSpPr>
        <p:sp>
          <p:nvSpPr>
            <p:cNvPr id="227" name="Rectangle 226"/>
            <p:cNvSpPr/>
            <p:nvPr/>
          </p:nvSpPr>
          <p:spPr>
            <a:xfrm>
              <a:off x="3082411" y="4960493"/>
              <a:ext cx="5123123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Constant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Memory</a:t>
              </a:r>
              <a:endParaRPr lang="en-SG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082411" y="5476687"/>
              <a:ext cx="5123123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Global</a:t>
              </a:r>
              <a:r>
                <a:rPr lang="en-US" dirty="0" smtClean="0"/>
                <a:t> </a:t>
              </a:r>
              <a:r>
                <a:rPr lang="en-US" dirty="0"/>
                <a:t>Memory</a:t>
              </a:r>
              <a:endParaRPr lang="en-SG" dirty="0"/>
            </a:p>
          </p:txBody>
        </p:sp>
      </p:grpSp>
      <p:sp>
        <p:nvSpPr>
          <p:cNvPr id="132" name="Rectangle 227"/>
          <p:cNvSpPr/>
          <p:nvPr/>
        </p:nvSpPr>
        <p:spPr>
          <a:xfrm>
            <a:off x="2790964" y="5876428"/>
            <a:ext cx="7103143" cy="522706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Texture</a:t>
            </a:r>
            <a:r>
              <a:rPr lang="en-US" dirty="0" smtClean="0"/>
              <a:t> </a:t>
            </a:r>
            <a:r>
              <a:rPr lang="en-US" dirty="0"/>
              <a:t>Memory</a:t>
            </a:r>
            <a:endParaRPr lang="en-SG" dirty="0"/>
          </a:p>
        </p:txBody>
      </p:sp>
      <p:grpSp>
        <p:nvGrpSpPr>
          <p:cNvPr id="26" name="组 25"/>
          <p:cNvGrpSpPr/>
          <p:nvPr/>
        </p:nvGrpSpPr>
        <p:grpSpPr>
          <a:xfrm>
            <a:off x="2832290" y="938839"/>
            <a:ext cx="3396124" cy="4945604"/>
            <a:chOff x="2832290" y="938839"/>
            <a:chExt cx="3396124" cy="4945604"/>
          </a:xfrm>
        </p:grpSpPr>
        <p:grpSp>
          <p:nvGrpSpPr>
            <p:cNvPr id="17" name="组 16"/>
            <p:cNvGrpSpPr/>
            <p:nvPr/>
          </p:nvGrpSpPr>
          <p:grpSpPr>
            <a:xfrm>
              <a:off x="2832290" y="938839"/>
              <a:ext cx="3396124" cy="3412443"/>
              <a:chOff x="2832290" y="938839"/>
              <a:chExt cx="3396124" cy="3412443"/>
            </a:xfrm>
          </p:grpSpPr>
          <p:grpSp>
            <p:nvGrpSpPr>
              <p:cNvPr id="4" name="组 3"/>
              <p:cNvGrpSpPr/>
              <p:nvPr/>
            </p:nvGrpSpPr>
            <p:grpSpPr>
              <a:xfrm>
                <a:off x="2832290" y="938839"/>
                <a:ext cx="3396124" cy="3412443"/>
                <a:chOff x="2832290" y="938839"/>
                <a:chExt cx="3396124" cy="3412443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2832290" y="938839"/>
                  <a:ext cx="3396124" cy="3412443"/>
                </a:xfrm>
                <a:prstGeom prst="rect">
                  <a:avLst/>
                </a:prstGeom>
                <a:ln w="19050"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grpSp>
              <p:nvGrpSpPr>
                <p:cNvPr id="199" name="Group 198"/>
                <p:cNvGrpSpPr/>
                <p:nvPr/>
              </p:nvGrpSpPr>
              <p:grpSpPr>
                <a:xfrm>
                  <a:off x="3013602" y="1397640"/>
                  <a:ext cx="3071889" cy="1754475"/>
                  <a:chOff x="894306" y="2546240"/>
                  <a:chExt cx="2215591" cy="1386096"/>
                </a:xfrm>
              </p:grpSpPr>
              <p:sp>
                <p:nvSpPr>
                  <p:cNvPr id="214" name="Rectangle 213"/>
                  <p:cNvSpPr/>
                  <p:nvPr/>
                </p:nvSpPr>
                <p:spPr>
                  <a:xfrm>
                    <a:off x="904613" y="2546240"/>
                    <a:ext cx="2205284" cy="267863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</a:t>
                    </a:r>
                    <a:r>
                      <a:rPr lang="en-US" altLang="zh-CN" dirty="0" smtClean="0"/>
                      <a:t>hared</a:t>
                    </a:r>
                    <a:r>
                      <a:rPr lang="zh-CN" altLang="en-US" dirty="0" smtClean="0"/>
                      <a:t> </a:t>
                    </a:r>
                    <a:r>
                      <a:rPr lang="en-US" altLang="zh-CN" dirty="0" smtClean="0"/>
                      <a:t>Memory</a:t>
                    </a:r>
                    <a:endParaRPr lang="en-SG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904614" y="3079996"/>
                    <a:ext cx="732963" cy="325377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Register</a:t>
                    </a:r>
                    <a:endParaRPr lang="en-SG" dirty="0"/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>
                  <a:xfrm>
                    <a:off x="894306" y="3629694"/>
                    <a:ext cx="1040605" cy="302642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/>
                      <a:t>Thread(0,0)</a:t>
                    </a:r>
                    <a:endParaRPr lang="en-SG" dirty="0"/>
                  </a:p>
                </p:txBody>
              </p:sp>
            </p:grpSp>
            <p:sp>
              <p:nvSpPr>
                <p:cNvPr id="212" name="Rectangle 211"/>
                <p:cNvSpPr/>
                <p:nvPr/>
              </p:nvSpPr>
              <p:spPr>
                <a:xfrm>
                  <a:off x="3027894" y="3434595"/>
                  <a:ext cx="1016244" cy="648154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Local</a:t>
                  </a:r>
                </a:p>
                <a:p>
                  <a:pPr algn="ctr"/>
                  <a:r>
                    <a:rPr lang="en-US" altLang="zh-CN" dirty="0" smtClean="0"/>
                    <a:t>Memory</a:t>
                  </a:r>
                  <a:endParaRPr lang="en-SG" dirty="0"/>
                </a:p>
              </p:txBody>
            </p:sp>
            <p:sp>
              <p:nvSpPr>
                <p:cNvPr id="134" name="TextBox 229"/>
                <p:cNvSpPr txBox="1"/>
                <p:nvPr/>
              </p:nvSpPr>
              <p:spPr>
                <a:xfrm>
                  <a:off x="2886871" y="962552"/>
                  <a:ext cx="3198620" cy="369332"/>
                </a:xfrm>
                <a:prstGeom prst="rect">
                  <a:avLst/>
                </a:prstGeom>
                <a:noFill/>
                <a:ln w="38100"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/>
                    <a:t>Block(0,0)</a:t>
                  </a:r>
                  <a:endParaRPr lang="en-SG" b="1" dirty="0"/>
                </a:p>
              </p:txBody>
            </p:sp>
            <p:sp>
              <p:nvSpPr>
                <p:cNvPr id="135" name="Rectangle 214"/>
                <p:cNvSpPr/>
                <p:nvPr/>
              </p:nvSpPr>
              <p:spPr>
                <a:xfrm>
                  <a:off x="4647711" y="2076366"/>
                  <a:ext cx="1031449" cy="407653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Register</a:t>
                  </a:r>
                  <a:endParaRPr lang="en-SG" dirty="0"/>
                </a:p>
              </p:txBody>
            </p:sp>
            <p:sp>
              <p:nvSpPr>
                <p:cNvPr id="136" name="Rectangle 215"/>
                <p:cNvSpPr/>
                <p:nvPr/>
              </p:nvSpPr>
              <p:spPr>
                <a:xfrm>
                  <a:off x="4642707" y="2760115"/>
                  <a:ext cx="1442784" cy="390707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Thread(1,0)</a:t>
                  </a:r>
                  <a:endParaRPr lang="en-SG" dirty="0"/>
                </a:p>
              </p:txBody>
            </p:sp>
            <p:sp>
              <p:nvSpPr>
                <p:cNvPr id="137" name="Rectangle 211"/>
                <p:cNvSpPr/>
                <p:nvPr/>
              </p:nvSpPr>
              <p:spPr>
                <a:xfrm>
                  <a:off x="4642706" y="3441338"/>
                  <a:ext cx="1036454" cy="648154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Local</a:t>
                  </a:r>
                </a:p>
                <a:p>
                  <a:pPr algn="ctr"/>
                  <a:r>
                    <a:rPr lang="en-US" altLang="zh-CN" dirty="0" smtClean="0"/>
                    <a:t>Memory</a:t>
                  </a:r>
                  <a:endParaRPr lang="en-SG" dirty="0"/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>
                <a:off x="3541986" y="2501462"/>
                <a:ext cx="0" cy="2627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/>
              <p:cNvCxnSpPr/>
              <p:nvPr/>
            </p:nvCxnSpPr>
            <p:spPr>
              <a:xfrm>
                <a:off x="5160933" y="2484019"/>
                <a:ext cx="0" cy="2627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/>
              <p:cNvCxnSpPr/>
              <p:nvPr/>
            </p:nvCxnSpPr>
            <p:spPr>
              <a:xfrm>
                <a:off x="3536016" y="3150822"/>
                <a:ext cx="0" cy="2627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/>
              <p:cNvCxnSpPr/>
              <p:nvPr/>
            </p:nvCxnSpPr>
            <p:spPr>
              <a:xfrm>
                <a:off x="5160933" y="3150821"/>
                <a:ext cx="0" cy="2627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4200526" y="1788775"/>
                <a:ext cx="0" cy="9259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/>
              <p:cNvCxnSpPr/>
              <p:nvPr/>
            </p:nvCxnSpPr>
            <p:spPr>
              <a:xfrm>
                <a:off x="5867401" y="1788774"/>
                <a:ext cx="0" cy="9259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/>
          </p:nvGrpSpPr>
          <p:grpSpPr>
            <a:xfrm>
              <a:off x="4129086" y="3150821"/>
              <a:ext cx="155848" cy="2725607"/>
              <a:chOff x="4129086" y="3150821"/>
              <a:chExt cx="155848" cy="2725607"/>
            </a:xfrm>
          </p:grpSpPr>
          <p:cxnSp>
            <p:nvCxnSpPr>
              <p:cNvPr id="19" name="直线箭头连接符 18"/>
              <p:cNvCxnSpPr/>
              <p:nvPr/>
            </p:nvCxnSpPr>
            <p:spPr>
              <a:xfrm>
                <a:off x="4129086" y="3150821"/>
                <a:ext cx="0" cy="14384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/>
              <p:cNvCxnSpPr/>
              <p:nvPr/>
            </p:nvCxnSpPr>
            <p:spPr>
              <a:xfrm>
                <a:off x="4200526" y="3150821"/>
                <a:ext cx="0" cy="2091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/>
              <p:cNvCxnSpPr/>
              <p:nvPr/>
            </p:nvCxnSpPr>
            <p:spPr>
              <a:xfrm>
                <a:off x="4284934" y="3150821"/>
                <a:ext cx="0" cy="27256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 49"/>
            <p:cNvGrpSpPr/>
            <p:nvPr/>
          </p:nvGrpSpPr>
          <p:grpSpPr>
            <a:xfrm>
              <a:off x="5757097" y="3158836"/>
              <a:ext cx="155848" cy="2725607"/>
              <a:chOff x="4129086" y="3150821"/>
              <a:chExt cx="155848" cy="2725607"/>
            </a:xfrm>
          </p:grpSpPr>
          <p:cxnSp>
            <p:nvCxnSpPr>
              <p:cNvPr id="51" name="直线箭头连接符 50"/>
              <p:cNvCxnSpPr/>
              <p:nvPr/>
            </p:nvCxnSpPr>
            <p:spPr>
              <a:xfrm>
                <a:off x="4129086" y="3150821"/>
                <a:ext cx="0" cy="14384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1"/>
              <p:cNvCxnSpPr/>
              <p:nvPr/>
            </p:nvCxnSpPr>
            <p:spPr>
              <a:xfrm>
                <a:off x="4200526" y="3150821"/>
                <a:ext cx="0" cy="2091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/>
              <p:cNvCxnSpPr/>
              <p:nvPr/>
            </p:nvCxnSpPr>
            <p:spPr>
              <a:xfrm>
                <a:off x="4284934" y="3150821"/>
                <a:ext cx="0" cy="27256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组 81"/>
          <p:cNvGrpSpPr/>
          <p:nvPr/>
        </p:nvGrpSpPr>
        <p:grpSpPr>
          <a:xfrm>
            <a:off x="6497983" y="940778"/>
            <a:ext cx="3396124" cy="4945604"/>
            <a:chOff x="2832290" y="938839"/>
            <a:chExt cx="3396124" cy="4945604"/>
          </a:xfrm>
        </p:grpSpPr>
        <p:grpSp>
          <p:nvGrpSpPr>
            <p:cNvPr id="83" name="组 82"/>
            <p:cNvGrpSpPr/>
            <p:nvPr/>
          </p:nvGrpSpPr>
          <p:grpSpPr>
            <a:xfrm>
              <a:off x="2832290" y="938839"/>
              <a:ext cx="3396124" cy="3412443"/>
              <a:chOff x="2832290" y="938839"/>
              <a:chExt cx="3396124" cy="3412443"/>
            </a:xfrm>
          </p:grpSpPr>
          <p:grpSp>
            <p:nvGrpSpPr>
              <p:cNvPr id="92" name="组 91"/>
              <p:cNvGrpSpPr/>
              <p:nvPr/>
            </p:nvGrpSpPr>
            <p:grpSpPr>
              <a:xfrm>
                <a:off x="2832290" y="938839"/>
                <a:ext cx="3396124" cy="3412443"/>
                <a:chOff x="2832290" y="938839"/>
                <a:chExt cx="3396124" cy="3412443"/>
              </a:xfrm>
            </p:grpSpPr>
            <p:sp>
              <p:nvSpPr>
                <p:cNvPr id="99" name="Rectangle 191"/>
                <p:cNvSpPr/>
                <p:nvPr/>
              </p:nvSpPr>
              <p:spPr>
                <a:xfrm>
                  <a:off x="2832290" y="938839"/>
                  <a:ext cx="3396124" cy="3412443"/>
                </a:xfrm>
                <a:prstGeom prst="rect">
                  <a:avLst/>
                </a:prstGeom>
                <a:ln w="19050"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grpSp>
              <p:nvGrpSpPr>
                <p:cNvPr id="100" name="Group 198"/>
                <p:cNvGrpSpPr/>
                <p:nvPr/>
              </p:nvGrpSpPr>
              <p:grpSpPr>
                <a:xfrm>
                  <a:off x="3013602" y="1397640"/>
                  <a:ext cx="3071889" cy="1754475"/>
                  <a:chOff x="894306" y="2546240"/>
                  <a:chExt cx="2215591" cy="1386096"/>
                </a:xfrm>
              </p:grpSpPr>
              <p:sp>
                <p:nvSpPr>
                  <p:cNvPr id="106" name="Rectangle 213"/>
                  <p:cNvSpPr/>
                  <p:nvPr/>
                </p:nvSpPr>
                <p:spPr>
                  <a:xfrm>
                    <a:off x="904613" y="2546240"/>
                    <a:ext cx="2205284" cy="267863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</a:t>
                    </a:r>
                    <a:r>
                      <a:rPr lang="en-US" altLang="zh-CN" dirty="0" smtClean="0"/>
                      <a:t>hared</a:t>
                    </a:r>
                    <a:r>
                      <a:rPr lang="zh-CN" altLang="en-US" dirty="0" smtClean="0"/>
                      <a:t> </a:t>
                    </a:r>
                    <a:r>
                      <a:rPr lang="en-US" altLang="zh-CN" dirty="0" smtClean="0"/>
                      <a:t>Memory</a:t>
                    </a:r>
                    <a:endParaRPr lang="en-SG" dirty="0"/>
                  </a:p>
                </p:txBody>
              </p:sp>
              <p:sp>
                <p:nvSpPr>
                  <p:cNvPr id="107" name="Rectangle 214"/>
                  <p:cNvSpPr/>
                  <p:nvPr/>
                </p:nvSpPr>
                <p:spPr>
                  <a:xfrm>
                    <a:off x="904614" y="3079996"/>
                    <a:ext cx="732963" cy="325377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Register</a:t>
                    </a:r>
                    <a:endParaRPr lang="en-SG" dirty="0"/>
                  </a:p>
                </p:txBody>
              </p:sp>
              <p:sp>
                <p:nvSpPr>
                  <p:cNvPr id="108" name="Rectangle 215"/>
                  <p:cNvSpPr/>
                  <p:nvPr/>
                </p:nvSpPr>
                <p:spPr>
                  <a:xfrm>
                    <a:off x="894306" y="3629694"/>
                    <a:ext cx="1040605" cy="302642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/>
                      <a:t>Thread(0,0)</a:t>
                    </a:r>
                    <a:endParaRPr lang="en-SG" dirty="0"/>
                  </a:p>
                </p:txBody>
              </p:sp>
            </p:grpSp>
            <p:sp>
              <p:nvSpPr>
                <p:cNvPr id="101" name="Rectangle 211"/>
                <p:cNvSpPr/>
                <p:nvPr/>
              </p:nvSpPr>
              <p:spPr>
                <a:xfrm>
                  <a:off x="3027894" y="3434595"/>
                  <a:ext cx="1016244" cy="648154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Local</a:t>
                  </a:r>
                </a:p>
                <a:p>
                  <a:pPr algn="ctr"/>
                  <a:r>
                    <a:rPr lang="en-US" altLang="zh-CN" dirty="0" smtClean="0"/>
                    <a:t>Memory</a:t>
                  </a:r>
                  <a:endParaRPr lang="en-SG" dirty="0"/>
                </a:p>
              </p:txBody>
            </p:sp>
            <p:sp>
              <p:nvSpPr>
                <p:cNvPr id="102" name="TextBox 229"/>
                <p:cNvSpPr txBox="1"/>
                <p:nvPr/>
              </p:nvSpPr>
              <p:spPr>
                <a:xfrm>
                  <a:off x="2886871" y="962552"/>
                  <a:ext cx="3198620" cy="369332"/>
                </a:xfrm>
                <a:prstGeom prst="rect">
                  <a:avLst/>
                </a:prstGeom>
                <a:noFill/>
                <a:ln w="38100"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/>
                    <a:t>Block(1,0</a:t>
                  </a:r>
                  <a:r>
                    <a:rPr lang="en-US" altLang="zh-CN" b="1" dirty="0" smtClean="0"/>
                    <a:t>)</a:t>
                  </a:r>
                  <a:endParaRPr lang="en-SG" b="1" dirty="0"/>
                </a:p>
              </p:txBody>
            </p:sp>
            <p:sp>
              <p:nvSpPr>
                <p:cNvPr id="103" name="Rectangle 214"/>
                <p:cNvSpPr/>
                <p:nvPr/>
              </p:nvSpPr>
              <p:spPr>
                <a:xfrm>
                  <a:off x="4647711" y="2076366"/>
                  <a:ext cx="1031449" cy="407653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Register</a:t>
                  </a:r>
                  <a:endParaRPr lang="en-SG" dirty="0"/>
                </a:p>
              </p:txBody>
            </p:sp>
            <p:sp>
              <p:nvSpPr>
                <p:cNvPr id="104" name="Rectangle 215"/>
                <p:cNvSpPr/>
                <p:nvPr/>
              </p:nvSpPr>
              <p:spPr>
                <a:xfrm>
                  <a:off x="4642707" y="2760115"/>
                  <a:ext cx="1442784" cy="390707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Thread(1,0)</a:t>
                  </a:r>
                  <a:endParaRPr lang="en-SG" dirty="0"/>
                </a:p>
              </p:txBody>
            </p:sp>
            <p:sp>
              <p:nvSpPr>
                <p:cNvPr id="105" name="Rectangle 211"/>
                <p:cNvSpPr/>
                <p:nvPr/>
              </p:nvSpPr>
              <p:spPr>
                <a:xfrm>
                  <a:off x="4642706" y="3441338"/>
                  <a:ext cx="1036454" cy="648154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Local</a:t>
                  </a:r>
                </a:p>
                <a:p>
                  <a:pPr algn="ctr"/>
                  <a:r>
                    <a:rPr lang="en-US" altLang="zh-CN" dirty="0" smtClean="0"/>
                    <a:t>Memory</a:t>
                  </a:r>
                  <a:endParaRPr lang="en-SG" dirty="0"/>
                </a:p>
              </p:txBody>
            </p:sp>
          </p:grpSp>
          <p:cxnSp>
            <p:nvCxnSpPr>
              <p:cNvPr id="93" name="直线箭头连接符 92"/>
              <p:cNvCxnSpPr/>
              <p:nvPr/>
            </p:nvCxnSpPr>
            <p:spPr>
              <a:xfrm>
                <a:off x="3541986" y="2501462"/>
                <a:ext cx="0" cy="2627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5160933" y="2484019"/>
                <a:ext cx="0" cy="2627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3536016" y="3150822"/>
                <a:ext cx="0" cy="2627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线箭头连接符 95"/>
              <p:cNvCxnSpPr/>
              <p:nvPr/>
            </p:nvCxnSpPr>
            <p:spPr>
              <a:xfrm>
                <a:off x="5160933" y="3150821"/>
                <a:ext cx="0" cy="2627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箭头连接符 96"/>
              <p:cNvCxnSpPr/>
              <p:nvPr/>
            </p:nvCxnSpPr>
            <p:spPr>
              <a:xfrm>
                <a:off x="4200526" y="1788775"/>
                <a:ext cx="0" cy="9259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箭头连接符 97"/>
              <p:cNvCxnSpPr/>
              <p:nvPr/>
            </p:nvCxnSpPr>
            <p:spPr>
              <a:xfrm>
                <a:off x="5867401" y="1788774"/>
                <a:ext cx="0" cy="9259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 83"/>
            <p:cNvGrpSpPr/>
            <p:nvPr/>
          </p:nvGrpSpPr>
          <p:grpSpPr>
            <a:xfrm>
              <a:off x="4129086" y="3150821"/>
              <a:ext cx="155848" cy="2725607"/>
              <a:chOff x="4129086" y="3150821"/>
              <a:chExt cx="155848" cy="2725607"/>
            </a:xfrm>
          </p:grpSpPr>
          <p:cxnSp>
            <p:nvCxnSpPr>
              <p:cNvPr id="89" name="直线箭头连接符 88"/>
              <p:cNvCxnSpPr/>
              <p:nvPr/>
            </p:nvCxnSpPr>
            <p:spPr>
              <a:xfrm>
                <a:off x="4129086" y="3150821"/>
                <a:ext cx="0" cy="14384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线箭头连接符 89"/>
              <p:cNvCxnSpPr/>
              <p:nvPr/>
            </p:nvCxnSpPr>
            <p:spPr>
              <a:xfrm>
                <a:off x="4200526" y="3150821"/>
                <a:ext cx="0" cy="2091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4284934" y="3150821"/>
                <a:ext cx="0" cy="27256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 84"/>
            <p:cNvGrpSpPr/>
            <p:nvPr/>
          </p:nvGrpSpPr>
          <p:grpSpPr>
            <a:xfrm>
              <a:off x="5757097" y="3158836"/>
              <a:ext cx="155848" cy="2725607"/>
              <a:chOff x="4129086" y="3150821"/>
              <a:chExt cx="155848" cy="2725607"/>
            </a:xfrm>
          </p:grpSpPr>
          <p:cxnSp>
            <p:nvCxnSpPr>
              <p:cNvPr id="86" name="直线箭头连接符 85"/>
              <p:cNvCxnSpPr/>
              <p:nvPr/>
            </p:nvCxnSpPr>
            <p:spPr>
              <a:xfrm>
                <a:off x="4129086" y="3150821"/>
                <a:ext cx="0" cy="14384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箭头连接符 86"/>
              <p:cNvCxnSpPr/>
              <p:nvPr/>
            </p:nvCxnSpPr>
            <p:spPr>
              <a:xfrm>
                <a:off x="4200526" y="3150821"/>
                <a:ext cx="0" cy="2091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4284934" y="3150821"/>
                <a:ext cx="0" cy="27256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68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/>
          <p:cNvGrpSpPr/>
          <p:nvPr/>
        </p:nvGrpSpPr>
        <p:grpSpPr>
          <a:xfrm>
            <a:off x="3909849" y="850479"/>
            <a:ext cx="3878317" cy="5529300"/>
            <a:chOff x="2920181" y="1504335"/>
            <a:chExt cx="4167732" cy="4269305"/>
          </a:xfrm>
        </p:grpSpPr>
        <p:sp>
          <p:nvSpPr>
            <p:cNvPr id="229" name="Rectangle 228"/>
            <p:cNvSpPr/>
            <p:nvPr/>
          </p:nvSpPr>
          <p:spPr>
            <a:xfrm>
              <a:off x="2920181" y="1504335"/>
              <a:ext cx="4167732" cy="4269305"/>
            </a:xfrm>
            <a:prstGeom prst="rect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920181" y="1504335"/>
              <a:ext cx="3392129" cy="285170"/>
            </a:xfrm>
            <a:prstGeom prst="rect">
              <a:avLst/>
            </a:prstGeom>
            <a:noFill/>
            <a:ln w="3810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 smtClean="0"/>
                <a:t>Device</a:t>
              </a:r>
              <a:endParaRPr lang="en-SG" b="1" dirty="0"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1491083" y="850479"/>
            <a:ext cx="2002750" cy="5529300"/>
            <a:chOff x="2397067" y="850479"/>
            <a:chExt cx="1096765" cy="6269407"/>
          </a:xfrm>
        </p:grpSpPr>
        <p:sp>
          <p:nvSpPr>
            <p:cNvPr id="231" name="Rectangle 230"/>
            <p:cNvSpPr/>
            <p:nvPr/>
          </p:nvSpPr>
          <p:spPr>
            <a:xfrm>
              <a:off x="2397067" y="850479"/>
              <a:ext cx="1096765" cy="62694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2" name="TextBox 229"/>
            <p:cNvSpPr txBox="1"/>
            <p:nvPr/>
          </p:nvSpPr>
          <p:spPr>
            <a:xfrm>
              <a:off x="2397067" y="850479"/>
              <a:ext cx="783048" cy="369332"/>
            </a:xfrm>
            <a:prstGeom prst="rect">
              <a:avLst/>
            </a:prstGeom>
            <a:noFill/>
            <a:ln w="3810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Host</a:t>
              </a:r>
              <a:endParaRPr lang="en-SG" b="1" dirty="0"/>
            </a:p>
          </p:txBody>
        </p:sp>
      </p:grpSp>
      <p:sp>
        <p:nvSpPr>
          <p:cNvPr id="133" name="Rectangle 224"/>
          <p:cNvSpPr/>
          <p:nvPr/>
        </p:nvSpPr>
        <p:spPr>
          <a:xfrm>
            <a:off x="1953122" y="1444312"/>
            <a:ext cx="1103705" cy="45229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Kernel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SG" dirty="0"/>
          </a:p>
        </p:txBody>
      </p:sp>
      <p:sp>
        <p:nvSpPr>
          <p:cNvPr id="135" name="Rectangle 224"/>
          <p:cNvSpPr/>
          <p:nvPr/>
        </p:nvSpPr>
        <p:spPr>
          <a:xfrm>
            <a:off x="1907860" y="3919170"/>
            <a:ext cx="1103705" cy="45229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Kernel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endParaRPr lang="en-SG" dirty="0"/>
          </a:p>
        </p:txBody>
      </p:sp>
      <p:cxnSp>
        <p:nvCxnSpPr>
          <p:cNvPr id="4" name="直线箭头连接符 3"/>
          <p:cNvCxnSpPr/>
          <p:nvPr/>
        </p:nvCxnSpPr>
        <p:spPr>
          <a:xfrm>
            <a:off x="1736203" y="1435505"/>
            <a:ext cx="0" cy="4079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4348627" y="1303284"/>
            <a:ext cx="3113718" cy="2385848"/>
            <a:chOff x="4348627" y="1303284"/>
            <a:chExt cx="3113718" cy="2385848"/>
          </a:xfrm>
        </p:grpSpPr>
        <p:sp>
          <p:nvSpPr>
            <p:cNvPr id="194" name="Rectangle 193"/>
            <p:cNvSpPr/>
            <p:nvPr/>
          </p:nvSpPr>
          <p:spPr>
            <a:xfrm>
              <a:off x="4348627" y="1303284"/>
              <a:ext cx="3113718" cy="2385848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9" name="TextBox 229"/>
            <p:cNvSpPr txBox="1"/>
            <p:nvPr/>
          </p:nvSpPr>
          <p:spPr>
            <a:xfrm>
              <a:off x="4348627" y="1306693"/>
              <a:ext cx="2945644" cy="369332"/>
            </a:xfrm>
            <a:prstGeom prst="rect">
              <a:avLst/>
            </a:prstGeom>
            <a:noFill/>
            <a:ln w="3810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Grid 1</a:t>
              </a:r>
              <a:endParaRPr lang="en-SG" dirty="0"/>
            </a:p>
          </p:txBody>
        </p:sp>
        <p:grpSp>
          <p:nvGrpSpPr>
            <p:cNvPr id="15" name="组 14"/>
            <p:cNvGrpSpPr/>
            <p:nvPr/>
          </p:nvGrpSpPr>
          <p:grpSpPr>
            <a:xfrm>
              <a:off x="4504242" y="1672955"/>
              <a:ext cx="845524" cy="1878284"/>
              <a:chOff x="4504242" y="1672955"/>
              <a:chExt cx="845524" cy="1878284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4504242" y="1672955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</a:t>
                </a:r>
              </a:p>
              <a:p>
                <a:pPr algn="ctr"/>
                <a:r>
                  <a:rPr lang="en-US" dirty="0" smtClean="0"/>
                  <a:t>(0,0)</a:t>
                </a:r>
                <a:endParaRPr lang="en-SG" dirty="0"/>
              </a:p>
            </p:txBody>
          </p:sp>
          <p:sp>
            <p:nvSpPr>
              <p:cNvPr id="140" name="Rectangle 218"/>
              <p:cNvSpPr/>
              <p:nvPr/>
            </p:nvSpPr>
            <p:spPr>
              <a:xfrm>
                <a:off x="4504242" y="2325049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</a:t>
                </a:r>
              </a:p>
              <a:p>
                <a:pPr algn="ctr"/>
                <a:r>
                  <a:rPr lang="en-US" dirty="0" smtClean="0"/>
                  <a:t>(0,1)</a:t>
                </a:r>
                <a:endParaRPr lang="en-SG" dirty="0"/>
              </a:p>
            </p:txBody>
          </p:sp>
          <p:sp>
            <p:nvSpPr>
              <p:cNvPr id="141" name="Rectangle 218"/>
              <p:cNvSpPr/>
              <p:nvPr/>
            </p:nvSpPr>
            <p:spPr>
              <a:xfrm>
                <a:off x="4504242" y="2979574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……</a:t>
                </a:r>
                <a:endParaRPr lang="en-SG" dirty="0"/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5458516" y="1671739"/>
              <a:ext cx="845524" cy="1878284"/>
              <a:chOff x="4504242" y="1672955"/>
              <a:chExt cx="845524" cy="1878284"/>
            </a:xfrm>
          </p:grpSpPr>
          <p:sp>
            <p:nvSpPr>
              <p:cNvPr id="145" name="Rectangle 218"/>
              <p:cNvSpPr/>
              <p:nvPr/>
            </p:nvSpPr>
            <p:spPr>
              <a:xfrm>
                <a:off x="4504242" y="1672955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</a:t>
                </a:r>
              </a:p>
              <a:p>
                <a:pPr algn="ctr"/>
                <a:r>
                  <a:rPr lang="en-US" dirty="0" smtClean="0"/>
                  <a:t>(</a:t>
                </a:r>
                <a:r>
                  <a:rPr lang="en-US" altLang="zh-CN" dirty="0" smtClean="0"/>
                  <a:t>1</a:t>
                </a:r>
                <a:r>
                  <a:rPr lang="en-US" dirty="0" smtClean="0"/>
                  <a:t>,0)</a:t>
                </a:r>
                <a:endParaRPr lang="en-SG" dirty="0"/>
              </a:p>
            </p:txBody>
          </p:sp>
          <p:sp>
            <p:nvSpPr>
              <p:cNvPr id="146" name="Rectangle 218"/>
              <p:cNvSpPr/>
              <p:nvPr/>
            </p:nvSpPr>
            <p:spPr>
              <a:xfrm>
                <a:off x="4504242" y="2325049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</a:t>
                </a:r>
              </a:p>
              <a:p>
                <a:pPr algn="ctr"/>
                <a:r>
                  <a:rPr lang="en-US" dirty="0" smtClean="0"/>
                  <a:t>(</a:t>
                </a:r>
                <a:r>
                  <a:rPr lang="en-US" altLang="zh-CN" dirty="0" smtClean="0"/>
                  <a:t>1</a:t>
                </a:r>
                <a:r>
                  <a:rPr lang="en-US" dirty="0" smtClean="0"/>
                  <a:t>,</a:t>
                </a:r>
                <a:r>
                  <a:rPr lang="en-US" altLang="zh-CN" dirty="0" smtClean="0"/>
                  <a:t>1</a:t>
                </a:r>
                <a:r>
                  <a:rPr lang="en-US" dirty="0" smtClean="0"/>
                  <a:t>)</a:t>
                </a:r>
                <a:endParaRPr lang="en-SG" dirty="0"/>
              </a:p>
            </p:txBody>
          </p:sp>
          <p:sp>
            <p:nvSpPr>
              <p:cNvPr id="147" name="Rectangle 218"/>
              <p:cNvSpPr/>
              <p:nvPr/>
            </p:nvSpPr>
            <p:spPr>
              <a:xfrm>
                <a:off x="4504242" y="2979574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en-SG" altLang="zh-CN" dirty="0"/>
              </a:p>
            </p:txBody>
          </p:sp>
        </p:grpSp>
        <p:grpSp>
          <p:nvGrpSpPr>
            <p:cNvPr id="189" name="组 188"/>
            <p:cNvGrpSpPr/>
            <p:nvPr/>
          </p:nvGrpSpPr>
          <p:grpSpPr>
            <a:xfrm>
              <a:off x="6412790" y="1670458"/>
              <a:ext cx="845524" cy="1878284"/>
              <a:chOff x="4504242" y="1672955"/>
              <a:chExt cx="845524" cy="1878284"/>
            </a:xfrm>
          </p:grpSpPr>
          <p:sp>
            <p:nvSpPr>
              <p:cNvPr id="236" name="Rectangle 218"/>
              <p:cNvSpPr/>
              <p:nvPr/>
            </p:nvSpPr>
            <p:spPr>
              <a:xfrm>
                <a:off x="4504242" y="1672955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</a:t>
                </a:r>
              </a:p>
              <a:p>
                <a:pPr algn="ctr"/>
                <a:r>
                  <a:rPr lang="en-US" dirty="0" smtClean="0"/>
                  <a:t>(</a:t>
                </a:r>
                <a:r>
                  <a:rPr lang="en-US" altLang="zh-CN" dirty="0" smtClean="0"/>
                  <a:t>2</a:t>
                </a:r>
                <a:r>
                  <a:rPr lang="en-US" dirty="0" smtClean="0"/>
                  <a:t>,0)</a:t>
                </a:r>
                <a:endParaRPr lang="en-SG" dirty="0"/>
              </a:p>
            </p:txBody>
          </p:sp>
          <p:sp>
            <p:nvSpPr>
              <p:cNvPr id="238" name="Rectangle 218"/>
              <p:cNvSpPr/>
              <p:nvPr/>
            </p:nvSpPr>
            <p:spPr>
              <a:xfrm>
                <a:off x="4504242" y="2325049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</a:t>
                </a:r>
              </a:p>
              <a:p>
                <a:pPr algn="ctr"/>
                <a:r>
                  <a:rPr lang="en-US" dirty="0" smtClean="0"/>
                  <a:t>(</a:t>
                </a:r>
                <a:r>
                  <a:rPr lang="en-US" altLang="zh-CN" dirty="0" smtClean="0"/>
                  <a:t>2</a:t>
                </a:r>
                <a:r>
                  <a:rPr lang="en-US" dirty="0" smtClean="0"/>
                  <a:t>,</a:t>
                </a:r>
                <a:r>
                  <a:rPr lang="en-US" altLang="zh-CN" dirty="0" smtClean="0"/>
                  <a:t>1</a:t>
                </a:r>
                <a:r>
                  <a:rPr lang="en-US" dirty="0" smtClean="0"/>
                  <a:t>)</a:t>
                </a:r>
                <a:endParaRPr lang="en-SG" dirty="0"/>
              </a:p>
            </p:txBody>
          </p:sp>
          <p:sp>
            <p:nvSpPr>
              <p:cNvPr id="239" name="Rectangle 218"/>
              <p:cNvSpPr/>
              <p:nvPr/>
            </p:nvSpPr>
            <p:spPr>
              <a:xfrm>
                <a:off x="4504242" y="2979574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en-SG" altLang="zh-CN" dirty="0"/>
              </a:p>
            </p:txBody>
          </p:sp>
        </p:grpSp>
      </p:grpSp>
      <p:grpSp>
        <p:nvGrpSpPr>
          <p:cNvPr id="240" name="组 239"/>
          <p:cNvGrpSpPr/>
          <p:nvPr/>
        </p:nvGrpSpPr>
        <p:grpSpPr>
          <a:xfrm>
            <a:off x="4348627" y="3841531"/>
            <a:ext cx="3113718" cy="2385848"/>
            <a:chOff x="4348627" y="1303284"/>
            <a:chExt cx="3113718" cy="2385848"/>
          </a:xfrm>
        </p:grpSpPr>
        <p:sp>
          <p:nvSpPr>
            <p:cNvPr id="241" name="Rectangle 193"/>
            <p:cNvSpPr/>
            <p:nvPr/>
          </p:nvSpPr>
          <p:spPr>
            <a:xfrm>
              <a:off x="4348627" y="1303284"/>
              <a:ext cx="3113718" cy="2385848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2" name="TextBox 229"/>
            <p:cNvSpPr txBox="1"/>
            <p:nvPr/>
          </p:nvSpPr>
          <p:spPr>
            <a:xfrm>
              <a:off x="4348627" y="1306693"/>
              <a:ext cx="2945644" cy="369332"/>
            </a:xfrm>
            <a:prstGeom prst="rect">
              <a:avLst/>
            </a:prstGeom>
            <a:noFill/>
            <a:ln w="3810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Grid </a:t>
              </a:r>
              <a:r>
                <a:rPr lang="en-US" altLang="zh-CN" dirty="0" smtClean="0"/>
                <a:t>2</a:t>
              </a:r>
              <a:endParaRPr lang="en-SG" dirty="0"/>
            </a:p>
          </p:txBody>
        </p:sp>
        <p:grpSp>
          <p:nvGrpSpPr>
            <p:cNvPr id="243" name="组 242"/>
            <p:cNvGrpSpPr/>
            <p:nvPr/>
          </p:nvGrpSpPr>
          <p:grpSpPr>
            <a:xfrm>
              <a:off x="4504242" y="1672955"/>
              <a:ext cx="845524" cy="1878284"/>
              <a:chOff x="4504242" y="1672955"/>
              <a:chExt cx="845524" cy="1878284"/>
            </a:xfrm>
          </p:grpSpPr>
          <p:sp>
            <p:nvSpPr>
              <p:cNvPr id="252" name="Rectangle 218"/>
              <p:cNvSpPr/>
              <p:nvPr/>
            </p:nvSpPr>
            <p:spPr>
              <a:xfrm>
                <a:off x="4504242" y="1672955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53" name="Rectangle 218"/>
              <p:cNvSpPr/>
              <p:nvPr/>
            </p:nvSpPr>
            <p:spPr>
              <a:xfrm>
                <a:off x="4504242" y="2325049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54" name="Rectangle 218"/>
              <p:cNvSpPr/>
              <p:nvPr/>
            </p:nvSpPr>
            <p:spPr>
              <a:xfrm>
                <a:off x="4504242" y="2979574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244" name="组 243"/>
            <p:cNvGrpSpPr/>
            <p:nvPr/>
          </p:nvGrpSpPr>
          <p:grpSpPr>
            <a:xfrm>
              <a:off x="5458516" y="1671739"/>
              <a:ext cx="845524" cy="1878284"/>
              <a:chOff x="4504242" y="1672955"/>
              <a:chExt cx="845524" cy="1878284"/>
            </a:xfrm>
          </p:grpSpPr>
          <p:sp>
            <p:nvSpPr>
              <p:cNvPr id="249" name="Rectangle 218"/>
              <p:cNvSpPr/>
              <p:nvPr/>
            </p:nvSpPr>
            <p:spPr>
              <a:xfrm>
                <a:off x="4504242" y="1672955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50" name="Rectangle 218"/>
              <p:cNvSpPr/>
              <p:nvPr/>
            </p:nvSpPr>
            <p:spPr>
              <a:xfrm>
                <a:off x="4504242" y="2325049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51" name="Rectangle 218"/>
              <p:cNvSpPr/>
              <p:nvPr/>
            </p:nvSpPr>
            <p:spPr>
              <a:xfrm>
                <a:off x="4504242" y="2979574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altLang="zh-CN" dirty="0"/>
              </a:p>
            </p:txBody>
          </p:sp>
        </p:grpSp>
        <p:grpSp>
          <p:nvGrpSpPr>
            <p:cNvPr id="245" name="组 244"/>
            <p:cNvGrpSpPr/>
            <p:nvPr/>
          </p:nvGrpSpPr>
          <p:grpSpPr>
            <a:xfrm>
              <a:off x="6412790" y="1670458"/>
              <a:ext cx="845524" cy="1878284"/>
              <a:chOff x="4504242" y="1672955"/>
              <a:chExt cx="845524" cy="1878284"/>
            </a:xfrm>
          </p:grpSpPr>
          <p:sp>
            <p:nvSpPr>
              <p:cNvPr id="246" name="Rectangle 218"/>
              <p:cNvSpPr/>
              <p:nvPr/>
            </p:nvSpPr>
            <p:spPr>
              <a:xfrm>
                <a:off x="4504242" y="1672955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47" name="Rectangle 218"/>
              <p:cNvSpPr/>
              <p:nvPr/>
            </p:nvSpPr>
            <p:spPr>
              <a:xfrm>
                <a:off x="4504242" y="2325049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48" name="Rectangle 218"/>
              <p:cNvSpPr/>
              <p:nvPr/>
            </p:nvSpPr>
            <p:spPr>
              <a:xfrm>
                <a:off x="4504242" y="2979574"/>
                <a:ext cx="845524" cy="57166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altLang="zh-CN" dirty="0"/>
              </a:p>
            </p:txBody>
          </p:sp>
        </p:grpSp>
      </p:grpSp>
      <p:grpSp>
        <p:nvGrpSpPr>
          <p:cNvPr id="255" name="组 254"/>
          <p:cNvGrpSpPr/>
          <p:nvPr/>
        </p:nvGrpSpPr>
        <p:grpSpPr>
          <a:xfrm>
            <a:off x="3367298" y="4357069"/>
            <a:ext cx="4526863" cy="2464194"/>
            <a:chOff x="4335157" y="1741542"/>
            <a:chExt cx="4008669" cy="2330977"/>
          </a:xfrm>
        </p:grpSpPr>
        <p:sp>
          <p:nvSpPr>
            <p:cNvPr id="256" name="Rectangle 193"/>
            <p:cNvSpPr/>
            <p:nvPr/>
          </p:nvSpPr>
          <p:spPr>
            <a:xfrm>
              <a:off x="4335157" y="1741542"/>
              <a:ext cx="4008669" cy="2330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7" name="TextBox 229"/>
            <p:cNvSpPr txBox="1"/>
            <p:nvPr/>
          </p:nvSpPr>
          <p:spPr>
            <a:xfrm>
              <a:off x="4379856" y="1755156"/>
              <a:ext cx="3929159" cy="369332"/>
            </a:xfrm>
            <a:prstGeom prst="rect">
              <a:avLst/>
            </a:prstGeom>
            <a:noFill/>
            <a:ln w="3810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Block(1,1)</a:t>
              </a:r>
              <a:endParaRPr lang="en-SG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20452"/>
              </p:ext>
            </p:extLst>
          </p:nvPr>
        </p:nvGraphicFramePr>
        <p:xfrm>
          <a:off x="3481586" y="4726401"/>
          <a:ext cx="4322192" cy="1894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52"/>
                <a:gridCol w="857250"/>
                <a:gridCol w="857250"/>
                <a:gridCol w="857250"/>
                <a:gridCol w="891490"/>
              </a:tblGrid>
              <a:tr h="707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Thread</a:t>
                      </a:r>
                    </a:p>
                    <a:p>
                      <a:pPr algn="ctr"/>
                      <a:r>
                        <a:rPr lang="en-US" altLang="zh-CN" dirty="0" smtClean="0"/>
                        <a:t>(0,0)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Thread</a:t>
                      </a:r>
                    </a:p>
                    <a:p>
                      <a:pPr algn="ctr"/>
                      <a:r>
                        <a:rPr lang="en-US" altLang="zh-CN" dirty="0" smtClean="0"/>
                        <a:t>(1,0)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Thread</a:t>
                      </a:r>
                    </a:p>
                    <a:p>
                      <a:pPr algn="ctr"/>
                      <a:r>
                        <a:rPr lang="en-US" altLang="zh-CN" dirty="0" smtClean="0"/>
                        <a:t>(2,0)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Thread</a:t>
                      </a:r>
                    </a:p>
                    <a:p>
                      <a:pPr algn="ctr"/>
                      <a:r>
                        <a:rPr lang="en-US" altLang="zh-CN" dirty="0" smtClean="0"/>
                        <a:t>(3,0)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Thread</a:t>
                      </a:r>
                    </a:p>
                    <a:p>
                      <a:pPr algn="ctr"/>
                      <a:r>
                        <a:rPr lang="en-US" altLang="zh-CN" dirty="0" smtClean="0"/>
                        <a:t>(4,0)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9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Thread</a:t>
                      </a:r>
                    </a:p>
                    <a:p>
                      <a:pPr algn="ctr"/>
                      <a:r>
                        <a:rPr lang="en-US" altLang="zh-CN" dirty="0" smtClean="0"/>
                        <a:t>(0,1)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Thread</a:t>
                      </a:r>
                    </a:p>
                    <a:p>
                      <a:pPr algn="ctr"/>
                      <a:r>
                        <a:rPr lang="en-US" altLang="zh-CN" dirty="0" smtClean="0"/>
                        <a:t>(1,1)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Thread</a:t>
                      </a:r>
                    </a:p>
                    <a:p>
                      <a:pPr algn="ctr"/>
                      <a:r>
                        <a:rPr lang="en-US" altLang="zh-CN" dirty="0" smtClean="0"/>
                        <a:t>(2,1)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Thread</a:t>
                      </a:r>
                    </a:p>
                    <a:p>
                      <a:pPr algn="ctr"/>
                      <a:r>
                        <a:rPr lang="en-US" altLang="zh-CN" dirty="0" smtClean="0"/>
                        <a:t>(3,1)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Thread</a:t>
                      </a:r>
                    </a:p>
                    <a:p>
                      <a:pPr algn="ctr"/>
                      <a:r>
                        <a:rPr lang="en-US" altLang="zh-CN" dirty="0" smtClean="0"/>
                        <a:t>(4,1)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6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……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……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……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1" name="直线连接符 20"/>
          <p:cNvCxnSpPr/>
          <p:nvPr/>
        </p:nvCxnSpPr>
        <p:spPr>
          <a:xfrm flipH="1">
            <a:off x="3367298" y="2322552"/>
            <a:ext cx="2091218" cy="2034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连接符 269"/>
          <p:cNvCxnSpPr/>
          <p:nvPr/>
        </p:nvCxnSpPr>
        <p:spPr>
          <a:xfrm flipH="1">
            <a:off x="3367298" y="2896714"/>
            <a:ext cx="2091218" cy="3919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线连接符 270"/>
          <p:cNvCxnSpPr/>
          <p:nvPr/>
        </p:nvCxnSpPr>
        <p:spPr>
          <a:xfrm>
            <a:off x="6301660" y="2896714"/>
            <a:ext cx="1610868" cy="39358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线连接符 271"/>
          <p:cNvCxnSpPr/>
          <p:nvPr/>
        </p:nvCxnSpPr>
        <p:spPr>
          <a:xfrm>
            <a:off x="6301660" y="2383148"/>
            <a:ext cx="1599463" cy="19883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3056827" y="1670457"/>
            <a:ext cx="13043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线箭头连接符 272"/>
          <p:cNvCxnSpPr/>
          <p:nvPr/>
        </p:nvCxnSpPr>
        <p:spPr>
          <a:xfrm>
            <a:off x="3012264" y="4130924"/>
            <a:ext cx="13043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3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91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12958</TotalTime>
  <Words>375</Words>
  <Application>Microsoft Macintosh PowerPoint</Application>
  <PresentationFormat>宽屏</PresentationFormat>
  <Paragraphs>210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Cambria Math</vt:lpstr>
      <vt:lpstr>DengXian</vt:lpstr>
      <vt:lpstr>等线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Yuchen</dc:creator>
  <cp:lastModifiedBy>Microsoft Office 用户</cp:lastModifiedBy>
  <cp:revision>49</cp:revision>
  <cp:lastPrinted>2018-09-27T04:39:31Z</cp:lastPrinted>
  <dcterms:created xsi:type="dcterms:W3CDTF">2018-09-17T04:31:45Z</dcterms:created>
  <dcterms:modified xsi:type="dcterms:W3CDTF">2019-06-20T13:38:33Z</dcterms:modified>
</cp:coreProperties>
</file>