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4"/>
    <p:sldMasterId id="2147484114" r:id="rId5"/>
  </p:sldMasterIdLst>
  <p:sldIdLst>
    <p:sldId id="257" r:id="rId6"/>
    <p:sldId id="273" r:id="rId7"/>
    <p:sldId id="275" r:id="rId8"/>
    <p:sldId id="276" r:id="rId9"/>
    <p:sldId id="277" r:id="rId10"/>
    <p:sldId id="279" r:id="rId11"/>
    <p:sldId id="278" r:id="rId12"/>
    <p:sldId id="274" r:id="rId13"/>
    <p:sldId id="270" r:id="rId14"/>
    <p:sldId id="271" r:id="rId15"/>
    <p:sldId id="272" r:id="rId16"/>
  </p:sldIdLst>
  <p:sldSz cx="12192000" cy="6858000"/>
  <p:notesSz cx="6805613" cy="9944100"/>
  <p:defaultTextStyle>
    <a:defPPr>
      <a:defRPr lang="nl-B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60958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121917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82875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243833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196">
          <p15:clr>
            <a:srgbClr val="A4A3A4"/>
          </p15:clr>
        </p15:guide>
        <p15:guide id="2" orient="horz" pos="3127">
          <p15:clr>
            <a:srgbClr val="A4A3A4"/>
          </p15:clr>
        </p15:guide>
        <p15:guide id="3" pos="197">
          <p15:clr>
            <a:srgbClr val="A4A3A4"/>
          </p15:clr>
        </p15:guide>
        <p15:guide id="4" pos="2144">
          <p15:clr>
            <a:srgbClr val="A4A3A4"/>
          </p15:clr>
        </p15:guide>
        <p15:guide id="5" pos="40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4" autoAdjust="0"/>
    <p:restoredTop sz="96343" autoAdjust="0"/>
  </p:normalViewPr>
  <p:slideViewPr>
    <p:cSldViewPr snapToGrid="0" snapToObjects="1" showGuides="1">
      <p:cViewPr varScale="1">
        <p:scale>
          <a:sx n="130" d="100"/>
          <a:sy n="130" d="100"/>
        </p:scale>
        <p:origin x="216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>
        <p:guide orient="horz" pos="196"/>
        <p:guide orient="horz" pos="3127"/>
        <p:guide pos="197"/>
        <p:guide pos="2144"/>
        <p:guide pos="409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77"/>
                <a:ea typeface="+mn-ea"/>
                <a:cs typeface="+mn-cs"/>
              </a:defRPr>
            </a:pPr>
            <a:r>
              <a:rPr lang="en-GB" b="1" i="0" dirty="0">
                <a:latin typeface="Calibri" panose="020F0502020204030204" pitchFamily="34" charset="0"/>
                <a:cs typeface="Calibri" panose="020F0502020204030204" pitchFamily="34" charset="0"/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ITC Officina Sans Std Book" panose="020B0506040203020204" pitchFamily="34" charset="77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B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Blad1!$A$2:$A$5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Blad1!$B$2:$B$5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0B-8D40-B476-6D003D580394}"/>
            </c:ext>
          </c:extLst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B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Blad1!$A$2:$A$5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Blad1!$C$2:$C$5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0B-8D40-B476-6D003D580394}"/>
            </c:ext>
          </c:extLst>
        </c:ser>
        <c:ser>
          <c:idx val="2"/>
          <c:order val="2"/>
          <c:tx>
            <c:strRef>
              <c:f>Blad1!$D$1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en-B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Blad1!$A$2:$A$5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Blad1!$D$2:$D$5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0B-8D40-B476-6D003D58039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26507472"/>
        <c:axId val="526285407"/>
      </c:barChart>
      <c:catAx>
        <c:axId val="2026507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77"/>
                <a:ea typeface="+mn-ea"/>
                <a:cs typeface="+mn-cs"/>
              </a:defRPr>
            </a:pPr>
            <a:endParaRPr lang="en-BE"/>
          </a:p>
        </c:txPr>
        <c:crossAx val="526285407"/>
        <c:crosses val="autoZero"/>
        <c:auto val="1"/>
        <c:lblAlgn val="ctr"/>
        <c:lblOffset val="100"/>
        <c:noMultiLvlLbl val="0"/>
      </c:catAx>
      <c:valAx>
        <c:axId val="526285407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77"/>
                <a:ea typeface="+mn-ea"/>
                <a:cs typeface="+mn-cs"/>
              </a:defRPr>
            </a:pPr>
            <a:endParaRPr lang="en-BE"/>
          </a:p>
        </c:txPr>
        <c:crossAx val="2026507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pPr>
            <a:endParaRPr lang="en-BE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pPr>
            <a:endParaRPr lang="en-BE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77"/>
              <a:ea typeface="+mn-ea"/>
              <a:cs typeface="+mn-cs"/>
            </a:defRPr>
          </a:pPr>
          <a:endParaRPr lang="en-B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aseline="0">
          <a:latin typeface="ITC Officina Sans Std Book" panose="020B0506040203020204" pitchFamily="34" charset="77"/>
        </a:defRPr>
      </a:pPr>
      <a:endParaRPr lang="en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only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A766-FA6C-4E42-BAD1-58E378599F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1DCFB5-39F0-E04F-B592-B890194C07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5A4F71-3F20-42EB-95C9-52E7339E42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888" y="1516380"/>
            <a:ext cx="10944225" cy="4720907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8563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6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64A23-42F4-0341-A372-ED0B454B6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5" name="Tijdelijke aanduiding voor afbeelding 33">
            <a:extLst>
              <a:ext uri="{FF2B5EF4-FFF2-40B4-BE49-F238E27FC236}">
                <a16:creationId xmlns:a16="http://schemas.microsoft.com/office/drawing/2014/main" id="{19D3F277-1732-274A-BDAC-F3BB5EB7334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664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7" name="Tijdelijke aanduiding voor afbeelding 33">
            <a:extLst>
              <a:ext uri="{FF2B5EF4-FFF2-40B4-BE49-F238E27FC236}">
                <a16:creationId xmlns:a16="http://schemas.microsoft.com/office/drawing/2014/main" id="{C73DE83C-1825-BF4A-A473-AF62420F8C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10221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9" name="Tijdelijke aanduiding voor afbeelding 33">
            <a:extLst>
              <a:ext uri="{FF2B5EF4-FFF2-40B4-BE49-F238E27FC236}">
                <a16:creationId xmlns:a16="http://schemas.microsoft.com/office/drawing/2014/main" id="{64A41B62-3349-A641-9E85-33C3E278DD4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41330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88F6B30C-94E8-264F-86F5-31D0E47D7244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058585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261850B4-D4F1-234A-9F22-195572228DA4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802688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DCDD9BD6-DB58-C84C-BD3C-F9652F4D492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326874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5" name="Tijdelijke aanduiding voor afbeelding 33">
            <a:extLst>
              <a:ext uri="{FF2B5EF4-FFF2-40B4-BE49-F238E27FC236}">
                <a16:creationId xmlns:a16="http://schemas.microsoft.com/office/drawing/2014/main" id="{965879DE-F296-964E-A952-9184C5050E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30664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7" name="Tijdelijke aanduiding voor afbeelding 33">
            <a:extLst>
              <a:ext uri="{FF2B5EF4-FFF2-40B4-BE49-F238E27FC236}">
                <a16:creationId xmlns:a16="http://schemas.microsoft.com/office/drawing/2014/main" id="{D15EA347-33D1-EE4E-9464-3CF0EAE3C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410221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9" name="Tijdelijke aanduiding voor afbeelding 33">
            <a:extLst>
              <a:ext uri="{FF2B5EF4-FFF2-40B4-BE49-F238E27FC236}">
                <a16:creationId xmlns:a16="http://schemas.microsoft.com/office/drawing/2014/main" id="{4EC1974C-2EB3-274B-A88C-617CC7414E5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141330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20" name="Tijdelijke aanduiding voor inhoud 2">
            <a:extLst>
              <a:ext uri="{FF2B5EF4-FFF2-40B4-BE49-F238E27FC236}">
                <a16:creationId xmlns:a16="http://schemas.microsoft.com/office/drawing/2014/main" id="{330314A6-BF29-EC42-BF75-622C5286D534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5058585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1" name="Tijdelijke aanduiding voor inhoud 2">
            <a:extLst>
              <a:ext uri="{FF2B5EF4-FFF2-40B4-BE49-F238E27FC236}">
                <a16:creationId xmlns:a16="http://schemas.microsoft.com/office/drawing/2014/main" id="{D6D76FCC-D508-DD4F-BB82-48A5BCC54578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8802688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2" name="Tijdelijke aanduiding voor inhoud 2">
            <a:extLst>
              <a:ext uri="{FF2B5EF4-FFF2-40B4-BE49-F238E27FC236}">
                <a16:creationId xmlns:a16="http://schemas.microsoft.com/office/drawing/2014/main" id="{125E4E80-E44F-EA4F-8054-6AB42A8470B4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1326874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3528E721-8656-4BDD-B009-8819AFB97FC5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1339266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2C048C0B-E29D-49EF-80B5-29D0B0F479C0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1339266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5F680696-8F3B-4E74-B265-71DF36E09776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5070977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50B084AF-045B-4B49-8FBE-93ACB3E7F00A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8802688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D8E938A-1AD9-4373-BBFD-C7C066DAB3FA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5070977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0C6D1181-34A3-47D3-99A2-1B802126EDC5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8802688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16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-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06A4-C8C0-BA4F-A09B-9014BCE49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6E971-EE47-7745-ACA8-1DEF0415F3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jdelijke aanduiding voor grafiek 4">
            <a:extLst>
              <a:ext uri="{FF2B5EF4-FFF2-40B4-BE49-F238E27FC236}">
                <a16:creationId xmlns:a16="http://schemas.microsoft.com/office/drawing/2014/main" id="{967EE9E6-2701-5E4F-A341-5478485FBD82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623889" y="1578459"/>
            <a:ext cx="10944224" cy="465882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Arial" panose="020B0604020202020204" pitchFamily="34" charset="0"/>
              <a:buNone/>
              <a:tabLst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tabLst/>
              <a:defRPr/>
            </a:pPr>
            <a:r>
              <a:rPr lang="en-US" noProof="0"/>
              <a:t>Click the icon to add an object</a:t>
            </a:r>
          </a:p>
        </p:txBody>
      </p:sp>
    </p:spTree>
    <p:extLst>
      <p:ext uri="{BB962C8B-B14F-4D97-AF65-F5344CB8AC3E}">
        <p14:creationId xmlns:p14="http://schemas.microsoft.com/office/powerpoint/2010/main" val="3082753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chart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6014-7DB0-CF4A-88E9-463AB221A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45457A-9933-1149-9392-ABAF631B7C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jdelijke aanduiding voor grafiek 4">
            <a:extLst>
              <a:ext uri="{FF2B5EF4-FFF2-40B4-BE49-F238E27FC236}">
                <a16:creationId xmlns:a16="http://schemas.microsoft.com/office/drawing/2014/main" id="{3AF460E3-37FD-6B4C-86A1-EEC95DD40B34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623889" y="2760663"/>
            <a:ext cx="10944224" cy="34766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object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A507705-E8A5-0A44-A7D0-4ECFDD431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1690688"/>
            <a:ext cx="10936287" cy="885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83614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UAntwerpen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90802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titleredfu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7ABBDCB5-5D2A-8947-AEB8-B06A6093E3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2737623"/>
            <a:ext cx="10944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BF08461-C600-4C47-803A-43BF0EAD9B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4471987"/>
            <a:ext cx="10944225" cy="1062037"/>
          </a:xfrm>
          <a:prstGeom prst="rect">
            <a:avLst/>
          </a:prstGeom>
        </p:spPr>
        <p:txBody>
          <a:bodyPr/>
          <a:lstStyle>
            <a:lvl1pPr algn="ctr"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2pPr>
            <a:lvl3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3pPr>
            <a:lvl4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4pPr>
            <a:lvl5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5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2" name="Afbeelding 12">
            <a:extLst>
              <a:ext uri="{FF2B5EF4-FFF2-40B4-BE49-F238E27FC236}">
                <a16:creationId xmlns:a16="http://schemas.microsoft.com/office/drawing/2014/main" id="{C1F2FEB8-1AC8-4173-B90A-B3C5D7AEE4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3059" y="1506906"/>
            <a:ext cx="2745882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titl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AABACC8-28A2-D34B-8A1E-5CF7BA9005CC}"/>
              </a:ext>
            </a:extLst>
          </p:cNvPr>
          <p:cNvSpPr/>
          <p:nvPr userDrawn="1"/>
        </p:nvSpPr>
        <p:spPr>
          <a:xfrm>
            <a:off x="623888" y="627478"/>
            <a:ext cx="10954551" cy="5618356"/>
          </a:xfrm>
          <a:custGeom>
            <a:avLst/>
            <a:gdLst>
              <a:gd name="connsiteX0" fmla="*/ 0 w 10296525"/>
              <a:gd name="connsiteY0" fmla="*/ 0 h 4968875"/>
              <a:gd name="connsiteX1" fmla="*/ 10296525 w 10296525"/>
              <a:gd name="connsiteY1" fmla="*/ 0 h 4968875"/>
              <a:gd name="connsiteX2" fmla="*/ 10296525 w 10296525"/>
              <a:gd name="connsiteY2" fmla="*/ 4968875 h 4968875"/>
              <a:gd name="connsiteX3" fmla="*/ 253304 w 10296525"/>
              <a:gd name="connsiteY3" fmla="*/ 4968875 h 4968875"/>
              <a:gd name="connsiteX4" fmla="*/ 202263 w 10296525"/>
              <a:gd name="connsiteY4" fmla="*/ 4963730 h 4968875"/>
              <a:gd name="connsiteX5" fmla="*/ 0 w 10296525"/>
              <a:gd name="connsiteY5" fmla="*/ 4715562 h 4968875"/>
              <a:gd name="connsiteX6" fmla="*/ 0 w 10296525"/>
              <a:gd name="connsiteY6" fmla="*/ 0 h 4968875"/>
              <a:gd name="connsiteX0" fmla="*/ 0 w 10629811"/>
              <a:gd name="connsiteY0" fmla="*/ 0 h 4968875"/>
              <a:gd name="connsiteX1" fmla="*/ 10629811 w 10629811"/>
              <a:gd name="connsiteY1" fmla="*/ 8546 h 4968875"/>
              <a:gd name="connsiteX2" fmla="*/ 10296525 w 10629811"/>
              <a:gd name="connsiteY2" fmla="*/ 4968875 h 4968875"/>
              <a:gd name="connsiteX3" fmla="*/ 253304 w 10629811"/>
              <a:gd name="connsiteY3" fmla="*/ 4968875 h 4968875"/>
              <a:gd name="connsiteX4" fmla="*/ 202263 w 10629811"/>
              <a:gd name="connsiteY4" fmla="*/ 4963730 h 4968875"/>
              <a:gd name="connsiteX5" fmla="*/ 0 w 10629811"/>
              <a:gd name="connsiteY5" fmla="*/ 4715562 h 4968875"/>
              <a:gd name="connsiteX6" fmla="*/ 0 w 10629811"/>
              <a:gd name="connsiteY6" fmla="*/ 0 h 4968875"/>
              <a:gd name="connsiteX0" fmla="*/ 0 w 10629811"/>
              <a:gd name="connsiteY0" fmla="*/ 0 h 4977421"/>
              <a:gd name="connsiteX1" fmla="*/ 10629811 w 10629811"/>
              <a:gd name="connsiteY1" fmla="*/ 8546 h 4977421"/>
              <a:gd name="connsiteX2" fmla="*/ 10629811 w 10629811"/>
              <a:gd name="connsiteY2" fmla="*/ 4977421 h 4977421"/>
              <a:gd name="connsiteX3" fmla="*/ 253304 w 10629811"/>
              <a:gd name="connsiteY3" fmla="*/ 4968875 h 4977421"/>
              <a:gd name="connsiteX4" fmla="*/ 202263 w 10629811"/>
              <a:gd name="connsiteY4" fmla="*/ 4963730 h 4977421"/>
              <a:gd name="connsiteX5" fmla="*/ 0 w 10629811"/>
              <a:gd name="connsiteY5" fmla="*/ 4715562 h 4977421"/>
              <a:gd name="connsiteX6" fmla="*/ 0 w 10629811"/>
              <a:gd name="connsiteY6" fmla="*/ 0 h 4977421"/>
              <a:gd name="connsiteX0" fmla="*/ 8545 w 10629811"/>
              <a:gd name="connsiteY0" fmla="*/ 0 h 5618356"/>
              <a:gd name="connsiteX1" fmla="*/ 10629811 w 10629811"/>
              <a:gd name="connsiteY1" fmla="*/ 649481 h 5618356"/>
              <a:gd name="connsiteX2" fmla="*/ 10629811 w 10629811"/>
              <a:gd name="connsiteY2" fmla="*/ 5618356 h 5618356"/>
              <a:gd name="connsiteX3" fmla="*/ 253304 w 10629811"/>
              <a:gd name="connsiteY3" fmla="*/ 5609810 h 5618356"/>
              <a:gd name="connsiteX4" fmla="*/ 202263 w 10629811"/>
              <a:gd name="connsiteY4" fmla="*/ 5604665 h 5618356"/>
              <a:gd name="connsiteX5" fmla="*/ 0 w 10629811"/>
              <a:gd name="connsiteY5" fmla="*/ 5356497 h 5618356"/>
              <a:gd name="connsiteX6" fmla="*/ 8545 w 10629811"/>
              <a:gd name="connsiteY6" fmla="*/ 0 h 5618356"/>
              <a:gd name="connsiteX0" fmla="*/ 8545 w 10946005"/>
              <a:gd name="connsiteY0" fmla="*/ 0 h 5618356"/>
              <a:gd name="connsiteX1" fmla="*/ 10946005 w 10946005"/>
              <a:gd name="connsiteY1" fmla="*/ 8546 h 5618356"/>
              <a:gd name="connsiteX2" fmla="*/ 10629811 w 10946005"/>
              <a:gd name="connsiteY2" fmla="*/ 5618356 h 5618356"/>
              <a:gd name="connsiteX3" fmla="*/ 253304 w 10946005"/>
              <a:gd name="connsiteY3" fmla="*/ 5609810 h 5618356"/>
              <a:gd name="connsiteX4" fmla="*/ 202263 w 10946005"/>
              <a:gd name="connsiteY4" fmla="*/ 5604665 h 5618356"/>
              <a:gd name="connsiteX5" fmla="*/ 0 w 10946005"/>
              <a:gd name="connsiteY5" fmla="*/ 5356497 h 5618356"/>
              <a:gd name="connsiteX6" fmla="*/ 8545 w 10946005"/>
              <a:gd name="connsiteY6" fmla="*/ 0 h 5618356"/>
              <a:gd name="connsiteX0" fmla="*/ 8545 w 10954551"/>
              <a:gd name="connsiteY0" fmla="*/ 0 h 5618356"/>
              <a:gd name="connsiteX1" fmla="*/ 10946005 w 10954551"/>
              <a:gd name="connsiteY1" fmla="*/ 8546 h 5618356"/>
              <a:gd name="connsiteX2" fmla="*/ 10954551 w 10954551"/>
              <a:gd name="connsiteY2" fmla="*/ 5618356 h 5618356"/>
              <a:gd name="connsiteX3" fmla="*/ 253304 w 10954551"/>
              <a:gd name="connsiteY3" fmla="*/ 5609810 h 5618356"/>
              <a:gd name="connsiteX4" fmla="*/ 202263 w 10954551"/>
              <a:gd name="connsiteY4" fmla="*/ 5604665 h 5618356"/>
              <a:gd name="connsiteX5" fmla="*/ 0 w 10954551"/>
              <a:gd name="connsiteY5" fmla="*/ 5356497 h 5618356"/>
              <a:gd name="connsiteX6" fmla="*/ 8545 w 10954551"/>
              <a:gd name="connsiteY6" fmla="*/ 0 h 56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54551" h="5618356">
                <a:moveTo>
                  <a:pt x="8545" y="0"/>
                </a:moveTo>
                <a:lnTo>
                  <a:pt x="10946005" y="8546"/>
                </a:lnTo>
                <a:cubicBezTo>
                  <a:pt x="10948854" y="1878483"/>
                  <a:pt x="10951702" y="3748419"/>
                  <a:pt x="10954551" y="5618356"/>
                </a:cubicBez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BE" dirty="0"/>
          </a:p>
        </p:txBody>
      </p:sp>
      <p:sp>
        <p:nvSpPr>
          <p:cNvPr id="5" name="Tijdelijke aanduiding voor titel 1">
            <a:extLst>
              <a:ext uri="{FF2B5EF4-FFF2-40B4-BE49-F238E27FC236}">
                <a16:creationId xmlns:a16="http://schemas.microsoft.com/office/drawing/2014/main" id="{31D26ADD-50E0-864E-879F-AED5604BF2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453" y="2318879"/>
            <a:ext cx="109639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534ABFA-B94B-7346-9AA3-E2278EC84F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453" y="4071937"/>
            <a:ext cx="10963985" cy="1043343"/>
          </a:xfrm>
          <a:prstGeom prst="rect">
            <a:avLst/>
          </a:prstGeom>
        </p:spPr>
        <p:txBody>
          <a:bodyPr/>
          <a:lstStyle>
            <a:lvl1pPr algn="ctr"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2pPr>
            <a:lvl3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3pPr>
            <a:lvl4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4pPr>
            <a:lvl5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5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3" name="Afbeelding 5">
            <a:extLst>
              <a:ext uri="{FF2B5EF4-FFF2-40B4-BE49-F238E27FC236}">
                <a16:creationId xmlns:a16="http://schemas.microsoft.com/office/drawing/2014/main" id="{A49AB78E-542E-4216-9E40-E865F68762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400" y="6466361"/>
            <a:ext cx="864952" cy="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88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wit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9">
            <a:extLst>
              <a:ext uri="{FF2B5EF4-FFF2-40B4-BE49-F238E27FC236}">
                <a16:creationId xmlns:a16="http://schemas.microsoft.com/office/drawing/2014/main" id="{C3132F7D-D063-1C4B-8D0F-49AC33221A4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3398203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99222-05DA-F24F-99F4-A098BCC40D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pic>
        <p:nvPicPr>
          <p:cNvPr id="10" name="Afbeelding 5">
            <a:extLst>
              <a:ext uri="{FF2B5EF4-FFF2-40B4-BE49-F238E27FC236}">
                <a16:creationId xmlns:a16="http://schemas.microsoft.com/office/drawing/2014/main" id="{410F0004-4CFD-412E-BD1B-77B6D5D827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400" y="6466361"/>
            <a:ext cx="864952" cy="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90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>
            <a:extLst>
              <a:ext uri="{FF2B5EF4-FFF2-40B4-BE49-F238E27FC236}">
                <a16:creationId xmlns:a16="http://schemas.microsoft.com/office/drawing/2014/main" id="{BF020726-1AA6-EE4D-9CD8-9B40673609E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4" name="Tijdelijke aanduiding voor tekst 5">
            <a:extLst>
              <a:ext uri="{FF2B5EF4-FFF2-40B4-BE49-F238E27FC236}">
                <a16:creationId xmlns:a16="http://schemas.microsoft.com/office/drawing/2014/main" id="{89753A3A-E019-254C-9677-C9C519017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06518" y="3613790"/>
            <a:ext cx="3761595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First Name Name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4D01101A-4B64-9146-92CB-AB7133B61F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05738" y="1500371"/>
            <a:ext cx="3762375" cy="1945955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1092190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quoteand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09DBE046-B8F3-D840-ABA8-37DDBE8E14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4" name="Tijdelijke aanduiding voor tekst 5">
            <a:extLst>
              <a:ext uri="{FF2B5EF4-FFF2-40B4-BE49-F238E27FC236}">
                <a16:creationId xmlns:a16="http://schemas.microsoft.com/office/drawing/2014/main" id="{29C33EA9-EAA8-554B-9770-EC4BF96CD4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06519" y="3613790"/>
            <a:ext cx="3415735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First Name Name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9A2A5195-C3FC-3548-A159-FD845F8D8A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05739" y="1500371"/>
            <a:ext cx="3416443" cy="194595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Quote</a:t>
            </a:r>
          </a:p>
        </p:txBody>
      </p:sp>
      <p:pic>
        <p:nvPicPr>
          <p:cNvPr id="12" name="Afbeelding 5">
            <a:extLst>
              <a:ext uri="{FF2B5EF4-FFF2-40B4-BE49-F238E27FC236}">
                <a16:creationId xmlns:a16="http://schemas.microsoft.com/office/drawing/2014/main" id="{215E28A3-1135-462D-B9F4-D8C744440C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400" y="6466361"/>
            <a:ext cx="864952" cy="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7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B9851-093E-A241-B582-F0998CFFF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tel 4">
            <a:extLst>
              <a:ext uri="{FF2B5EF4-FFF2-40B4-BE49-F238E27FC236}">
                <a16:creationId xmlns:a16="http://schemas.microsoft.com/office/drawing/2014/main" id="{041CBA9C-BD5E-424C-93BC-60164869E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4313" y="620713"/>
            <a:ext cx="5003800" cy="1385085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Picture Placeholder 32">
            <a:extLst>
              <a:ext uri="{FF2B5EF4-FFF2-40B4-BE49-F238E27FC236}">
                <a16:creationId xmlns:a16="http://schemas.microsoft.com/office/drawing/2014/main" id="{971C9B50-FEE3-1047-A14B-9C8C2F5D606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3"/>
            <a:ext cx="5145732" cy="5616575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5732" h="5616575">
                <a:moveTo>
                  <a:pt x="0" y="0"/>
                </a:moveTo>
                <a:lnTo>
                  <a:pt x="5145732" y="0"/>
                </a:lnTo>
                <a:lnTo>
                  <a:pt x="514573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0C433-47C4-4D3D-A245-AA41DF75B6E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564313" y="2271713"/>
            <a:ext cx="5004000" cy="3965575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7914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image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5">
            <a:extLst>
              <a:ext uri="{FF2B5EF4-FFF2-40B4-BE49-F238E27FC236}">
                <a16:creationId xmlns:a16="http://schemas.microsoft.com/office/drawing/2014/main" id="{B12DC5D2-C15B-384E-ACE3-F0E40CA5B41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19850" y="3790950"/>
            <a:ext cx="4679950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First Name Surname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8C578B-3D4D-A146-A851-282B51A240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550988"/>
            <a:ext cx="5148263" cy="20097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40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FontTx/>
              <a:buNone/>
              <a:defRPr b="1" i="0">
                <a:latin typeface="ITC Officina Sans Std Book" panose="020B0506040203020204" pitchFamily="34" charset="77"/>
              </a:defRPr>
            </a:lvl2pPr>
            <a:lvl3pPr>
              <a:buFontTx/>
              <a:buNone/>
              <a:defRPr b="1" i="0">
                <a:latin typeface="ITC Officina Sans Std Book" panose="020B0506040203020204" pitchFamily="34" charset="77"/>
              </a:defRPr>
            </a:lvl3pPr>
            <a:lvl4pPr>
              <a:buFontTx/>
              <a:buNone/>
              <a:defRPr b="1" i="0">
                <a:latin typeface="ITC Officina Sans Std Book" panose="020B0506040203020204" pitchFamily="34" charset="77"/>
              </a:defRPr>
            </a:lvl4pPr>
            <a:lvl5pPr>
              <a:buFontTx/>
              <a:buNone/>
              <a:defRPr b="1" i="0">
                <a:latin typeface="ITC Officina Sans Std Book" panose="020B0506040203020204" pitchFamily="34" charset="77"/>
              </a:defRPr>
            </a:lvl5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8" name="Picture Placeholder 32">
            <a:extLst>
              <a:ext uri="{FF2B5EF4-FFF2-40B4-BE49-F238E27FC236}">
                <a16:creationId xmlns:a16="http://schemas.microsoft.com/office/drawing/2014/main" id="{EC1F9A97-4534-9843-B646-D059D7C6C13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3"/>
            <a:ext cx="5145732" cy="5616575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5732" h="5616575">
                <a:moveTo>
                  <a:pt x="0" y="0"/>
                </a:moveTo>
                <a:lnTo>
                  <a:pt x="5145732" y="0"/>
                </a:lnTo>
                <a:lnTo>
                  <a:pt x="514573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5BB1C7-FC5A-B946-BB68-C1CE13FA7270}"/>
              </a:ext>
            </a:extLst>
          </p:cNvPr>
          <p:cNvSpPr txBox="1"/>
          <p:nvPr userDrawn="1"/>
        </p:nvSpPr>
        <p:spPr>
          <a:xfrm>
            <a:off x="7758545" y="193963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1600" b="0" i="0" noProof="0">
              <a:latin typeface="ITC Officina Sans Std Book" panose="020B0506040203020204" pitchFamily="34" charset="77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E144AFC-D904-4FB6-B919-055F696512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23493" y="6339173"/>
            <a:ext cx="2644619" cy="365125"/>
          </a:xfrm>
        </p:spPr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pic>
        <p:nvPicPr>
          <p:cNvPr id="18" name="Afbeelding 9">
            <a:extLst>
              <a:ext uri="{FF2B5EF4-FFF2-40B4-BE49-F238E27FC236}">
                <a16:creationId xmlns:a16="http://schemas.microsoft.com/office/drawing/2014/main" id="{6AFD4F9B-1976-4F46-998D-4329244A3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19850" y="620713"/>
            <a:ext cx="4572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4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small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6F1C0-FB41-374F-96D7-91F7C4144D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9356378E-A322-0148-887E-E179D9487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7825" y="620713"/>
            <a:ext cx="7380287" cy="1524317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Tijdelijke aanduiding voor inhoud 19">
            <a:extLst>
              <a:ext uri="{FF2B5EF4-FFF2-40B4-BE49-F238E27FC236}">
                <a16:creationId xmlns:a16="http://schemas.microsoft.com/office/drawing/2014/main" id="{FF5D94AB-D4EB-5448-86E3-3EB6A7057B5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187825" y="2386148"/>
            <a:ext cx="7380287" cy="3851139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Object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6A3A24F-2120-4AFD-BACB-61D96D62CDEE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8" y="620713"/>
            <a:ext cx="3338512" cy="5616575"/>
          </a:xfrm>
          <a:custGeom>
            <a:avLst/>
            <a:gdLst>
              <a:gd name="connsiteX0" fmla="*/ 0 w 3338512"/>
              <a:gd name="connsiteY0" fmla="*/ 0 h 5616575"/>
              <a:gd name="connsiteX1" fmla="*/ 1897639 w 3338512"/>
              <a:gd name="connsiteY1" fmla="*/ 0 h 5616575"/>
              <a:gd name="connsiteX2" fmla="*/ 2245442 w 3338512"/>
              <a:gd name="connsiteY2" fmla="*/ 0 h 5616575"/>
              <a:gd name="connsiteX3" fmla="*/ 3338512 w 3338512"/>
              <a:gd name="connsiteY3" fmla="*/ 0 h 5616575"/>
              <a:gd name="connsiteX4" fmla="*/ 3338512 w 3338512"/>
              <a:gd name="connsiteY4" fmla="*/ 5616000 h 5616575"/>
              <a:gd name="connsiteX5" fmla="*/ 2245442 w 3338512"/>
              <a:gd name="connsiteY5" fmla="*/ 5616000 h 5616575"/>
              <a:gd name="connsiteX6" fmla="*/ 2245442 w 3338512"/>
              <a:gd name="connsiteY6" fmla="*/ 5616575 h 5616575"/>
              <a:gd name="connsiteX7" fmla="*/ 219036 w 3338512"/>
              <a:gd name="connsiteY7" fmla="*/ 5616575 h 5616575"/>
              <a:gd name="connsiteX8" fmla="*/ 174900 w 3338512"/>
              <a:gd name="connsiteY8" fmla="*/ 5611430 h 5616575"/>
              <a:gd name="connsiteX9" fmla="*/ 0 w 3338512"/>
              <a:gd name="connsiteY9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8512" h="5616575">
                <a:moveTo>
                  <a:pt x="0" y="0"/>
                </a:moveTo>
                <a:lnTo>
                  <a:pt x="1897639" y="0"/>
                </a:lnTo>
                <a:lnTo>
                  <a:pt x="2245442" y="0"/>
                </a:lnTo>
                <a:lnTo>
                  <a:pt x="3338512" y="0"/>
                </a:lnTo>
                <a:lnTo>
                  <a:pt x="3338512" y="5616000"/>
                </a:lnTo>
                <a:lnTo>
                  <a:pt x="2245442" y="5616000"/>
                </a:lnTo>
                <a:lnTo>
                  <a:pt x="2245442" y="5616575"/>
                </a:lnTo>
                <a:lnTo>
                  <a:pt x="219036" y="5616575"/>
                </a:lnTo>
                <a:lnTo>
                  <a:pt x="174900" y="5611430"/>
                </a:lnTo>
                <a:cubicBezTo>
                  <a:pt x="75085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146733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wide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888CD-A307-4440-9DD3-B7D11E6E0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83767035-9902-FC49-AC72-35DC514AC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3981389"/>
            <a:ext cx="10934529" cy="665480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Tijdelijke aanduiding voor inhoud 19">
            <a:extLst>
              <a:ext uri="{FF2B5EF4-FFF2-40B4-BE49-F238E27FC236}">
                <a16:creationId xmlns:a16="http://schemas.microsoft.com/office/drawing/2014/main" id="{A4040A68-34E6-9A48-9414-CDB50C7EDBA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3888" y="4857371"/>
            <a:ext cx="10934529" cy="1379915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Object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9E92B83-A16B-FC4F-BC12-7624D8F2371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8" y="620713"/>
            <a:ext cx="10934529" cy="3150175"/>
          </a:xfrm>
          <a:custGeom>
            <a:avLst/>
            <a:gdLst>
              <a:gd name="connsiteX0" fmla="*/ 0 w 10934529"/>
              <a:gd name="connsiteY0" fmla="*/ 0 h 3150175"/>
              <a:gd name="connsiteX1" fmla="*/ 10934529 w 10934529"/>
              <a:gd name="connsiteY1" fmla="*/ 0 h 3150175"/>
              <a:gd name="connsiteX2" fmla="*/ 10934529 w 10934529"/>
              <a:gd name="connsiteY2" fmla="*/ 3150175 h 3150175"/>
              <a:gd name="connsiteX3" fmla="*/ 253304 w 10934529"/>
              <a:gd name="connsiteY3" fmla="*/ 3150175 h 3150175"/>
              <a:gd name="connsiteX4" fmla="*/ 202263 w 10934529"/>
              <a:gd name="connsiteY4" fmla="*/ 3145030 h 3150175"/>
              <a:gd name="connsiteX5" fmla="*/ 0 w 10934529"/>
              <a:gd name="connsiteY5" fmla="*/ 2896862 h 315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4529" h="3150175">
                <a:moveTo>
                  <a:pt x="0" y="0"/>
                </a:moveTo>
                <a:lnTo>
                  <a:pt x="10934529" y="0"/>
                </a:lnTo>
                <a:lnTo>
                  <a:pt x="10934529" y="3150175"/>
                </a:lnTo>
                <a:lnTo>
                  <a:pt x="253304" y="3150175"/>
                </a:lnTo>
                <a:lnTo>
                  <a:pt x="202263" y="3145030"/>
                </a:lnTo>
                <a:cubicBezTo>
                  <a:pt x="86832" y="3121409"/>
                  <a:pt x="0" y="3019276"/>
                  <a:pt x="0" y="289686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360649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DA42F-3FB6-ED4E-BB67-A10574D20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AA798DC2-15C2-744D-A0DA-FBAD9971D4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0411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45C6B10F-3A7A-0A4C-A932-1D4E1382BFD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28097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9" name="Tijdelijke aanduiding voor tekst 3">
            <a:extLst>
              <a:ext uri="{FF2B5EF4-FFF2-40B4-BE49-F238E27FC236}">
                <a16:creationId xmlns:a16="http://schemas.microsoft.com/office/drawing/2014/main" id="{999ECC60-AB72-8647-A135-FB0CF980826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724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9EEB3BC6-5818-4244-A78C-1A7B9F04BE5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722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816787A9-2DFD-A54D-B3D1-B9387B7C893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380410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2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3" name="Picture Placeholder 21">
            <a:extLst>
              <a:ext uri="{FF2B5EF4-FFF2-40B4-BE49-F238E27FC236}">
                <a16:creationId xmlns:a16="http://schemas.microsoft.com/office/drawing/2014/main" id="{B04326B7-E91B-9740-A418-C88B2E74C60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128097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414A82-8300-43F5-8449-10B8D34A301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32723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55D1222-512A-4020-AE86-8C428804EA1D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380410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A007419B-9354-4CE8-81AF-E975BC83ACBC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8128097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218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5" name="Tijdelijke aanduiding voor afbeelding 33">
            <a:extLst>
              <a:ext uri="{FF2B5EF4-FFF2-40B4-BE49-F238E27FC236}">
                <a16:creationId xmlns:a16="http://schemas.microsoft.com/office/drawing/2014/main" id="{9BF78AC3-F061-4145-A432-3FB7391D0F0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14198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6" name="Tijdelijke aanduiding voor afbeelding 33">
            <a:extLst>
              <a:ext uri="{FF2B5EF4-FFF2-40B4-BE49-F238E27FC236}">
                <a16:creationId xmlns:a16="http://schemas.microsoft.com/office/drawing/2014/main" id="{AAA97E2B-5188-B740-8501-2BF96B4796A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260054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7" name="Tijdelijke aanduiding voor afbeelding 33">
            <a:extLst>
              <a:ext uri="{FF2B5EF4-FFF2-40B4-BE49-F238E27FC236}">
                <a16:creationId xmlns:a16="http://schemas.microsoft.com/office/drawing/2014/main" id="{6410F448-44B9-E245-8CA2-3AC4F6FCD9F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005909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10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1" name="Tijdelijke aanduiding voor tekst 3">
            <a:extLst>
              <a:ext uri="{FF2B5EF4-FFF2-40B4-BE49-F238E27FC236}">
                <a16:creationId xmlns:a16="http://schemas.microsoft.com/office/drawing/2014/main" id="{642A680A-1625-824E-8281-465F0A135B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6376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83593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10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383593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E18EDD4A-93E4-41E6-A00B-6EF03C4ACB6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136376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923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10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Subtitle</a:t>
            </a:r>
          </a:p>
        </p:txBody>
      </p:sp>
      <p:sp>
        <p:nvSpPr>
          <p:cNvPr id="11" name="Tijdelijke aanduiding voor tekst 3">
            <a:extLst>
              <a:ext uri="{FF2B5EF4-FFF2-40B4-BE49-F238E27FC236}">
                <a16:creationId xmlns:a16="http://schemas.microsoft.com/office/drawing/2014/main" id="{642A680A-1625-824E-8281-465F0A135B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6376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83593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10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383593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E18EDD4A-93E4-41E6-A00B-6EF03C4ACB6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136376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88162A-5A9D-4BDD-AC29-D36DAB786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620713"/>
            <a:ext cx="10944226" cy="791794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889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2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09" y="1578459"/>
            <a:ext cx="5307799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53391" y="1578459"/>
            <a:ext cx="5307799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09" y="2122223"/>
            <a:ext cx="5307799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253391" y="2122223"/>
            <a:ext cx="5307799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88162A-5A9D-4BDD-AC29-D36DAB786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620713"/>
            <a:ext cx="10944226" cy="791794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179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itel 1">
            <a:extLst>
              <a:ext uri="{FF2B5EF4-FFF2-40B4-BE49-F238E27FC236}">
                <a16:creationId xmlns:a16="http://schemas.microsoft.com/office/drawing/2014/main" id="{1948A336-DFA9-6348-B512-B2BBC75D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620713"/>
            <a:ext cx="10944226" cy="7917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Tijdelijke aanduiding voor dianummer 3">
            <a:extLst>
              <a:ext uri="{FF2B5EF4-FFF2-40B4-BE49-F238E27FC236}">
                <a16:creationId xmlns:a16="http://schemas.microsoft.com/office/drawing/2014/main" id="{ACEE07E0-D229-2548-A4C6-019956C34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23493" y="6339173"/>
            <a:ext cx="26446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2212B-EACF-4AB5-8035-E9729BF53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1516380"/>
            <a:ext cx="10944225" cy="47209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4" name="Afbeelding 5">
            <a:extLst>
              <a:ext uri="{FF2B5EF4-FFF2-40B4-BE49-F238E27FC236}">
                <a16:creationId xmlns:a16="http://schemas.microsoft.com/office/drawing/2014/main" id="{0E2BA53F-F482-4725-8CF6-CC5920BB058A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26400" y="6466361"/>
            <a:ext cx="864952" cy="226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6" r:id="rId8"/>
    <p:sldLayoutId id="2147484117" r:id="rId9"/>
    <p:sldLayoutId id="2147484111" r:id="rId10"/>
    <p:sldLayoutId id="2147484113" r:id="rId11"/>
    <p:sldLayoutId id="2147484112" r:id="rId12"/>
    <p:sldLayoutId id="2147484102" r:id="rId13"/>
  </p:sldLayoutIdLst>
  <p:hf hdr="0"/>
  <p:txStyles>
    <p:titleStyle>
      <a:lvl1pPr algn="l" defTabSz="1217054" rtl="0" eaLnBrk="1" fontAlgn="base" hangingPunct="1">
        <a:spcBef>
          <a:spcPct val="0"/>
        </a:spcBef>
        <a:spcAft>
          <a:spcPct val="0"/>
        </a:spcAft>
        <a:defRPr sz="3800" b="1" i="0" kern="1200">
          <a:solidFill>
            <a:schemeClr val="accent2"/>
          </a:solidFill>
          <a:latin typeface="Calibri" panose="020F0502020204030204" pitchFamily="34" charset="0"/>
          <a:ea typeface="Verdana" charset="0"/>
          <a:cs typeface="Calibri" panose="020F0502020204030204" pitchFamily="34" charset="0"/>
        </a:defRPr>
      </a:lvl1pPr>
      <a:lvl2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68288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§"/>
        <a:defRPr sz="2800" b="1" i="0" kern="1200">
          <a:solidFill>
            <a:schemeClr val="tx1"/>
          </a:solidFill>
          <a:latin typeface="+mn-lt"/>
          <a:ea typeface="Verdana" charset="0"/>
          <a:cs typeface="Calibri Light" panose="020F0302020204030204" pitchFamily="34" charset="0"/>
        </a:defRPr>
      </a:lvl1pPr>
      <a:lvl2pPr marL="628650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2pPr>
      <a:lvl3pPr marL="987425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3pPr>
      <a:lvl4pPr marL="1347788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4pPr>
      <a:lvl5pPr marL="1700213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5pPr>
      <a:lvl6pPr marL="2076450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575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nl-BE" sz="1800" kern="1200" dirty="0" err="1" smtClean="0">
          <a:solidFill>
            <a:schemeClr val="tx1"/>
          </a:solidFill>
          <a:latin typeface="+mn-lt"/>
          <a:ea typeface="+mn-ea"/>
          <a:cs typeface="+mn-cs"/>
        </a:defRPr>
      </a:lvl7pPr>
      <a:lvl8pPr marL="2795587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160712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3" userDrawn="1">
          <p15:clr>
            <a:srgbClr val="F26B43"/>
          </p15:clr>
        </p15:guide>
        <p15:guide id="2" pos="7287" userDrawn="1">
          <p15:clr>
            <a:srgbClr val="F26B43"/>
          </p15:clr>
        </p15:guide>
        <p15:guide id="3" orient="horz" pos="391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54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1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7654-B1F8-CB41-A11C-78EAAE0B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Natural Language 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9F27B-4FA1-1945-B3AE-2234EB3F59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Shared Task 2021</a:t>
            </a:r>
          </a:p>
          <a:p>
            <a:r>
              <a:rPr lang="en-US" sz="2000" b="0" dirty="0"/>
              <a:t>Native Language Identification</a:t>
            </a:r>
          </a:p>
          <a:p>
            <a:r>
              <a:rPr lang="en-US" sz="2000" b="0" dirty="0"/>
              <a:t>Proficiency Level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2323801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1170F-3356-504B-BAD4-8AB40DB4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C64927-07AA-A34E-B81A-C0C830D566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927274-3ECC-B94E-A2A8-D59E1B5411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ijdelijke aanduiding voor inhoud 3">
            <a:extLst>
              <a:ext uri="{FF2B5EF4-FFF2-40B4-BE49-F238E27FC236}">
                <a16:creationId xmlns:a16="http://schemas.microsoft.com/office/drawing/2014/main" id="{756CA572-D223-6A41-96C6-70F12973B382}"/>
              </a:ext>
            </a:extLst>
          </p:cNvPr>
          <p:cNvGraphicFramePr>
            <a:graphicFrameLocks noGrp="1"/>
          </p:cNvGraphicFramePr>
          <p:nvPr>
            <p:ph type="chart" sz="quarter" idx="11"/>
            <p:extLst>
              <p:ext uri="{D42A27DB-BD31-4B8C-83A1-F6EECF244321}">
                <p14:modId xmlns:p14="http://schemas.microsoft.com/office/powerpoint/2010/main" val="977888485"/>
              </p:ext>
            </p:extLst>
          </p:nvPr>
        </p:nvGraphicFramePr>
        <p:xfrm>
          <a:off x="623888" y="2760663"/>
          <a:ext cx="10944225" cy="3476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0723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afbeelding 3">
            <a:extLst>
              <a:ext uri="{FF2B5EF4-FFF2-40B4-BE49-F238E27FC236}">
                <a16:creationId xmlns:a16="http://schemas.microsoft.com/office/drawing/2014/main" id="{6B003589-6B40-C44C-96CF-47A05E85116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/>
          <a:stretch/>
        </p:blipFill>
        <p:spPr>
          <a:xfrm>
            <a:off x="630812" y="627478"/>
            <a:ext cx="10930376" cy="5609810"/>
          </a:xfrm>
        </p:spPr>
      </p:pic>
    </p:spTree>
    <p:extLst>
      <p:ext uri="{BB962C8B-B14F-4D97-AF65-F5344CB8AC3E}">
        <p14:creationId xmlns:p14="http://schemas.microsoft.com/office/powerpoint/2010/main" val="232031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69D7D5-11ED-B94F-B3FF-72321C7F89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F9AB07-26A4-4D45-A25F-5D574DEA161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0810" y="1412507"/>
            <a:ext cx="10937302" cy="482477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nl-BE" dirty="0"/>
              <a:t>Introduction</a:t>
            </a:r>
          </a:p>
          <a:p>
            <a:pPr marL="342900" indent="-342900">
              <a:buAutoNum type="arabicPeriod"/>
            </a:pPr>
            <a:r>
              <a:rPr lang="nl-BE" dirty="0"/>
              <a:t>Related research</a:t>
            </a:r>
          </a:p>
          <a:p>
            <a:pPr marL="342900" indent="-342900">
              <a:buAutoNum type="arabicPeriod"/>
            </a:pPr>
            <a:r>
              <a:rPr lang="nl-BE" dirty="0"/>
              <a:t>Experimental set up</a:t>
            </a:r>
          </a:p>
          <a:p>
            <a:pPr marL="520700" lvl="1" indent="-342900">
              <a:buAutoNum type="arabicPeriod"/>
            </a:pPr>
            <a:r>
              <a:rPr lang="nl-BE" dirty="0"/>
              <a:t>Data set</a:t>
            </a:r>
          </a:p>
          <a:p>
            <a:pPr marL="520700" lvl="1" indent="-342900">
              <a:buAutoNum type="arabicPeriod"/>
            </a:pPr>
            <a:r>
              <a:rPr lang="nl-BE" dirty="0"/>
              <a:t>Feature extraction</a:t>
            </a:r>
          </a:p>
          <a:p>
            <a:pPr marL="520700" lvl="1" indent="-342900">
              <a:buAutoNum type="arabicPeriod"/>
            </a:pPr>
            <a:r>
              <a:rPr lang="nl-BE" dirty="0"/>
              <a:t>Native Language Identification</a:t>
            </a:r>
          </a:p>
          <a:p>
            <a:pPr marL="696912" lvl="2" indent="-342900">
              <a:buAutoNum type="arabicPeriod"/>
            </a:pPr>
            <a:r>
              <a:rPr lang="nl-BE" dirty="0"/>
              <a:t>Included features</a:t>
            </a:r>
          </a:p>
          <a:p>
            <a:pPr marL="696912" lvl="2" indent="-342900">
              <a:buAutoNum type="arabicPeriod"/>
            </a:pPr>
            <a:r>
              <a:rPr lang="nl-BE" dirty="0"/>
              <a:t>Baselines</a:t>
            </a:r>
          </a:p>
          <a:p>
            <a:pPr marL="696912" lvl="2" indent="-342900">
              <a:buAutoNum type="arabicPeriod"/>
            </a:pPr>
            <a:r>
              <a:rPr lang="nl-BE" dirty="0"/>
              <a:t>Best performing: optimized stacked classifier</a:t>
            </a:r>
          </a:p>
          <a:p>
            <a:pPr marL="696912" lvl="2" indent="-342900">
              <a:buAutoNum type="arabicPeriod"/>
            </a:pPr>
            <a:r>
              <a:rPr lang="nl-BE" dirty="0"/>
              <a:t>Excluded classifiers</a:t>
            </a:r>
          </a:p>
          <a:p>
            <a:pPr marL="696912" lvl="2" indent="-342900">
              <a:buAutoNum type="arabicPeriod"/>
            </a:pPr>
            <a:r>
              <a:rPr lang="nl-BE" dirty="0"/>
              <a:t>Results</a:t>
            </a:r>
          </a:p>
          <a:p>
            <a:pPr marL="520700" lvl="1" indent="-342900">
              <a:buAutoNum type="arabicPeriod"/>
            </a:pPr>
            <a:r>
              <a:rPr lang="nl-BE" dirty="0"/>
              <a:t>Proficiency Level Identification</a:t>
            </a:r>
          </a:p>
          <a:p>
            <a:pPr marL="696912" lvl="2" indent="-342900">
              <a:buAutoNum type="arabicPeriod"/>
            </a:pPr>
            <a:r>
              <a:rPr lang="nl-BE" dirty="0"/>
              <a:t>Included features</a:t>
            </a:r>
          </a:p>
          <a:p>
            <a:pPr marL="696912" lvl="2" indent="-342900">
              <a:buAutoNum type="arabicPeriod"/>
            </a:pPr>
            <a:r>
              <a:rPr lang="nl-BE" dirty="0"/>
              <a:t>Baselines</a:t>
            </a:r>
          </a:p>
          <a:p>
            <a:pPr marL="696912" lvl="2" indent="-342900">
              <a:buAutoNum type="arabicPeriod"/>
            </a:pPr>
            <a:r>
              <a:rPr lang="nl-BE" dirty="0"/>
              <a:t>Best performing: Logistic Regression</a:t>
            </a:r>
          </a:p>
          <a:p>
            <a:pPr marL="696912" lvl="2" indent="-342900">
              <a:buAutoNum type="arabicPeriod"/>
            </a:pPr>
            <a:r>
              <a:rPr lang="nl-BE" dirty="0"/>
              <a:t>Excluded classifiers</a:t>
            </a:r>
          </a:p>
          <a:p>
            <a:pPr marL="342900" indent="-342900">
              <a:buAutoNum type="arabicPeriod"/>
            </a:pPr>
            <a:r>
              <a:rPr lang="nl-BE" dirty="0"/>
              <a:t>Discussion</a:t>
            </a:r>
          </a:p>
          <a:p>
            <a:pPr marL="342900" indent="-342900">
              <a:buAutoNum type="arabicPeriod"/>
            </a:pPr>
            <a:r>
              <a:rPr lang="nl-BE" dirty="0"/>
              <a:t>Conclusion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48C87B-DC4C-4B2A-8C21-3341B4A3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255029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69D7D5-11ED-B94F-B3FF-72321C7F89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F9AB07-26A4-4D45-A25F-5D574DEA161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03404" y="1016610"/>
            <a:ext cx="3570254" cy="482477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nl-BE" sz="2400" b="1" dirty="0"/>
              <a:t>Introduction</a:t>
            </a:r>
          </a:p>
          <a:p>
            <a:pPr marL="342900" indent="-342900">
              <a:buClr>
                <a:schemeClr val="bg2"/>
              </a:buClr>
              <a:buAutoNum type="arabicPeriod"/>
            </a:pPr>
            <a:r>
              <a:rPr lang="nl-BE" sz="1200" dirty="0">
                <a:solidFill>
                  <a:schemeClr val="tx1">
                    <a:alpha val="29000"/>
                  </a:schemeClr>
                </a:solidFill>
              </a:rPr>
              <a:t>Related research and current state of the art</a:t>
            </a:r>
          </a:p>
          <a:p>
            <a:pPr marL="342900" indent="-342900">
              <a:buClr>
                <a:schemeClr val="bg2"/>
              </a:buClr>
              <a:buAutoNum type="arabicPeriod"/>
            </a:pPr>
            <a:r>
              <a:rPr lang="nl-BE" sz="1200" dirty="0">
                <a:solidFill>
                  <a:schemeClr val="tx1">
                    <a:alpha val="29000"/>
                  </a:schemeClr>
                </a:solidFill>
              </a:rPr>
              <a:t>Experimental set up</a:t>
            </a:r>
          </a:p>
          <a:p>
            <a:pPr marL="520700" lvl="1" indent="-342900">
              <a:buClr>
                <a:schemeClr val="bg2"/>
              </a:buClr>
              <a:buAutoNum type="arabicPeriod"/>
            </a:pPr>
            <a:r>
              <a:rPr lang="nl-BE" sz="1100" dirty="0">
                <a:solidFill>
                  <a:schemeClr val="tx1">
                    <a:alpha val="29000"/>
                  </a:schemeClr>
                </a:solidFill>
              </a:rPr>
              <a:t>Data set</a:t>
            </a:r>
          </a:p>
          <a:p>
            <a:pPr marL="520700" lvl="1" indent="-342900">
              <a:buClr>
                <a:schemeClr val="bg2"/>
              </a:buClr>
              <a:buAutoNum type="arabicPeriod"/>
            </a:pPr>
            <a:r>
              <a:rPr lang="nl-BE" sz="1100" dirty="0">
                <a:solidFill>
                  <a:schemeClr val="tx1">
                    <a:alpha val="29000"/>
                  </a:schemeClr>
                </a:solidFill>
              </a:rPr>
              <a:t>Feature extraction</a:t>
            </a:r>
          </a:p>
          <a:p>
            <a:pPr marL="520700" lvl="1" indent="-342900">
              <a:buClr>
                <a:schemeClr val="bg2"/>
              </a:buClr>
              <a:buAutoNum type="arabicPeriod"/>
            </a:pPr>
            <a:r>
              <a:rPr lang="nl-BE" sz="1100" dirty="0">
                <a:solidFill>
                  <a:schemeClr val="tx1">
                    <a:alpha val="29000"/>
                  </a:schemeClr>
                </a:solidFill>
              </a:rPr>
              <a:t>Native Language Identification</a:t>
            </a:r>
          </a:p>
          <a:p>
            <a:pPr marL="696912" lvl="2" indent="-342900">
              <a:buClr>
                <a:schemeClr val="bg2"/>
              </a:buClr>
              <a:buAutoNum type="arabicPeriod"/>
            </a:pPr>
            <a:r>
              <a:rPr lang="nl-BE" sz="1050" dirty="0">
                <a:solidFill>
                  <a:schemeClr val="tx1">
                    <a:alpha val="29000"/>
                  </a:schemeClr>
                </a:solidFill>
              </a:rPr>
              <a:t>Included features</a:t>
            </a:r>
          </a:p>
          <a:p>
            <a:pPr marL="696912" lvl="2" indent="-342900">
              <a:buClr>
                <a:schemeClr val="bg2"/>
              </a:buClr>
              <a:buAutoNum type="arabicPeriod"/>
            </a:pPr>
            <a:r>
              <a:rPr lang="nl-BE" sz="1050" dirty="0">
                <a:solidFill>
                  <a:schemeClr val="tx1">
                    <a:alpha val="29000"/>
                  </a:schemeClr>
                </a:solidFill>
              </a:rPr>
              <a:t>Baselines</a:t>
            </a:r>
          </a:p>
          <a:p>
            <a:pPr marL="696912" lvl="2" indent="-342900">
              <a:buClr>
                <a:schemeClr val="bg2"/>
              </a:buClr>
              <a:buAutoNum type="arabicPeriod"/>
            </a:pPr>
            <a:r>
              <a:rPr lang="nl-BE" sz="1050" dirty="0">
                <a:solidFill>
                  <a:schemeClr val="tx1">
                    <a:alpha val="29000"/>
                  </a:schemeClr>
                </a:solidFill>
              </a:rPr>
              <a:t>Best performing: optimized stacked classifier</a:t>
            </a:r>
          </a:p>
          <a:p>
            <a:pPr marL="696912" lvl="2" indent="-342900">
              <a:buClr>
                <a:schemeClr val="bg2"/>
              </a:buClr>
              <a:buAutoNum type="arabicPeriod"/>
            </a:pPr>
            <a:r>
              <a:rPr lang="nl-BE" sz="1050" dirty="0">
                <a:solidFill>
                  <a:schemeClr val="tx1">
                    <a:alpha val="29000"/>
                  </a:schemeClr>
                </a:solidFill>
              </a:rPr>
              <a:t>Excluded classifiers</a:t>
            </a:r>
          </a:p>
          <a:p>
            <a:pPr marL="696912" lvl="2" indent="-342900">
              <a:buClr>
                <a:schemeClr val="bg2"/>
              </a:buClr>
              <a:buAutoNum type="arabicPeriod"/>
            </a:pPr>
            <a:r>
              <a:rPr lang="nl-BE" sz="1050" dirty="0">
                <a:solidFill>
                  <a:schemeClr val="tx1">
                    <a:alpha val="29000"/>
                  </a:schemeClr>
                </a:solidFill>
              </a:rPr>
              <a:t>Results</a:t>
            </a:r>
          </a:p>
          <a:p>
            <a:pPr marL="520700" lvl="1" indent="-342900">
              <a:buClr>
                <a:schemeClr val="bg2"/>
              </a:buClr>
              <a:buAutoNum type="arabicPeriod"/>
            </a:pPr>
            <a:r>
              <a:rPr lang="nl-BE" sz="1100" dirty="0">
                <a:solidFill>
                  <a:schemeClr val="tx1">
                    <a:alpha val="29000"/>
                  </a:schemeClr>
                </a:solidFill>
              </a:rPr>
              <a:t>Proficiency Level Identification</a:t>
            </a:r>
          </a:p>
          <a:p>
            <a:pPr marL="696912" lvl="2" indent="-342900">
              <a:buClr>
                <a:schemeClr val="bg2"/>
              </a:buClr>
              <a:buAutoNum type="arabicPeriod"/>
            </a:pPr>
            <a:r>
              <a:rPr lang="nl-BE" sz="1050" dirty="0">
                <a:solidFill>
                  <a:schemeClr val="tx1">
                    <a:alpha val="29000"/>
                  </a:schemeClr>
                </a:solidFill>
              </a:rPr>
              <a:t>Included features</a:t>
            </a:r>
          </a:p>
          <a:p>
            <a:pPr marL="696912" lvl="2" indent="-342900">
              <a:buClr>
                <a:schemeClr val="bg2"/>
              </a:buClr>
              <a:buAutoNum type="arabicPeriod"/>
            </a:pPr>
            <a:r>
              <a:rPr lang="nl-BE" sz="1050" dirty="0">
                <a:solidFill>
                  <a:schemeClr val="tx1">
                    <a:alpha val="29000"/>
                  </a:schemeClr>
                </a:solidFill>
              </a:rPr>
              <a:t>Baselines</a:t>
            </a:r>
          </a:p>
          <a:p>
            <a:pPr marL="696912" lvl="2" indent="-342900">
              <a:buClr>
                <a:schemeClr val="bg2"/>
              </a:buClr>
              <a:buAutoNum type="arabicPeriod"/>
            </a:pPr>
            <a:r>
              <a:rPr lang="nl-BE" sz="1050" dirty="0">
                <a:solidFill>
                  <a:schemeClr val="tx1">
                    <a:alpha val="29000"/>
                  </a:schemeClr>
                </a:solidFill>
              </a:rPr>
              <a:t>Best performing: Logistic Regression</a:t>
            </a:r>
          </a:p>
          <a:p>
            <a:pPr marL="696912" lvl="2" indent="-342900">
              <a:buClr>
                <a:schemeClr val="bg2"/>
              </a:buClr>
              <a:buAutoNum type="arabicPeriod"/>
            </a:pPr>
            <a:r>
              <a:rPr lang="nl-BE" sz="1050" dirty="0">
                <a:solidFill>
                  <a:schemeClr val="tx1">
                    <a:alpha val="29000"/>
                  </a:schemeClr>
                </a:solidFill>
              </a:rPr>
              <a:t>Excluded classifiers</a:t>
            </a:r>
          </a:p>
          <a:p>
            <a:pPr marL="342900" indent="-342900">
              <a:buClr>
                <a:schemeClr val="bg2"/>
              </a:buClr>
              <a:buAutoNum type="arabicPeriod"/>
            </a:pPr>
            <a:r>
              <a:rPr lang="nl-BE" sz="1200" dirty="0">
                <a:solidFill>
                  <a:schemeClr val="tx1">
                    <a:alpha val="29000"/>
                  </a:schemeClr>
                </a:solidFill>
              </a:rPr>
              <a:t>Discussion</a:t>
            </a:r>
          </a:p>
          <a:p>
            <a:pPr marL="342900" indent="-342900">
              <a:buClr>
                <a:schemeClr val="bg2"/>
              </a:buClr>
              <a:buAutoNum type="arabicPeriod"/>
            </a:pPr>
            <a:r>
              <a:rPr lang="nl-BE" sz="1200" dirty="0">
                <a:solidFill>
                  <a:schemeClr val="tx1">
                    <a:alpha val="29000"/>
                  </a:schemeClr>
                </a:solidFill>
              </a:rPr>
              <a:t>Conclusion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1D1EFBFA-5450-CE46-8737-03A493BA689A}"/>
              </a:ext>
            </a:extLst>
          </p:cNvPr>
          <p:cNvSpPr txBox="1">
            <a:spLocks/>
          </p:cNvSpPr>
          <p:nvPr/>
        </p:nvSpPr>
        <p:spPr>
          <a:xfrm>
            <a:off x="6095999" y="1412507"/>
            <a:ext cx="4695645" cy="378059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563" indent="-182563" algn="l" defTabSz="121705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sz="1600" b="0" i="0" kern="1200">
                <a:solidFill>
                  <a:schemeClr val="tx1"/>
                </a:solidFill>
                <a:latin typeface="+mj-lt"/>
                <a:ea typeface="Verdana" charset="0"/>
                <a:cs typeface="Calibri Light" panose="020F0302020204030204" pitchFamily="34" charset="0"/>
              </a:defRPr>
            </a:lvl1pPr>
            <a:lvl2pPr marL="360363" indent="-184150" algn="l" defTabSz="121705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400" b="0" kern="1200">
                <a:solidFill>
                  <a:schemeClr val="tx1"/>
                </a:solidFill>
                <a:latin typeface="+mj-lt"/>
                <a:ea typeface="Verdana" charset="0"/>
                <a:cs typeface="Calibri" panose="020F0502020204030204" pitchFamily="34" charset="0"/>
              </a:defRPr>
            </a:lvl2pPr>
            <a:lvl3pPr marL="536575" indent="-176213" algn="l" defTabSz="121705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Verdana" charset="0"/>
                <a:cs typeface="Calibri" panose="020F0502020204030204" pitchFamily="34" charset="0"/>
              </a:defRPr>
            </a:lvl3pPr>
            <a:lvl4pPr marL="719138" indent="-182563" algn="l" defTabSz="121705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Verdana" charset="0"/>
                <a:cs typeface="Calibri" panose="020F0502020204030204" pitchFamily="34" charset="0"/>
              </a:defRPr>
            </a:lvl4pPr>
            <a:lvl5pPr marL="895350" indent="-176213" algn="l" defTabSz="121705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Verdana" charset="0"/>
                <a:cs typeface="Calibri" panose="020F0502020204030204" pitchFamily="34" charset="0"/>
              </a:defRPr>
            </a:lvl5pPr>
            <a:lvl6pPr marL="2076450" indent="-285750" algn="l" defTabSz="12191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575" indent="-285750" algn="l" defTabSz="12191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nl-BE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95587" indent="-285750" algn="l" defTabSz="12191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60712" indent="-285750" algn="l" defTabSz="12191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BE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8812E4-5222-D848-99E5-44508B26351D}"/>
              </a:ext>
            </a:extLst>
          </p:cNvPr>
          <p:cNvSpPr txBox="1"/>
          <p:nvPr/>
        </p:nvSpPr>
        <p:spPr>
          <a:xfrm>
            <a:off x="7323826" y="347644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BE" sz="2800" b="1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F85B9-B613-8247-A953-6D8AEC6313F4}"/>
              </a:ext>
            </a:extLst>
          </p:cNvPr>
          <p:cNvSpPr txBox="1"/>
          <p:nvPr/>
        </p:nvSpPr>
        <p:spPr>
          <a:xfrm>
            <a:off x="7763774" y="238951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BE" sz="2800" b="1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C64C58-BA2B-BF45-84AD-EB307C55CF46}"/>
              </a:ext>
            </a:extLst>
          </p:cNvPr>
          <p:cNvSpPr txBox="1"/>
          <p:nvPr/>
        </p:nvSpPr>
        <p:spPr>
          <a:xfrm>
            <a:off x="4846810" y="1045990"/>
            <a:ext cx="6293138" cy="38582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BE" sz="2000" b="1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Native Language Identification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BE" sz="16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Automatically identifying L1 based on writing L2 </a:t>
            </a:r>
            <a:r>
              <a:rPr lang="en-BE" sz="1600" dirty="0">
                <a:solidFill>
                  <a:schemeClr val="accent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(Markov et al. 2020)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BE" sz="1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Applications: second language acquisition, forensic linguistics, education, advertising, market research</a:t>
            </a:r>
            <a:br>
              <a:rPr lang="en-BE" sz="1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BE" sz="1400" dirty="0">
                <a:solidFill>
                  <a:schemeClr val="accent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(Chan et al. 2017; Lotfi et al. 2020; Blanchard et al. 2013) </a:t>
            </a:r>
            <a:endParaRPr lang="en-BE" sz="1400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BE" sz="1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Supervised multi-class classification </a:t>
            </a:r>
          </a:p>
          <a:p>
            <a:endParaRPr lang="en-BE" sz="1400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BE" sz="2000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Proficiency Level Identification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BE" sz="1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Automatically identifying proficiency level and linguistic competence of L2 based on writing L2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BE" sz="1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Supervised multi-class classification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BE" sz="1600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BE" sz="1600" b="1" dirty="0">
              <a:solidFill>
                <a:schemeClr val="tx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Lige forbindelse 13">
            <a:extLst>
              <a:ext uri="{FF2B5EF4-FFF2-40B4-BE49-F238E27FC236}">
                <a16:creationId xmlns:a16="http://schemas.microsoft.com/office/drawing/2014/main" id="{F8E0CACC-C5A0-4958-A9AB-92028F48B349}"/>
              </a:ext>
            </a:extLst>
          </p:cNvPr>
          <p:cNvSpPr/>
          <p:nvPr/>
        </p:nvSpPr>
        <p:spPr>
          <a:xfrm rot="5400000" flipV="1">
            <a:off x="2298314" y="3017023"/>
            <a:ext cx="3969368" cy="27302"/>
          </a:xfrm>
          <a:prstGeom prst="line">
            <a:avLst/>
          </a:prstGeom>
          <a:solidFill>
            <a:srgbClr val="FFC114">
              <a:alpha val="5000"/>
            </a:srgbClr>
          </a:solidFill>
          <a:ln w="18000">
            <a:solidFill>
              <a:schemeClr val="accent2">
                <a:alpha val="69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  <a:defRPr sz="2800" b="1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fr-FR" sz="2800" b="1">
              <a:solidFill>
                <a:srgbClr val="FFC114"/>
              </a:solidFill>
              <a:latin typeface="+mn-lt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61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69D7D5-11ED-B94F-B3FF-72321C7F89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F9AB07-26A4-4D45-A25F-5D574DEA161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03404" y="890414"/>
            <a:ext cx="3570254" cy="4824779"/>
          </a:xfrm>
        </p:spPr>
        <p:txBody>
          <a:bodyPr/>
          <a:lstStyle/>
          <a:p>
            <a:pPr marL="342900" indent="-342900">
              <a:buClr>
                <a:schemeClr val="bg2"/>
              </a:buClr>
              <a:buFont typeface="Arial" panose="020B0604020202020204" pitchFamily="34" charset="0"/>
              <a:buAutoNum type="arabicPeriod"/>
            </a:pPr>
            <a:r>
              <a:rPr lang="nl-BE" sz="1450" dirty="0">
                <a:solidFill>
                  <a:schemeClr val="tx1">
                    <a:alpha val="29000"/>
                  </a:schemeClr>
                </a:solidFill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nl-BE" sz="2400" b="1" dirty="0"/>
              <a:t>Related research and current state of the art</a:t>
            </a:r>
          </a:p>
          <a:p>
            <a:pPr marL="342900" indent="-342900">
              <a:buClr>
                <a:schemeClr val="bg2"/>
              </a:buClr>
              <a:buAutoNum type="arabicPeriod"/>
            </a:pPr>
            <a:r>
              <a:rPr lang="nl-BE" sz="1200" dirty="0">
                <a:solidFill>
                  <a:schemeClr val="tx1">
                    <a:alpha val="29000"/>
                  </a:schemeClr>
                </a:solidFill>
              </a:rPr>
              <a:t>Experimental set up</a:t>
            </a:r>
          </a:p>
          <a:p>
            <a:pPr marL="520700" lvl="1" indent="-342900">
              <a:buClr>
                <a:schemeClr val="bg2"/>
              </a:buClr>
              <a:buAutoNum type="arabicPeriod"/>
            </a:pPr>
            <a:r>
              <a:rPr lang="nl-BE" sz="1100" dirty="0">
                <a:solidFill>
                  <a:schemeClr val="tx1">
                    <a:alpha val="29000"/>
                  </a:schemeClr>
                </a:solidFill>
              </a:rPr>
              <a:t>Data set</a:t>
            </a:r>
          </a:p>
          <a:p>
            <a:pPr marL="520700" lvl="1" indent="-342900">
              <a:buClr>
                <a:schemeClr val="bg2"/>
              </a:buClr>
              <a:buAutoNum type="arabicPeriod"/>
            </a:pPr>
            <a:r>
              <a:rPr lang="nl-BE" sz="1100" dirty="0">
                <a:solidFill>
                  <a:schemeClr val="tx1">
                    <a:alpha val="29000"/>
                  </a:schemeClr>
                </a:solidFill>
              </a:rPr>
              <a:t>Feature extraction</a:t>
            </a:r>
          </a:p>
          <a:p>
            <a:pPr marL="520700" lvl="1" indent="-342900">
              <a:buClr>
                <a:schemeClr val="bg2"/>
              </a:buClr>
              <a:buAutoNum type="arabicPeriod"/>
            </a:pPr>
            <a:r>
              <a:rPr lang="nl-BE" sz="1100" dirty="0">
                <a:solidFill>
                  <a:schemeClr val="tx1">
                    <a:alpha val="29000"/>
                  </a:schemeClr>
                </a:solidFill>
              </a:rPr>
              <a:t>Native Language Identification</a:t>
            </a:r>
          </a:p>
          <a:p>
            <a:pPr marL="696912" lvl="2" indent="-342900">
              <a:buClr>
                <a:schemeClr val="bg2"/>
              </a:buClr>
              <a:buAutoNum type="arabicPeriod"/>
            </a:pPr>
            <a:r>
              <a:rPr lang="nl-BE" sz="1050" dirty="0">
                <a:solidFill>
                  <a:schemeClr val="tx1">
                    <a:alpha val="29000"/>
                  </a:schemeClr>
                </a:solidFill>
              </a:rPr>
              <a:t>Included features</a:t>
            </a:r>
          </a:p>
          <a:p>
            <a:pPr marL="696912" lvl="2" indent="-342900">
              <a:buClr>
                <a:schemeClr val="bg2"/>
              </a:buClr>
              <a:buAutoNum type="arabicPeriod"/>
            </a:pPr>
            <a:r>
              <a:rPr lang="nl-BE" sz="1050" dirty="0">
                <a:solidFill>
                  <a:schemeClr val="tx1">
                    <a:alpha val="29000"/>
                  </a:schemeClr>
                </a:solidFill>
              </a:rPr>
              <a:t>Baselines</a:t>
            </a:r>
          </a:p>
          <a:p>
            <a:pPr marL="696912" lvl="2" indent="-342900">
              <a:buClr>
                <a:schemeClr val="bg2"/>
              </a:buClr>
              <a:buAutoNum type="arabicPeriod"/>
            </a:pPr>
            <a:r>
              <a:rPr lang="nl-BE" sz="1050" dirty="0">
                <a:solidFill>
                  <a:schemeClr val="tx1">
                    <a:alpha val="29000"/>
                  </a:schemeClr>
                </a:solidFill>
              </a:rPr>
              <a:t>Best performing: optimized stacked classifier</a:t>
            </a:r>
          </a:p>
          <a:p>
            <a:pPr marL="696912" lvl="2" indent="-342900">
              <a:buClr>
                <a:schemeClr val="bg2"/>
              </a:buClr>
              <a:buAutoNum type="arabicPeriod"/>
            </a:pPr>
            <a:r>
              <a:rPr lang="nl-BE" sz="1050" dirty="0">
                <a:solidFill>
                  <a:schemeClr val="tx1">
                    <a:alpha val="29000"/>
                  </a:schemeClr>
                </a:solidFill>
              </a:rPr>
              <a:t>Excluded classifiers</a:t>
            </a:r>
          </a:p>
          <a:p>
            <a:pPr marL="696912" lvl="2" indent="-342900">
              <a:buClr>
                <a:schemeClr val="bg2"/>
              </a:buClr>
              <a:buAutoNum type="arabicPeriod"/>
            </a:pPr>
            <a:r>
              <a:rPr lang="nl-BE" sz="1050" dirty="0">
                <a:solidFill>
                  <a:schemeClr val="tx1">
                    <a:alpha val="29000"/>
                  </a:schemeClr>
                </a:solidFill>
              </a:rPr>
              <a:t>Results</a:t>
            </a:r>
          </a:p>
          <a:p>
            <a:pPr marL="520700" lvl="1" indent="-342900">
              <a:buClr>
                <a:schemeClr val="bg2"/>
              </a:buClr>
              <a:buAutoNum type="arabicPeriod"/>
            </a:pPr>
            <a:r>
              <a:rPr lang="nl-BE" sz="1100" dirty="0">
                <a:solidFill>
                  <a:schemeClr val="tx1">
                    <a:alpha val="29000"/>
                  </a:schemeClr>
                </a:solidFill>
              </a:rPr>
              <a:t>Proficiency Level Identification</a:t>
            </a:r>
          </a:p>
          <a:p>
            <a:pPr marL="696912" lvl="2" indent="-342900">
              <a:buClr>
                <a:schemeClr val="bg2"/>
              </a:buClr>
              <a:buAutoNum type="arabicPeriod"/>
            </a:pPr>
            <a:r>
              <a:rPr lang="nl-BE" sz="1050" dirty="0">
                <a:solidFill>
                  <a:schemeClr val="tx1">
                    <a:alpha val="29000"/>
                  </a:schemeClr>
                </a:solidFill>
              </a:rPr>
              <a:t>Included features</a:t>
            </a:r>
          </a:p>
          <a:p>
            <a:pPr marL="696912" lvl="2" indent="-342900">
              <a:buClr>
                <a:schemeClr val="bg2"/>
              </a:buClr>
              <a:buAutoNum type="arabicPeriod"/>
            </a:pPr>
            <a:r>
              <a:rPr lang="nl-BE" sz="1050" dirty="0">
                <a:solidFill>
                  <a:schemeClr val="tx1">
                    <a:alpha val="29000"/>
                  </a:schemeClr>
                </a:solidFill>
              </a:rPr>
              <a:t>Baselines</a:t>
            </a:r>
          </a:p>
          <a:p>
            <a:pPr marL="696912" lvl="2" indent="-342900">
              <a:buClr>
                <a:schemeClr val="bg2"/>
              </a:buClr>
              <a:buAutoNum type="arabicPeriod"/>
            </a:pPr>
            <a:r>
              <a:rPr lang="nl-BE" sz="1050" dirty="0">
                <a:solidFill>
                  <a:schemeClr val="tx1">
                    <a:alpha val="29000"/>
                  </a:schemeClr>
                </a:solidFill>
              </a:rPr>
              <a:t>Best performing: Logistic Regression</a:t>
            </a:r>
          </a:p>
          <a:p>
            <a:pPr marL="696912" lvl="2" indent="-342900">
              <a:buClr>
                <a:schemeClr val="bg2"/>
              </a:buClr>
              <a:buAutoNum type="arabicPeriod"/>
            </a:pPr>
            <a:r>
              <a:rPr lang="nl-BE" sz="1050" dirty="0">
                <a:solidFill>
                  <a:schemeClr val="tx1">
                    <a:alpha val="29000"/>
                  </a:schemeClr>
                </a:solidFill>
              </a:rPr>
              <a:t>Excluded classifiers</a:t>
            </a:r>
          </a:p>
          <a:p>
            <a:pPr marL="342900" indent="-342900">
              <a:buClr>
                <a:schemeClr val="bg2"/>
              </a:buClr>
              <a:buAutoNum type="arabicPeriod"/>
            </a:pPr>
            <a:r>
              <a:rPr lang="nl-BE" sz="1200" dirty="0">
                <a:solidFill>
                  <a:schemeClr val="tx1">
                    <a:alpha val="29000"/>
                  </a:schemeClr>
                </a:solidFill>
              </a:rPr>
              <a:t>Discussion</a:t>
            </a:r>
          </a:p>
          <a:p>
            <a:pPr marL="342900" indent="-342900">
              <a:buClr>
                <a:schemeClr val="bg2"/>
              </a:buClr>
              <a:buAutoNum type="arabicPeriod"/>
            </a:pPr>
            <a:r>
              <a:rPr lang="nl-BE" sz="1200" dirty="0">
                <a:solidFill>
                  <a:schemeClr val="tx1">
                    <a:alpha val="29000"/>
                  </a:schemeClr>
                </a:solidFill>
              </a:rPr>
              <a:t>Conclusion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1D1EFBFA-5450-CE46-8737-03A493BA689A}"/>
              </a:ext>
            </a:extLst>
          </p:cNvPr>
          <p:cNvSpPr txBox="1">
            <a:spLocks/>
          </p:cNvSpPr>
          <p:nvPr/>
        </p:nvSpPr>
        <p:spPr>
          <a:xfrm>
            <a:off x="6095999" y="1412507"/>
            <a:ext cx="4695645" cy="378059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563" indent="-182563" algn="l" defTabSz="121705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sz="1600" b="0" i="0" kern="1200">
                <a:solidFill>
                  <a:schemeClr val="tx1"/>
                </a:solidFill>
                <a:latin typeface="+mj-lt"/>
                <a:ea typeface="Verdana" charset="0"/>
                <a:cs typeface="Calibri Light" panose="020F0302020204030204" pitchFamily="34" charset="0"/>
              </a:defRPr>
            </a:lvl1pPr>
            <a:lvl2pPr marL="360363" indent="-184150" algn="l" defTabSz="121705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400" b="0" kern="1200">
                <a:solidFill>
                  <a:schemeClr val="tx1"/>
                </a:solidFill>
                <a:latin typeface="+mj-lt"/>
                <a:ea typeface="Verdana" charset="0"/>
                <a:cs typeface="Calibri" panose="020F0502020204030204" pitchFamily="34" charset="0"/>
              </a:defRPr>
            </a:lvl2pPr>
            <a:lvl3pPr marL="536575" indent="-176213" algn="l" defTabSz="121705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Verdana" charset="0"/>
                <a:cs typeface="Calibri" panose="020F0502020204030204" pitchFamily="34" charset="0"/>
              </a:defRPr>
            </a:lvl3pPr>
            <a:lvl4pPr marL="719138" indent="-182563" algn="l" defTabSz="121705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Verdana" charset="0"/>
                <a:cs typeface="Calibri" panose="020F0502020204030204" pitchFamily="34" charset="0"/>
              </a:defRPr>
            </a:lvl4pPr>
            <a:lvl5pPr marL="895350" indent="-176213" algn="l" defTabSz="121705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Verdana" charset="0"/>
                <a:cs typeface="Calibri" panose="020F0502020204030204" pitchFamily="34" charset="0"/>
              </a:defRPr>
            </a:lvl5pPr>
            <a:lvl6pPr marL="2076450" indent="-285750" algn="l" defTabSz="12191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575" indent="-285750" algn="l" defTabSz="12191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nl-BE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95587" indent="-285750" algn="l" defTabSz="12191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60712" indent="-285750" algn="l" defTabSz="12191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BE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8812E4-5222-D848-99E5-44508B26351D}"/>
              </a:ext>
            </a:extLst>
          </p:cNvPr>
          <p:cNvSpPr txBox="1"/>
          <p:nvPr/>
        </p:nvSpPr>
        <p:spPr>
          <a:xfrm>
            <a:off x="7323826" y="347644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BE" sz="2800" b="1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F85B9-B613-8247-A953-6D8AEC6313F4}"/>
              </a:ext>
            </a:extLst>
          </p:cNvPr>
          <p:cNvSpPr txBox="1"/>
          <p:nvPr/>
        </p:nvSpPr>
        <p:spPr>
          <a:xfrm>
            <a:off x="7763774" y="238951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BE" sz="2800" b="1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C64C58-BA2B-BF45-84AD-EB307C55CF46}"/>
              </a:ext>
            </a:extLst>
          </p:cNvPr>
          <p:cNvSpPr txBox="1"/>
          <p:nvPr/>
        </p:nvSpPr>
        <p:spPr>
          <a:xfrm>
            <a:off x="4886139" y="1174835"/>
            <a:ext cx="6293138" cy="46665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BE" sz="2000" b="1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Native Language Identification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BE" sz="16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2013 NLI shared task  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BE" sz="1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inning system: </a:t>
            </a:r>
            <a:r>
              <a:rPr lang="en-BE" sz="1400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83.6% </a:t>
            </a:r>
            <a:r>
              <a:rPr lang="en-BE" sz="1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classification accuracy on TOEFL11-</a:t>
            </a:r>
            <a:r>
              <a:rPr lang="en-BE" sz="1400" cap="small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test</a:t>
            </a:r>
            <a:r>
              <a:rPr lang="en-BE" sz="1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(closed task) </a:t>
            </a:r>
            <a:r>
              <a:rPr lang="en-GB" sz="1400" dirty="0">
                <a:solidFill>
                  <a:schemeClr val="accent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(Tetreault et al. 2013; Jarvis et al. 2013)</a:t>
            </a:r>
            <a:endParaRPr lang="en-BE" sz="1400" dirty="0">
              <a:solidFill>
                <a:schemeClr val="accent2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504920" lvl="2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BE" sz="1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ord, POS and lemma </a:t>
            </a:r>
            <a:r>
              <a:rPr lang="en-BE" sz="1400" i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BE" sz="1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-grams in range=(1,3)</a:t>
            </a:r>
          </a:p>
          <a:p>
            <a:pPr marL="1504920" lvl="2" indent="-285750">
              <a:buFont typeface="Arial" panose="020B0604020202020204" pitchFamily="34" charset="0"/>
              <a:buChar char="•"/>
            </a:pPr>
            <a:r>
              <a:rPr lang="en-BE" sz="1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L2-regularized L2-loss SVM classifier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BE" sz="1600" dirty="0">
                <a:solidFill>
                  <a:schemeClr val="accent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Ionescu, Popescu, and Cahill (2014): 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BE" sz="1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character n-grams on ICLEv2 and TOEFL11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BE" sz="1400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85.3%</a:t>
            </a:r>
            <a:r>
              <a:rPr lang="en-BE" sz="1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classification accuracy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BE" sz="1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Kernel Ridge Regression and Kernel Discriminant Analysis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lang="en-BE" sz="1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anguage independent, cross-corpus proof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16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2017 NLI Shared Task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BE" sz="1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inning system: 88.2% classification accuracy </a:t>
            </a:r>
            <a:r>
              <a:rPr lang="en-BE" sz="1400" dirty="0">
                <a:solidFill>
                  <a:schemeClr val="accent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(Malmasi et al. 2017; </a:t>
            </a:r>
            <a:r>
              <a:rPr lang="en-GB" sz="1400" dirty="0">
                <a:solidFill>
                  <a:schemeClr val="accent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Cimino and </a:t>
            </a:r>
            <a:r>
              <a:rPr lang="en-GB" sz="1400" dirty="0" err="1">
                <a:solidFill>
                  <a:schemeClr val="accent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Dell’Orletta</a:t>
            </a:r>
            <a:r>
              <a:rPr lang="en-GB" sz="1400" dirty="0">
                <a:solidFill>
                  <a:schemeClr val="accent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2017) </a:t>
            </a:r>
            <a:endParaRPr lang="en-GB" sz="1400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Stacked sentence-document architecture</a:t>
            </a:r>
          </a:p>
          <a:p>
            <a:pPr marL="1504920" lvl="2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2 SVM classifiers: output sentence classifier </a:t>
            </a:r>
            <a:r>
              <a:rPr lang="en-GB" sz="1400" dirty="0"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 document classifier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Number of specific features: </a:t>
            </a:r>
            <a:r>
              <a:rPr lang="en-GB" sz="1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character, lemma, word and </a:t>
            </a:r>
            <a:r>
              <a:rPr lang="en-GB" sz="1400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CPOSn</a:t>
            </a:r>
            <a:r>
              <a:rPr lang="en-GB" sz="1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-grams, type-token ratio, and average sentence length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Conclusion: findings </a:t>
            </a:r>
            <a:r>
              <a:rPr lang="en-GB" sz="1400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Malmasi</a:t>
            </a:r>
            <a:r>
              <a:rPr lang="en-GB" sz="1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et al. (2016): traditional supervised machine learning models &gt; newer deep learning approaches in performance &amp; training times</a:t>
            </a:r>
            <a:endParaRPr lang="en-BE" sz="1400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Lige forbindelse 13">
            <a:extLst>
              <a:ext uri="{FF2B5EF4-FFF2-40B4-BE49-F238E27FC236}">
                <a16:creationId xmlns:a16="http://schemas.microsoft.com/office/drawing/2014/main" id="{F8E0CACC-C5A0-4958-A9AB-92028F48B349}"/>
              </a:ext>
            </a:extLst>
          </p:cNvPr>
          <p:cNvSpPr/>
          <p:nvPr/>
        </p:nvSpPr>
        <p:spPr>
          <a:xfrm rot="5400000" flipV="1">
            <a:off x="1942537" y="3505956"/>
            <a:ext cx="4666554" cy="4312"/>
          </a:xfrm>
          <a:prstGeom prst="line">
            <a:avLst/>
          </a:prstGeom>
          <a:solidFill>
            <a:srgbClr val="FFC114">
              <a:alpha val="5000"/>
            </a:srgbClr>
          </a:solidFill>
          <a:ln w="18000">
            <a:solidFill>
              <a:schemeClr val="accent2">
                <a:alpha val="69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  <a:defRPr sz="2800" b="1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fr-FR" sz="2800" b="1">
              <a:solidFill>
                <a:srgbClr val="FFC114"/>
              </a:solidFill>
              <a:latin typeface="+mn-lt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77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69D7D5-11ED-B94F-B3FF-72321C7F89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F9AB07-26A4-4D45-A25F-5D574DEA161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03404" y="890414"/>
            <a:ext cx="3570254" cy="4824779"/>
          </a:xfrm>
        </p:spPr>
        <p:txBody>
          <a:bodyPr/>
          <a:lstStyle/>
          <a:p>
            <a:pPr marL="342900" indent="-342900">
              <a:buClr>
                <a:schemeClr val="bg2"/>
              </a:buClr>
              <a:buFont typeface="Arial" panose="020B0604020202020204" pitchFamily="34" charset="0"/>
              <a:buAutoNum type="arabicPeriod"/>
            </a:pPr>
            <a:r>
              <a:rPr lang="nl-BE" sz="1450" dirty="0">
                <a:solidFill>
                  <a:schemeClr val="tx1">
                    <a:alpha val="29000"/>
                  </a:schemeClr>
                </a:solidFill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nl-BE" sz="2400" b="1" dirty="0"/>
              <a:t>Related research and current state of the art</a:t>
            </a:r>
          </a:p>
          <a:p>
            <a:pPr marL="342900" indent="-342900">
              <a:buClr>
                <a:schemeClr val="bg2"/>
              </a:buClr>
              <a:buAutoNum type="arabicPeriod"/>
            </a:pPr>
            <a:r>
              <a:rPr lang="nl-BE" sz="1200" dirty="0">
                <a:solidFill>
                  <a:schemeClr val="tx1">
                    <a:alpha val="29000"/>
                  </a:schemeClr>
                </a:solidFill>
              </a:rPr>
              <a:t>Experimental set up</a:t>
            </a:r>
          </a:p>
          <a:p>
            <a:pPr marL="520700" lvl="1" indent="-342900">
              <a:buClr>
                <a:schemeClr val="bg2"/>
              </a:buClr>
              <a:buAutoNum type="arabicPeriod"/>
            </a:pPr>
            <a:r>
              <a:rPr lang="nl-BE" sz="1100" dirty="0">
                <a:solidFill>
                  <a:schemeClr val="tx1">
                    <a:alpha val="29000"/>
                  </a:schemeClr>
                </a:solidFill>
              </a:rPr>
              <a:t>Data set</a:t>
            </a:r>
          </a:p>
          <a:p>
            <a:pPr marL="520700" lvl="1" indent="-342900">
              <a:buClr>
                <a:schemeClr val="bg2"/>
              </a:buClr>
              <a:buAutoNum type="arabicPeriod"/>
            </a:pPr>
            <a:r>
              <a:rPr lang="nl-BE" sz="1100" dirty="0">
                <a:solidFill>
                  <a:schemeClr val="tx1">
                    <a:alpha val="29000"/>
                  </a:schemeClr>
                </a:solidFill>
              </a:rPr>
              <a:t>Feature extraction</a:t>
            </a:r>
          </a:p>
          <a:p>
            <a:pPr marL="520700" lvl="1" indent="-342900">
              <a:buClr>
                <a:schemeClr val="bg2"/>
              </a:buClr>
              <a:buAutoNum type="arabicPeriod"/>
            </a:pPr>
            <a:r>
              <a:rPr lang="nl-BE" sz="1100" dirty="0">
                <a:solidFill>
                  <a:schemeClr val="tx1">
                    <a:alpha val="29000"/>
                  </a:schemeClr>
                </a:solidFill>
              </a:rPr>
              <a:t>Native Language Identification</a:t>
            </a:r>
          </a:p>
          <a:p>
            <a:pPr marL="696912" lvl="2" indent="-342900">
              <a:buClr>
                <a:schemeClr val="bg2"/>
              </a:buClr>
              <a:buAutoNum type="arabicPeriod"/>
            </a:pPr>
            <a:r>
              <a:rPr lang="nl-BE" sz="1050" dirty="0">
                <a:solidFill>
                  <a:schemeClr val="tx1">
                    <a:alpha val="29000"/>
                  </a:schemeClr>
                </a:solidFill>
              </a:rPr>
              <a:t>Included features</a:t>
            </a:r>
          </a:p>
          <a:p>
            <a:pPr marL="696912" lvl="2" indent="-342900">
              <a:buClr>
                <a:schemeClr val="bg2"/>
              </a:buClr>
              <a:buAutoNum type="arabicPeriod"/>
            </a:pPr>
            <a:r>
              <a:rPr lang="nl-BE" sz="1050" dirty="0">
                <a:solidFill>
                  <a:schemeClr val="tx1">
                    <a:alpha val="29000"/>
                  </a:schemeClr>
                </a:solidFill>
              </a:rPr>
              <a:t>Baselines</a:t>
            </a:r>
          </a:p>
          <a:p>
            <a:pPr marL="696912" lvl="2" indent="-342900">
              <a:buClr>
                <a:schemeClr val="bg2"/>
              </a:buClr>
              <a:buAutoNum type="arabicPeriod"/>
            </a:pPr>
            <a:r>
              <a:rPr lang="nl-BE" sz="1050" dirty="0">
                <a:solidFill>
                  <a:schemeClr val="tx1">
                    <a:alpha val="29000"/>
                  </a:schemeClr>
                </a:solidFill>
              </a:rPr>
              <a:t>Best performing: optimized stacked classifier</a:t>
            </a:r>
          </a:p>
          <a:p>
            <a:pPr marL="696912" lvl="2" indent="-342900">
              <a:buClr>
                <a:schemeClr val="bg2"/>
              </a:buClr>
              <a:buAutoNum type="arabicPeriod"/>
            </a:pPr>
            <a:r>
              <a:rPr lang="nl-BE" sz="1050" dirty="0">
                <a:solidFill>
                  <a:schemeClr val="tx1">
                    <a:alpha val="29000"/>
                  </a:schemeClr>
                </a:solidFill>
              </a:rPr>
              <a:t>Excluded classifiers</a:t>
            </a:r>
          </a:p>
          <a:p>
            <a:pPr marL="696912" lvl="2" indent="-342900">
              <a:buClr>
                <a:schemeClr val="bg2"/>
              </a:buClr>
              <a:buAutoNum type="arabicPeriod"/>
            </a:pPr>
            <a:r>
              <a:rPr lang="nl-BE" sz="1050" dirty="0">
                <a:solidFill>
                  <a:schemeClr val="tx1">
                    <a:alpha val="29000"/>
                  </a:schemeClr>
                </a:solidFill>
              </a:rPr>
              <a:t>Results</a:t>
            </a:r>
          </a:p>
          <a:p>
            <a:pPr marL="520700" lvl="1" indent="-342900">
              <a:buClr>
                <a:schemeClr val="bg2"/>
              </a:buClr>
              <a:buAutoNum type="arabicPeriod"/>
            </a:pPr>
            <a:r>
              <a:rPr lang="nl-BE" sz="1100" dirty="0">
                <a:solidFill>
                  <a:schemeClr val="tx1">
                    <a:alpha val="29000"/>
                  </a:schemeClr>
                </a:solidFill>
              </a:rPr>
              <a:t>Proficiency Level Identification</a:t>
            </a:r>
          </a:p>
          <a:p>
            <a:pPr marL="696912" lvl="2" indent="-342900">
              <a:buClr>
                <a:schemeClr val="bg2"/>
              </a:buClr>
              <a:buAutoNum type="arabicPeriod"/>
            </a:pPr>
            <a:r>
              <a:rPr lang="nl-BE" sz="1050" dirty="0">
                <a:solidFill>
                  <a:schemeClr val="tx1">
                    <a:alpha val="29000"/>
                  </a:schemeClr>
                </a:solidFill>
              </a:rPr>
              <a:t>Included features</a:t>
            </a:r>
          </a:p>
          <a:p>
            <a:pPr marL="696912" lvl="2" indent="-342900">
              <a:buClr>
                <a:schemeClr val="bg2"/>
              </a:buClr>
              <a:buAutoNum type="arabicPeriod"/>
            </a:pPr>
            <a:r>
              <a:rPr lang="nl-BE" sz="1050" dirty="0">
                <a:solidFill>
                  <a:schemeClr val="tx1">
                    <a:alpha val="29000"/>
                  </a:schemeClr>
                </a:solidFill>
              </a:rPr>
              <a:t>Baselines</a:t>
            </a:r>
          </a:p>
          <a:p>
            <a:pPr marL="696912" lvl="2" indent="-342900">
              <a:buClr>
                <a:schemeClr val="bg2"/>
              </a:buClr>
              <a:buAutoNum type="arabicPeriod"/>
            </a:pPr>
            <a:r>
              <a:rPr lang="nl-BE" sz="1050" dirty="0">
                <a:solidFill>
                  <a:schemeClr val="tx1">
                    <a:alpha val="29000"/>
                  </a:schemeClr>
                </a:solidFill>
              </a:rPr>
              <a:t>Best performing: Logistic Regression</a:t>
            </a:r>
          </a:p>
          <a:p>
            <a:pPr marL="696912" lvl="2" indent="-342900">
              <a:buClr>
                <a:schemeClr val="bg2"/>
              </a:buClr>
              <a:buAutoNum type="arabicPeriod"/>
            </a:pPr>
            <a:r>
              <a:rPr lang="nl-BE" sz="1050" dirty="0">
                <a:solidFill>
                  <a:schemeClr val="tx1">
                    <a:alpha val="29000"/>
                  </a:schemeClr>
                </a:solidFill>
              </a:rPr>
              <a:t>Excluded classifiers</a:t>
            </a:r>
          </a:p>
          <a:p>
            <a:pPr marL="342900" indent="-342900">
              <a:buClr>
                <a:schemeClr val="bg2"/>
              </a:buClr>
              <a:buAutoNum type="arabicPeriod"/>
            </a:pPr>
            <a:r>
              <a:rPr lang="nl-BE" sz="1200" dirty="0">
                <a:solidFill>
                  <a:schemeClr val="tx1">
                    <a:alpha val="29000"/>
                  </a:schemeClr>
                </a:solidFill>
              </a:rPr>
              <a:t>Discussion</a:t>
            </a:r>
          </a:p>
          <a:p>
            <a:pPr marL="342900" indent="-342900">
              <a:buClr>
                <a:schemeClr val="bg2"/>
              </a:buClr>
              <a:buAutoNum type="arabicPeriod"/>
            </a:pPr>
            <a:r>
              <a:rPr lang="nl-BE" sz="1200" dirty="0">
                <a:solidFill>
                  <a:schemeClr val="tx1">
                    <a:alpha val="29000"/>
                  </a:schemeClr>
                </a:solidFill>
              </a:rPr>
              <a:t>Conclusion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1D1EFBFA-5450-CE46-8737-03A493BA689A}"/>
              </a:ext>
            </a:extLst>
          </p:cNvPr>
          <p:cNvSpPr txBox="1">
            <a:spLocks/>
          </p:cNvSpPr>
          <p:nvPr/>
        </p:nvSpPr>
        <p:spPr>
          <a:xfrm>
            <a:off x="6095999" y="1412507"/>
            <a:ext cx="4695645" cy="378059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563" indent="-182563" algn="l" defTabSz="121705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sz="1600" b="0" i="0" kern="1200">
                <a:solidFill>
                  <a:schemeClr val="tx1"/>
                </a:solidFill>
                <a:latin typeface="+mj-lt"/>
                <a:ea typeface="Verdana" charset="0"/>
                <a:cs typeface="Calibri Light" panose="020F0302020204030204" pitchFamily="34" charset="0"/>
              </a:defRPr>
            </a:lvl1pPr>
            <a:lvl2pPr marL="360363" indent="-184150" algn="l" defTabSz="121705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400" b="0" kern="1200">
                <a:solidFill>
                  <a:schemeClr val="tx1"/>
                </a:solidFill>
                <a:latin typeface="+mj-lt"/>
                <a:ea typeface="Verdana" charset="0"/>
                <a:cs typeface="Calibri" panose="020F0502020204030204" pitchFamily="34" charset="0"/>
              </a:defRPr>
            </a:lvl2pPr>
            <a:lvl3pPr marL="536575" indent="-176213" algn="l" defTabSz="121705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Verdana" charset="0"/>
                <a:cs typeface="Calibri" panose="020F0502020204030204" pitchFamily="34" charset="0"/>
              </a:defRPr>
            </a:lvl3pPr>
            <a:lvl4pPr marL="719138" indent="-182563" algn="l" defTabSz="121705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Verdana" charset="0"/>
                <a:cs typeface="Calibri" panose="020F0502020204030204" pitchFamily="34" charset="0"/>
              </a:defRPr>
            </a:lvl4pPr>
            <a:lvl5pPr marL="895350" indent="-176213" algn="l" defTabSz="121705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Verdana" charset="0"/>
                <a:cs typeface="Calibri" panose="020F0502020204030204" pitchFamily="34" charset="0"/>
              </a:defRPr>
            </a:lvl5pPr>
            <a:lvl6pPr marL="2076450" indent="-285750" algn="l" defTabSz="12191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575" indent="-285750" algn="l" defTabSz="12191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nl-BE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95587" indent="-285750" algn="l" defTabSz="12191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60712" indent="-285750" algn="l" defTabSz="12191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BE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8812E4-5222-D848-99E5-44508B26351D}"/>
              </a:ext>
            </a:extLst>
          </p:cNvPr>
          <p:cNvSpPr txBox="1"/>
          <p:nvPr/>
        </p:nvSpPr>
        <p:spPr>
          <a:xfrm>
            <a:off x="7323826" y="347644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BE" sz="2800" b="1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F85B9-B613-8247-A953-6D8AEC6313F4}"/>
              </a:ext>
            </a:extLst>
          </p:cNvPr>
          <p:cNvSpPr txBox="1"/>
          <p:nvPr/>
        </p:nvSpPr>
        <p:spPr>
          <a:xfrm>
            <a:off x="7763774" y="238951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BE" sz="2800" b="1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C64C58-BA2B-BF45-84AD-EB307C55CF46}"/>
              </a:ext>
            </a:extLst>
          </p:cNvPr>
          <p:cNvSpPr txBox="1"/>
          <p:nvPr/>
        </p:nvSpPr>
        <p:spPr>
          <a:xfrm>
            <a:off x="4886139" y="1174835"/>
            <a:ext cx="6293138" cy="46665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BE" sz="2000" b="1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Native Language Identification</a:t>
            </a: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BE" sz="2000" dirty="0">
                <a:solidFill>
                  <a:schemeClr val="accent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Lotfi et al. 2020: </a:t>
            </a:r>
            <a:r>
              <a:rPr lang="en-BE" sz="20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deep generative language modelling approach using fine-tuned GPT-2 models on ICLEv2 and TOEFL11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BE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GPT-2 per </a:t>
            </a:r>
            <a:r>
              <a:rPr lang="en-BE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native language included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U</a:t>
            </a:r>
            <a:r>
              <a:rPr lang="en-BE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nseen </a:t>
            </a:r>
            <a:r>
              <a:rPr lang="en-BE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text fed to all models: model with lowest loss </a:t>
            </a:r>
            <a:r>
              <a:rPr lang="en-BE" dirty="0"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 assign L1 class for unseen text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BE" b="1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89% </a:t>
            </a:r>
            <a:r>
              <a:rPr lang="en-BE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classification accuracy on TOEFL11 test set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BE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No feature engineering</a:t>
            </a:r>
            <a:endParaRPr lang="en-BE" dirty="0">
              <a:solidFill>
                <a:schemeClr val="tx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Lige forbindelse 13">
            <a:extLst>
              <a:ext uri="{FF2B5EF4-FFF2-40B4-BE49-F238E27FC236}">
                <a16:creationId xmlns:a16="http://schemas.microsoft.com/office/drawing/2014/main" id="{F8E0CACC-C5A0-4958-A9AB-92028F48B349}"/>
              </a:ext>
            </a:extLst>
          </p:cNvPr>
          <p:cNvSpPr/>
          <p:nvPr/>
        </p:nvSpPr>
        <p:spPr>
          <a:xfrm rot="5400000" flipV="1">
            <a:off x="1942537" y="3505956"/>
            <a:ext cx="4666554" cy="4312"/>
          </a:xfrm>
          <a:prstGeom prst="line">
            <a:avLst/>
          </a:prstGeom>
          <a:solidFill>
            <a:srgbClr val="FFC114">
              <a:alpha val="5000"/>
            </a:srgbClr>
          </a:solidFill>
          <a:ln w="18000">
            <a:solidFill>
              <a:schemeClr val="accent2">
                <a:alpha val="69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  <a:defRPr sz="2800" b="1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fr-FR" sz="2800" b="1">
              <a:solidFill>
                <a:srgbClr val="FFC114"/>
              </a:solidFill>
              <a:latin typeface="+mn-lt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17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69D7D5-11ED-B94F-B3FF-72321C7F89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F9AB07-26A4-4D45-A25F-5D574DEA161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03404" y="890414"/>
            <a:ext cx="3570254" cy="4824779"/>
          </a:xfrm>
        </p:spPr>
        <p:txBody>
          <a:bodyPr/>
          <a:lstStyle/>
          <a:p>
            <a:pPr marL="342900" indent="-342900">
              <a:buClr>
                <a:schemeClr val="bg2"/>
              </a:buClr>
              <a:buFont typeface="Arial" panose="020B0604020202020204" pitchFamily="34" charset="0"/>
              <a:buAutoNum type="arabicPeriod"/>
            </a:pPr>
            <a:r>
              <a:rPr lang="nl-BE" sz="1450" dirty="0">
                <a:solidFill>
                  <a:schemeClr val="tx1">
                    <a:alpha val="29000"/>
                  </a:schemeClr>
                </a:solidFill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nl-BE" sz="2400" b="1" dirty="0"/>
              <a:t>Related research and current state of the art</a:t>
            </a:r>
          </a:p>
          <a:p>
            <a:pPr marL="342900" indent="-342900">
              <a:buClr>
                <a:schemeClr val="bg2"/>
              </a:buClr>
              <a:buAutoNum type="arabicPeriod"/>
            </a:pPr>
            <a:r>
              <a:rPr lang="nl-BE" sz="1200" dirty="0">
                <a:solidFill>
                  <a:schemeClr val="tx1">
                    <a:alpha val="29000"/>
                  </a:schemeClr>
                </a:solidFill>
              </a:rPr>
              <a:t>Experimental set up</a:t>
            </a:r>
          </a:p>
          <a:p>
            <a:pPr marL="520700" lvl="1" indent="-342900">
              <a:buClr>
                <a:schemeClr val="bg2"/>
              </a:buClr>
              <a:buAutoNum type="arabicPeriod"/>
            </a:pPr>
            <a:r>
              <a:rPr lang="nl-BE" sz="1100" dirty="0">
                <a:solidFill>
                  <a:schemeClr val="tx1">
                    <a:alpha val="29000"/>
                  </a:schemeClr>
                </a:solidFill>
              </a:rPr>
              <a:t>Data set</a:t>
            </a:r>
          </a:p>
          <a:p>
            <a:pPr marL="520700" lvl="1" indent="-342900">
              <a:buClr>
                <a:schemeClr val="bg2"/>
              </a:buClr>
              <a:buAutoNum type="arabicPeriod"/>
            </a:pPr>
            <a:r>
              <a:rPr lang="nl-BE" sz="1100" dirty="0">
                <a:solidFill>
                  <a:schemeClr val="tx1">
                    <a:alpha val="29000"/>
                  </a:schemeClr>
                </a:solidFill>
              </a:rPr>
              <a:t>Feature extraction</a:t>
            </a:r>
          </a:p>
          <a:p>
            <a:pPr marL="520700" lvl="1" indent="-342900">
              <a:buClr>
                <a:schemeClr val="bg2"/>
              </a:buClr>
              <a:buAutoNum type="arabicPeriod"/>
            </a:pPr>
            <a:r>
              <a:rPr lang="nl-BE" sz="1100" dirty="0">
                <a:solidFill>
                  <a:schemeClr val="tx1">
                    <a:alpha val="29000"/>
                  </a:schemeClr>
                </a:solidFill>
              </a:rPr>
              <a:t>Native Language Identification</a:t>
            </a:r>
          </a:p>
          <a:p>
            <a:pPr marL="696912" lvl="2" indent="-342900">
              <a:buClr>
                <a:schemeClr val="bg2"/>
              </a:buClr>
              <a:buAutoNum type="arabicPeriod"/>
            </a:pPr>
            <a:r>
              <a:rPr lang="nl-BE" sz="1050" dirty="0">
                <a:solidFill>
                  <a:schemeClr val="tx1">
                    <a:alpha val="29000"/>
                  </a:schemeClr>
                </a:solidFill>
              </a:rPr>
              <a:t>Included features</a:t>
            </a:r>
          </a:p>
          <a:p>
            <a:pPr marL="696912" lvl="2" indent="-342900">
              <a:buClr>
                <a:schemeClr val="bg2"/>
              </a:buClr>
              <a:buAutoNum type="arabicPeriod"/>
            </a:pPr>
            <a:r>
              <a:rPr lang="nl-BE" sz="1050" dirty="0">
                <a:solidFill>
                  <a:schemeClr val="tx1">
                    <a:alpha val="29000"/>
                  </a:schemeClr>
                </a:solidFill>
              </a:rPr>
              <a:t>Baselines</a:t>
            </a:r>
          </a:p>
          <a:p>
            <a:pPr marL="696912" lvl="2" indent="-342900">
              <a:buClr>
                <a:schemeClr val="bg2"/>
              </a:buClr>
              <a:buAutoNum type="arabicPeriod"/>
            </a:pPr>
            <a:r>
              <a:rPr lang="nl-BE" sz="1050" dirty="0">
                <a:solidFill>
                  <a:schemeClr val="tx1">
                    <a:alpha val="29000"/>
                  </a:schemeClr>
                </a:solidFill>
              </a:rPr>
              <a:t>Best performing: optimized stacked classifier</a:t>
            </a:r>
          </a:p>
          <a:p>
            <a:pPr marL="696912" lvl="2" indent="-342900">
              <a:buClr>
                <a:schemeClr val="bg2"/>
              </a:buClr>
              <a:buAutoNum type="arabicPeriod"/>
            </a:pPr>
            <a:r>
              <a:rPr lang="nl-BE" sz="1050" dirty="0">
                <a:solidFill>
                  <a:schemeClr val="tx1">
                    <a:alpha val="29000"/>
                  </a:schemeClr>
                </a:solidFill>
              </a:rPr>
              <a:t>Excluded classifiers</a:t>
            </a:r>
          </a:p>
          <a:p>
            <a:pPr marL="696912" lvl="2" indent="-342900">
              <a:buClr>
                <a:schemeClr val="bg2"/>
              </a:buClr>
              <a:buAutoNum type="arabicPeriod"/>
            </a:pPr>
            <a:r>
              <a:rPr lang="nl-BE" sz="1050" dirty="0">
                <a:solidFill>
                  <a:schemeClr val="tx1">
                    <a:alpha val="29000"/>
                  </a:schemeClr>
                </a:solidFill>
              </a:rPr>
              <a:t>Results</a:t>
            </a:r>
          </a:p>
          <a:p>
            <a:pPr marL="520700" lvl="1" indent="-342900">
              <a:buClr>
                <a:schemeClr val="bg2"/>
              </a:buClr>
              <a:buAutoNum type="arabicPeriod"/>
            </a:pPr>
            <a:r>
              <a:rPr lang="nl-BE" sz="1100" dirty="0">
                <a:solidFill>
                  <a:schemeClr val="tx1">
                    <a:alpha val="29000"/>
                  </a:schemeClr>
                </a:solidFill>
              </a:rPr>
              <a:t>Proficiency Level Identification</a:t>
            </a:r>
          </a:p>
          <a:p>
            <a:pPr marL="696912" lvl="2" indent="-342900">
              <a:buClr>
                <a:schemeClr val="bg2"/>
              </a:buClr>
              <a:buAutoNum type="arabicPeriod"/>
            </a:pPr>
            <a:r>
              <a:rPr lang="nl-BE" sz="1050" dirty="0">
                <a:solidFill>
                  <a:schemeClr val="tx1">
                    <a:alpha val="29000"/>
                  </a:schemeClr>
                </a:solidFill>
              </a:rPr>
              <a:t>Included features</a:t>
            </a:r>
          </a:p>
          <a:p>
            <a:pPr marL="696912" lvl="2" indent="-342900">
              <a:buClr>
                <a:schemeClr val="bg2"/>
              </a:buClr>
              <a:buAutoNum type="arabicPeriod"/>
            </a:pPr>
            <a:r>
              <a:rPr lang="nl-BE" sz="1050" dirty="0">
                <a:solidFill>
                  <a:schemeClr val="tx1">
                    <a:alpha val="29000"/>
                  </a:schemeClr>
                </a:solidFill>
              </a:rPr>
              <a:t>Baselines</a:t>
            </a:r>
          </a:p>
          <a:p>
            <a:pPr marL="696912" lvl="2" indent="-342900">
              <a:buClr>
                <a:schemeClr val="bg2"/>
              </a:buClr>
              <a:buAutoNum type="arabicPeriod"/>
            </a:pPr>
            <a:r>
              <a:rPr lang="nl-BE" sz="1050" dirty="0">
                <a:solidFill>
                  <a:schemeClr val="tx1">
                    <a:alpha val="29000"/>
                  </a:schemeClr>
                </a:solidFill>
              </a:rPr>
              <a:t>Best performing: Logistic Regression</a:t>
            </a:r>
          </a:p>
          <a:p>
            <a:pPr marL="696912" lvl="2" indent="-342900">
              <a:buClr>
                <a:schemeClr val="bg2"/>
              </a:buClr>
              <a:buAutoNum type="arabicPeriod"/>
            </a:pPr>
            <a:r>
              <a:rPr lang="nl-BE" sz="1050" dirty="0">
                <a:solidFill>
                  <a:schemeClr val="tx1">
                    <a:alpha val="29000"/>
                  </a:schemeClr>
                </a:solidFill>
              </a:rPr>
              <a:t>Excluded classifiers</a:t>
            </a:r>
          </a:p>
          <a:p>
            <a:pPr marL="342900" indent="-342900">
              <a:buClr>
                <a:schemeClr val="bg2"/>
              </a:buClr>
              <a:buAutoNum type="arabicPeriod"/>
            </a:pPr>
            <a:r>
              <a:rPr lang="nl-BE" sz="1200" dirty="0">
                <a:solidFill>
                  <a:schemeClr val="tx1">
                    <a:alpha val="29000"/>
                  </a:schemeClr>
                </a:solidFill>
              </a:rPr>
              <a:t>Discussion</a:t>
            </a:r>
          </a:p>
          <a:p>
            <a:pPr marL="342900" indent="-342900">
              <a:buClr>
                <a:schemeClr val="bg2"/>
              </a:buClr>
              <a:buAutoNum type="arabicPeriod"/>
            </a:pPr>
            <a:r>
              <a:rPr lang="nl-BE" sz="1200" dirty="0">
                <a:solidFill>
                  <a:schemeClr val="tx1">
                    <a:alpha val="29000"/>
                  </a:schemeClr>
                </a:solidFill>
              </a:rPr>
              <a:t>Conclusion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1D1EFBFA-5450-CE46-8737-03A493BA689A}"/>
              </a:ext>
            </a:extLst>
          </p:cNvPr>
          <p:cNvSpPr txBox="1">
            <a:spLocks/>
          </p:cNvSpPr>
          <p:nvPr/>
        </p:nvSpPr>
        <p:spPr>
          <a:xfrm>
            <a:off x="6095999" y="1412507"/>
            <a:ext cx="4695645" cy="378059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563" indent="-182563" algn="l" defTabSz="121705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sz="1600" b="0" i="0" kern="1200">
                <a:solidFill>
                  <a:schemeClr val="tx1"/>
                </a:solidFill>
                <a:latin typeface="+mj-lt"/>
                <a:ea typeface="Verdana" charset="0"/>
                <a:cs typeface="Calibri Light" panose="020F0302020204030204" pitchFamily="34" charset="0"/>
              </a:defRPr>
            </a:lvl1pPr>
            <a:lvl2pPr marL="360363" indent="-184150" algn="l" defTabSz="121705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400" b="0" kern="1200">
                <a:solidFill>
                  <a:schemeClr val="tx1"/>
                </a:solidFill>
                <a:latin typeface="+mj-lt"/>
                <a:ea typeface="Verdana" charset="0"/>
                <a:cs typeface="Calibri" panose="020F0502020204030204" pitchFamily="34" charset="0"/>
              </a:defRPr>
            </a:lvl2pPr>
            <a:lvl3pPr marL="536575" indent="-176213" algn="l" defTabSz="121705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Verdana" charset="0"/>
                <a:cs typeface="Calibri" panose="020F0502020204030204" pitchFamily="34" charset="0"/>
              </a:defRPr>
            </a:lvl3pPr>
            <a:lvl4pPr marL="719138" indent="-182563" algn="l" defTabSz="121705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Verdana" charset="0"/>
                <a:cs typeface="Calibri" panose="020F0502020204030204" pitchFamily="34" charset="0"/>
              </a:defRPr>
            </a:lvl4pPr>
            <a:lvl5pPr marL="895350" indent="-176213" algn="l" defTabSz="121705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Verdana" charset="0"/>
                <a:cs typeface="Calibri" panose="020F0502020204030204" pitchFamily="34" charset="0"/>
              </a:defRPr>
            </a:lvl5pPr>
            <a:lvl6pPr marL="2076450" indent="-285750" algn="l" defTabSz="12191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575" indent="-285750" algn="l" defTabSz="12191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nl-BE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95587" indent="-285750" algn="l" defTabSz="12191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60712" indent="-285750" algn="l" defTabSz="12191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BE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8812E4-5222-D848-99E5-44508B26351D}"/>
              </a:ext>
            </a:extLst>
          </p:cNvPr>
          <p:cNvSpPr txBox="1"/>
          <p:nvPr/>
        </p:nvSpPr>
        <p:spPr>
          <a:xfrm>
            <a:off x="7323826" y="347644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BE" sz="2800" b="1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F85B9-B613-8247-A953-6D8AEC6313F4}"/>
              </a:ext>
            </a:extLst>
          </p:cNvPr>
          <p:cNvSpPr txBox="1"/>
          <p:nvPr/>
        </p:nvSpPr>
        <p:spPr>
          <a:xfrm>
            <a:off x="7763774" y="238951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BE" sz="2800" b="1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C64C58-BA2B-BF45-84AD-EB307C55CF46}"/>
              </a:ext>
            </a:extLst>
          </p:cNvPr>
          <p:cNvSpPr txBox="1"/>
          <p:nvPr/>
        </p:nvSpPr>
        <p:spPr>
          <a:xfrm>
            <a:off x="4886139" y="1174835"/>
            <a:ext cx="6293138" cy="46665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BE" sz="2000" b="1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Proficiency Level Identification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Zarco</a:t>
            </a:r>
            <a:r>
              <a:rPr lang="en-GB" sz="2000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-Tejada (</a:t>
            </a:r>
            <a:r>
              <a:rPr lang="en-GB" sz="20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2019): CEFR-levelled English Corpus (CLEC)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Explores linguistic features in corpus statistically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A2, B1, B2 ~~ </a:t>
            </a:r>
            <a:r>
              <a:rPr lang="en-GB" sz="2000" i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low, medium</a:t>
            </a:r>
            <a:endParaRPr lang="en-GB" sz="2000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Markov</a:t>
            </a:r>
            <a:r>
              <a:rPr lang="nl-BE" sz="2000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et al. (2020)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nl-BE" sz="20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Traces of L1 in punctuation and emotion words persist in high proficiency levels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BE" sz="2000" dirty="0">
              <a:solidFill>
                <a:schemeClr val="tx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BE" sz="2000" b="1" dirty="0">
              <a:solidFill>
                <a:schemeClr val="tx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Lige forbindelse 13">
            <a:extLst>
              <a:ext uri="{FF2B5EF4-FFF2-40B4-BE49-F238E27FC236}">
                <a16:creationId xmlns:a16="http://schemas.microsoft.com/office/drawing/2014/main" id="{F8E0CACC-C5A0-4958-A9AB-92028F48B349}"/>
              </a:ext>
            </a:extLst>
          </p:cNvPr>
          <p:cNvSpPr/>
          <p:nvPr/>
        </p:nvSpPr>
        <p:spPr>
          <a:xfrm rot="5400000" flipV="1">
            <a:off x="1942537" y="3505956"/>
            <a:ext cx="4666554" cy="4312"/>
          </a:xfrm>
          <a:prstGeom prst="line">
            <a:avLst/>
          </a:prstGeom>
          <a:solidFill>
            <a:srgbClr val="FFC114">
              <a:alpha val="5000"/>
            </a:srgbClr>
          </a:solidFill>
          <a:ln w="18000">
            <a:solidFill>
              <a:schemeClr val="accent2">
                <a:alpha val="69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  <a:defRPr sz="2800" b="1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fr-FR" sz="2800" b="1">
              <a:solidFill>
                <a:srgbClr val="FFC114"/>
              </a:solidFill>
              <a:latin typeface="+mn-lt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43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7DAC06-A8F2-1B4B-93F3-51C133A7CB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7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A73A7-5D11-014D-85AE-152A4FF942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0227C-3200-004B-B651-57614135B5D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D0F29-A3B1-A74D-BA43-6D13B291EED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01496-189F-9346-B35E-4D828334A612}"/>
              </a:ext>
            </a:extLst>
          </p:cNvPr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3EDD88-C1E7-F24F-B6F1-8EA145DFA3A6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D2919B-7CCE-C24E-AB90-9495AF252E4A}"/>
              </a:ext>
            </a:extLst>
          </p:cNvPr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1A4AAF1-D1E6-A24F-A89B-23B748D6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5439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69D7D5-11ED-B94F-B3FF-72321C7F89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5BD361E-C392-4003-A7F5-ED81A0FABF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DA1260E-DAE3-48F8-AC36-9578A332A7E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3A75D62-7C23-43A1-806A-DE46861C84E0}"/>
              </a:ext>
            </a:extLst>
          </p:cNvPr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73D820B-EF61-48B7-A4E1-E7AA2A4150A0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27E5C2E-1533-4A81-9484-602172D9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7857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494FE7-D33E-49E5-9FED-BE14093B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D9C863-A5D5-2E4E-BD1E-C5C0C33F5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23493" y="6339173"/>
            <a:ext cx="2644619" cy="365125"/>
          </a:xfrm>
        </p:spPr>
        <p:txBody>
          <a:bodyPr/>
          <a:lstStyle/>
          <a:p>
            <a:fld id="{E038E271-308C-2E46-A3EC-56326F9084CC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361F8A-5995-48A9-9138-5390614326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4010216"/>
      </p:ext>
    </p:extLst>
  </p:cSld>
  <p:clrMapOvr>
    <a:masterClrMapping/>
  </p:clrMapOvr>
</p:sld>
</file>

<file path=ppt/theme/theme1.xml><?xml version="1.0" encoding="utf-8"?>
<a:theme xmlns:a="http://schemas.openxmlformats.org/drawingml/2006/main" name="UAntwerpen-content">
  <a:themeElements>
    <a:clrScheme name="UA - LW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F1B53C"/>
      </a:accent2>
      <a:accent3>
        <a:srgbClr val="EA2C38"/>
      </a:accent3>
      <a:accent4>
        <a:srgbClr val="ADA500"/>
      </a:accent4>
      <a:accent5>
        <a:srgbClr val="AC242A"/>
      </a:accent5>
      <a:accent6>
        <a:srgbClr val="7575CB"/>
      </a:accent6>
      <a:hlink>
        <a:srgbClr val="006CA9"/>
      </a:hlink>
      <a:folHlink>
        <a:srgbClr val="B1009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xtLst>
          <a:ext uri="{91240B29-F687-4f45-9708-019B960494DF}">
            <a14:hiddenLine xmlns:p="http://schemas.openxmlformats.org/presentationml/2006/main" xmlns=""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180000" tIns="180000" rIns="180000" bIns="180000" rtlCol="0" anchor="ctr"/>
      <a:lstStyle>
        <a:defPPr marL="0" indent="0" algn="ctr">
          <a:spcAft>
            <a:spcPts val="450"/>
          </a:spcAft>
          <a:buFont typeface="Arial" charset="0"/>
          <a:buNone/>
          <a:defRPr sz="1800" b="1" dirty="0" err="1" smtClean="0">
            <a:solidFill>
              <a:schemeClr val="bg1"/>
            </a:solidFill>
            <a:latin typeface="+mn-lt"/>
            <a:ea typeface="Verdana Regular" charset="0"/>
            <a:cs typeface="Verdana Regular" charset="0"/>
            <a:sym typeface="Securitas Sans Light" charset="0"/>
          </a:defRPr>
        </a:defPPr>
      </a:lst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indent="0" algn="l">
          <a:buFont typeface="Arial" panose="020B0604020202020204" pitchFamily="34" charset="0"/>
          <a:buNone/>
          <a:defRPr sz="2800" b="1" smtClean="0">
            <a:solidFill>
              <a:schemeClr val="tx1"/>
            </a:solidFill>
            <a:latin typeface="+mn-lt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A_faculty_arts" id="{7FECFEAD-1092-C74F-BE1C-AED99A09CC7C}" vid="{8AC37388-2275-1F4C-9BA9-6F57E0D9B3BA}"/>
    </a:ext>
  </a:extLst>
</a:theme>
</file>

<file path=ppt/theme/theme2.xml><?xml version="1.0" encoding="utf-8"?>
<a:theme xmlns:a="http://schemas.openxmlformats.org/drawingml/2006/main" name="UAntwerpen_titleslides">
  <a:themeElements>
    <a:clrScheme name="UA - LW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F1B53C"/>
      </a:accent2>
      <a:accent3>
        <a:srgbClr val="EA2C38"/>
      </a:accent3>
      <a:accent4>
        <a:srgbClr val="ADA500"/>
      </a:accent4>
      <a:accent5>
        <a:srgbClr val="AC242A"/>
      </a:accent5>
      <a:accent6>
        <a:srgbClr val="7575CB"/>
      </a:accent6>
      <a:hlink>
        <a:srgbClr val="006CA9"/>
      </a:hlink>
      <a:folHlink>
        <a:srgbClr val="B1009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_faculty_arts" id="{7FECFEAD-1092-C74F-BE1C-AED99A09CC7C}" vid="{CD13ABA0-F227-1540-B6B3-BE001CEA8E4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7C9875C091B247AB9617006510CC43" ma:contentTypeVersion="9" ma:contentTypeDescription="Een nieuw document maken." ma:contentTypeScope="" ma:versionID="6792b0d8b1b497ec7b6f2fc518ad6b71">
  <xsd:schema xmlns:xsd="http://www.w3.org/2001/XMLSchema" xmlns:xs="http://www.w3.org/2001/XMLSchema" xmlns:p="http://schemas.microsoft.com/office/2006/metadata/properties" xmlns:ns2="a09e4e9c-009f-4841-8876-57cddbde6e17" xmlns:ns3="e4e19ae9-58fe-4993-a35b-a8a84bb511ff" targetNamespace="http://schemas.microsoft.com/office/2006/metadata/properties" ma:root="true" ma:fieldsID="4e3ada4487ef8e46945618bd17b59294" ns2:_="" ns3:_="">
    <xsd:import namespace="a09e4e9c-009f-4841-8876-57cddbde6e17"/>
    <xsd:import namespace="e4e19ae9-58fe-4993-a35b-a8a84bb511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9e4e9c-009f-4841-8876-57cddbde6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19ae9-58fe-4993-a35b-a8a84bb511f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A93269-0A2D-4449-AFE7-E8570D6EC4C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D6EDECA-2FC6-4CC6-BF57-774C7A66E7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449BF5-F7E1-46D5-B581-A176D4426B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9e4e9c-009f-4841-8876-57cddbde6e17"/>
    <ds:schemaRef ds:uri="e4e19ae9-58fe-4993-a35b-a8a84bb511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4760</TotalTime>
  <Words>591</Words>
  <Application>Microsoft Macintosh PowerPoint</Application>
  <PresentationFormat>Widescreen</PresentationFormat>
  <Paragraphs>141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ITC Officina Sans Std Book</vt:lpstr>
      <vt:lpstr>Trebuchet MS</vt:lpstr>
      <vt:lpstr>Verdana</vt:lpstr>
      <vt:lpstr>Wingdings</vt:lpstr>
      <vt:lpstr>UAntwerpen-content</vt:lpstr>
      <vt:lpstr>UAntwerpen_titleslides</vt:lpstr>
      <vt:lpstr>Natural Language Processing</vt:lpstr>
      <vt:lpstr>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Pauline Claes</cp:lastModifiedBy>
  <cp:revision>66</cp:revision>
  <dcterms:created xsi:type="dcterms:W3CDTF">2020-12-07T09:05:54Z</dcterms:created>
  <dcterms:modified xsi:type="dcterms:W3CDTF">2021-05-10T10:00:35Z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0x010100707C9875C091B247AB9617006510CC43</vt:lpwstr>
  </property>
</Properties>
</file>