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7"/>
  </p:notesMasterIdLst>
  <p:sldIdLst>
    <p:sldId id="256" r:id="rId2"/>
    <p:sldId id="258" r:id="rId3"/>
    <p:sldId id="266" r:id="rId4"/>
    <p:sldId id="262" r:id="rId5"/>
    <p:sldId id="277" r:id="rId6"/>
    <p:sldId id="347" r:id="rId7"/>
    <p:sldId id="268" r:id="rId8"/>
    <p:sldId id="304" r:id="rId9"/>
    <p:sldId id="348" r:id="rId10"/>
    <p:sldId id="349" r:id="rId11"/>
    <p:sldId id="351" r:id="rId12"/>
    <p:sldId id="352" r:id="rId13"/>
    <p:sldId id="263" r:id="rId14"/>
    <p:sldId id="290" r:id="rId15"/>
    <p:sldId id="353" r:id="rId16"/>
  </p:sldIdLst>
  <p:sldSz cx="9144000" cy="5143500" type="screen16x9"/>
  <p:notesSz cx="6858000" cy="9144000"/>
  <p:embeddedFontLst>
    <p:embeddedFont>
      <p:font typeface="Merriweather Light" panose="00000400000000000000" pitchFamily="2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Vidaloka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F4B7C-AE4F-471D-B373-AA90A840DA45}" v="711" dt="2023-06-03T15:07:51.260"/>
  </p1510:revLst>
</p1510:revInfo>
</file>

<file path=ppt/tableStyles.xml><?xml version="1.0" encoding="utf-8"?>
<a:tblStyleLst xmlns:a="http://schemas.openxmlformats.org/drawingml/2006/main" def="{6241E6D9-40E0-4386-BB17-5C7B8BFBDDFC}">
  <a:tblStyle styleId="{6241E6D9-40E0-4386-BB17-5C7B8BFBD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cc7554a049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cc7554a049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60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cc7554a049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cc7554a049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232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1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cc7554a049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cc7554a049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31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7aaa41fe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7aaa41fe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cc7554a049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cc7554a049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cc7554a049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cc7554a049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12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3" r:id="rId7"/>
    <p:sldLayoutId id="2147483667" r:id="rId8"/>
    <p:sldLayoutId id="2147483668" r:id="rId9"/>
    <p:sldLayoutId id="2147483682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How to choose the best accommodation for vacation in Belgium?</a:t>
            </a:r>
            <a:endParaRPr sz="4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Data management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>
              <a:buClr>
                <a:srgbClr val="000000"/>
              </a:buClr>
              <a:buSzPts val="1100"/>
              <a:defRPr/>
            </a:pPr>
            <a:endParaRPr lang="fr-BE" sz="11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1100"/>
              <a:defRPr/>
            </a:pPr>
            <a:r>
              <a:rPr lang="fr-BE" sz="1100" dirty="0">
                <a:solidFill>
                  <a:srgbClr val="000000"/>
                </a:solidFill>
              </a:rPr>
              <a:t>Iman </a:t>
            </a:r>
            <a:r>
              <a:rPr lang="fr-BE" sz="1100" dirty="0" err="1">
                <a:solidFill>
                  <a:srgbClr val="000000"/>
                </a:solidFill>
              </a:rPr>
              <a:t>Ajdamova</a:t>
            </a:r>
            <a:r>
              <a:rPr lang="fr-BE" sz="1100" dirty="0">
                <a:solidFill>
                  <a:srgbClr val="000000"/>
                </a:solidFill>
              </a:rPr>
              <a:t> S190958</a:t>
            </a:r>
          </a:p>
          <a:p>
            <a:pPr marL="0" lvl="0" indent="0">
              <a:buClr>
                <a:srgbClr val="000000"/>
              </a:buClr>
              <a:buSzPts val="1100"/>
              <a:defRPr/>
            </a:pPr>
            <a:r>
              <a:rPr lang="fr-BE" sz="1100" dirty="0">
                <a:solidFill>
                  <a:srgbClr val="000000"/>
                </a:solidFill>
              </a:rPr>
              <a:t>Pauline Colle S192012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7"/>
          <p:cNvSpPr txBox="1">
            <a:spLocks noGrp="1"/>
          </p:cNvSpPr>
          <p:nvPr>
            <p:ph type="title" idx="4294967295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07"/>
          <p:cNvSpPr txBox="1">
            <a:spLocks noGrp="1"/>
          </p:cNvSpPr>
          <p:nvPr>
            <p:ph type="subTitle" idx="2"/>
          </p:nvPr>
        </p:nvSpPr>
        <p:spPr>
          <a:xfrm>
            <a:off x="-1" y="4271922"/>
            <a:ext cx="94447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/>
              <a:t>Once </a:t>
            </a:r>
            <a:r>
              <a:rPr lang="fr-BE" sz="1200" dirty="0" err="1"/>
              <a:t>again</a:t>
            </a:r>
            <a:r>
              <a:rPr lang="fr-BE" sz="1200" dirty="0"/>
              <a:t>, </a:t>
            </a:r>
            <a:r>
              <a:rPr lang="fr-BE" sz="1200" dirty="0" err="1"/>
              <a:t>very</a:t>
            </a:r>
            <a:r>
              <a:rPr lang="fr-BE" sz="1200" dirty="0"/>
              <a:t> </a:t>
            </a:r>
            <a:r>
              <a:rPr lang="fr-BE" sz="1200" dirty="0" err="1"/>
              <a:t>similar</a:t>
            </a:r>
            <a:r>
              <a:rPr lang="fr-BE" sz="1200" dirty="0"/>
              <a:t> but </a:t>
            </a:r>
            <a:r>
              <a:rPr lang="fr-BE" sz="1200" dirty="0" err="1"/>
              <a:t>ads</a:t>
            </a:r>
            <a:r>
              <a:rPr lang="fr-BE" sz="1200" dirty="0"/>
              <a:t> </a:t>
            </a:r>
            <a:r>
              <a:rPr lang="fr-BE" sz="1200" dirty="0" err="1"/>
              <a:t>tagged</a:t>
            </a:r>
            <a:r>
              <a:rPr lang="fr-BE" sz="1200" dirty="0"/>
              <a:t> ‘Premium’ </a:t>
            </a:r>
            <a:r>
              <a:rPr lang="fr-BE" sz="1200" dirty="0" err="1"/>
              <a:t>seem</a:t>
            </a:r>
            <a:r>
              <a:rPr lang="fr-BE" sz="1200" dirty="0"/>
              <a:t> to </a:t>
            </a:r>
            <a:r>
              <a:rPr lang="fr-BE" sz="1200" dirty="0" err="1"/>
              <a:t>be</a:t>
            </a:r>
            <a:r>
              <a:rPr lang="fr-BE" sz="1200" dirty="0"/>
              <a:t> </a:t>
            </a:r>
            <a:r>
              <a:rPr lang="fr-BE" sz="1200" dirty="0" err="1"/>
              <a:t>less</a:t>
            </a:r>
            <a:r>
              <a:rPr lang="fr-BE" sz="1200" dirty="0"/>
              <a:t> </a:t>
            </a:r>
            <a:r>
              <a:rPr lang="fr-BE" sz="1200" dirty="0" err="1"/>
              <a:t>expensive</a:t>
            </a:r>
            <a:r>
              <a:rPr lang="fr-BE" sz="1200" dirty="0"/>
              <a:t> and </a:t>
            </a:r>
            <a:r>
              <a:rPr lang="fr-BE" sz="1200" dirty="0" err="1"/>
              <a:t>better</a:t>
            </a:r>
            <a:r>
              <a:rPr lang="fr-BE" sz="1200" dirty="0"/>
              <a:t> </a:t>
            </a:r>
            <a:r>
              <a:rPr lang="fr-BE" sz="1200" dirty="0" err="1"/>
              <a:t>rated</a:t>
            </a:r>
            <a:r>
              <a:rPr lang="fr-BE" sz="12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8" name="Google Shape;1378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BE" dirty="0"/>
              <a:t>Premium host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473682-4493-4D7F-BD45-77572545F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7" y="1017724"/>
            <a:ext cx="4355078" cy="31411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3208FC-1863-C177-DEC4-C58E06F33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393" y="1017724"/>
            <a:ext cx="4073568" cy="31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6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" grpId="0" build="p"/>
      <p:bldP spid="13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7"/>
          <p:cNvSpPr txBox="1">
            <a:spLocks noGrp="1"/>
          </p:cNvSpPr>
          <p:nvPr>
            <p:ph type="title" idx="4294967295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1554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BE" sz="2400" dirty="0"/>
              <a:t>How are </a:t>
            </a:r>
            <a:r>
              <a:rPr lang="fr-BE" sz="2400" dirty="0" err="1"/>
              <a:t>price</a:t>
            </a:r>
            <a:r>
              <a:rPr lang="fr-BE" sz="2400" dirty="0"/>
              <a:t> and rating </a:t>
            </a:r>
            <a:r>
              <a:rPr lang="fr-BE" sz="2400" dirty="0" err="1"/>
              <a:t>influenced</a:t>
            </a:r>
            <a:r>
              <a:rPr lang="fr-BE" sz="2400" dirty="0"/>
              <a:t> by localisation?</a:t>
            </a:r>
            <a:endParaRPr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3AD409-2279-632D-73E7-F98AC0475ECC}"/>
              </a:ext>
            </a:extLst>
          </p:cNvPr>
          <p:cNvSpPr txBox="1"/>
          <p:nvPr/>
        </p:nvSpPr>
        <p:spPr>
          <a:xfrm>
            <a:off x="198522" y="1052755"/>
            <a:ext cx="4752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Where are the most expensive accommodations?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441C22F-4780-8084-362C-72C973E3486C}"/>
              </a:ext>
            </a:extLst>
          </p:cNvPr>
          <p:cNvSpPr txBox="1"/>
          <p:nvPr/>
        </p:nvSpPr>
        <p:spPr>
          <a:xfrm>
            <a:off x="5119438" y="1052755"/>
            <a:ext cx="4752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cs typeface="Arial"/>
                <a:sym typeface="Vidaloka"/>
              </a:rPr>
              <a:t>Where are the best-rated accommodations?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DC49AC2-EE7E-E67C-FF0E-0B01F157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5" y="1426339"/>
            <a:ext cx="4060400" cy="329359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16374C1-5E71-B235-95D7-FE8ECD8C1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57" y="1426339"/>
            <a:ext cx="4311721" cy="32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51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" grpId="0"/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968500" y="2416838"/>
            <a:ext cx="5499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Modelling</a:t>
            </a:r>
            <a:endParaRPr sz="4400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000550" y="1438538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44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681455" y="1288300"/>
            <a:ext cx="7399421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Objective: determine which variables matter in determining the price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Linear regression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Dependent variable: logarithm of the price per night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R² = 0.35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RMSE = 0.42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Independent variable, their coefficient and p-values: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machine learning</a:t>
            </a:r>
            <a:endParaRPr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5E9895E-CD75-9F0C-D7EB-9742FCEEF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76605"/>
              </p:ext>
            </p:extLst>
          </p:nvPr>
        </p:nvGraphicFramePr>
        <p:xfrm>
          <a:off x="425755" y="2735929"/>
          <a:ext cx="8503090" cy="1430917"/>
        </p:xfrm>
        <a:graphic>
          <a:graphicData uri="http://schemas.openxmlformats.org/drawingml/2006/table">
            <a:tbl>
              <a:tblPr firstRow="1" bandRow="1">
                <a:tableStyleId>{6241E6D9-40E0-4386-BB17-5C7B8BFBDDFC}</a:tableStyleId>
              </a:tblPr>
              <a:tblGrid>
                <a:gridCol w="850309">
                  <a:extLst>
                    <a:ext uri="{9D8B030D-6E8A-4147-A177-3AD203B41FA5}">
                      <a16:colId xmlns:a16="http://schemas.microsoft.com/office/drawing/2014/main" val="1412469546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550318659"/>
                    </a:ext>
                  </a:extLst>
                </a:gridCol>
                <a:gridCol w="850309">
                  <a:extLst>
                    <a:ext uri="{9D8B030D-6E8A-4147-A177-3AD203B41FA5}">
                      <a16:colId xmlns:a16="http://schemas.microsoft.com/office/drawing/2014/main" val="4131520834"/>
                    </a:ext>
                  </a:extLst>
                </a:gridCol>
                <a:gridCol w="995963">
                  <a:extLst>
                    <a:ext uri="{9D8B030D-6E8A-4147-A177-3AD203B41FA5}">
                      <a16:colId xmlns:a16="http://schemas.microsoft.com/office/drawing/2014/main" val="2625319105"/>
                    </a:ext>
                  </a:extLst>
                </a:gridCol>
                <a:gridCol w="704655">
                  <a:extLst>
                    <a:ext uri="{9D8B030D-6E8A-4147-A177-3AD203B41FA5}">
                      <a16:colId xmlns:a16="http://schemas.microsoft.com/office/drawing/2014/main" val="1887086320"/>
                    </a:ext>
                  </a:extLst>
                </a:gridCol>
                <a:gridCol w="1300878">
                  <a:extLst>
                    <a:ext uri="{9D8B030D-6E8A-4147-A177-3AD203B41FA5}">
                      <a16:colId xmlns:a16="http://schemas.microsoft.com/office/drawing/2014/main" val="2286110212"/>
                    </a:ext>
                  </a:extLst>
                </a:gridCol>
                <a:gridCol w="814507">
                  <a:extLst>
                    <a:ext uri="{9D8B030D-6E8A-4147-A177-3AD203B41FA5}">
                      <a16:colId xmlns:a16="http://schemas.microsoft.com/office/drawing/2014/main" val="143465700"/>
                    </a:ext>
                  </a:extLst>
                </a:gridCol>
                <a:gridCol w="1014293">
                  <a:extLst>
                    <a:ext uri="{9D8B030D-6E8A-4147-A177-3AD203B41FA5}">
                      <a16:colId xmlns:a16="http://schemas.microsoft.com/office/drawing/2014/main" val="1337319686"/>
                    </a:ext>
                  </a:extLst>
                </a:gridCol>
                <a:gridCol w="1121867">
                  <a:extLst>
                    <a:ext uri="{9D8B030D-6E8A-4147-A177-3AD203B41FA5}">
                      <a16:colId xmlns:a16="http://schemas.microsoft.com/office/drawing/2014/main" val="1120692699"/>
                    </a:ext>
                  </a:extLst>
                </a:gridCol>
              </a:tblGrid>
              <a:tr h="324357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Rating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Guests</a:t>
                      </a:r>
                      <a:endParaRPr lang="fr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Bedrooms</a:t>
                      </a:r>
                      <a:endParaRPr lang="fr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Nb </a:t>
                      </a:r>
                      <a:r>
                        <a:rPr lang="fr-BE" dirty="0" err="1"/>
                        <a:t>beds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Appreciations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Premium host</a:t>
                      </a:r>
                      <a:endParaRPr lang="fr-B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61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r>
                        <a:rPr lang="fr-BE" dirty="0"/>
                        <a:t>Coeff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-0.07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P-values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BE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0.02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0.23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9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Graphical representation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F33FF3-3369-9C92-6186-11B842895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1" y="1354733"/>
            <a:ext cx="5611008" cy="334374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DFE3A71-FF81-DCBB-5BA5-B913A31BD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837" y="1363697"/>
            <a:ext cx="3315163" cy="228631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91F1E83-8C3D-4A88-9363-0852A095CDCE}"/>
              </a:ext>
            </a:extLst>
          </p:cNvPr>
          <p:cNvSpPr txBox="1"/>
          <p:nvPr/>
        </p:nvSpPr>
        <p:spPr>
          <a:xfrm>
            <a:off x="503238" y="1055920"/>
            <a:ext cx="4702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Binned regression plot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2569E9-E400-C476-3374-2B3E64FA665D}"/>
              </a:ext>
            </a:extLst>
          </p:cNvPr>
          <p:cNvSpPr txBox="1"/>
          <p:nvPr/>
        </p:nvSpPr>
        <p:spPr>
          <a:xfrm>
            <a:off x="5135331" y="1094115"/>
            <a:ext cx="4702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Plot of the relative error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945448" y="1940428"/>
            <a:ext cx="5499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for your attention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691105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723325" y="2060762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Webscrapping and data collection</a:t>
            </a:r>
            <a:endParaRPr sz="2000"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Visualisation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968500" y="2416838"/>
            <a:ext cx="5499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Webscrapping and data collection</a:t>
            </a:r>
            <a:endParaRPr sz="4400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000550" y="1438538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153200" y="1032148"/>
            <a:ext cx="5745850" cy="4352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-BE" sz="1100" dirty="0"/>
              <a:t>Source of the data: </a:t>
            </a:r>
            <a:r>
              <a:rPr lang="fr-BE" sz="1100" dirty="0" err="1"/>
              <a:t>website</a:t>
            </a:r>
            <a:r>
              <a:rPr lang="fr-BE" sz="1100" dirty="0"/>
              <a:t> Abritel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-BE" sz="1100" dirty="0" err="1"/>
              <a:t>Period</a:t>
            </a:r>
            <a:r>
              <a:rPr lang="fr-BE" sz="1100" dirty="0"/>
              <a:t> </a:t>
            </a:r>
            <a:r>
              <a:rPr lang="fr-BE" sz="1100" dirty="0" err="1"/>
              <a:t>considered</a:t>
            </a:r>
            <a:r>
              <a:rPr lang="fr-BE" sz="1100" dirty="0"/>
              <a:t>: 04/09/2023 - 17/09/2023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-BE" sz="1100" dirty="0"/>
              <a:t>Area </a:t>
            </a:r>
            <a:r>
              <a:rPr lang="fr-BE" sz="1100" dirty="0" err="1"/>
              <a:t>considered</a:t>
            </a:r>
            <a:r>
              <a:rPr lang="fr-BE" sz="1100" dirty="0"/>
              <a:t>: </a:t>
            </a:r>
            <a:r>
              <a:rPr lang="fr-BE" sz="1100" dirty="0" err="1"/>
              <a:t>Belgium</a:t>
            </a:r>
            <a:endParaRPr lang="fr-BE" sz="11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-BE" sz="1100" dirty="0"/>
              <a:t>Data </a:t>
            </a:r>
            <a:r>
              <a:rPr lang="fr-BE" sz="1100" dirty="0" err="1"/>
              <a:t>collected</a:t>
            </a:r>
            <a:r>
              <a:rPr lang="fr-BE" sz="1100" dirty="0"/>
              <a:t>:</a:t>
            </a:r>
          </a:p>
          <a:p>
            <a:pPr lvl="1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BE" sz="1100" dirty="0"/>
              <a:t>N</a:t>
            </a:r>
            <a:r>
              <a:rPr lang="en" sz="1100" dirty="0"/>
              <a:t>ame of the ad</a:t>
            </a:r>
          </a:p>
          <a:p>
            <a:pPr lvl="1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Type of accommodation</a:t>
            </a:r>
          </a:p>
          <a:p>
            <a:pPr lvl="1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Whether the host is considered as premium</a:t>
            </a:r>
          </a:p>
          <a:p>
            <a:pPr lvl="1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The price per night and the total price</a:t>
            </a:r>
          </a:p>
          <a:p>
            <a:pPr lvl="1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How many appreciations/reviews the ad has</a:t>
            </a:r>
          </a:p>
          <a:p>
            <a:pPr marL="596900" lvl="1" indent="0" algn="l">
              <a:spcBef>
                <a:spcPts val="1000"/>
              </a:spcBef>
              <a:buNone/>
            </a:pPr>
            <a:endParaRPr lang="en" sz="1100"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collected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BB0A1B-F81D-F2EB-4983-55B930B4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70" y="512673"/>
            <a:ext cx="1770180" cy="10101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50383A-CC69-7417-6F59-2D90C23AD198}"/>
              </a:ext>
            </a:extLst>
          </p:cNvPr>
          <p:cNvSpPr txBox="1"/>
          <p:nvPr/>
        </p:nvSpPr>
        <p:spPr>
          <a:xfrm>
            <a:off x="3881438" y="2392866"/>
            <a:ext cx="4689474" cy="156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The type of accouncement: private or professional </a:t>
            </a: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The number of guests</a:t>
            </a: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The number of bedrooms</a:t>
            </a: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The number of beds</a:t>
            </a: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" sz="1100" dirty="0">
                <a:latin typeface="Montserrat"/>
                <a:sym typeface="Montserrat"/>
              </a:rPr>
              <a:t>T</a:t>
            </a: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he localisation and its GPS coordinates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frame of collected data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F0EF2B-48C0-DBFB-1065-3ACEEA89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" y="1355924"/>
            <a:ext cx="9144000" cy="26348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C0A798F-DA68-8767-97B7-7F453A763D45}"/>
              </a:ext>
            </a:extLst>
          </p:cNvPr>
          <p:cNvSpPr txBox="1"/>
          <p:nvPr/>
        </p:nvSpPr>
        <p:spPr>
          <a:xfrm>
            <a:off x="769938" y="4114170"/>
            <a:ext cx="4816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533"/>
              </a:buClr>
              <a:buSzPts val="1400"/>
              <a:buFont typeface="Montserrat"/>
              <a:buChar char="●"/>
              <a:tabLst/>
              <a:defRPr/>
            </a:pPr>
            <a:r>
              <a:rPr kumimoji="0" lang="fr-BE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Number</a:t>
            </a:r>
            <a:r>
              <a:rPr kumimoji="0" lang="fr-BE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 of observation: 423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968500" y="2416838"/>
            <a:ext cx="54991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Visualisation</a:t>
            </a:r>
            <a:endParaRPr sz="4400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000550" y="1438538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47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Proportion of each type of accommodation</a:t>
            </a:r>
            <a:endParaRPr dirty="0"/>
          </a:p>
        </p:txBody>
      </p:sp>
      <p:sp>
        <p:nvSpPr>
          <p:cNvPr id="591" name="Google Shape;591;p71"/>
          <p:cNvSpPr txBox="1"/>
          <p:nvPr/>
        </p:nvSpPr>
        <p:spPr>
          <a:xfrm flipH="1">
            <a:off x="713224" y="1433573"/>
            <a:ext cx="312852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 type of accommodation: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Apartment</a:t>
            </a:r>
            <a:endParaRPr lang="fr-B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House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B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B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</a:t>
            </a:r>
            <a:r>
              <a:rPr lang="fr-B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More </a:t>
            </a:r>
            <a:r>
              <a:rPr lang="fr-BE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choice</a:t>
            </a:r>
            <a:r>
              <a:rPr lang="fr-B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BE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available</a:t>
            </a:r>
            <a:endParaRPr lang="fr-B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0DD78D-FF27-20ED-9F61-0043638E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145" y="1389123"/>
            <a:ext cx="4098282" cy="2894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" grpId="0"/>
      <p:bldP spid="5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7"/>
          <p:cNvSpPr txBox="1">
            <a:spLocks noGrp="1"/>
          </p:cNvSpPr>
          <p:nvPr>
            <p:ph type="title" idx="4294967295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07"/>
          <p:cNvSpPr txBox="1">
            <a:spLocks noGrp="1"/>
          </p:cNvSpPr>
          <p:nvPr>
            <p:ph type="subTitle" idx="2"/>
          </p:nvPr>
        </p:nvSpPr>
        <p:spPr>
          <a:xfrm>
            <a:off x="-1" y="4271922"/>
            <a:ext cx="94447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 err="1"/>
              <a:t>Sign</a:t>
            </a:r>
            <a:r>
              <a:rPr lang="fr-BE" sz="1200" dirty="0"/>
              <a:t> of a </a:t>
            </a:r>
            <a:r>
              <a:rPr lang="fr-BE" sz="1200" dirty="0" err="1"/>
              <a:t>sligthly</a:t>
            </a:r>
            <a:r>
              <a:rPr lang="fr-BE" sz="1200" dirty="0"/>
              <a:t> positive </a:t>
            </a:r>
            <a:r>
              <a:rPr lang="fr-BE" sz="1200" dirty="0" err="1"/>
              <a:t>relationship</a:t>
            </a:r>
            <a:r>
              <a:rPr lang="fr-BE" sz="1200" dirty="0"/>
              <a:t>, </a:t>
            </a:r>
            <a:r>
              <a:rPr lang="fr-BE" sz="1200" dirty="0" err="1"/>
              <a:t>especially</a:t>
            </a:r>
            <a:r>
              <a:rPr lang="fr-BE" sz="1200" dirty="0"/>
              <a:t> for the </a:t>
            </a:r>
            <a:r>
              <a:rPr lang="fr-BE" sz="1200" dirty="0" err="1"/>
              <a:t>higher</a:t>
            </a:r>
            <a:r>
              <a:rPr lang="fr-BE" sz="1200" dirty="0"/>
              <a:t> </a:t>
            </a:r>
            <a:r>
              <a:rPr lang="fr-BE" sz="1200" dirty="0" err="1"/>
              <a:t>levels</a:t>
            </a:r>
            <a:r>
              <a:rPr lang="fr-BE" sz="1200" dirty="0"/>
              <a:t> of rating: </a:t>
            </a:r>
            <a:r>
              <a:rPr lang="fr-BE" sz="1200" dirty="0" err="1"/>
              <a:t>better</a:t>
            </a:r>
            <a:r>
              <a:rPr lang="fr-BE" sz="1200" dirty="0"/>
              <a:t> rating = </a:t>
            </a:r>
            <a:r>
              <a:rPr lang="fr-BE" sz="1200" dirty="0" err="1"/>
              <a:t>sligthly</a:t>
            </a:r>
            <a:r>
              <a:rPr lang="fr-BE" sz="1200" dirty="0"/>
              <a:t> </a:t>
            </a:r>
            <a:r>
              <a:rPr lang="fr-BE" sz="1200" dirty="0" err="1"/>
              <a:t>higher</a:t>
            </a:r>
            <a:r>
              <a:rPr lang="fr-BE" sz="1200" dirty="0"/>
              <a:t> </a:t>
            </a:r>
            <a:r>
              <a:rPr lang="fr-BE" sz="1200" dirty="0" err="1"/>
              <a:t>price</a:t>
            </a:r>
            <a:r>
              <a:rPr lang="fr-BE" sz="12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 err="1"/>
              <a:t>Lack</a:t>
            </a:r>
            <a:r>
              <a:rPr lang="fr-BE" sz="1200" dirty="0"/>
              <a:t> of observation for the </a:t>
            </a:r>
            <a:r>
              <a:rPr lang="fr-BE" sz="1200" dirty="0" err="1"/>
              <a:t>lower</a:t>
            </a:r>
            <a:r>
              <a:rPr lang="fr-BE" sz="1200" dirty="0"/>
              <a:t> </a:t>
            </a:r>
            <a:r>
              <a:rPr lang="fr-BE" sz="1200" dirty="0" err="1"/>
              <a:t>level</a:t>
            </a:r>
            <a:r>
              <a:rPr lang="fr-BE" sz="1200" dirty="0"/>
              <a:t> of rating.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8" name="Google Shape;1378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Price-Rating</a:t>
            </a:r>
            <a:endParaRPr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002600-AAEF-653A-9179-774CDE14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5" y="1252376"/>
            <a:ext cx="3274002" cy="263874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FF32564-B27B-5A0F-5A72-A1971384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925" y="1252376"/>
            <a:ext cx="5657850" cy="2963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" grpId="0" build="p"/>
      <p:bldP spid="13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7"/>
          <p:cNvSpPr txBox="1">
            <a:spLocks noGrp="1"/>
          </p:cNvSpPr>
          <p:nvPr>
            <p:ph type="title" idx="4294967295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07"/>
          <p:cNvSpPr txBox="1">
            <a:spLocks noGrp="1"/>
          </p:cNvSpPr>
          <p:nvPr>
            <p:ph type="subTitle" idx="2"/>
          </p:nvPr>
        </p:nvSpPr>
        <p:spPr>
          <a:xfrm>
            <a:off x="-1" y="4271922"/>
            <a:ext cx="94447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/>
              <a:t>Very </a:t>
            </a:r>
            <a:r>
              <a:rPr lang="fr-BE" sz="1200" dirty="0" err="1"/>
              <a:t>similar</a:t>
            </a:r>
            <a:r>
              <a:rPr lang="fr-BE" sz="1200" dirty="0"/>
              <a:t>, </a:t>
            </a:r>
            <a:r>
              <a:rPr lang="fr-BE" sz="1200" dirty="0" err="1"/>
              <a:t>however</a:t>
            </a:r>
            <a:r>
              <a:rPr lang="fr-BE" sz="1200" dirty="0"/>
              <a:t> </a:t>
            </a:r>
            <a:r>
              <a:rPr lang="fr-BE" sz="1200" dirty="0" err="1"/>
              <a:t>we</a:t>
            </a:r>
            <a:r>
              <a:rPr lang="fr-BE" sz="1200" dirty="0"/>
              <a:t> can notice </a:t>
            </a:r>
            <a:r>
              <a:rPr lang="fr-BE" sz="1200" dirty="0" err="1"/>
              <a:t>that</a:t>
            </a:r>
            <a:r>
              <a:rPr lang="fr-BE" sz="1200" dirty="0"/>
              <a:t> </a:t>
            </a:r>
            <a:r>
              <a:rPr lang="fr-BE" sz="1200" dirty="0" err="1"/>
              <a:t>ads</a:t>
            </a:r>
            <a:r>
              <a:rPr lang="fr-BE" sz="1200" dirty="0"/>
              <a:t> of </a:t>
            </a:r>
            <a:r>
              <a:rPr lang="fr-BE" sz="1200" dirty="0" err="1"/>
              <a:t>private</a:t>
            </a:r>
            <a:r>
              <a:rPr lang="fr-BE" sz="1200" dirty="0"/>
              <a:t> parties have </a:t>
            </a:r>
            <a:r>
              <a:rPr lang="fr-BE" sz="1200" dirty="0" err="1"/>
              <a:t>slightly</a:t>
            </a:r>
            <a:r>
              <a:rPr lang="fr-BE" sz="1200" dirty="0"/>
              <a:t> </a:t>
            </a:r>
            <a:r>
              <a:rPr lang="fr-BE" sz="1200" dirty="0" err="1"/>
              <a:t>higher</a:t>
            </a:r>
            <a:r>
              <a:rPr lang="fr-BE" sz="1200" dirty="0"/>
              <a:t> </a:t>
            </a:r>
            <a:r>
              <a:rPr lang="fr-BE" sz="1200" dirty="0" err="1"/>
              <a:t>prices</a:t>
            </a:r>
            <a:r>
              <a:rPr lang="fr-BE" sz="1200" dirty="0"/>
              <a:t> and </a:t>
            </a:r>
            <a:r>
              <a:rPr lang="fr-BE" sz="1200" dirty="0" err="1"/>
              <a:t>slightly</a:t>
            </a:r>
            <a:r>
              <a:rPr lang="fr-BE" sz="1200" dirty="0"/>
              <a:t>  </a:t>
            </a:r>
            <a:r>
              <a:rPr lang="fr-BE" sz="1200" dirty="0" err="1"/>
              <a:t>higher</a:t>
            </a:r>
            <a:r>
              <a:rPr lang="fr-BE" sz="1200" dirty="0"/>
              <a:t> ratings (observations are more </a:t>
            </a:r>
            <a:r>
              <a:rPr lang="fr-BE" sz="1200" dirty="0" err="1"/>
              <a:t>dispersed</a:t>
            </a:r>
            <a:r>
              <a:rPr lang="fr-BE" sz="1200" dirty="0"/>
              <a:t>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8" name="Google Shape;1378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Type of announcement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C9467D-D8E0-CA5D-9761-199365DB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7" y="1069448"/>
            <a:ext cx="4247772" cy="32024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834550-52CE-1A63-4458-B32B24E7A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476" y="1017725"/>
            <a:ext cx="4144784" cy="33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5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" grpId="0" build="p"/>
      <p:bldP spid="1378" grpId="0"/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334</Words>
  <Application>Microsoft Office PowerPoint</Application>
  <PresentationFormat>Affichage à l'écran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Vidaloka</vt:lpstr>
      <vt:lpstr>Merriweather Light</vt:lpstr>
      <vt:lpstr>Arial</vt:lpstr>
      <vt:lpstr>Montserrat</vt:lpstr>
      <vt:lpstr>Minimalist Business Slides XL by Slidesgo</vt:lpstr>
      <vt:lpstr>How to choose the best accommodation for vacation in Belgium?</vt:lpstr>
      <vt:lpstr>Table of contents</vt:lpstr>
      <vt:lpstr>Webscrapping and data collection</vt:lpstr>
      <vt:lpstr>Data collected</vt:lpstr>
      <vt:lpstr>Data frame of collected data</vt:lpstr>
      <vt:lpstr>Visualisation</vt:lpstr>
      <vt:lpstr>Proportion of each type of accommodation</vt:lpstr>
      <vt:lpstr> </vt:lpstr>
      <vt:lpstr> </vt:lpstr>
      <vt:lpstr> </vt:lpstr>
      <vt:lpstr> </vt:lpstr>
      <vt:lpstr>Modelling</vt:lpstr>
      <vt:lpstr>Supervised machine learning</vt:lpstr>
      <vt:lpstr>Graphical representation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chose the best accommodation for vacation in Belgium?</dc:title>
  <dc:creator>Iman Ajdamova</dc:creator>
  <cp:lastModifiedBy>Pauline Colle</cp:lastModifiedBy>
  <cp:revision>5</cp:revision>
  <dcterms:modified xsi:type="dcterms:W3CDTF">2023-06-04T16:09:36Z</dcterms:modified>
</cp:coreProperties>
</file>