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Old Standard TT"/>
      <p:regular r:id="rId12"/>
      <p:bold r:id="rId13"/>
      <p: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ldStandardTT-bold.fntdata"/><Relationship Id="rId12" Type="http://schemas.openxmlformats.org/officeDocument/2006/relationships/font" Target="fonts/OldStandardT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45b8d0e8d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45b8d0e8d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5b8d0e8d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5b8d0e8d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45b8d0e8d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45b8d0e8d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45b8d0e8d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45b8d0e8d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5b8d0e8d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5b8d0e8d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Week 11 and 12 Presentation</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Pauline Dang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Jitter Detection</a:t>
            </a:r>
            <a:endParaRPr/>
          </a:p>
        </p:txBody>
      </p:sp>
      <p:sp>
        <p:nvSpPr>
          <p:cNvPr id="66" name="Google Shape;66;p14"/>
          <p:cNvSpPr txBox="1"/>
          <p:nvPr>
            <p:ph idx="1" type="body"/>
          </p:nvPr>
        </p:nvSpPr>
        <p:spPr>
          <a:xfrm>
            <a:off x="311700" y="1790500"/>
            <a:ext cx="8520600" cy="2778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code uses the </a:t>
            </a:r>
            <a:r>
              <a:rPr lang="en"/>
              <a:t>bayesian</a:t>
            </a:r>
            <a:r>
              <a:rPr lang="en"/>
              <a:t> change point detection system </a:t>
            </a:r>
            <a:endParaRPr/>
          </a:p>
          <a:p>
            <a:pPr indent="-342900" lvl="0" marL="457200" rtl="0" algn="l">
              <a:spcBef>
                <a:spcPts val="0"/>
              </a:spcBef>
              <a:spcAft>
                <a:spcPts val="0"/>
              </a:spcAft>
              <a:buSzPts val="1800"/>
              <a:buChar char="-"/>
            </a:pPr>
            <a:r>
              <a:rPr lang="en"/>
              <a:t>It then stores the points in </a:t>
            </a:r>
            <a:r>
              <a:rPr lang="en"/>
              <a:t>the</a:t>
            </a:r>
            <a:r>
              <a:rPr lang="en"/>
              <a:t> data where the mean of an interval changes as change_points</a:t>
            </a:r>
            <a:endParaRPr/>
          </a:p>
        </p:txBody>
      </p:sp>
      <p:pic>
        <p:nvPicPr>
          <p:cNvPr id="67" name="Google Shape;67;p14"/>
          <p:cNvPicPr preferRelativeResize="0"/>
          <p:nvPr/>
        </p:nvPicPr>
        <p:blipFill rotWithShape="1">
          <a:blip r:embed="rId3">
            <a:alphaModFix/>
          </a:blip>
          <a:srcRect b="0" l="0" r="10746" t="0"/>
          <a:stretch/>
        </p:blipFill>
        <p:spPr>
          <a:xfrm>
            <a:off x="1591975" y="3008100"/>
            <a:ext cx="6288151" cy="1560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 name="Google Shape;73;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Then the code uses those changes points along with the min data set to see if </a:t>
            </a:r>
            <a:r>
              <a:rPr lang="en"/>
              <a:t>there is</a:t>
            </a:r>
            <a:r>
              <a:rPr lang="en"/>
              <a:t> a jump in the mean of the a time interval at the change point and the change point before it</a:t>
            </a:r>
            <a:endParaRPr/>
          </a:p>
        </p:txBody>
      </p:sp>
      <p:pic>
        <p:nvPicPr>
          <p:cNvPr id="74" name="Google Shape;74;p15"/>
          <p:cNvPicPr preferRelativeResize="0"/>
          <p:nvPr/>
        </p:nvPicPr>
        <p:blipFill>
          <a:blip r:embed="rId3">
            <a:alphaModFix/>
          </a:blip>
          <a:stretch>
            <a:fillRect/>
          </a:stretch>
        </p:blipFill>
        <p:spPr>
          <a:xfrm>
            <a:off x="2195500" y="0"/>
            <a:ext cx="4752975" cy="1123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I’m Struggling With </a:t>
            </a:r>
            <a:endParaRPr/>
          </a:p>
        </p:txBody>
      </p:sp>
      <p:sp>
        <p:nvSpPr>
          <p:cNvPr id="80" name="Google Shape;80;p16"/>
          <p:cNvSpPr txBox="1"/>
          <p:nvPr>
            <p:ph idx="1" type="body"/>
          </p:nvPr>
        </p:nvSpPr>
        <p:spPr>
          <a:xfrm>
            <a:off x="311700" y="2562225"/>
            <a:ext cx="8520600" cy="2006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If Jitter is computed by the data of latency times, then how can it know where jitter is increasing. In this picture, the jitter dispersion is clearly </a:t>
            </a:r>
            <a:r>
              <a:rPr lang="en"/>
              <a:t>significant</a:t>
            </a:r>
            <a:r>
              <a:rPr lang="en"/>
              <a:t> different than in the min data file. However the difference is how we can assume that in ©, there is not congestion and could indicate </a:t>
            </a:r>
            <a:r>
              <a:rPr lang="en"/>
              <a:t>another</a:t>
            </a:r>
            <a:r>
              <a:rPr lang="en"/>
              <a:t> </a:t>
            </a:r>
            <a:r>
              <a:rPr lang="en"/>
              <a:t>anomaly</a:t>
            </a:r>
            <a:r>
              <a:rPr lang="en"/>
              <a:t> that would cause an increase in latency. As I </a:t>
            </a:r>
            <a:r>
              <a:rPr lang="en"/>
              <a:t>understand</a:t>
            </a:r>
            <a:r>
              <a:rPr lang="en"/>
              <a:t> it, the jitter is further analyzed using either ks or jd to obtain those variations. </a:t>
            </a:r>
            <a:endParaRPr/>
          </a:p>
        </p:txBody>
      </p:sp>
      <p:pic>
        <p:nvPicPr>
          <p:cNvPr id="81" name="Google Shape;81;p16"/>
          <p:cNvPicPr preferRelativeResize="0"/>
          <p:nvPr/>
        </p:nvPicPr>
        <p:blipFill>
          <a:blip r:embed="rId3">
            <a:alphaModFix/>
          </a:blip>
          <a:stretch>
            <a:fillRect/>
          </a:stretch>
        </p:blipFill>
        <p:spPr>
          <a:xfrm>
            <a:off x="4676763" y="-12"/>
            <a:ext cx="4467225" cy="2562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 Time Data Analysis Software</a:t>
            </a:r>
            <a:endParaRPr/>
          </a:p>
        </p:txBody>
      </p:sp>
      <p:sp>
        <p:nvSpPr>
          <p:cNvPr id="87" name="Google Shape;87;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Aggregator - Gather real time data from multiple sources</a:t>
            </a:r>
            <a:endParaRPr/>
          </a:p>
          <a:p>
            <a:pPr indent="-342900" lvl="0" marL="457200" rtl="0" algn="l">
              <a:spcBef>
                <a:spcPts val="0"/>
              </a:spcBef>
              <a:spcAft>
                <a:spcPts val="0"/>
              </a:spcAft>
              <a:buSzPts val="1800"/>
              <a:buAutoNum type="arabicParenR"/>
            </a:pPr>
            <a:r>
              <a:rPr lang="en"/>
              <a:t>Analytics Engine - Compares data values and streams while performing real time data analysis</a:t>
            </a:r>
            <a:endParaRPr/>
          </a:p>
          <a:p>
            <a:pPr indent="-342900" lvl="0" marL="457200" rtl="0" algn="l">
              <a:spcBef>
                <a:spcPts val="0"/>
              </a:spcBef>
              <a:spcAft>
                <a:spcPts val="0"/>
              </a:spcAft>
              <a:buSzPts val="1800"/>
              <a:buAutoNum type="arabicParenR"/>
            </a:pPr>
            <a:r>
              <a:rPr lang="en"/>
              <a:t>Broker - Creates data availability </a:t>
            </a:r>
            <a:endParaRPr/>
          </a:p>
          <a:p>
            <a:pPr indent="-342900" lvl="0" marL="457200" rtl="0" algn="l">
              <a:spcBef>
                <a:spcPts val="0"/>
              </a:spcBef>
              <a:spcAft>
                <a:spcPts val="0"/>
              </a:spcAft>
              <a:buSzPts val="1800"/>
              <a:buAutoNum type="arabicParenR"/>
            </a:pPr>
            <a:r>
              <a:rPr lang="en"/>
              <a:t>Stream Processor - Receives and sends data to execute logic and </a:t>
            </a:r>
            <a:r>
              <a:rPr lang="en"/>
              <a:t>perform</a:t>
            </a:r>
            <a:r>
              <a:rPr lang="en"/>
              <a:t> analytics in real-time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RTDA Limitations </a:t>
            </a:r>
            <a:endParaRPr/>
          </a:p>
        </p:txBody>
      </p:sp>
      <p:sp>
        <p:nvSpPr>
          <p:cNvPr id="93" name="Google Shape;93;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tool can I use to gather the data in real time?</a:t>
            </a:r>
            <a:endParaRPr/>
          </a:p>
          <a:p>
            <a:pPr indent="-342900" lvl="0" marL="457200" rtl="0" algn="l">
              <a:spcBef>
                <a:spcPts val="0"/>
              </a:spcBef>
              <a:spcAft>
                <a:spcPts val="0"/>
              </a:spcAft>
              <a:buSzPts val="1800"/>
              <a:buChar char="-"/>
            </a:pPr>
            <a:r>
              <a:rPr lang="en"/>
              <a:t>How can I adapt the jitterbug code to run constantly? </a:t>
            </a:r>
            <a:endParaRPr/>
          </a:p>
          <a:p>
            <a:pPr indent="-342900" lvl="0" marL="457200" rtl="0" algn="l">
              <a:spcBef>
                <a:spcPts val="0"/>
              </a:spcBef>
              <a:spcAft>
                <a:spcPts val="0"/>
              </a:spcAft>
              <a:buSzPts val="1800"/>
              <a:buChar char="-"/>
            </a:pPr>
            <a:r>
              <a:rPr lang="en"/>
              <a:t>What time intervals would I want to chose for the code to be running?</a:t>
            </a:r>
            <a:endParaRPr/>
          </a:p>
          <a:p>
            <a:pPr indent="-342900" lvl="0" marL="457200" rtl="0" algn="l">
              <a:spcBef>
                <a:spcPts val="0"/>
              </a:spcBef>
              <a:spcAft>
                <a:spcPts val="0"/>
              </a:spcAft>
              <a:buSzPts val="1800"/>
              <a:buChar char="-"/>
            </a:pPr>
            <a:r>
              <a:rPr lang="en"/>
              <a:t>Since jitterbug filters the data in 15 minute intervals, would it be more helpful to use smaller intervals to have a more </a:t>
            </a:r>
            <a:r>
              <a:rPr lang="en"/>
              <a:t>immediate</a:t>
            </a:r>
            <a:r>
              <a:rPr lang="en"/>
              <a:t> response to congestion? It is simply impractical to run jitterbug on all latency times and because the time intervals are not consistent, it causes many errors in some of the change point detection software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