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Nunito-italic.fntdata"/><Relationship Id="rId10" Type="http://schemas.openxmlformats.org/officeDocument/2006/relationships/font" Target="fonts/Nunito-bold.fntdata"/><Relationship Id="rId12" Type="http://schemas.openxmlformats.org/officeDocument/2006/relationships/font" Target="fonts/Nunito-boldItalic.fntdata"/><Relationship Id="rId9"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9c02cbd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9c02cbd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9b82e09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9b82e09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Neural Network in Traffic Forecasting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Pauline Dang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R-WAN forecasting is hard because of a lack of regular patterns in how users access and perform data transfers</a:t>
            </a:r>
            <a:endParaRPr/>
          </a:p>
          <a:p>
            <a:pPr indent="-311150" lvl="0" marL="457200" rtl="0" algn="l">
              <a:spcBef>
                <a:spcPts val="0"/>
              </a:spcBef>
              <a:spcAft>
                <a:spcPts val="0"/>
              </a:spcAft>
              <a:buSzPts val="1300"/>
              <a:buChar char="-"/>
            </a:pPr>
            <a:r>
              <a:rPr lang="en"/>
              <a:t>Traffic is defined by high-variability transfers lasting minutes or even hours</a:t>
            </a:r>
            <a:endParaRPr/>
          </a:p>
          <a:p>
            <a:pPr indent="-311150" lvl="0" marL="457200" rtl="0" algn="l">
              <a:spcBef>
                <a:spcPts val="0"/>
              </a:spcBef>
              <a:spcAft>
                <a:spcPts val="0"/>
              </a:spcAft>
              <a:buSzPts val="1300"/>
              <a:buChar char="-"/>
            </a:pPr>
            <a:r>
              <a:rPr lang="en"/>
              <a:t>This paper employs tools such as Simple Network Management Protocol, sflow, and netflow to collect traffic </a:t>
            </a:r>
            <a:r>
              <a:rPr lang="en"/>
              <a:t>information</a:t>
            </a:r>
            <a:r>
              <a:rPr lang="en"/>
              <a:t> as time stamped data recording gigabytes of log files</a:t>
            </a:r>
            <a:endParaRPr/>
          </a:p>
          <a:p>
            <a:pPr indent="-298450" lvl="1" marL="914400" rtl="0" algn="l">
              <a:spcBef>
                <a:spcPts val="0"/>
              </a:spcBef>
              <a:spcAft>
                <a:spcPts val="0"/>
              </a:spcAft>
              <a:buSzPts val="1100"/>
              <a:buChar char="-"/>
            </a:pPr>
            <a:r>
              <a:rPr lang="en"/>
              <a:t>Collects in 30 second intervals</a:t>
            </a:r>
            <a:endParaRPr/>
          </a:p>
          <a:p>
            <a:pPr indent="-311150" lvl="0" marL="457200" rtl="0" algn="l">
              <a:spcBef>
                <a:spcPts val="0"/>
              </a:spcBef>
              <a:spcAft>
                <a:spcPts val="0"/>
              </a:spcAft>
              <a:buSzPts val="1300"/>
              <a:buChar char="-"/>
            </a:pPr>
            <a:r>
              <a:rPr lang="en"/>
              <a:t>Fail to consider the whole network and its spatial patterns and connectivity</a:t>
            </a:r>
            <a:endParaRPr/>
          </a:p>
          <a:p>
            <a:pPr indent="-311150" lvl="0" marL="457200" rtl="0" algn="l">
              <a:spcBef>
                <a:spcPts val="0"/>
              </a:spcBef>
              <a:spcAft>
                <a:spcPts val="0"/>
              </a:spcAft>
              <a:buSzPts val="1300"/>
              <a:buChar char="-"/>
            </a:pPr>
            <a:r>
              <a:rPr lang="en"/>
              <a:t>Variants of convolutional neural networks (CNNs) and long-short-term memory (LSTM) have more accuracy than classical stats techniques for data sets with seasonality </a:t>
            </a:r>
            <a:endParaRPr/>
          </a:p>
          <a:p>
            <a:pPr indent="-311150" lvl="0" marL="457200" rtl="0" algn="l">
              <a:spcBef>
                <a:spcPts val="0"/>
              </a:spcBef>
              <a:spcAft>
                <a:spcPts val="0"/>
              </a:spcAft>
              <a:buSzPts val="1300"/>
              <a:buChar char="-"/>
            </a:pPr>
            <a:r>
              <a:rPr lang="en"/>
              <a:t>They modelled R-WAN networking </a:t>
            </a:r>
            <a:r>
              <a:rPr lang="en"/>
              <a:t>infrastructure</a:t>
            </a:r>
            <a:r>
              <a:rPr lang="en"/>
              <a:t> as a graph with the nodes and edges corresponding to sites and their connectivity and network traffic as a time series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703000"/>
            <a:ext cx="7505700" cy="373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non-autoregressive graph neural network to forecast traffic multiple time intervals ahead</a:t>
            </a:r>
            <a:endParaRPr/>
          </a:p>
          <a:p>
            <a:pPr indent="-311150" lvl="0" marL="457200" rtl="0" algn="l">
              <a:spcBef>
                <a:spcPts val="0"/>
              </a:spcBef>
              <a:spcAft>
                <a:spcPts val="0"/>
              </a:spcAft>
              <a:buSzPts val="1300"/>
              <a:buChar char="-"/>
            </a:pPr>
            <a:r>
              <a:rPr lang="en"/>
              <a:t>Developed a dynamic diffusion convolutional RNN (DDCRNN) that considers data movement as a diffusion process from one node to another based on connectivity</a:t>
            </a:r>
            <a:endParaRPr/>
          </a:p>
          <a:p>
            <a:pPr indent="-311150" lvl="0" marL="457200" rtl="0" algn="l">
              <a:spcBef>
                <a:spcPts val="0"/>
              </a:spcBef>
              <a:spcAft>
                <a:spcPts val="0"/>
              </a:spcAft>
              <a:buSzPts val="1300"/>
              <a:buChar char="-"/>
            </a:pPr>
            <a:r>
              <a:rPr lang="en"/>
              <a:t>Spatial and </a:t>
            </a:r>
            <a:r>
              <a:rPr lang="en"/>
              <a:t>temporal</a:t>
            </a:r>
            <a:r>
              <a:rPr lang="en"/>
              <a:t> correlations are learn from the graph diffusion convolution and recurrent units</a:t>
            </a:r>
            <a:endParaRPr/>
          </a:p>
          <a:p>
            <a:pPr indent="-311150" lvl="0" marL="457200" rtl="0" algn="l">
              <a:spcBef>
                <a:spcPts val="0"/>
              </a:spcBef>
              <a:spcAft>
                <a:spcPts val="0"/>
              </a:spcAft>
              <a:buSzPts val="1300"/>
              <a:buChar char="-"/>
            </a:pPr>
            <a:r>
              <a:rPr lang="en"/>
              <a:t>Single model is trained and used to forecast traffic on the entire R-WAN network</a:t>
            </a:r>
            <a:endParaRPr/>
          </a:p>
          <a:p>
            <a:pPr indent="-311150" lvl="0" marL="457200" rtl="0" algn="l">
              <a:spcBef>
                <a:spcPts val="0"/>
              </a:spcBef>
              <a:spcAft>
                <a:spcPts val="0"/>
              </a:spcAft>
              <a:buSzPts val="1300"/>
              <a:buChar char="-"/>
            </a:pPr>
            <a:r>
              <a:rPr lang="en"/>
              <a:t>Heavily based on traffic DCRNN is that the connectivity between nodes is static and is generated based off of driving speed. DDCRNN os the connectivity is dynamis and is computed on the basis of current state of traffic in the network </a:t>
            </a:r>
            <a:endParaRPr/>
          </a:p>
          <a:p>
            <a:pPr indent="-311150" lvl="0" marL="457200" rtl="0" algn="l">
              <a:spcBef>
                <a:spcPts val="0"/>
              </a:spcBef>
              <a:spcAft>
                <a:spcPts val="0"/>
              </a:spcAft>
              <a:buSzPts val="1300"/>
              <a:buChar char="-"/>
            </a:pPr>
            <a:r>
              <a:rPr lang="en"/>
              <a:t>Real data from the Energy Sciences Network, a high performance R_WAN built by the US Department of energy</a:t>
            </a:r>
            <a:endParaRPr/>
          </a:p>
          <a:p>
            <a:pPr indent="-311150" lvl="0" marL="457200" rtl="0" algn="l">
              <a:spcBef>
                <a:spcPts val="0"/>
              </a:spcBef>
              <a:spcAft>
                <a:spcPts val="0"/>
              </a:spcAft>
              <a:buSzPts val="1300"/>
              <a:buChar char="-"/>
            </a:pPr>
            <a:r>
              <a:rPr lang="en"/>
              <a:t>Achieved an approximate 20% mean absolute percentage error for multiple hours of forecasts</a:t>
            </a:r>
            <a:endParaRPr/>
          </a:p>
          <a:p>
            <a:pPr indent="-311150" lvl="0" marL="457200" rtl="0" algn="l">
              <a:spcBef>
                <a:spcPts val="0"/>
              </a:spcBef>
              <a:spcAft>
                <a:spcPts val="0"/>
              </a:spcAft>
              <a:buSzPts val="1300"/>
              <a:buChar char="-"/>
            </a:pPr>
            <a:r>
              <a:rPr lang="en"/>
              <a:t>Prediction accuracy </a:t>
            </a:r>
            <a:r>
              <a:rPr lang="en"/>
              <a:t>sufferers</a:t>
            </a:r>
            <a:r>
              <a:rPr lang="en"/>
              <a:t> due to lack of seasonality in R-WAN traffic traces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