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7"/>
  </p:notesMasterIdLst>
  <p:sldIdLst>
    <p:sldId id="279" r:id="rId2"/>
    <p:sldId id="257" r:id="rId3"/>
    <p:sldId id="258" r:id="rId4"/>
    <p:sldId id="259" r:id="rId5"/>
    <p:sldId id="284" r:id="rId6"/>
    <p:sldId id="260" r:id="rId7"/>
    <p:sldId id="280" r:id="rId8"/>
    <p:sldId id="283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82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1" r:id="rId26"/>
  </p:sldIdLst>
  <p:sldSz cx="10080625" cy="5670550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588" y="102"/>
      </p:cViewPr>
      <p:guideLst>
        <p:guide orient="horz" pos="1786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49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49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215900" y="801688"/>
            <a:ext cx="7127875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49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95190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827EE-C034-425A-8559-2726F3B685B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0079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01688"/>
            <a:ext cx="7127875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01688"/>
            <a:ext cx="7127875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01688"/>
            <a:ext cx="7127875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01688"/>
            <a:ext cx="7127875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01688"/>
            <a:ext cx="7127875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01688"/>
            <a:ext cx="7127875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01688"/>
            <a:ext cx="7127875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01688"/>
            <a:ext cx="7127875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01688"/>
            <a:ext cx="7127875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01688"/>
            <a:ext cx="7127875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01688"/>
            <a:ext cx="7127875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01688"/>
            <a:ext cx="7127875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01688"/>
            <a:ext cx="7127875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01688"/>
            <a:ext cx="7127875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01688"/>
            <a:ext cx="7127875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01688"/>
            <a:ext cx="7127875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827EE-C034-425A-8559-2726F3B685B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0079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01688"/>
            <a:ext cx="7127875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pt-BR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01688"/>
            <a:ext cx="7127875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01688"/>
            <a:ext cx="7127875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01688"/>
            <a:ext cx="7127875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01688"/>
            <a:ext cx="7127875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01688"/>
            <a:ext cx="7127875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01688"/>
            <a:ext cx="7127875" cy="40100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32000" y="225720"/>
            <a:ext cx="8639640" cy="94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indent="0">
              <a:spcBef>
                <a:spcPts val="0"/>
              </a:spcBef>
              <a:buSzPts val="1400"/>
              <a:buNone/>
              <a:defRPr sz="1800"/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648000" y="1326600"/>
            <a:ext cx="8603640" cy="364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indent="0">
              <a:spcBef>
                <a:spcPts val="0"/>
              </a:spcBef>
              <a:buSzPts val="1400"/>
              <a:buNone/>
              <a:defRPr sz="1800"/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pt-BR" sz="1300">
                <a:solidFill>
                  <a:srgbClr val="000000"/>
                </a:solidFill>
              </a:rPr>
              <a:t>‹nº›</a:t>
            </a:fld>
            <a:endParaRPr lang="pt-BR"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, Content over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32000" y="225720"/>
            <a:ext cx="8639640" cy="94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indent="0">
              <a:spcBef>
                <a:spcPts val="0"/>
              </a:spcBef>
              <a:buSzPts val="1400"/>
              <a:buNone/>
              <a:defRPr sz="1800"/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48000" y="1326600"/>
            <a:ext cx="8603640" cy="17366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indent="0">
              <a:spcBef>
                <a:spcPts val="0"/>
              </a:spcBef>
              <a:buSzPts val="1400"/>
              <a:buNone/>
              <a:defRPr sz="1800"/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648000" y="3228480"/>
            <a:ext cx="8603640" cy="17366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indent="0">
              <a:spcBef>
                <a:spcPts val="0"/>
              </a:spcBef>
              <a:buSzPts val="1400"/>
              <a:buNone/>
              <a:defRPr sz="1800"/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pt-BR" sz="1300">
                <a:solidFill>
                  <a:srgbClr val="000000"/>
                </a:solidFill>
              </a:rPr>
              <a:t>‹nº›</a:t>
            </a:fld>
            <a:endParaRPr lang="pt-BR"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, 4 Conte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32000" y="225720"/>
            <a:ext cx="8639640" cy="94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indent="0">
              <a:spcBef>
                <a:spcPts val="0"/>
              </a:spcBef>
              <a:buSzPts val="1400"/>
              <a:buNone/>
              <a:defRPr sz="1800"/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48000" y="1326600"/>
            <a:ext cx="4198320" cy="17366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indent="0">
              <a:spcBef>
                <a:spcPts val="0"/>
              </a:spcBef>
              <a:buSzPts val="1400"/>
              <a:buNone/>
              <a:defRPr sz="1800"/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5056560" y="1326600"/>
            <a:ext cx="4198320" cy="17366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indent="0">
              <a:spcBef>
                <a:spcPts val="0"/>
              </a:spcBef>
              <a:buSzPts val="1400"/>
              <a:buNone/>
              <a:defRPr sz="1800"/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3"/>
          </p:nvPr>
        </p:nvSpPr>
        <p:spPr>
          <a:xfrm>
            <a:off x="5056560" y="3228480"/>
            <a:ext cx="4198320" cy="17366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indent="0">
              <a:spcBef>
                <a:spcPts val="0"/>
              </a:spcBef>
              <a:buSzPts val="1400"/>
              <a:buNone/>
              <a:defRPr sz="1800"/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4"/>
          </p:nvPr>
        </p:nvSpPr>
        <p:spPr>
          <a:xfrm>
            <a:off x="648000" y="3228480"/>
            <a:ext cx="4198320" cy="17366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indent="0">
              <a:spcBef>
                <a:spcPts val="0"/>
              </a:spcBef>
              <a:buSzPts val="1400"/>
              <a:buNone/>
              <a:defRPr sz="1800"/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pt-BR" sz="1300">
                <a:solidFill>
                  <a:srgbClr val="000000"/>
                </a:solidFill>
              </a:rPr>
              <a:t>‹nº›</a:t>
            </a:fld>
            <a:endParaRPr lang="pt-BR"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6 Conte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32000" y="225720"/>
            <a:ext cx="8639640" cy="94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indent="0">
              <a:spcBef>
                <a:spcPts val="0"/>
              </a:spcBef>
              <a:buSzPts val="1400"/>
              <a:buNone/>
              <a:defRPr sz="1800"/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48000" y="1326600"/>
            <a:ext cx="8603640" cy="364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indent="0">
              <a:spcBef>
                <a:spcPts val="0"/>
              </a:spcBef>
              <a:buSzPts val="1400"/>
              <a:buNone/>
              <a:defRPr sz="1800"/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648000" y="1326600"/>
            <a:ext cx="8603640" cy="364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indent="0">
              <a:spcBef>
                <a:spcPts val="0"/>
              </a:spcBef>
              <a:buSzPts val="1400"/>
              <a:buNone/>
              <a:defRPr sz="1800"/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71" name="Shape 7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67600" y="1326240"/>
            <a:ext cx="4563720" cy="364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67600" y="1326240"/>
            <a:ext cx="4563720" cy="36414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pt-BR" sz="1300">
                <a:solidFill>
                  <a:srgbClr val="000000"/>
                </a:solidFill>
              </a:rPr>
              <a:t>‹nº›</a:t>
            </a:fld>
            <a:endParaRPr lang="pt-BR"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pt-BR" sz="1300">
                <a:solidFill>
                  <a:srgbClr val="000000"/>
                </a:solidFill>
              </a:rPr>
              <a:t>‹nº›</a:t>
            </a:fld>
            <a:endParaRPr lang="pt-BR"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32000" y="225720"/>
            <a:ext cx="8639640" cy="94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indent="0">
              <a:spcBef>
                <a:spcPts val="0"/>
              </a:spcBef>
              <a:buSzPts val="1400"/>
              <a:buNone/>
              <a:defRPr sz="1800"/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48000" y="1326600"/>
            <a:ext cx="8603640" cy="364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indent="0">
              <a:spcBef>
                <a:spcPts val="0"/>
              </a:spcBef>
              <a:buSzPts val="1400"/>
              <a:buNone/>
              <a:defRPr sz="1800"/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pt-BR" sz="1300">
                <a:solidFill>
                  <a:srgbClr val="000000"/>
                </a:solidFill>
              </a:rPr>
              <a:t>‹nº›</a:t>
            </a:fld>
            <a:endParaRPr lang="pt-BR"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32000" y="225720"/>
            <a:ext cx="8639640" cy="94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indent="0">
              <a:spcBef>
                <a:spcPts val="0"/>
              </a:spcBef>
              <a:buSzPts val="1400"/>
              <a:buNone/>
              <a:defRPr sz="1800"/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648000" y="1326600"/>
            <a:ext cx="4198320" cy="364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indent="0">
              <a:spcBef>
                <a:spcPts val="0"/>
              </a:spcBef>
              <a:buSzPts val="1400"/>
              <a:buNone/>
              <a:defRPr sz="1800"/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5056560" y="1326600"/>
            <a:ext cx="4198320" cy="364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indent="0">
              <a:spcBef>
                <a:spcPts val="0"/>
              </a:spcBef>
              <a:buSzPts val="1400"/>
              <a:buNone/>
              <a:defRPr sz="1800"/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pt-BR" sz="1300">
                <a:solidFill>
                  <a:srgbClr val="000000"/>
                </a:solidFill>
              </a:rPr>
              <a:t>‹nº›</a:t>
            </a:fld>
            <a:endParaRPr lang="pt-BR"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32000" y="225720"/>
            <a:ext cx="8639640" cy="94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indent="0">
              <a:spcBef>
                <a:spcPts val="0"/>
              </a:spcBef>
              <a:buSzPts val="1400"/>
              <a:buNone/>
              <a:defRPr sz="1800"/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pt-BR" sz="1300">
                <a:solidFill>
                  <a:srgbClr val="000000"/>
                </a:solidFill>
              </a:rPr>
              <a:t>‹nº›</a:t>
            </a:fld>
            <a:endParaRPr lang="pt-BR"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432000" y="225720"/>
            <a:ext cx="8639640" cy="439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indent="0">
              <a:spcBef>
                <a:spcPts val="0"/>
              </a:spcBef>
              <a:buSzPts val="1400"/>
              <a:buNone/>
              <a:defRPr sz="1800"/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pt-BR" sz="1300">
                <a:solidFill>
                  <a:srgbClr val="000000"/>
                </a:solidFill>
              </a:rPr>
              <a:t>‹nº›</a:t>
            </a:fld>
            <a:endParaRPr lang="pt-BR"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itle, 2 Content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32000" y="225720"/>
            <a:ext cx="8639640" cy="94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indent="0">
              <a:spcBef>
                <a:spcPts val="0"/>
              </a:spcBef>
              <a:buSzPts val="1400"/>
              <a:buNone/>
              <a:defRPr sz="1800"/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48000" y="1326600"/>
            <a:ext cx="4198320" cy="17366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indent="0">
              <a:spcBef>
                <a:spcPts val="0"/>
              </a:spcBef>
              <a:buSzPts val="1400"/>
              <a:buNone/>
              <a:defRPr sz="1800"/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648000" y="3228480"/>
            <a:ext cx="4198320" cy="17366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indent="0">
              <a:spcBef>
                <a:spcPts val="0"/>
              </a:spcBef>
              <a:buSzPts val="1400"/>
              <a:buNone/>
              <a:defRPr sz="1800"/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3"/>
          </p:nvPr>
        </p:nvSpPr>
        <p:spPr>
          <a:xfrm>
            <a:off x="5056560" y="1326600"/>
            <a:ext cx="4198320" cy="364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indent="0">
              <a:spcBef>
                <a:spcPts val="0"/>
              </a:spcBef>
              <a:buSzPts val="1400"/>
              <a:buNone/>
              <a:defRPr sz="1800"/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pt-BR" sz="1300">
                <a:solidFill>
                  <a:srgbClr val="000000"/>
                </a:solidFill>
              </a:rPr>
              <a:t>‹nº›</a:t>
            </a:fld>
            <a:endParaRPr lang="pt-BR"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 Content and 2 Conte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32000" y="225720"/>
            <a:ext cx="8639640" cy="94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indent="0">
              <a:spcBef>
                <a:spcPts val="0"/>
              </a:spcBef>
              <a:buSzPts val="1400"/>
              <a:buNone/>
              <a:defRPr sz="1800"/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48000" y="1326600"/>
            <a:ext cx="4198320" cy="364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indent="0">
              <a:spcBef>
                <a:spcPts val="0"/>
              </a:spcBef>
              <a:buSzPts val="1400"/>
              <a:buNone/>
              <a:defRPr sz="1800"/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5056560" y="1326600"/>
            <a:ext cx="4198320" cy="17366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indent="0">
              <a:spcBef>
                <a:spcPts val="0"/>
              </a:spcBef>
              <a:buSzPts val="1400"/>
              <a:buNone/>
              <a:defRPr sz="1800"/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3"/>
          </p:nvPr>
        </p:nvSpPr>
        <p:spPr>
          <a:xfrm>
            <a:off x="5056560" y="3228480"/>
            <a:ext cx="4198320" cy="17366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indent="0">
              <a:spcBef>
                <a:spcPts val="0"/>
              </a:spcBef>
              <a:buSzPts val="1400"/>
              <a:buNone/>
              <a:defRPr sz="1800"/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pt-BR" sz="1300">
                <a:solidFill>
                  <a:srgbClr val="000000"/>
                </a:solidFill>
              </a:rPr>
              <a:t>‹nº›</a:t>
            </a:fld>
            <a:endParaRPr lang="pt-BR"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, 2 Content over Conte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32000" y="225720"/>
            <a:ext cx="8639640" cy="94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indent="0">
              <a:spcBef>
                <a:spcPts val="0"/>
              </a:spcBef>
              <a:buSzPts val="1400"/>
              <a:buNone/>
              <a:defRPr sz="1800"/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48000" y="1326600"/>
            <a:ext cx="4198320" cy="17366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indent="0">
              <a:spcBef>
                <a:spcPts val="0"/>
              </a:spcBef>
              <a:buSzPts val="1400"/>
              <a:buNone/>
              <a:defRPr sz="1800"/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5056560" y="1326600"/>
            <a:ext cx="4198320" cy="17366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indent="0">
              <a:spcBef>
                <a:spcPts val="0"/>
              </a:spcBef>
              <a:buSzPts val="1400"/>
              <a:buNone/>
              <a:defRPr sz="1800"/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3"/>
          </p:nvPr>
        </p:nvSpPr>
        <p:spPr>
          <a:xfrm>
            <a:off x="648000" y="3228480"/>
            <a:ext cx="8603640" cy="17366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indent="0">
              <a:spcBef>
                <a:spcPts val="0"/>
              </a:spcBef>
              <a:buSzPts val="1400"/>
              <a:buNone/>
              <a:defRPr sz="1800"/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pt-BR" sz="1300">
                <a:solidFill>
                  <a:srgbClr val="000000"/>
                </a:solidFill>
              </a:rPr>
              <a:t>‹nº›</a:t>
            </a:fld>
            <a:endParaRPr lang="pt-BR"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32000" y="225720"/>
            <a:ext cx="8639640" cy="94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indent="0">
              <a:spcBef>
                <a:spcPts val="0"/>
              </a:spcBef>
              <a:buSzPts val="1400"/>
              <a:buNone/>
              <a:defRPr sz="1800"/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648000" y="1326600"/>
            <a:ext cx="8603640" cy="364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indent="0">
              <a:spcBef>
                <a:spcPts val="0"/>
              </a:spcBef>
              <a:buSzPts val="1400"/>
              <a:buNone/>
              <a:defRPr sz="1800"/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1152000" y="5165280"/>
            <a:ext cx="1700280" cy="3909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9432000" y="5436000"/>
            <a:ext cx="684000" cy="3909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fld id="{00000000-1234-1234-1234-123412341234}" type="slidenum">
              <a:rPr lang="pt-BR" sz="1400" b="1" i="0" u="none" strike="noStrike" cap="none">
                <a:solidFill>
                  <a:srgbClr val="A8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pt-BR" sz="1400" b="1" i="0" u="none" strike="noStrike" cap="none">
              <a:solidFill>
                <a:srgbClr val="A8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5"/>
          <p:cNvSpPr txBox="1"/>
          <p:nvPr/>
        </p:nvSpPr>
        <p:spPr>
          <a:xfrm>
            <a:off x="3068280" y="4974840"/>
            <a:ext cx="4104000" cy="42516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r>
              <a:rPr lang="pt-BR" sz="11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Departamento de Engenharia e Computação – DEC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1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Bacharelado em Engenharia de Computação – ENGCOMP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1490946" y="459011"/>
            <a:ext cx="7200000" cy="194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t-BR" sz="2400" b="1" dirty="0"/>
              <a:t>COMPARAÇÃO DO DESEMPENHO</a:t>
            </a:r>
          </a:p>
          <a:p>
            <a:pPr algn="ctr"/>
            <a:r>
              <a:rPr lang="pt-BR" sz="2400" b="1" dirty="0" smtClean="0"/>
              <a:t>MULTICORE </a:t>
            </a:r>
            <a:r>
              <a:rPr lang="pt-BR" sz="2400" b="1" dirty="0"/>
              <a:t>DE ARQUITETURAS RISC E CISC:</a:t>
            </a:r>
          </a:p>
          <a:p>
            <a:pPr algn="ctr"/>
            <a:r>
              <a:rPr lang="pt-BR" sz="2400" b="1" dirty="0"/>
              <a:t>UM ESTUDO DE CASO ENTRE COMPUTADOR</a:t>
            </a:r>
          </a:p>
          <a:p>
            <a:pPr algn="ctr"/>
            <a:r>
              <a:rPr lang="pt-BR" sz="2400" b="1" dirty="0"/>
              <a:t>DESKTOP E O RASPBERRY PI</a:t>
            </a:r>
            <a:endParaRPr sz="2400" dirty="0"/>
          </a:p>
        </p:txBody>
      </p:sp>
      <p:sp>
        <p:nvSpPr>
          <p:cNvPr id="41" name="CustomShape 2"/>
          <p:cNvSpPr/>
          <p:nvPr/>
        </p:nvSpPr>
        <p:spPr>
          <a:xfrm>
            <a:off x="3950108" y="4372767"/>
            <a:ext cx="2496960" cy="322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6000" algn="ctr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1500" b="1" spc="-1" dirty="0" smtClean="0">
                <a:solidFill>
                  <a:srgbClr val="000000"/>
                </a:solidFill>
                <a:latin typeface="Arial"/>
              </a:rPr>
              <a:t>Bambuí-MG </a:t>
            </a:r>
            <a:br>
              <a:rPr lang="pt-BR" sz="1500" b="1" spc="-1" dirty="0" smtClean="0">
                <a:solidFill>
                  <a:srgbClr val="000000"/>
                </a:solidFill>
                <a:latin typeface="Arial"/>
              </a:rPr>
            </a:br>
            <a:r>
              <a:rPr lang="pt-BR" sz="1500" b="1" spc="-1" dirty="0" smtClean="0">
                <a:solidFill>
                  <a:srgbClr val="000000"/>
                </a:solidFill>
                <a:latin typeface="Arial"/>
              </a:rPr>
              <a:t>Dezembro/2017</a:t>
            </a:r>
            <a:endParaRPr dirty="0"/>
          </a:p>
        </p:txBody>
      </p:sp>
      <p:sp>
        <p:nvSpPr>
          <p:cNvPr id="43" name="CustomShape 4"/>
          <p:cNvSpPr/>
          <p:nvPr/>
        </p:nvSpPr>
        <p:spPr>
          <a:xfrm>
            <a:off x="3600152" y="2792173"/>
            <a:ext cx="5903856" cy="1008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pt-BR" sz="2000" b="1" spc="-1" dirty="0">
                <a:solidFill>
                  <a:srgbClr val="669933"/>
                </a:solidFill>
              </a:rPr>
              <a:t>Aluno:</a:t>
            </a:r>
            <a:r>
              <a:rPr lang="pt-BR" sz="2000" b="1" spc="-1" dirty="0">
                <a:solidFill>
                  <a:srgbClr val="000000"/>
                </a:solidFill>
              </a:rPr>
              <a:t> </a:t>
            </a:r>
            <a:r>
              <a:rPr lang="pt-BR" sz="2000" b="1" spc="-1" dirty="0" smtClean="0">
                <a:solidFill>
                  <a:srgbClr val="000000"/>
                </a:solidFill>
              </a:rPr>
              <a:t>Paulinelly de Sousa Oliveira</a:t>
            </a:r>
            <a:endParaRPr sz="2000" dirty="0"/>
          </a:p>
          <a:p>
            <a:pPr algn="r">
              <a:lnSpc>
                <a:spcPct val="100000"/>
              </a:lnSpc>
            </a:pPr>
            <a:r>
              <a:rPr lang="pt-BR" sz="2000" b="1" spc="-1" dirty="0">
                <a:solidFill>
                  <a:srgbClr val="669933"/>
                </a:solidFill>
              </a:rPr>
              <a:t>Orientador:</a:t>
            </a:r>
            <a:r>
              <a:rPr lang="pt-BR" sz="2000" b="1" spc="-1" dirty="0">
                <a:solidFill>
                  <a:srgbClr val="000000"/>
                </a:solidFill>
              </a:rPr>
              <a:t> Prof. </a:t>
            </a:r>
            <a:r>
              <a:rPr lang="pt-BR" sz="2000" b="1" spc="-1" dirty="0" smtClean="0">
                <a:solidFill>
                  <a:srgbClr val="000000"/>
                </a:solidFill>
              </a:rPr>
              <a:t>Dr. Laerte </a:t>
            </a:r>
            <a:r>
              <a:rPr lang="pt-BR" sz="2000" b="1" spc="-1" dirty="0">
                <a:solidFill>
                  <a:srgbClr val="000000"/>
                </a:solidFill>
              </a:rPr>
              <a:t>Mateus Rodrigues</a:t>
            </a:r>
            <a:endParaRPr sz="2000" dirty="0"/>
          </a:p>
          <a:p>
            <a:pPr algn="r">
              <a:lnSpc>
                <a:spcPct val="100000"/>
              </a:lnSpc>
            </a:pPr>
            <a:r>
              <a:rPr lang="pt-BR" sz="2000" b="1" spc="-1" dirty="0">
                <a:solidFill>
                  <a:srgbClr val="669933"/>
                </a:solidFill>
              </a:rPr>
              <a:t>Coorientador:</a:t>
            </a:r>
            <a:r>
              <a:rPr lang="pt-BR" sz="2000" b="1" spc="-1" dirty="0">
                <a:solidFill>
                  <a:srgbClr val="000000"/>
                </a:solidFill>
              </a:rPr>
              <a:t> Prof. Carlos Renato Nolli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24751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32000" y="225720"/>
            <a:ext cx="8639640" cy="946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pt-BR" sz="4000" b="1">
                <a:latin typeface="Arial"/>
                <a:ea typeface="Arial"/>
                <a:cs typeface="Arial"/>
                <a:sym typeface="Arial"/>
              </a:rPr>
              <a:t>Materiais e Métodos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31800" y="1107083"/>
            <a:ext cx="8064696" cy="368967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lvl="8" indent="0">
              <a:spcBef>
                <a:spcPts val="0"/>
              </a:spcBef>
              <a:buNone/>
            </a:pPr>
            <a:r>
              <a:rPr lang="pt-BR" sz="1800" dirty="0"/>
              <a:t>Notebook Asus X44C:</a:t>
            </a:r>
          </a:p>
          <a:p>
            <a:pPr marL="342900" lvl="8" indent="-342900">
              <a:spcBef>
                <a:spcPts val="0"/>
              </a:spcBef>
              <a:buSzPts val="1500"/>
              <a:buFont typeface="Arial"/>
              <a:buAutoNum type="arabicPeriod"/>
            </a:pPr>
            <a:r>
              <a:rPr lang="pt-BR" sz="1500" dirty="0"/>
              <a:t>Linux </a:t>
            </a:r>
            <a:r>
              <a:rPr lang="pt-BR" sz="1500" dirty="0" err="1"/>
              <a:t>Ubuntu</a:t>
            </a:r>
            <a:r>
              <a:rPr lang="pt-BR" sz="1500" dirty="0"/>
              <a:t> 16.04 - 64 bits;</a:t>
            </a:r>
          </a:p>
          <a:p>
            <a:pPr marL="342900" lvl="8" indent="-342900">
              <a:spcBef>
                <a:spcPts val="0"/>
              </a:spcBef>
              <a:buSzPts val="1500"/>
              <a:buFont typeface="Arial"/>
              <a:buAutoNum type="arabicPeriod"/>
            </a:pPr>
            <a:r>
              <a:rPr lang="pt-BR" sz="1500" dirty="0"/>
              <a:t>Processador Intel Core i3-2330M 2.2GHz;</a:t>
            </a:r>
          </a:p>
          <a:p>
            <a:pPr marL="342900" lvl="8" indent="-342900">
              <a:spcBef>
                <a:spcPts val="0"/>
              </a:spcBef>
              <a:buSzPts val="1500"/>
              <a:buFont typeface="Arial"/>
              <a:buAutoNum type="arabicPeriod"/>
            </a:pPr>
            <a:r>
              <a:rPr lang="pt-BR" sz="1500" dirty="0"/>
              <a:t>RAM 4GB DDR3 1333MHz;</a:t>
            </a:r>
          </a:p>
          <a:p>
            <a:pPr marL="342900" lvl="8" indent="-342900">
              <a:spcBef>
                <a:spcPts val="0"/>
              </a:spcBef>
              <a:buSzPts val="1500"/>
              <a:buFont typeface="Arial"/>
              <a:buAutoNum type="arabicPeriod"/>
            </a:pPr>
            <a:r>
              <a:rPr lang="pt-BR" sz="1500" dirty="0"/>
              <a:t>HD SATA 500 GB - 5400 rpm;</a:t>
            </a:r>
          </a:p>
          <a:p>
            <a:pPr marL="0" lvl="8" indent="0">
              <a:spcBef>
                <a:spcPts val="0"/>
              </a:spcBef>
              <a:buNone/>
            </a:pPr>
            <a:endParaRPr sz="1800" dirty="0"/>
          </a:p>
          <a:p>
            <a:pPr marL="0" lvl="8" indent="0">
              <a:spcBef>
                <a:spcPts val="0"/>
              </a:spcBef>
              <a:buNone/>
            </a:pPr>
            <a:r>
              <a:rPr lang="pt-BR" sz="1800" dirty="0"/>
              <a:t>Raspberry Pi modelo 3B</a:t>
            </a:r>
          </a:p>
          <a:p>
            <a:pPr marL="342900" lvl="8" indent="-342900">
              <a:spcBef>
                <a:spcPts val="0"/>
              </a:spcBef>
              <a:buSzPts val="1500"/>
              <a:buFont typeface="Arial"/>
              <a:buAutoNum type="arabicPeriod"/>
            </a:pPr>
            <a:r>
              <a:rPr lang="pt-BR" sz="1500" dirty="0"/>
              <a:t>Linux Raspbian;</a:t>
            </a:r>
          </a:p>
          <a:p>
            <a:pPr marL="342900" lvl="8" indent="-342900">
              <a:spcBef>
                <a:spcPts val="0"/>
              </a:spcBef>
              <a:buSzPts val="1500"/>
              <a:buFont typeface="Arial"/>
              <a:buAutoNum type="arabicPeriod"/>
            </a:pPr>
            <a:r>
              <a:rPr lang="pt-BR" sz="1500" dirty="0"/>
              <a:t>Processador 1.2GHz 64-</a:t>
            </a:r>
            <a:r>
              <a:rPr lang="pt-BR" sz="1500" i="1" dirty="0"/>
              <a:t>bits </a:t>
            </a:r>
            <a:r>
              <a:rPr lang="pt-BR" sz="1500" i="1" dirty="0" err="1"/>
              <a:t>quad</a:t>
            </a:r>
            <a:r>
              <a:rPr lang="pt-BR" sz="1500" i="1" dirty="0"/>
              <a:t>-core </a:t>
            </a:r>
            <a:r>
              <a:rPr lang="pt-BR" sz="1500" dirty="0"/>
              <a:t>ARMv8-A;</a:t>
            </a:r>
          </a:p>
          <a:p>
            <a:pPr marL="342900" lvl="8" indent="-342900">
              <a:spcBef>
                <a:spcPts val="0"/>
              </a:spcBef>
              <a:buSzPts val="1500"/>
              <a:buFont typeface="Arial"/>
              <a:buAutoNum type="arabicPeriod"/>
            </a:pPr>
            <a:r>
              <a:rPr lang="pt-BR" sz="1500" dirty="0"/>
              <a:t>1GB RAM LPDDR2 (900 MHz);</a:t>
            </a:r>
          </a:p>
          <a:p>
            <a:pPr marL="342900" lvl="8" indent="-342900">
              <a:spcBef>
                <a:spcPts val="0"/>
              </a:spcBef>
              <a:buSzPts val="1500"/>
              <a:buFont typeface="Arial"/>
              <a:buAutoNum type="arabicPeriod"/>
            </a:pPr>
            <a:r>
              <a:rPr lang="pt-BR" sz="1500" dirty="0"/>
              <a:t>Cartão </a:t>
            </a:r>
            <a:r>
              <a:rPr lang="pt-BR" sz="1500" dirty="0" err="1"/>
              <a:t>MicroSD</a:t>
            </a:r>
            <a:r>
              <a:rPr lang="pt-BR" sz="1500" dirty="0"/>
              <a:t> de 16GB</a:t>
            </a:r>
            <a:r>
              <a:rPr lang="pt-BR" sz="1500" dirty="0" smtClean="0"/>
              <a:t>;</a:t>
            </a:r>
          </a:p>
          <a:p>
            <a:pPr lvl="8">
              <a:spcBef>
                <a:spcPts val="0"/>
              </a:spcBef>
              <a:buSzPts val="1500"/>
            </a:pPr>
            <a:endParaRPr lang="pt-BR" sz="1500" dirty="0" smtClean="0"/>
          </a:p>
          <a:p>
            <a:pPr lvl="8">
              <a:buSzPts val="1800"/>
            </a:pPr>
            <a:r>
              <a:rPr lang="pt-BR" sz="1600" dirty="0"/>
              <a:t>Compiladores GCC e G++ versões 5.4.0; </a:t>
            </a:r>
          </a:p>
          <a:p>
            <a:pPr lvl="8">
              <a:buSzPts val="1800"/>
            </a:pPr>
            <a:r>
              <a:rPr lang="pt-BR" sz="1600" dirty="0"/>
              <a:t>Biblioteca </a:t>
            </a:r>
            <a:r>
              <a:rPr lang="pt-BR" sz="1600" dirty="0" err="1"/>
              <a:t>OpenMp</a:t>
            </a:r>
            <a:r>
              <a:rPr lang="pt-BR" sz="1600" dirty="0"/>
              <a:t> 3.1;</a:t>
            </a:r>
          </a:p>
          <a:p>
            <a:pPr marL="342900" lvl="8" indent="-342900">
              <a:spcBef>
                <a:spcPts val="0"/>
              </a:spcBef>
              <a:buSzPts val="1500"/>
              <a:buFont typeface="Arial"/>
              <a:buAutoNum type="arabicPeriod"/>
            </a:pPr>
            <a:endParaRPr lang="pt-BR" sz="1500" dirty="0"/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9460751" y="5236564"/>
            <a:ext cx="549818" cy="4341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pt-BR" sz="1800" b="1" smtClean="0"/>
              <a:t>10</a:t>
            </a:fld>
            <a:endParaRPr lang="pt-BR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432000" y="225720"/>
            <a:ext cx="8639640" cy="946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pt-BR" sz="4000" b="1">
                <a:solidFill>
                  <a:schemeClr val="dk1"/>
                </a:solidFill>
              </a:rPr>
              <a:t>Materiais e Métodos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48000" y="1398608"/>
            <a:ext cx="7992712" cy="35248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pt-BR" sz="2400"/>
              <a:t>        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431800" y="1107083"/>
            <a:ext cx="8064696" cy="368967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pt-BR" sz="2500" b="1"/>
              <a:t>Métricas: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500" b="1"/>
          </a:p>
          <a:p>
            <a:pPr marL="0" lvl="0" indent="0">
              <a:spcBef>
                <a:spcPts val="0"/>
              </a:spcBef>
              <a:buNone/>
            </a:pPr>
            <a:r>
              <a:rPr lang="pt-BR" sz="2500"/>
              <a:t>- </a:t>
            </a:r>
            <a:r>
              <a:rPr lang="pt-BR" sz="2500" i="1"/>
              <a:t>Speedup</a:t>
            </a:r>
            <a:r>
              <a:rPr lang="pt-BR" sz="2500"/>
              <a:t>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pt-BR" sz="2500"/>
              <a:t>		</a:t>
            </a:r>
            <a:r>
              <a:rPr lang="pt-BR" sz="2500" b="1" i="1"/>
              <a:t>Sp</a:t>
            </a:r>
            <a:r>
              <a:rPr lang="pt-BR" sz="2500" b="1"/>
              <a:t> = </a:t>
            </a:r>
            <a:r>
              <a:rPr lang="pt-BR" sz="2500" b="1" i="1"/>
              <a:t>Ts</a:t>
            </a:r>
            <a:r>
              <a:rPr lang="pt-BR" sz="2500" b="1"/>
              <a:t> / </a:t>
            </a:r>
            <a:r>
              <a:rPr lang="pt-BR" sz="2500" b="1" i="1"/>
              <a:t>Tp</a:t>
            </a:r>
          </a:p>
          <a:p>
            <a:pPr marL="0" lvl="0" indent="0">
              <a:spcBef>
                <a:spcPts val="0"/>
              </a:spcBef>
              <a:buNone/>
            </a:pPr>
            <a:endParaRPr sz="2000" b="1"/>
          </a:p>
          <a:p>
            <a:pPr marL="0" lvl="0" indent="0">
              <a:spcBef>
                <a:spcPts val="0"/>
              </a:spcBef>
              <a:buNone/>
            </a:pPr>
            <a:r>
              <a:rPr lang="pt-BR" sz="2400"/>
              <a:t>- Eficiência;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pt-BR" sz="2400"/>
              <a:t>		</a:t>
            </a:r>
            <a:r>
              <a:rPr lang="pt-BR" sz="2400" b="1" i="1"/>
              <a:t>Ef</a:t>
            </a:r>
            <a:r>
              <a:rPr lang="pt-BR" sz="2400" b="1"/>
              <a:t> = 100 * (</a:t>
            </a:r>
            <a:r>
              <a:rPr lang="pt-BR" sz="2400" b="1" i="1"/>
              <a:t>Sp</a:t>
            </a:r>
            <a:r>
              <a:rPr lang="pt-BR" sz="2400" b="1"/>
              <a:t> / Núcleos)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pt-BR" sz="1800" b="1"/>
              <a:t>11</a:t>
            </a:fld>
            <a:endParaRPr lang="pt-BR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432000" y="225720"/>
            <a:ext cx="8639640" cy="946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pt-BR" sz="4000" b="1"/>
              <a:t>Materiais e </a:t>
            </a:r>
            <a:r>
              <a:rPr lang="pt-BR" sz="4000" b="1">
                <a:latin typeface="Arial"/>
                <a:ea typeface="Arial"/>
                <a:cs typeface="Arial"/>
                <a:sym typeface="Arial"/>
              </a:rPr>
              <a:t>Métodos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48000" y="1398608"/>
            <a:ext cx="7992712" cy="35248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pt-BR" sz="2400"/>
              <a:t>        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431800" y="1107083"/>
            <a:ext cx="8064696" cy="368967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lvl="8" indent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pt-BR" b="1"/>
              <a:t>Algoritmo;</a:t>
            </a:r>
          </a:p>
          <a:p>
            <a:pPr marL="0" lvl="8" indent="0" rtl="0">
              <a:lnSpc>
                <a:spcPct val="200000"/>
              </a:lnSpc>
              <a:spcBef>
                <a:spcPts val="0"/>
              </a:spcBef>
              <a:buNone/>
            </a:pPr>
            <a:r>
              <a:rPr lang="pt-BR" b="1"/>
              <a:t>Entrada;</a:t>
            </a:r>
          </a:p>
          <a:p>
            <a:pPr marL="0" lvl="8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pt-BR" sz="1800" b="1"/>
              <a:t>Dois testes:</a:t>
            </a:r>
          </a:p>
          <a:p>
            <a:pPr marL="342900" lvl="8" indent="-342900">
              <a:lnSpc>
                <a:spcPct val="200000"/>
              </a:lnSpc>
              <a:spcBef>
                <a:spcPts val="0"/>
              </a:spcBef>
              <a:buSzPts val="1800"/>
              <a:buFont typeface="Arial"/>
              <a:buAutoNum type="arabicPeriod"/>
            </a:pPr>
            <a:r>
              <a:rPr lang="pt-BR" sz="1800"/>
              <a:t>Entradas variadas</a:t>
            </a:r>
          </a:p>
          <a:p>
            <a:pPr marL="342900" lvl="8" indent="-342900">
              <a:lnSpc>
                <a:spcPct val="200000"/>
              </a:lnSpc>
              <a:spcBef>
                <a:spcPts val="0"/>
              </a:spcBef>
              <a:buSzPts val="1800"/>
              <a:buFont typeface="Arial"/>
              <a:buAutoNum type="arabicPeriod"/>
            </a:pPr>
            <a:r>
              <a:rPr lang="pt-BR" sz="1800"/>
              <a:t>Entrada fixa</a:t>
            </a:r>
          </a:p>
          <a:p>
            <a:pPr marL="0" lvl="8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pt-BR" sz="1800"/>
              <a:t>Sequencial e Paralelo.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pt-BR" sz="1800" b="1"/>
              <a:t>12</a:t>
            </a:fld>
            <a:endParaRPr lang="pt-BR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432000" y="225720"/>
            <a:ext cx="8639640" cy="946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pt-BR" sz="4000" b="1"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pt-BR" sz="4000" b="1"/>
              <a:t>esultados e Discussões</a:t>
            </a:r>
          </a:p>
        </p:txBody>
      </p:sp>
      <p:pic>
        <p:nvPicPr>
          <p:cNvPr id="177" name="Shape 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48" y="1388128"/>
            <a:ext cx="4896544" cy="258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/>
          <p:nvPr/>
        </p:nvSpPr>
        <p:spPr>
          <a:xfrm>
            <a:off x="1223888" y="3967716"/>
            <a:ext cx="2603401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Notebook Sequencial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6664163" y="4039493"/>
            <a:ext cx="2603401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Raspberry Sequencial</a:t>
            </a:r>
          </a:p>
        </p:txBody>
      </p:sp>
      <p:pic>
        <p:nvPicPr>
          <p:cNvPr id="180" name="Shape 18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19764" y="1251099"/>
            <a:ext cx="4961108" cy="271070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>
            <a:spLocks noGrp="1"/>
          </p:cNvSpPr>
          <p:nvPr>
            <p:ph type="sldNum" idx="12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pt-BR" sz="1800" b="1"/>
              <a:t>13</a:t>
            </a:fld>
            <a:endParaRPr lang="pt-BR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32000" y="225720"/>
            <a:ext cx="8639640" cy="946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pt-BR" sz="4000" b="1">
                <a:solidFill>
                  <a:schemeClr val="dk1"/>
                </a:solidFill>
              </a:rPr>
              <a:t>Resultados e Discussões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1223888" y="3967716"/>
            <a:ext cx="2603401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pt-B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Notebook Paralelo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6664163" y="4039493"/>
            <a:ext cx="2603401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Raspberry Paralelo</a:t>
            </a:r>
          </a:p>
        </p:txBody>
      </p:sp>
      <p:pic>
        <p:nvPicPr>
          <p:cNvPr id="189" name="Shape 1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23107"/>
            <a:ext cx="4877882" cy="262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68303" y="1160524"/>
            <a:ext cx="5112321" cy="2779923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pt-BR" sz="1800" b="1"/>
              <a:t>14</a:t>
            </a:fld>
            <a:endParaRPr lang="pt-BR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432000" y="225720"/>
            <a:ext cx="8639640" cy="946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pt-BR" sz="4000" b="1">
                <a:solidFill>
                  <a:schemeClr val="dk1"/>
                </a:solidFill>
              </a:rPr>
              <a:t>Resultados e Discussões</a:t>
            </a:r>
          </a:p>
        </p:txBody>
      </p:sp>
      <p:pic>
        <p:nvPicPr>
          <p:cNvPr id="197" name="Shape 1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784" y="1395115"/>
            <a:ext cx="9257624" cy="2736303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pt-BR" sz="1800" b="1"/>
              <a:t>15</a:t>
            </a:fld>
            <a:endParaRPr lang="pt-BR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432000" y="225720"/>
            <a:ext cx="8639640" cy="946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pt-BR" sz="4000" b="1">
                <a:solidFill>
                  <a:schemeClr val="dk1"/>
                </a:solidFill>
              </a:rPr>
              <a:t>Resultados e Discussões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pt-BR" sz="1800" b="1"/>
              <a:t>16</a:t>
            </a:fld>
            <a:endParaRPr lang="pt-BR" b="1" dirty="0"/>
          </a:p>
        </p:txBody>
      </p:sp>
      <p:pic>
        <p:nvPicPr>
          <p:cNvPr id="1026" name="Picture 2" descr="D:\Bibliotecas\Dropbox\Paulinelly Oliveira\monografia\figuras\res_005_20efnt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2" y="1339666"/>
            <a:ext cx="5008810" cy="264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hape 187"/>
          <p:cNvSpPr txBox="1"/>
          <p:nvPr/>
        </p:nvSpPr>
        <p:spPr>
          <a:xfrm>
            <a:off x="2024440" y="4122127"/>
            <a:ext cx="1584176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pt-BR" sz="1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Notebook</a:t>
            </a:r>
            <a:endParaRPr lang="pt-BR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187"/>
          <p:cNvSpPr txBox="1"/>
          <p:nvPr/>
        </p:nvSpPr>
        <p:spPr>
          <a:xfrm>
            <a:off x="7128544" y="4122127"/>
            <a:ext cx="1584176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pt-BR" sz="1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Raspberry Pi</a:t>
            </a:r>
            <a:endParaRPr lang="pt-BR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7" name="Picture 3" descr="D:\Bibliotecas\Dropbox\Paulinelly Oliveira\monografia\figuras\res_006_20efrp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311" y="1328546"/>
            <a:ext cx="5040313" cy="265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54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432000" y="225720"/>
            <a:ext cx="8639640" cy="946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pt-BR" sz="4000" b="1">
                <a:solidFill>
                  <a:schemeClr val="dk1"/>
                </a:solidFill>
              </a:rPr>
              <a:t>Resultados e Discussões</a:t>
            </a:r>
          </a:p>
        </p:txBody>
      </p:sp>
      <p:pic>
        <p:nvPicPr>
          <p:cNvPr id="204" name="Shape 2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3848" y="1035074"/>
            <a:ext cx="7333258" cy="3764667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 txBox="1">
            <a:spLocks noGrp="1"/>
          </p:cNvSpPr>
          <p:nvPr>
            <p:ph type="sldNum" idx="12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pt-BR" sz="1800" b="1"/>
              <a:t>17</a:t>
            </a:fld>
            <a:endParaRPr lang="pt-BR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432000" y="225720"/>
            <a:ext cx="8639640" cy="946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pt-BR" sz="4000" b="1">
                <a:solidFill>
                  <a:schemeClr val="dk1"/>
                </a:solidFill>
              </a:rPr>
              <a:t>Resultados e Discussões</a:t>
            </a:r>
          </a:p>
        </p:txBody>
      </p:sp>
      <p:pic>
        <p:nvPicPr>
          <p:cNvPr id="211" name="Shape 2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9832" y="987975"/>
            <a:ext cx="6790482" cy="3935532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 txBox="1">
            <a:spLocks noGrp="1"/>
          </p:cNvSpPr>
          <p:nvPr>
            <p:ph type="sldNum" idx="12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pt-BR" sz="1800" b="1"/>
              <a:t>18</a:t>
            </a:fld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432000" y="225720"/>
            <a:ext cx="8639640" cy="946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pt-BR" sz="4000" b="1">
                <a:solidFill>
                  <a:schemeClr val="dk1"/>
                </a:solidFill>
              </a:rPr>
              <a:t>Resultados e Discussões</a:t>
            </a:r>
          </a:p>
          <a:p>
            <a:pPr marL="0" lvl="0" indent="0">
              <a:spcBef>
                <a:spcPts val="0"/>
              </a:spcBef>
              <a:buNone/>
            </a:pPr>
            <a:endParaRPr sz="4000" b="1"/>
          </a:p>
        </p:txBody>
      </p:sp>
      <p:pic>
        <p:nvPicPr>
          <p:cNvPr id="218" name="Shape 2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7864" y="963068"/>
            <a:ext cx="6408711" cy="3877998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 txBox="1">
            <a:spLocks noGrp="1"/>
          </p:cNvSpPr>
          <p:nvPr>
            <p:ph type="sldNum" idx="12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pt-BR" sz="1800" b="1"/>
              <a:t>19</a:t>
            </a:fld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31800" y="242987"/>
            <a:ext cx="8639640" cy="946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pt-BR" sz="4000" b="1" dirty="0">
                <a:latin typeface="Arial"/>
                <a:ea typeface="Arial"/>
                <a:cs typeface="Arial"/>
                <a:sym typeface="Arial"/>
              </a:rPr>
              <a:t>Introdução</a:t>
            </a:r>
          </a:p>
        </p:txBody>
      </p:sp>
      <p:sp>
        <p:nvSpPr>
          <p:cNvPr id="88" name="Shape 88" descr="https://www.doarei.com.br/uploads/Ferreira-computadorounotebook,paraterminarcurso-2017.05.07-16.06.24-principal.png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 descr="https://www.doarei.com.br/uploads/Ferreira-computadorounotebook,paraterminarcurso-2017.05.07-16.06.24-principal.png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504008" y="1089816"/>
            <a:ext cx="8064696" cy="368967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342900" lvl="8" indent="-342900">
              <a:lnSpc>
                <a:spcPct val="200000"/>
              </a:lnSpc>
              <a:spcBef>
                <a:spcPts val="0"/>
              </a:spcBef>
              <a:buSzPts val="1800"/>
              <a:buFont typeface="Arial"/>
              <a:buAutoNum type="arabicPeriod"/>
            </a:pPr>
            <a:r>
              <a:rPr lang="pt-BR" sz="1800" dirty="0">
                <a:latin typeface="Arial"/>
                <a:ea typeface="Arial"/>
                <a:cs typeface="Arial"/>
                <a:sym typeface="Arial"/>
              </a:rPr>
              <a:t>Necessidade de aumento da capacidade de processamento</a:t>
            </a:r>
            <a:r>
              <a:rPr lang="pt-BR" sz="1800" dirty="0" smtClean="0">
                <a:latin typeface="Arial"/>
                <a:ea typeface="Arial"/>
                <a:cs typeface="Arial"/>
                <a:sym typeface="Arial"/>
              </a:rPr>
              <a:t>;</a:t>
            </a:r>
            <a:endParaRPr lang="pt-BR" sz="1800" dirty="0">
              <a:latin typeface="Arial"/>
              <a:ea typeface="Arial"/>
              <a:cs typeface="Arial"/>
              <a:sym typeface="Arial"/>
            </a:endParaRPr>
          </a:p>
          <a:p>
            <a:pPr marL="342900" lvl="8" indent="-342900">
              <a:lnSpc>
                <a:spcPct val="200000"/>
              </a:lnSpc>
              <a:spcBef>
                <a:spcPts val="0"/>
              </a:spcBef>
              <a:buSzPts val="1800"/>
              <a:buFont typeface="Arial"/>
              <a:buAutoNum type="arabicPeriod"/>
            </a:pPr>
            <a:r>
              <a:rPr lang="pt-BR" sz="1800" dirty="0">
                <a:latin typeface="Arial"/>
                <a:ea typeface="Arial"/>
                <a:cs typeface="Arial"/>
                <a:sym typeface="Arial"/>
              </a:rPr>
              <a:t>Melhorias na organização e na </a:t>
            </a:r>
            <a:r>
              <a:rPr lang="pt-BR" sz="1800" dirty="0" smtClean="0">
                <a:latin typeface="Arial"/>
                <a:ea typeface="Arial"/>
                <a:cs typeface="Arial"/>
                <a:sym typeface="Arial"/>
              </a:rPr>
              <a:t>arquitetura (pipeline, memória cache, redução componentes);</a:t>
            </a:r>
            <a:endParaRPr lang="pt-BR" sz="1800" dirty="0">
              <a:latin typeface="Arial"/>
              <a:ea typeface="Arial"/>
              <a:cs typeface="Arial"/>
              <a:sym typeface="Arial"/>
            </a:endParaRPr>
          </a:p>
          <a:p>
            <a:pPr marL="342900" lvl="8" indent="-342900">
              <a:lnSpc>
                <a:spcPct val="200000"/>
              </a:lnSpc>
              <a:spcBef>
                <a:spcPts val="0"/>
              </a:spcBef>
              <a:buSzPts val="1800"/>
              <a:buFont typeface="Arial"/>
              <a:buAutoNum type="arabicPeriod"/>
            </a:pPr>
            <a:r>
              <a:rPr lang="pt-BR" sz="1800" dirty="0">
                <a:latin typeface="Arial"/>
                <a:ea typeface="Arial"/>
                <a:cs typeface="Arial"/>
                <a:sym typeface="Arial"/>
              </a:rPr>
              <a:t>RISC x CISC;</a:t>
            </a:r>
          </a:p>
          <a:p>
            <a:pPr marL="342900" lvl="8" indent="-342900">
              <a:lnSpc>
                <a:spcPct val="200000"/>
              </a:lnSpc>
              <a:spcBef>
                <a:spcPts val="0"/>
              </a:spcBef>
              <a:buSzPts val="1800"/>
              <a:buFont typeface="Arial"/>
              <a:buAutoNum type="arabicPeriod"/>
            </a:pPr>
            <a:r>
              <a:rPr lang="pt-BR" sz="1800" b="1" dirty="0"/>
              <a:t>Processadores </a:t>
            </a:r>
            <a:r>
              <a:rPr lang="pt-BR" sz="1800" b="1" i="1" dirty="0" smtClean="0"/>
              <a:t>Multicore;</a:t>
            </a:r>
          </a:p>
          <a:p>
            <a:pPr marL="342900" lvl="8" indent="-342900">
              <a:lnSpc>
                <a:spcPct val="200000"/>
              </a:lnSpc>
              <a:spcBef>
                <a:spcPts val="0"/>
              </a:spcBef>
              <a:buSzPts val="1800"/>
              <a:buFont typeface="Arial"/>
              <a:buAutoNum type="arabicPeriod"/>
            </a:pPr>
            <a:r>
              <a:rPr lang="pt-BR" sz="1800" dirty="0" smtClean="0">
                <a:latin typeface="Arial"/>
                <a:ea typeface="Arial"/>
                <a:cs typeface="Arial"/>
                <a:sym typeface="Arial"/>
              </a:rPr>
              <a:t>Problemas de tempo não polinomial.</a:t>
            </a:r>
            <a:endParaRPr lang="pt-BR"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pt-BR" sz="1800" b="1"/>
              <a:t>2</a:t>
            </a:fld>
            <a:endParaRPr lang="pt-BR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432000" y="225720"/>
            <a:ext cx="8639640" cy="946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pt-BR" sz="4000" b="1">
                <a:solidFill>
                  <a:schemeClr val="dk1"/>
                </a:solidFill>
              </a:rPr>
              <a:t>Resultados e Discussões</a:t>
            </a:r>
          </a:p>
        </p:txBody>
      </p:sp>
      <p:pic>
        <p:nvPicPr>
          <p:cNvPr id="225" name="Shape 2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3808" y="1179091"/>
            <a:ext cx="7795573" cy="3312368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 txBox="1">
            <a:spLocks noGrp="1"/>
          </p:cNvSpPr>
          <p:nvPr>
            <p:ph type="sldNum" idx="12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pt-BR" sz="1800" b="1"/>
              <a:t>20</a:t>
            </a:fld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432000" y="225720"/>
            <a:ext cx="8639640" cy="946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pt-BR" sz="4000" b="1">
                <a:latin typeface="Arial"/>
                <a:ea typeface="Arial"/>
                <a:cs typeface="Arial"/>
                <a:sym typeface="Arial"/>
              </a:rPr>
              <a:t>Conclusões</a:t>
            </a:r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575816" y="1107083"/>
            <a:ext cx="8064696" cy="368967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285750" lvl="0" indent="-285750">
              <a:spcBef>
                <a:spcPts val="0"/>
              </a:spcBef>
              <a:buSzPts val="2600"/>
              <a:buFont typeface="Arial"/>
              <a:buNone/>
            </a:pPr>
            <a:endParaRPr sz="2600"/>
          </a:p>
          <a:p>
            <a:pPr marL="285750" lvl="0" indent="-285750">
              <a:spcBef>
                <a:spcPts val="0"/>
              </a:spcBef>
              <a:buSzPts val="1800"/>
              <a:buFont typeface="Arial"/>
              <a:buNone/>
            </a:pPr>
            <a:endParaRPr sz="1800"/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504008" y="1089816"/>
            <a:ext cx="8064696" cy="368967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lvl="8" indent="0">
              <a:spcBef>
                <a:spcPts val="0"/>
              </a:spcBef>
              <a:buNone/>
            </a:pPr>
            <a:r>
              <a:rPr lang="pt-BR" sz="1800" i="1"/>
              <a:t>Sd</a:t>
            </a:r>
            <a:r>
              <a:rPr lang="pt-BR" sz="1800"/>
              <a:t> de 3 a 4,8 do notebook em relação a Raspberry Pi no AG sequencial </a:t>
            </a:r>
          </a:p>
          <a:p>
            <a:pPr marL="0" lvl="8" indent="0">
              <a:spcBef>
                <a:spcPts val="0"/>
              </a:spcBef>
              <a:buNone/>
            </a:pPr>
            <a:r>
              <a:rPr lang="pt-BR" sz="1800" i="1"/>
              <a:t>Sd</a:t>
            </a:r>
            <a:r>
              <a:rPr lang="pt-BR" sz="1800"/>
              <a:t> em torno de 3,3 do notebook em relação a Raspberry Pi no AG paralelo</a:t>
            </a:r>
          </a:p>
          <a:p>
            <a:pPr marL="0" lvl="8" indent="0">
              <a:spcBef>
                <a:spcPts val="0"/>
              </a:spcBef>
              <a:buNone/>
            </a:pPr>
            <a:r>
              <a:rPr lang="pt-BR" sz="1800"/>
              <a:t>Motivos:</a:t>
            </a:r>
          </a:p>
          <a:p>
            <a:pPr marL="342900" lvl="8" indent="-342900">
              <a:spcBef>
                <a:spcPts val="0"/>
              </a:spcBef>
              <a:buSzPts val="1500"/>
              <a:buFont typeface="Arial"/>
              <a:buAutoNum type="arabicPeriod"/>
            </a:pPr>
            <a:r>
              <a:rPr lang="pt-BR" sz="1500"/>
              <a:t>Memória secundária;</a:t>
            </a:r>
          </a:p>
          <a:p>
            <a:pPr marL="342900" lvl="8" indent="-342900">
              <a:spcBef>
                <a:spcPts val="0"/>
              </a:spcBef>
              <a:buSzPts val="1500"/>
              <a:buFont typeface="Arial"/>
              <a:buAutoNum type="arabicPeriod"/>
            </a:pPr>
            <a:r>
              <a:rPr lang="pt-BR" sz="1500"/>
              <a:t>Memória primária;</a:t>
            </a:r>
          </a:p>
          <a:p>
            <a:pPr marL="342900" lvl="8" indent="-342900">
              <a:spcBef>
                <a:spcPts val="0"/>
              </a:spcBef>
              <a:buSzPts val="1500"/>
              <a:buFont typeface="Arial"/>
              <a:buAutoNum type="arabicPeriod"/>
            </a:pPr>
            <a:r>
              <a:rPr lang="pt-BR" sz="1500"/>
              <a:t>Arquitetura x86;</a:t>
            </a:r>
          </a:p>
          <a:p>
            <a:pPr marL="342900" lvl="8" indent="-342900">
              <a:spcBef>
                <a:spcPts val="0"/>
              </a:spcBef>
              <a:buSzPts val="1500"/>
              <a:buFont typeface="Arial"/>
              <a:buNone/>
            </a:pPr>
            <a:endParaRPr sz="1500"/>
          </a:p>
          <a:p>
            <a:pPr marL="0" lvl="8" indent="0">
              <a:spcBef>
                <a:spcPts val="0"/>
              </a:spcBef>
              <a:buNone/>
            </a:pPr>
            <a:r>
              <a:rPr lang="pt-BR" sz="1800"/>
              <a:t>Melhor Eficiência.</a:t>
            </a:r>
          </a:p>
        </p:txBody>
      </p:sp>
      <p:sp>
        <p:nvSpPr>
          <p:cNvPr id="234" name="Shape 234"/>
          <p:cNvSpPr txBox="1">
            <a:spLocks noGrp="1"/>
          </p:cNvSpPr>
          <p:nvPr>
            <p:ph type="sldNum" idx="12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pt-BR" sz="1800" b="1"/>
              <a:t>21</a:t>
            </a:fld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432000" y="225720"/>
            <a:ext cx="8639640" cy="946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pt-BR" sz="4000" b="1">
                <a:solidFill>
                  <a:schemeClr val="dk1"/>
                </a:solidFill>
              </a:rPr>
              <a:t>Conclusões</a:t>
            </a:r>
          </a:p>
        </p:txBody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504008" y="1089816"/>
            <a:ext cx="8064696" cy="368967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lvl="8" indent="0">
              <a:spcBef>
                <a:spcPts val="0"/>
              </a:spcBef>
              <a:buNone/>
            </a:pPr>
            <a:r>
              <a:rPr lang="pt-BR" sz="1800"/>
              <a:t>Principais limitações: </a:t>
            </a:r>
          </a:p>
          <a:p>
            <a:pPr marL="342900" lvl="8" indent="-342900">
              <a:spcBef>
                <a:spcPts val="0"/>
              </a:spcBef>
              <a:buSzPts val="1500"/>
              <a:buFont typeface="Arial"/>
              <a:buAutoNum type="arabicPeriod"/>
            </a:pPr>
            <a:r>
              <a:rPr lang="pt-BR" sz="1500"/>
              <a:t>Falta de um ambiente de rede (cluster);</a:t>
            </a:r>
          </a:p>
          <a:p>
            <a:pPr marL="342900" lvl="8" indent="-342900">
              <a:spcBef>
                <a:spcPts val="0"/>
              </a:spcBef>
              <a:buSzPts val="1500"/>
              <a:buFont typeface="Arial"/>
              <a:buAutoNum type="arabicPeriod"/>
            </a:pPr>
            <a:r>
              <a:rPr lang="pt-BR" sz="1500"/>
              <a:t>Falta de testes com outros tipos de aplicações;</a:t>
            </a:r>
          </a:p>
          <a:p>
            <a:pPr marL="342900" lvl="8" indent="-342900">
              <a:spcBef>
                <a:spcPts val="0"/>
              </a:spcBef>
              <a:buSzPts val="1500"/>
              <a:buFont typeface="Arial"/>
              <a:buAutoNum type="arabicPeriod"/>
            </a:pPr>
            <a:r>
              <a:rPr lang="pt-BR" sz="1500"/>
              <a:t>Análises utilizando softwares do tipo benchmark;</a:t>
            </a:r>
          </a:p>
          <a:p>
            <a:pPr marL="342900" lvl="8" indent="-342900">
              <a:spcBef>
                <a:spcPts val="0"/>
              </a:spcBef>
              <a:buSzPts val="1500"/>
              <a:buFont typeface="Arial"/>
              <a:buAutoNum type="arabicPeriod"/>
            </a:pPr>
            <a:r>
              <a:rPr lang="pt-BR" sz="1500"/>
              <a:t>Consumo de energia.</a:t>
            </a:r>
          </a:p>
          <a:p>
            <a:pPr marL="0" lvl="8" indent="0">
              <a:spcBef>
                <a:spcPts val="0"/>
              </a:spcBef>
              <a:buNone/>
            </a:pPr>
            <a:endParaRPr sz="1500"/>
          </a:p>
          <a:p>
            <a:pPr marL="0" lvl="8" indent="0">
              <a:spcBef>
                <a:spcPts val="0"/>
              </a:spcBef>
              <a:buNone/>
            </a:pPr>
            <a:r>
              <a:rPr lang="pt-BR" sz="1800"/>
              <a:t>Trabalhos Futuros:</a:t>
            </a:r>
          </a:p>
          <a:p>
            <a:pPr marL="342900" lvl="8" indent="-342900">
              <a:spcBef>
                <a:spcPts val="0"/>
              </a:spcBef>
              <a:buSzPts val="1500"/>
              <a:buFont typeface="Arial"/>
              <a:buAutoNum type="arabicPeriod"/>
            </a:pPr>
            <a:r>
              <a:rPr lang="pt-BR" sz="1500"/>
              <a:t>Testes com aplicações distribuídas;</a:t>
            </a:r>
          </a:p>
          <a:p>
            <a:pPr marL="342900" lvl="8" indent="-342900">
              <a:spcBef>
                <a:spcPts val="0"/>
              </a:spcBef>
              <a:buSzPts val="1500"/>
              <a:buFont typeface="Arial"/>
              <a:buAutoNum type="arabicPeriod"/>
            </a:pPr>
            <a:r>
              <a:rPr lang="pt-BR" sz="1500"/>
              <a:t>Comparação com dispositivos similares a Raspberry Pi;</a:t>
            </a:r>
          </a:p>
          <a:p>
            <a:pPr marL="342900" lvl="8" indent="-342900">
              <a:spcBef>
                <a:spcPts val="0"/>
              </a:spcBef>
              <a:buSzPts val="1500"/>
              <a:buFont typeface="Arial"/>
              <a:buAutoNum type="arabicPeriod"/>
            </a:pPr>
            <a:r>
              <a:rPr lang="pt-BR" sz="1500"/>
              <a:t>Testes com outras classes de algoritmos;</a:t>
            </a:r>
          </a:p>
          <a:p>
            <a:pPr marL="342900" lvl="8" indent="-342900">
              <a:spcBef>
                <a:spcPts val="0"/>
              </a:spcBef>
              <a:buSzPts val="1500"/>
              <a:buFont typeface="Arial"/>
              <a:buAutoNum type="arabicPeriod"/>
            </a:pPr>
            <a:r>
              <a:rPr lang="pt-BR" sz="1500"/>
              <a:t>Análise do consumo de energia.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sldNum" idx="12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pt-BR" sz="1800" b="1"/>
              <a:t>22</a:t>
            </a:fld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432000" y="225720"/>
            <a:ext cx="8639640" cy="946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pt-BR" sz="4000" b="1" dirty="0" smtClean="0">
                <a:latin typeface="Arial"/>
                <a:ea typeface="Arial"/>
                <a:cs typeface="Arial"/>
                <a:sym typeface="Arial"/>
              </a:rPr>
              <a:t>Referências</a:t>
            </a:r>
            <a:endParaRPr lang="pt-BR" sz="40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504008" y="1089816"/>
            <a:ext cx="8064696" cy="368967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lvl="8" indent="0">
              <a:spcBef>
                <a:spcPts val="0"/>
              </a:spcBef>
              <a:buNone/>
            </a:pPr>
            <a:r>
              <a:rPr lang="pt-BR" sz="1500"/>
              <a:t>FUNDACAORASPBERRYPI. Raspberry pi 3 model b. Raspberry Pi Blog, 2017. Disponível em: &lt;https://www.raspberrypi.org/documentation&gt;.</a:t>
            </a:r>
          </a:p>
          <a:p>
            <a:pPr marL="0" lvl="8" indent="0">
              <a:spcBef>
                <a:spcPts val="0"/>
              </a:spcBef>
              <a:buNone/>
            </a:pPr>
            <a:endParaRPr sz="1500"/>
          </a:p>
          <a:p>
            <a:pPr marL="0" lvl="8" indent="0">
              <a:spcBef>
                <a:spcPts val="0"/>
              </a:spcBef>
              <a:buNone/>
            </a:pPr>
            <a:r>
              <a:rPr lang="pt-BR" sz="1500"/>
              <a:t>RAMOS, R. M.; RALHA, C.; TEODORO, G. Avaliação de cluster raspberry pi para execução de aplicações de análises de imagens microscópicas médicas. Brasília, DF, 2016.</a:t>
            </a:r>
          </a:p>
          <a:p>
            <a:pPr marL="0" lvl="8" indent="0">
              <a:spcBef>
                <a:spcPts val="0"/>
              </a:spcBef>
              <a:buNone/>
            </a:pPr>
            <a:endParaRPr sz="1500"/>
          </a:p>
          <a:p>
            <a:pPr marL="0" lvl="8" indent="0">
              <a:spcBef>
                <a:spcPts val="0"/>
              </a:spcBef>
              <a:buNone/>
            </a:pPr>
            <a:r>
              <a:rPr lang="pt-BR" sz="1500"/>
              <a:t>CROTTI, Y. et al. Raspberry pi e experimentação remota. Araranguá, SC, 2013.</a:t>
            </a:r>
          </a:p>
          <a:p>
            <a:pPr marL="0" lvl="8" indent="0">
              <a:spcBef>
                <a:spcPts val="0"/>
              </a:spcBef>
              <a:buNone/>
            </a:pPr>
            <a:endParaRPr sz="1500"/>
          </a:p>
          <a:p>
            <a:pPr marL="0" lvl="8" indent="0">
              <a:spcBef>
                <a:spcPts val="0"/>
              </a:spcBef>
              <a:buNone/>
            </a:pPr>
            <a:r>
              <a:rPr lang="pt-BR" sz="1500"/>
              <a:t>SILVA, H. H.; MARTINS, C. A. P. S. Avaliação de implementações do algoritmo genético paralelo para solução do problema do caixeiro viajante usando openmp e pthreads. XIII Simpósio em Sistemas Computacionais WSCAD-SSC - Workshop de Iniciação Científica, 2012. Disponível em: &lt;https://s3.amazonaws.com/academia.edu.documents/30275596/Artigo.pdf&gt;.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pt-BR" sz="1800" b="1"/>
              <a:t>23</a:t>
            </a:fld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359792" y="747043"/>
            <a:ext cx="8639640" cy="946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pt-BR" sz="4000" b="1">
                <a:latin typeface="Arial"/>
                <a:ea typeface="Arial"/>
                <a:cs typeface="Arial"/>
                <a:sym typeface="Arial"/>
              </a:rPr>
              <a:t>Obrigado!!</a:t>
            </a:r>
          </a:p>
        </p:txBody>
      </p:sp>
      <p:pic>
        <p:nvPicPr>
          <p:cNvPr id="254" name="Shape 2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28344" y="2483573"/>
            <a:ext cx="4104456" cy="245103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/>
          <p:cNvSpPr txBox="1"/>
          <p:nvPr/>
        </p:nvSpPr>
        <p:spPr>
          <a:xfrm>
            <a:off x="1727944" y="3339331"/>
            <a:ext cx="8639640" cy="946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pt-BR" sz="3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Dúvidas?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type="sldNum" idx="12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pt-BR" sz="1800" b="1"/>
              <a:t>24</a:t>
            </a:fld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1490946" y="459011"/>
            <a:ext cx="7200000" cy="194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t-BR" sz="2400" b="1" dirty="0"/>
              <a:t>COMPARAÇÃO DO DESEMPENHO</a:t>
            </a:r>
          </a:p>
          <a:p>
            <a:pPr algn="ctr"/>
            <a:r>
              <a:rPr lang="pt-BR" sz="2400" b="1" dirty="0"/>
              <a:t>MULTI-CORE DE ARQUITETURAS RISC E CISC:</a:t>
            </a:r>
          </a:p>
          <a:p>
            <a:pPr algn="ctr"/>
            <a:r>
              <a:rPr lang="pt-BR" sz="2400" b="1" dirty="0"/>
              <a:t>UM ESTUDO DE CASO ENTRE COMPUTADOR</a:t>
            </a:r>
          </a:p>
          <a:p>
            <a:pPr algn="ctr"/>
            <a:r>
              <a:rPr lang="pt-BR" sz="2400" b="1" dirty="0"/>
              <a:t>DESKTOP E O RASPBERRY PI</a:t>
            </a:r>
            <a:endParaRPr sz="2400" dirty="0"/>
          </a:p>
        </p:txBody>
      </p:sp>
      <p:sp>
        <p:nvSpPr>
          <p:cNvPr id="41" name="CustomShape 2"/>
          <p:cNvSpPr/>
          <p:nvPr/>
        </p:nvSpPr>
        <p:spPr>
          <a:xfrm>
            <a:off x="3950108" y="4372767"/>
            <a:ext cx="2496960" cy="322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 marL="216000" indent="-216000" algn="ctr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1500" b="1" spc="-1" dirty="0" smtClean="0">
                <a:solidFill>
                  <a:srgbClr val="000000"/>
                </a:solidFill>
                <a:latin typeface="Arial"/>
              </a:rPr>
              <a:t>Bambuí-MG </a:t>
            </a:r>
            <a:br>
              <a:rPr lang="pt-BR" sz="1500" b="1" spc="-1" dirty="0" smtClean="0">
                <a:solidFill>
                  <a:srgbClr val="000000"/>
                </a:solidFill>
                <a:latin typeface="Arial"/>
              </a:rPr>
            </a:br>
            <a:r>
              <a:rPr lang="pt-BR" sz="1500" b="1" spc="-1" dirty="0" smtClean="0">
                <a:solidFill>
                  <a:srgbClr val="000000"/>
                </a:solidFill>
                <a:latin typeface="Arial"/>
              </a:rPr>
              <a:t>Dezembro/2017</a:t>
            </a:r>
            <a:endParaRPr dirty="0"/>
          </a:p>
        </p:txBody>
      </p:sp>
      <p:sp>
        <p:nvSpPr>
          <p:cNvPr id="43" name="CustomShape 4"/>
          <p:cNvSpPr/>
          <p:nvPr/>
        </p:nvSpPr>
        <p:spPr>
          <a:xfrm>
            <a:off x="3600152" y="2792173"/>
            <a:ext cx="5903856" cy="1008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algn="r">
              <a:lnSpc>
                <a:spcPct val="100000"/>
              </a:lnSpc>
            </a:pPr>
            <a:r>
              <a:rPr lang="pt-BR" sz="2000" b="1" spc="-1" dirty="0">
                <a:solidFill>
                  <a:srgbClr val="669933"/>
                </a:solidFill>
              </a:rPr>
              <a:t>Aluno:</a:t>
            </a:r>
            <a:r>
              <a:rPr lang="pt-BR" sz="2000" b="1" spc="-1" dirty="0">
                <a:solidFill>
                  <a:srgbClr val="000000"/>
                </a:solidFill>
              </a:rPr>
              <a:t> </a:t>
            </a:r>
            <a:r>
              <a:rPr lang="pt-BR" sz="2000" b="1" spc="-1" dirty="0" smtClean="0">
                <a:solidFill>
                  <a:srgbClr val="000000"/>
                </a:solidFill>
              </a:rPr>
              <a:t>Paulinelly de Sousa Oliveira</a:t>
            </a:r>
            <a:endParaRPr sz="2000" dirty="0"/>
          </a:p>
          <a:p>
            <a:pPr algn="r">
              <a:lnSpc>
                <a:spcPct val="100000"/>
              </a:lnSpc>
            </a:pPr>
            <a:r>
              <a:rPr lang="pt-BR" sz="2000" b="1" spc="-1" dirty="0">
                <a:solidFill>
                  <a:srgbClr val="669933"/>
                </a:solidFill>
              </a:rPr>
              <a:t>Orientador:</a:t>
            </a:r>
            <a:r>
              <a:rPr lang="pt-BR" sz="2000" b="1" spc="-1" dirty="0">
                <a:solidFill>
                  <a:srgbClr val="000000"/>
                </a:solidFill>
              </a:rPr>
              <a:t> Prof. </a:t>
            </a:r>
            <a:r>
              <a:rPr lang="pt-BR" sz="2000" b="1" spc="-1" dirty="0" smtClean="0">
                <a:solidFill>
                  <a:srgbClr val="000000"/>
                </a:solidFill>
              </a:rPr>
              <a:t>Dr. Laerte </a:t>
            </a:r>
            <a:r>
              <a:rPr lang="pt-BR" sz="2000" b="1" spc="-1" dirty="0">
                <a:solidFill>
                  <a:srgbClr val="000000"/>
                </a:solidFill>
              </a:rPr>
              <a:t>Mateus Rodrigues</a:t>
            </a:r>
            <a:endParaRPr sz="2000" dirty="0"/>
          </a:p>
          <a:p>
            <a:pPr algn="r">
              <a:lnSpc>
                <a:spcPct val="100000"/>
              </a:lnSpc>
            </a:pPr>
            <a:r>
              <a:rPr lang="pt-BR" sz="2000" b="1" spc="-1" dirty="0">
                <a:solidFill>
                  <a:srgbClr val="669933"/>
                </a:solidFill>
              </a:rPr>
              <a:t>Coorientador:</a:t>
            </a:r>
            <a:r>
              <a:rPr lang="pt-BR" sz="2000" b="1" spc="-1" dirty="0">
                <a:solidFill>
                  <a:srgbClr val="000000"/>
                </a:solidFill>
              </a:rPr>
              <a:t> Prof. Carlos Renato Nolli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83208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31800" y="242987"/>
            <a:ext cx="8639640" cy="946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pt-BR" sz="4000" b="1">
                <a:latin typeface="Arial"/>
                <a:ea typeface="Arial"/>
                <a:cs typeface="Arial"/>
                <a:sym typeface="Arial"/>
              </a:rPr>
              <a:t>Introdução</a:t>
            </a:r>
          </a:p>
        </p:txBody>
      </p:sp>
      <p:sp>
        <p:nvSpPr>
          <p:cNvPr id="98" name="Shape 98" descr="https://www.doarei.com.br/uploads/Ferreira-computadorounotebook,paraterminarcurso-2017.05.07-16.06.24-principal.png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 descr="https://www.doarei.com.br/uploads/Ferreira-computadorounotebook,paraterminarcurso-2017.05.07-16.06.24-principal.png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504008" y="1089816"/>
            <a:ext cx="8064696" cy="368967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lvl="8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1800" b="1">
                <a:latin typeface="Arial"/>
                <a:ea typeface="Arial"/>
                <a:cs typeface="Arial"/>
                <a:sym typeface="Arial"/>
              </a:rPr>
              <a:t>Objetivo Geral:</a:t>
            </a:r>
          </a:p>
          <a:p>
            <a:pPr marL="0" lvl="8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Comparar o desempenho computacional paralelo e sequencial do Raspberry Pi em relação à computadores (desktops).</a:t>
            </a:r>
          </a:p>
          <a:p>
            <a:pPr marL="0" lvl="8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1800" b="1">
                <a:latin typeface="Arial"/>
                <a:ea typeface="Arial"/>
                <a:cs typeface="Arial"/>
                <a:sym typeface="Arial"/>
              </a:rPr>
              <a:t>Objetivos Específicos:</a:t>
            </a:r>
          </a:p>
          <a:p>
            <a:pPr marL="342900" lvl="8" indent="-342900">
              <a:lnSpc>
                <a:spcPct val="150000"/>
              </a:lnSpc>
              <a:spcBef>
                <a:spcPts val="0"/>
              </a:spcBef>
              <a:buSzPts val="1800"/>
              <a:buFont typeface="Arial"/>
              <a:buAutoNum type="arabicPeriod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Definir o algoritmo;</a:t>
            </a:r>
          </a:p>
          <a:p>
            <a:pPr marL="342900" lvl="8" indent="-342900">
              <a:lnSpc>
                <a:spcPct val="150000"/>
              </a:lnSpc>
              <a:spcBef>
                <a:spcPts val="0"/>
              </a:spcBef>
              <a:buSzPts val="1800"/>
              <a:buFont typeface="Arial"/>
              <a:buAutoNum type="arabicPeriod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Adaptar ou implementar o algoritmo;</a:t>
            </a:r>
          </a:p>
          <a:p>
            <a:pPr marL="342900" lvl="8" indent="-342900">
              <a:lnSpc>
                <a:spcPct val="150000"/>
              </a:lnSpc>
              <a:spcBef>
                <a:spcPts val="0"/>
              </a:spcBef>
              <a:buSzPts val="1800"/>
              <a:buFont typeface="Arial"/>
              <a:buAutoNum type="arabicPeriod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Avaliar o desempenho computacional nas 2 arquiteturas propostas.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pt-BR" sz="1800" b="1"/>
              <a:t>3</a:t>
            </a:fld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31800" y="242987"/>
            <a:ext cx="8639640" cy="946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pt-BR" sz="4000" b="1">
                <a:latin typeface="Arial"/>
                <a:ea typeface="Arial"/>
                <a:cs typeface="Arial"/>
                <a:sym typeface="Arial"/>
              </a:rPr>
              <a:t>Referencial Teórico</a:t>
            </a:r>
          </a:p>
        </p:txBody>
      </p:sp>
      <p:sp>
        <p:nvSpPr>
          <p:cNvPr id="107" name="Shape 107" descr="https://www.doarei.com.br/uploads/Ferreira-computadorounotebook,paraterminarcurso-2017.05.07-16.06.24-principal.png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 descr="https://www.doarei.com.br/uploads/Ferreira-computadorounotebook,paraterminarcurso-2017.05.07-16.06.24-principal.png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504008" y="1089816"/>
            <a:ext cx="8064696" cy="368967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lvl="8" indent="0">
              <a:spcBef>
                <a:spcPts val="0"/>
              </a:spcBef>
              <a:buNone/>
            </a:pPr>
            <a:r>
              <a:rPr lang="pt-BR" sz="1800" b="1" dirty="0"/>
              <a:t>Arquitetura RISC:</a:t>
            </a:r>
          </a:p>
          <a:p>
            <a:pPr marL="342900" lvl="8" indent="-342900">
              <a:spcBef>
                <a:spcPts val="0"/>
              </a:spcBef>
              <a:buSzPts val="1700"/>
              <a:buFont typeface="Arial"/>
              <a:buAutoNum type="arabicPeriod"/>
            </a:pPr>
            <a:r>
              <a:rPr lang="pt-BR" sz="1700" dirty="0"/>
              <a:t>Registradores: 16-32;</a:t>
            </a:r>
          </a:p>
          <a:p>
            <a:pPr marL="342900" lvl="8" indent="-342900">
              <a:spcBef>
                <a:spcPts val="0"/>
              </a:spcBef>
              <a:buSzPts val="1700"/>
              <a:buFont typeface="Arial"/>
              <a:buAutoNum type="arabicPeriod"/>
            </a:pPr>
            <a:r>
              <a:rPr lang="pt-BR" sz="1700" dirty="0"/>
              <a:t>Instruções de tamanho fixo;</a:t>
            </a:r>
          </a:p>
          <a:p>
            <a:pPr marL="342900" lvl="8" indent="-342900">
              <a:spcBef>
                <a:spcPts val="0"/>
              </a:spcBef>
              <a:buSzPts val="1700"/>
              <a:buFont typeface="Arial"/>
              <a:buAutoNum type="arabicPeriod"/>
            </a:pPr>
            <a:r>
              <a:rPr lang="pt-BR" sz="1700" dirty="0"/>
              <a:t>Instrução leva 1 ciclo de </a:t>
            </a:r>
            <a:r>
              <a:rPr lang="pt-BR" sz="1700" i="1" dirty="0" err="1" smtClean="0"/>
              <a:t>clock</a:t>
            </a:r>
            <a:r>
              <a:rPr lang="pt-BR" sz="1700" i="1" dirty="0" smtClean="0"/>
              <a:t>;</a:t>
            </a:r>
          </a:p>
          <a:p>
            <a:pPr marL="342900" lvl="8" indent="-342900">
              <a:spcBef>
                <a:spcPts val="0"/>
              </a:spcBef>
              <a:buSzPts val="1700"/>
              <a:buFont typeface="Arial"/>
              <a:buAutoNum type="arabicPeriod"/>
            </a:pPr>
            <a:r>
              <a:rPr lang="pt-BR" sz="1700" dirty="0" smtClean="0"/>
              <a:t>Complexidade no software.</a:t>
            </a:r>
            <a:endParaRPr lang="pt-BR" sz="1700" dirty="0"/>
          </a:p>
          <a:p>
            <a:pPr marL="0" lvl="8" indent="0">
              <a:spcBef>
                <a:spcPts val="0"/>
              </a:spcBef>
              <a:buNone/>
            </a:pPr>
            <a:endParaRPr sz="1800" dirty="0"/>
          </a:p>
          <a:p>
            <a:pPr marL="0" lvl="8" indent="0">
              <a:spcBef>
                <a:spcPts val="0"/>
              </a:spcBef>
              <a:buNone/>
            </a:pPr>
            <a:r>
              <a:rPr lang="pt-BR" sz="1800" b="1" dirty="0"/>
              <a:t>Arquitetura x86:</a:t>
            </a:r>
          </a:p>
          <a:p>
            <a:pPr marL="342900" lvl="8" indent="-342900">
              <a:spcBef>
                <a:spcPts val="0"/>
              </a:spcBef>
              <a:buSzPts val="1700"/>
              <a:buFont typeface="Arial"/>
              <a:buAutoNum type="arabicPeriod"/>
            </a:pPr>
            <a:r>
              <a:rPr lang="pt-BR" sz="1700" dirty="0"/>
              <a:t>Instruções com comprimento variável;</a:t>
            </a:r>
          </a:p>
          <a:p>
            <a:pPr marL="342900" lvl="8" indent="-342900">
              <a:spcBef>
                <a:spcPts val="0"/>
              </a:spcBef>
              <a:buSzPts val="1700"/>
              <a:buFont typeface="Arial"/>
              <a:buAutoNum type="arabicPeriod"/>
            </a:pPr>
            <a:r>
              <a:rPr lang="pt-BR" sz="1700" dirty="0"/>
              <a:t>Híbrida RISC/CISC;</a:t>
            </a:r>
          </a:p>
          <a:p>
            <a:pPr marL="342900" lvl="8" indent="-342900" rtl="0">
              <a:spcBef>
                <a:spcPts val="0"/>
              </a:spcBef>
              <a:buSzPts val="1700"/>
              <a:buFont typeface="Arial"/>
              <a:buAutoNum type="arabicPeriod"/>
            </a:pPr>
            <a:r>
              <a:rPr lang="pt-BR" sz="1700" dirty="0"/>
              <a:t>Micro </a:t>
            </a:r>
            <a:r>
              <a:rPr lang="pt-BR" sz="1700" dirty="0" smtClean="0"/>
              <a:t>operações;</a:t>
            </a:r>
          </a:p>
          <a:p>
            <a:pPr marL="342900" lvl="8" indent="-342900" rtl="0">
              <a:spcBef>
                <a:spcPts val="0"/>
              </a:spcBef>
              <a:buSzPts val="1700"/>
              <a:buFont typeface="Arial"/>
              <a:buAutoNum type="arabicPeriod"/>
            </a:pPr>
            <a:r>
              <a:rPr lang="pt-BR" sz="1700" dirty="0" smtClean="0"/>
              <a:t>Número elevado </a:t>
            </a:r>
            <a:r>
              <a:rPr lang="pt-BR" sz="1700" dirty="0"/>
              <a:t>d</a:t>
            </a:r>
            <a:r>
              <a:rPr lang="pt-BR" sz="1700" dirty="0" smtClean="0"/>
              <a:t>e instruções;</a:t>
            </a:r>
            <a:endParaRPr lang="pt-BR" sz="1700" dirty="0"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pt-BR" sz="1800" b="1"/>
              <a:t>4</a:t>
            </a:fld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31800" y="242987"/>
            <a:ext cx="8639640" cy="946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pt-BR" sz="4000" b="1">
                <a:latin typeface="Arial"/>
                <a:ea typeface="Arial"/>
                <a:cs typeface="Arial"/>
                <a:sym typeface="Arial"/>
              </a:rPr>
              <a:t>Referencial Teórico</a:t>
            </a:r>
          </a:p>
        </p:txBody>
      </p:sp>
      <p:sp>
        <p:nvSpPr>
          <p:cNvPr id="107" name="Shape 107" descr="https://www.doarei.com.br/uploads/Ferreira-computadorounotebook,paraterminarcurso-2017.05.07-16.06.24-principal.png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 descr="https://www.doarei.com.br/uploads/Ferreira-computadorounotebook,paraterminarcurso-2017.05.07-16.06.24-principal.png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504008" y="1089816"/>
            <a:ext cx="8064696" cy="368967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lvl="8" indent="0">
              <a:spcBef>
                <a:spcPts val="0"/>
              </a:spcBef>
              <a:buNone/>
            </a:pPr>
            <a:r>
              <a:rPr lang="pt-BR" sz="1800" b="1" dirty="0" smtClean="0"/>
              <a:t>Sistemas Embarcados:</a:t>
            </a:r>
          </a:p>
          <a:p>
            <a:pPr marL="0" lvl="8" indent="0">
              <a:spcBef>
                <a:spcPts val="0"/>
              </a:spcBef>
              <a:buNone/>
            </a:pPr>
            <a:endParaRPr lang="pt-BR" sz="1800" b="1" dirty="0" smtClean="0"/>
          </a:p>
          <a:p>
            <a:pPr lvl="8"/>
            <a:r>
              <a:rPr lang="pt-BR" sz="1500" dirty="0" smtClean="0"/>
              <a:t>São </a:t>
            </a:r>
            <a:r>
              <a:rPr lang="pt-BR" sz="1500" dirty="0"/>
              <a:t>definidos como </a:t>
            </a:r>
            <a:r>
              <a:rPr lang="pt-BR" sz="1500" dirty="0" smtClean="0"/>
              <a:t>sistemas </a:t>
            </a:r>
            <a:r>
              <a:rPr lang="pt-BR" sz="1500" dirty="0"/>
              <a:t>computacionais para uso específico ou </a:t>
            </a:r>
            <a:r>
              <a:rPr lang="pt-BR" sz="1500" dirty="0" smtClean="0"/>
              <a:t>dedicados.</a:t>
            </a:r>
          </a:p>
          <a:p>
            <a:pPr lvl="8"/>
            <a:endParaRPr lang="pt-BR" sz="1500" dirty="0" smtClean="0"/>
          </a:p>
          <a:p>
            <a:pPr marL="342900" lvl="8" indent="-342900">
              <a:buFont typeface="+mj-lt"/>
              <a:buAutoNum type="arabicPeriod"/>
            </a:pPr>
            <a:r>
              <a:rPr lang="pt-BR" sz="1500" dirty="0"/>
              <a:t>Economia de energia;</a:t>
            </a:r>
          </a:p>
          <a:p>
            <a:pPr marL="342900" lvl="8" indent="-342900">
              <a:buFont typeface="+mj-lt"/>
              <a:buAutoNum type="arabicPeriod"/>
            </a:pPr>
            <a:r>
              <a:rPr lang="pt-BR" sz="1500" dirty="0"/>
              <a:t>Portabilidade; </a:t>
            </a:r>
          </a:p>
          <a:p>
            <a:pPr marL="342900" lvl="8" indent="-342900">
              <a:buFont typeface="+mj-lt"/>
              <a:buAutoNum type="arabicPeriod"/>
            </a:pPr>
            <a:r>
              <a:rPr lang="pt-BR" sz="1500" dirty="0"/>
              <a:t>Complexidade de processamento;</a:t>
            </a:r>
          </a:p>
          <a:p>
            <a:pPr marL="342900" lvl="8" indent="-342900">
              <a:buFont typeface="+mj-lt"/>
              <a:buAutoNum type="arabicPeriod"/>
            </a:pPr>
            <a:r>
              <a:rPr lang="pt-BR" sz="1500" dirty="0"/>
              <a:t>Baixo </a:t>
            </a:r>
            <a:r>
              <a:rPr lang="pt-BR" sz="1500" dirty="0" smtClean="0"/>
              <a:t>custo.</a:t>
            </a:r>
          </a:p>
          <a:p>
            <a:pPr marL="342900" lvl="8" indent="-342900">
              <a:buFont typeface="+mj-lt"/>
              <a:buAutoNum type="arabicPeriod"/>
            </a:pPr>
            <a:endParaRPr lang="pt-BR" sz="1500" dirty="0" smtClean="0"/>
          </a:p>
          <a:p>
            <a:pPr lvl="8"/>
            <a:r>
              <a:rPr lang="pt-BR" sz="1500" dirty="0" smtClean="0"/>
              <a:t>Propósito Geral x Uso específico</a:t>
            </a:r>
            <a:endParaRPr lang="pt-BR" sz="1500" dirty="0"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pt-BR" sz="1800" b="1"/>
              <a:t>5</a:t>
            </a:fld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4580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31800" y="242987"/>
            <a:ext cx="8639640" cy="946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pt-BR" sz="4000" b="1">
                <a:latin typeface="Arial"/>
                <a:ea typeface="Arial"/>
                <a:cs typeface="Arial"/>
                <a:sym typeface="Arial"/>
              </a:rPr>
              <a:t>Referencial Teórico</a:t>
            </a:r>
          </a:p>
        </p:txBody>
      </p:sp>
      <p:sp>
        <p:nvSpPr>
          <p:cNvPr id="116" name="Shape 116" descr="https://www.doarei.com.br/uploads/Ferreira-computadorounotebook,paraterminarcurso-2017.05.07-16.06.24-principal.png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Shape 117" descr="https://www.doarei.com.br/uploads/Ferreira-computadorounotebook,paraterminarcurso-2017.05.07-16.06.24-principal.png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504008" y="1089816"/>
            <a:ext cx="8064696" cy="368967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lvl="8" indent="0">
              <a:spcBef>
                <a:spcPts val="0"/>
              </a:spcBef>
              <a:buNone/>
            </a:pPr>
            <a:r>
              <a:rPr lang="pt-BR" sz="1800" b="1" dirty="0"/>
              <a:t>Placa Raspberry Pi </a:t>
            </a:r>
            <a:r>
              <a:rPr lang="pt-BR" sz="1800" b="1" dirty="0" err="1"/>
              <a:t>moledo</a:t>
            </a:r>
            <a:r>
              <a:rPr lang="pt-BR" sz="1800" b="1" dirty="0"/>
              <a:t> </a:t>
            </a:r>
            <a:r>
              <a:rPr lang="pt-BR" sz="1800" b="1" dirty="0" smtClean="0"/>
              <a:t>3B</a:t>
            </a:r>
          </a:p>
          <a:p>
            <a:pPr marL="342900" lvl="8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300" dirty="0"/>
              <a:t>Processador;</a:t>
            </a:r>
          </a:p>
          <a:p>
            <a:pPr marL="342900" lvl="8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300" dirty="0"/>
              <a:t>Memória RAM;</a:t>
            </a:r>
          </a:p>
          <a:p>
            <a:pPr marL="342900" lvl="8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300" dirty="0"/>
              <a:t>Portas USB 2.0;</a:t>
            </a:r>
          </a:p>
          <a:p>
            <a:pPr marL="342900" lvl="8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300" dirty="0"/>
              <a:t>Pinos GPIO;</a:t>
            </a:r>
          </a:p>
          <a:p>
            <a:pPr marL="342900" lvl="8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300" dirty="0"/>
              <a:t>Porta </a:t>
            </a:r>
            <a:r>
              <a:rPr lang="pt-BR" sz="1300" dirty="0" err="1"/>
              <a:t>Full</a:t>
            </a:r>
            <a:r>
              <a:rPr lang="pt-BR" sz="1300" dirty="0"/>
              <a:t> HDMI;</a:t>
            </a:r>
          </a:p>
          <a:p>
            <a:pPr marL="342900" lvl="8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300" dirty="0"/>
              <a:t>Porta 10/100 Ethernet;</a:t>
            </a:r>
          </a:p>
          <a:p>
            <a:pPr marL="342900" lvl="8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300" dirty="0"/>
              <a:t>Áudio </a:t>
            </a:r>
            <a:r>
              <a:rPr lang="pt-BR" sz="1300" dirty="0" err="1"/>
              <a:t>jack</a:t>
            </a:r>
            <a:r>
              <a:rPr lang="pt-BR" sz="1300" dirty="0"/>
              <a:t> </a:t>
            </a:r>
            <a:r>
              <a:rPr lang="pt-BR" sz="1300" dirty="0" err="1"/>
              <a:t>and</a:t>
            </a:r>
            <a:r>
              <a:rPr lang="pt-BR" sz="1300" dirty="0"/>
              <a:t> </a:t>
            </a:r>
            <a:r>
              <a:rPr lang="pt-BR" sz="1300" dirty="0" err="1"/>
              <a:t>composite</a:t>
            </a:r>
            <a:r>
              <a:rPr lang="pt-BR" sz="1300" dirty="0"/>
              <a:t> </a:t>
            </a:r>
            <a:r>
              <a:rPr lang="pt-BR" sz="1300" dirty="0" err="1"/>
              <a:t>video</a:t>
            </a:r>
            <a:r>
              <a:rPr lang="pt-BR" sz="1300" dirty="0"/>
              <a:t>;</a:t>
            </a:r>
          </a:p>
          <a:p>
            <a:pPr marL="342900" lvl="8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300" dirty="0"/>
              <a:t>Interface de câmera (CSI);</a:t>
            </a:r>
          </a:p>
          <a:p>
            <a:pPr marL="342900" lvl="8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300" dirty="0"/>
              <a:t>Interface para Display  (DSI);</a:t>
            </a:r>
          </a:p>
          <a:p>
            <a:pPr marL="342900" lvl="8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300" dirty="0"/>
              <a:t>Slot para cartão Micro SD;</a:t>
            </a:r>
          </a:p>
          <a:p>
            <a:pPr marL="342900" lvl="8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300" dirty="0"/>
              <a:t>Chip Gráfico </a:t>
            </a:r>
            <a:r>
              <a:rPr lang="pt-BR" sz="1300" dirty="0" err="1"/>
              <a:t>VideoCore</a:t>
            </a:r>
            <a:r>
              <a:rPr lang="pt-BR" sz="1300" dirty="0"/>
              <a:t> IV.</a:t>
            </a:r>
          </a:p>
        </p:txBody>
      </p:sp>
      <p:pic>
        <p:nvPicPr>
          <p:cNvPr id="119" name="Shape 1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76216" y="1034493"/>
            <a:ext cx="5544616" cy="3455473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4762746" y="4489966"/>
            <a:ext cx="4680520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pt-B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Fonte: Fundação Raspberry Pi, 2017).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pt-BR" sz="1800" b="1"/>
              <a:t>6</a:t>
            </a:fld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31800" y="242987"/>
            <a:ext cx="8639640" cy="946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pt-BR" sz="4000" b="1" dirty="0">
                <a:latin typeface="Arial"/>
                <a:ea typeface="Arial"/>
                <a:cs typeface="Arial"/>
                <a:sym typeface="Arial"/>
              </a:rPr>
              <a:t>Referencial Teórico</a:t>
            </a:r>
          </a:p>
        </p:txBody>
      </p:sp>
      <p:sp>
        <p:nvSpPr>
          <p:cNvPr id="127" name="Shape 127" descr="https://www.doarei.com.br/uploads/Ferreira-computadorounotebook,paraterminarcurso-2017.05.07-16.06.24-principal.png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Shape 128" descr="https://www.doarei.com.br/uploads/Ferreira-computadorounotebook,paraterminarcurso-2017.05.07-16.06.24-principal.png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504008" y="1089816"/>
            <a:ext cx="8064696" cy="368967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lvl="8" indent="0">
              <a:spcBef>
                <a:spcPts val="0"/>
              </a:spcBef>
              <a:buNone/>
            </a:pPr>
            <a:r>
              <a:rPr lang="pt-BR" sz="1800" b="1" dirty="0"/>
              <a:t>Algoritmos </a:t>
            </a:r>
            <a:r>
              <a:rPr lang="pt-BR" sz="1800" b="1" dirty="0" smtClean="0"/>
              <a:t>Genéticos</a:t>
            </a:r>
          </a:p>
          <a:p>
            <a:pPr marL="0" lvl="8" indent="0">
              <a:spcBef>
                <a:spcPts val="0"/>
              </a:spcBef>
              <a:buNone/>
            </a:pPr>
            <a:endParaRPr lang="pt-BR" b="1" dirty="0"/>
          </a:p>
          <a:p>
            <a:pPr marL="0" lvl="8" indent="0">
              <a:spcBef>
                <a:spcPts val="0"/>
              </a:spcBef>
              <a:buNone/>
            </a:pPr>
            <a:endParaRPr lang="pt-BR" sz="1800" b="1" dirty="0" smtClean="0"/>
          </a:p>
          <a:p>
            <a:pPr marL="0" lvl="8" indent="0">
              <a:spcBef>
                <a:spcPts val="0"/>
              </a:spcBef>
              <a:buNone/>
            </a:pPr>
            <a:endParaRPr lang="pt-BR" b="1" dirty="0"/>
          </a:p>
          <a:p>
            <a:pPr marL="0" lvl="8" indent="0">
              <a:spcBef>
                <a:spcPts val="0"/>
              </a:spcBef>
              <a:buNone/>
            </a:pPr>
            <a:endParaRPr lang="pt-BR" sz="1800" b="1" dirty="0" smtClean="0"/>
          </a:p>
          <a:p>
            <a:pPr marL="0" lvl="8" indent="0">
              <a:spcBef>
                <a:spcPts val="0"/>
              </a:spcBef>
              <a:buNone/>
            </a:pPr>
            <a:endParaRPr lang="pt-BR" b="1" dirty="0"/>
          </a:p>
          <a:p>
            <a:pPr marL="0" lvl="8" indent="0">
              <a:spcBef>
                <a:spcPts val="0"/>
              </a:spcBef>
              <a:buNone/>
            </a:pPr>
            <a:endParaRPr lang="pt-BR" sz="1800" b="1" dirty="0" smtClean="0"/>
          </a:p>
          <a:p>
            <a:pPr marL="0" lvl="8" indent="0">
              <a:spcBef>
                <a:spcPts val="0"/>
              </a:spcBef>
              <a:buNone/>
            </a:pPr>
            <a:endParaRPr lang="pt-BR" b="1" dirty="0"/>
          </a:p>
          <a:p>
            <a:pPr marL="0" lvl="8" indent="0">
              <a:spcBef>
                <a:spcPts val="0"/>
              </a:spcBef>
              <a:buNone/>
            </a:pPr>
            <a:endParaRPr lang="pt-BR" sz="1800" b="1" dirty="0" smtClean="0"/>
          </a:p>
          <a:p>
            <a:pPr marL="0" lvl="8" indent="0">
              <a:spcBef>
                <a:spcPts val="0"/>
              </a:spcBef>
              <a:buNone/>
            </a:pPr>
            <a:endParaRPr lang="pt-BR" sz="1800" b="1" dirty="0"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pt-BR" sz="1800" b="1"/>
              <a:t>7</a:t>
            </a:fld>
            <a:endParaRPr lang="pt-BR" b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612776" y="2187203"/>
            <a:ext cx="37794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 smtClean="0"/>
              <a:t>Inteligência Artificial;</a:t>
            </a:r>
            <a:endParaRPr lang="pt-B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 smtClean="0"/>
              <a:t>Algoritmo </a:t>
            </a:r>
            <a:r>
              <a:rPr lang="pt-BR" dirty="0" err="1" smtClean="0"/>
              <a:t>Bio-inspirado</a:t>
            </a:r>
            <a:r>
              <a:rPr lang="pt-BR" dirty="0" smtClean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Princípio </a:t>
            </a:r>
            <a:r>
              <a:rPr lang="pt-BR" dirty="0"/>
              <a:t>da seleção e evolução natural de </a:t>
            </a:r>
            <a:r>
              <a:rPr lang="pt-BR" dirty="0" smtClean="0"/>
              <a:t>organismos </a:t>
            </a:r>
            <a:r>
              <a:rPr lang="pt-BR" dirty="0"/>
              <a:t>biológicos (Darwinismo</a:t>
            </a:r>
            <a:r>
              <a:rPr lang="pt-BR" dirty="0" smtClean="0"/>
              <a:t>);</a:t>
            </a:r>
          </a:p>
          <a:p>
            <a:pPr marL="342900" indent="-342900">
              <a:buFont typeface="+mj-lt"/>
              <a:buAutoNum type="arabicPeriod"/>
            </a:pPr>
            <a:endParaRPr lang="pt-BR" sz="600" dirty="0" smtClean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Trabalha de forma aleatória e orientada para algumas regras </a:t>
            </a:r>
            <a:r>
              <a:rPr lang="pt-BR" dirty="0" smtClean="0"/>
              <a:t>probabilísticas;</a:t>
            </a:r>
          </a:p>
          <a:p>
            <a:pPr marL="342900" indent="-342900">
              <a:buFont typeface="+mj-lt"/>
              <a:buAutoNum type="arabicPeriod"/>
            </a:pPr>
            <a:endParaRPr lang="pt-BR" sz="800" dirty="0" smtClean="0"/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Função de avaliação;</a:t>
            </a:r>
            <a:endParaRPr lang="pt-BR" dirty="0"/>
          </a:p>
        </p:txBody>
      </p:sp>
      <p:pic>
        <p:nvPicPr>
          <p:cNvPr id="2051" name="Picture 3" descr="D:\Bibliotecas\Downloads\A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096" y="1395115"/>
            <a:ext cx="6742708" cy="300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8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31800" y="242987"/>
            <a:ext cx="8639640" cy="946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pt-BR" sz="4000" b="1">
                <a:latin typeface="Arial"/>
                <a:ea typeface="Arial"/>
                <a:cs typeface="Arial"/>
                <a:sym typeface="Arial"/>
              </a:rPr>
              <a:t>Referencial Teórico</a:t>
            </a:r>
          </a:p>
        </p:txBody>
      </p:sp>
      <p:sp>
        <p:nvSpPr>
          <p:cNvPr id="107" name="Shape 107" descr="https://www.doarei.com.br/uploads/Ferreira-computadorounotebook,paraterminarcurso-2017.05.07-16.06.24-principal.png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 descr="https://www.doarei.com.br/uploads/Ferreira-computadorounotebook,paraterminarcurso-2017.05.07-16.06.24-principal.png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504008" y="1089816"/>
            <a:ext cx="8064696" cy="368967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lvl="8" indent="0">
              <a:spcBef>
                <a:spcPts val="0"/>
              </a:spcBef>
              <a:buNone/>
            </a:pPr>
            <a:r>
              <a:rPr lang="pt-BR" b="1" dirty="0" smtClean="0"/>
              <a:t>O Problema do Caixeiro Viajante (PCV):</a:t>
            </a:r>
          </a:p>
          <a:p>
            <a:pPr lvl="8"/>
            <a:endParaRPr lang="pt-BR" sz="1500" dirty="0" smtClean="0"/>
          </a:p>
          <a:p>
            <a:pPr marL="342900" lvl="8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500" dirty="0" smtClean="0"/>
              <a:t>Problema </a:t>
            </a:r>
            <a:r>
              <a:rPr lang="pt-BR" sz="1500" dirty="0"/>
              <a:t>de otimização </a:t>
            </a:r>
            <a:r>
              <a:rPr lang="pt-BR" sz="1500" dirty="0" smtClean="0"/>
              <a:t>combinatória;</a:t>
            </a:r>
          </a:p>
          <a:p>
            <a:pPr marL="342900" lvl="8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500" dirty="0" smtClean="0"/>
              <a:t>Simétrico;</a:t>
            </a:r>
          </a:p>
          <a:p>
            <a:pPr marL="342900" lvl="8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500" dirty="0" smtClean="0"/>
              <a:t>Assimétrico;</a:t>
            </a:r>
          </a:p>
          <a:p>
            <a:pPr marL="342900" lvl="8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500" dirty="0" smtClean="0"/>
              <a:t>Problema NP-Difícil;</a:t>
            </a:r>
            <a:endParaRPr lang="pt-BR" sz="1500" dirty="0"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pt-BR" sz="1800" b="1"/>
              <a:t>8</a:t>
            </a:fld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5496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431800" y="242987"/>
            <a:ext cx="8639640" cy="946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pt-BR" sz="4000" b="1">
                <a:latin typeface="Arial"/>
                <a:ea typeface="Arial"/>
                <a:cs typeface="Arial"/>
                <a:sym typeface="Arial"/>
              </a:rPr>
              <a:t>Revisão de Literatura</a:t>
            </a:r>
          </a:p>
        </p:txBody>
      </p:sp>
      <p:sp>
        <p:nvSpPr>
          <p:cNvPr id="137" name="Shape 137" descr="https://www.doarei.com.br/uploads/Ferreira-computadorounotebook,paraterminarcurso-2017.05.07-16.06.24-principal.png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 descr="https://www.doarei.com.br/uploads/Ferreira-computadorounotebook,paraterminarcurso-2017.05.07-16.06.24-principal.png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504008" y="1089816"/>
            <a:ext cx="8064696" cy="368967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pPr marL="0" lvl="8" indent="0">
              <a:spcBef>
                <a:spcPts val="0"/>
              </a:spcBef>
              <a:buNone/>
            </a:pPr>
            <a:r>
              <a:rPr lang="pt-BR" sz="1800"/>
              <a:t>Ramos, Ralha e Teodoro (2016): Avaliação de cluster raspberry pi para execução de aplicações de análises de imagens microscópicas médicas.</a:t>
            </a:r>
          </a:p>
          <a:p>
            <a:pPr marL="0" lvl="8" indent="0">
              <a:spcBef>
                <a:spcPts val="0"/>
              </a:spcBef>
              <a:buNone/>
            </a:pPr>
            <a:endParaRPr sz="1800"/>
          </a:p>
          <a:p>
            <a:pPr marL="0" lvl="8" indent="0">
              <a:spcBef>
                <a:spcPts val="0"/>
              </a:spcBef>
              <a:buNone/>
            </a:pPr>
            <a:r>
              <a:rPr lang="pt-BR" sz="1800"/>
              <a:t>Crotti </a:t>
            </a:r>
            <a:r>
              <a:rPr lang="pt-BR" sz="1800" i="1"/>
              <a:t>et al</a:t>
            </a:r>
            <a:r>
              <a:rPr lang="pt-BR" sz="1800"/>
              <a:t>. (2013): Raspberry pi e experimentação remota.</a:t>
            </a:r>
          </a:p>
          <a:p>
            <a:pPr marL="0" lvl="8" indent="0">
              <a:spcBef>
                <a:spcPts val="0"/>
              </a:spcBef>
              <a:buNone/>
            </a:pPr>
            <a:endParaRPr sz="1800"/>
          </a:p>
          <a:p>
            <a:pPr marL="0" lvl="8" indent="0">
              <a:spcBef>
                <a:spcPts val="0"/>
              </a:spcBef>
              <a:buNone/>
            </a:pPr>
            <a:r>
              <a:rPr lang="pt-BR" sz="1800"/>
              <a:t>Silva e Martins (2012): Avaliação de implementações do algoritmo genético paralelo para solução do problema do caixeiro viajante usando openmp e pthreads. 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pt-BR" sz="1800" b="1"/>
              <a:t>9</a:t>
            </a:fld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839</Words>
  <Application>Microsoft Office PowerPoint</Application>
  <PresentationFormat>Personalizar</PresentationFormat>
  <Paragraphs>198</Paragraphs>
  <Slides>25</Slides>
  <Notes>25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Office Theme</vt:lpstr>
      <vt:lpstr>Apresentação do PowerPoint</vt:lpstr>
      <vt:lpstr>Introdução</vt:lpstr>
      <vt:lpstr>Introdução</vt:lpstr>
      <vt:lpstr>Referencial Teórico</vt:lpstr>
      <vt:lpstr>Referencial Teórico</vt:lpstr>
      <vt:lpstr>Referencial Teórico</vt:lpstr>
      <vt:lpstr>Referencial Teórico</vt:lpstr>
      <vt:lpstr>Referencial Teórico</vt:lpstr>
      <vt:lpstr>Revisão de Literatura</vt:lpstr>
      <vt:lpstr>Materiais e Métodos</vt:lpstr>
      <vt:lpstr>Materiais e Métodos</vt:lpstr>
      <vt:lpstr>Materiais e Métodos</vt:lpstr>
      <vt:lpstr>Resultados e Discussões</vt:lpstr>
      <vt:lpstr>Resultados e Discussões</vt:lpstr>
      <vt:lpstr>Resultados e Discussões</vt:lpstr>
      <vt:lpstr>Resultados e Discussões</vt:lpstr>
      <vt:lpstr>Resultados e Discussões</vt:lpstr>
      <vt:lpstr>Resultados e Discussões</vt:lpstr>
      <vt:lpstr>Resultados e Discussões </vt:lpstr>
      <vt:lpstr>Resultados e Discussões</vt:lpstr>
      <vt:lpstr>Conclusões</vt:lpstr>
      <vt:lpstr>Conclusões</vt:lpstr>
      <vt:lpstr>Referências</vt:lpstr>
      <vt:lpstr>Obrigado!!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Hoshigaki</dc:creator>
  <cp:lastModifiedBy>Hoshigaki Kisame</cp:lastModifiedBy>
  <cp:revision>9</cp:revision>
  <dcterms:modified xsi:type="dcterms:W3CDTF">2017-12-15T16:09:14Z</dcterms:modified>
</cp:coreProperties>
</file>