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3" r:id="rId3"/>
    <p:sldId id="259" r:id="rId4"/>
    <p:sldId id="264" r:id="rId5"/>
    <p:sldId id="260" r:id="rId6"/>
    <p:sldId id="265" r:id="rId7"/>
    <p:sldId id="261" r:id="rId8"/>
    <p:sldId id="266" r:id="rId9"/>
    <p:sldId id="267" r:id="rId10"/>
    <p:sldId id="268" r:id="rId11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9"/>
    <a:srgbClr val="002954"/>
    <a:srgbClr val="10989F"/>
    <a:srgbClr val="F3E391"/>
    <a:srgbClr val="F4F8F7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3" d="100"/>
          <a:sy n="43" d="100"/>
        </p:scale>
        <p:origin x="2216" y="7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a Monteiro de Castro Nessimian" userId="6f2e414c-f96b-4fe9-bbb2-1a6c98ad9d43" providerId="ADAL" clId="{C7449DDC-C40B-44CD-87E6-2DBB52D5B85E}"/>
    <pc:docChg chg="modSld">
      <pc:chgData name="Paula Monteiro de Castro Nessimian" userId="6f2e414c-f96b-4fe9-bbb2-1a6c98ad9d43" providerId="ADAL" clId="{C7449DDC-C40B-44CD-87E6-2DBB52D5B85E}" dt="2025-01-17T00:52:55.199" v="0" actId="12788"/>
      <pc:docMkLst>
        <pc:docMk/>
      </pc:docMkLst>
      <pc:sldChg chg="modSp mod">
        <pc:chgData name="Paula Monteiro de Castro Nessimian" userId="6f2e414c-f96b-4fe9-bbb2-1a6c98ad9d43" providerId="ADAL" clId="{C7449DDC-C40B-44CD-87E6-2DBB52D5B85E}" dt="2025-01-17T00:52:55.199" v="0" actId="12788"/>
        <pc:sldMkLst>
          <pc:docMk/>
          <pc:sldMk cId="2851279123" sldId="256"/>
        </pc:sldMkLst>
        <pc:spChg chg="mod">
          <ac:chgData name="Paula Monteiro de Castro Nessimian" userId="6f2e414c-f96b-4fe9-bbb2-1a6c98ad9d43" providerId="ADAL" clId="{C7449DDC-C40B-44CD-87E6-2DBB52D5B85E}" dt="2025-01-17T00:52:55.199" v="0" actId="12788"/>
          <ac:spMkLst>
            <pc:docMk/>
            <pc:sldMk cId="2851279123" sldId="256"/>
            <ac:spMk id="24" creationId="{5E32AEF9-223D-7386-E5CA-A0A990F580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09911-FF72-4556-8DF6-D5347E988085}" type="datetimeFigureOut">
              <a:rPr lang="pt-BR" smtClean="0"/>
              <a:t>16/01/2025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1E5F1-A433-41DA-96B8-6CE1C6FAF13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17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A671-A482-4830-A118-383C889A2C13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Mestre do Scrum - Paula Nessimian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CE4-3FEE-4129-9B0B-CD1EC9F82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08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DCDD3-E85F-44E0-BB7A-CFEB24DECD6C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Mestre do Scrum - Paula Nessimian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CE4-3FEE-4129-9B0B-CD1EC9F82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681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728D-27BE-48B8-9647-1F6301BFD59C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Mestre do Scrum - Paula Nessimian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CE4-3FEE-4129-9B0B-CD1EC9F82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41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E28A4-69A8-4387-B464-A74A7EA4A207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Mestre do Scrum - Paula Nessimian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CE4-3FEE-4129-9B0B-CD1EC9F82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686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E3818-2129-4094-8796-57C577A83700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Mestre do Scrum - Paula Nessimian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CE4-3FEE-4129-9B0B-CD1EC9F82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34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9211A-1CFF-448E-83A9-F411B3E50E73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Mestre do Scrum - Paula Nessimian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CE4-3FEE-4129-9B0B-CD1EC9F82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100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3625B-E2EC-4BD8-BCB5-0C2C36D3F2EB}" type="datetime1">
              <a:rPr lang="pt-BR" smtClean="0"/>
              <a:t>16/01/2025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Mestre do Scrum - Paula Nessimian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CE4-3FEE-4129-9B0B-CD1EC9F82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993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053CA-0DC6-4042-9434-84E038F2BD79}" type="datetime1">
              <a:rPr lang="pt-BR" smtClean="0"/>
              <a:t>16/01/2025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Mestre do Scrum - Paula Nessimian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CE4-3FEE-4129-9B0B-CD1EC9F82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4451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8E249-EBD1-4408-BD81-D6AB73D753F1}" type="datetime1">
              <a:rPr lang="pt-BR" smtClean="0"/>
              <a:t>16/01/2025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Mestre do Scrum - Paula Nessimian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CE4-3FEE-4129-9B0B-CD1EC9F82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84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EDBCB-FA3A-4235-9E85-8C8D166E106D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Mestre do Scrum - Paula Nessimian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CE4-3FEE-4129-9B0B-CD1EC9F82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768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E34-7A0F-4BB2-9122-C3F0882B2430}" type="datetime1">
              <a:rPr lang="pt-BR" smtClean="0"/>
              <a:t>16/01/2025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Mestre do Scrum - Paula Nessimian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CE4-3FEE-4129-9B0B-CD1EC9F82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140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1C190-E2A7-471B-A281-D1E54B31A8CC}" type="datetime1">
              <a:rPr lang="pt-BR" smtClean="0"/>
              <a:t>16/01/2025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O Mestre do Scrum - Paula Nessimian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82CE4-3FEE-4129-9B0B-CD1EC9F823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1624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tângulo 19">
            <a:extLst>
              <a:ext uri="{FF2B5EF4-FFF2-40B4-BE49-F238E27FC236}">
                <a16:creationId xmlns:a16="http://schemas.microsoft.com/office/drawing/2014/main" id="{DEFBCEEF-4473-BA45-84D1-33BEC192A5FF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solidFill>
            <a:srgbClr val="002954"/>
          </a:solidFill>
          <a:ln>
            <a:solidFill>
              <a:srgbClr val="0029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/>
              <a:t>Como Temperar Times e Preparar a Alta Performance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D02A994B-E92B-59C3-D506-ED412DDD4FC1}"/>
              </a:ext>
            </a:extLst>
          </p:cNvPr>
          <p:cNvSpPr/>
          <p:nvPr/>
        </p:nvSpPr>
        <p:spPr>
          <a:xfrm>
            <a:off x="0" y="0"/>
            <a:ext cx="6858000" cy="990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642A693-8476-16F4-356E-5161C4D25F1A}"/>
              </a:ext>
            </a:extLst>
          </p:cNvPr>
          <p:cNvSpPr/>
          <p:nvPr/>
        </p:nvSpPr>
        <p:spPr>
          <a:xfrm>
            <a:off x="0" y="-194871"/>
            <a:ext cx="6858000" cy="9906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847C33C6-7A1A-7EE0-02E2-A8E25B2FC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64" y="2203555"/>
            <a:ext cx="6205927" cy="4976734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803F483B-74B0-3669-0089-9D966ABF8DD5}"/>
              </a:ext>
            </a:extLst>
          </p:cNvPr>
          <p:cNvSpPr txBox="1"/>
          <p:nvPr/>
        </p:nvSpPr>
        <p:spPr>
          <a:xfrm>
            <a:off x="779488" y="941564"/>
            <a:ext cx="5786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O Mestre do Scrum</a:t>
            </a:r>
            <a:endParaRPr lang="pt-BR" sz="5000" dirty="0">
              <a:solidFill>
                <a:schemeClr val="bg1"/>
              </a:soli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E32AEF9-223D-7386-E5CA-A0A990F580CA}"/>
              </a:ext>
            </a:extLst>
          </p:cNvPr>
          <p:cNvSpPr txBox="1"/>
          <p:nvPr/>
        </p:nvSpPr>
        <p:spPr>
          <a:xfrm>
            <a:off x="0" y="7568546"/>
            <a:ext cx="6858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ln>
                  <a:solidFill>
                    <a:srgbClr val="FBFBF9"/>
                  </a:solidFill>
                </a:ln>
                <a:solidFill>
                  <a:srgbClr val="FBFBF9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Relacionando o Scrum ao funcionamento de uma cozinha eficiente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52EE45D4-DEF4-F6DD-FFBD-97C87E230C9B}"/>
              </a:ext>
            </a:extLst>
          </p:cNvPr>
          <p:cNvSpPr txBox="1"/>
          <p:nvPr/>
        </p:nvSpPr>
        <p:spPr>
          <a:xfrm>
            <a:off x="4601979" y="9429000"/>
            <a:ext cx="28931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effectLst>
                  <a:glow rad="114300">
                    <a:schemeClr val="accent5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Paula Nessimian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FE43214-814F-BF5D-6732-2B5E7396D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Mestre do Scrum - Paula Nessimian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64CFBAA-739F-8D40-A52D-24953422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CE4-3FEE-4129-9B0B-CD1EC9F823F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1279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558DE57-5EB1-D6DB-D0AB-EE919FCE0E8F}"/>
              </a:ext>
            </a:extLst>
          </p:cNvPr>
          <p:cNvSpPr txBox="1"/>
          <p:nvPr/>
        </p:nvSpPr>
        <p:spPr>
          <a:xfrm>
            <a:off x="551907" y="2706387"/>
            <a:ext cx="5777630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Ser um Scrum Master é como ser um chefe de cozinha: é sobre liderar, organizar e garantir a entrega de valor. Domine os valores, artefatos e cerimônias, e transforme seu time em uma equipe de alta performance.</a:t>
            </a:r>
          </a:p>
          <a:p>
            <a:endParaRPr lang="pt-BR" sz="2400" dirty="0"/>
          </a:p>
          <a:p>
            <a:r>
              <a:rPr lang="pt-BR" sz="2400" b="1" dirty="0"/>
              <a:t>Dica final:</a:t>
            </a:r>
            <a:r>
              <a:rPr lang="pt-BR" sz="2400" dirty="0"/>
              <a:t> Lembre-se, cozinhas e times Scrum prosperam com comunicação clara, ajustes rápidos e foco em entregar o melhor possível. Bon </a:t>
            </a:r>
            <a:r>
              <a:rPr lang="pt-BR" sz="2400" dirty="0" err="1"/>
              <a:t>appétit</a:t>
            </a:r>
            <a:r>
              <a:rPr lang="pt-BR" sz="2400" dirty="0"/>
              <a:t> ágil!</a:t>
            </a:r>
          </a:p>
          <a:p>
            <a:endParaRPr lang="pt-BR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FD5F54-FCBF-DEC0-6E0A-38584321436F}"/>
              </a:ext>
            </a:extLst>
          </p:cNvPr>
          <p:cNvSpPr txBox="1"/>
          <p:nvPr/>
        </p:nvSpPr>
        <p:spPr>
          <a:xfrm>
            <a:off x="479686" y="502171"/>
            <a:ext cx="5269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Liderar com Agilidade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6861D8-CD7E-73F9-CB47-613E7D2A1F07}"/>
              </a:ext>
            </a:extLst>
          </p:cNvPr>
          <p:cNvSpPr/>
          <p:nvPr/>
        </p:nvSpPr>
        <p:spPr>
          <a:xfrm>
            <a:off x="312067" y="0"/>
            <a:ext cx="180001" cy="127416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BFBF9"/>
              </a:highligh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F00F2FA-0168-2875-B383-343FD6299113}"/>
              </a:ext>
            </a:extLst>
          </p:cNvPr>
          <p:cNvSpPr txBox="1"/>
          <p:nvPr/>
        </p:nvSpPr>
        <p:spPr>
          <a:xfrm>
            <a:off x="551907" y="1471758"/>
            <a:ext cx="57776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Transforme ingredientes em experiências memoráveis!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4F695D-6C11-7C47-58FE-5FF83E07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Mestre do Scrum - Paula Nessimian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1AE763-D3EB-C998-D19B-76B8F080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CE4-3FEE-4129-9B0B-CD1EC9F823F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831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558DE57-5EB1-D6DB-D0AB-EE919FCE0E8F}"/>
              </a:ext>
            </a:extLst>
          </p:cNvPr>
          <p:cNvSpPr txBox="1"/>
          <p:nvPr/>
        </p:nvSpPr>
        <p:spPr>
          <a:xfrm>
            <a:off x="492068" y="3364042"/>
            <a:ext cx="57738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Imagine que liderar um time Scrum é como gerenciar uma cozinha de restaurante. Tudo precisa fluir: cada membro desempenha um papel essencial, os pratos (projetos) devem ser entregues no tempo certo, e a qualidade é fundamental. Vamos explorar como os valores, artefatos e cerimônias do Scrum funcionam em harmonia, assim como em uma cozinha eficiente.</a:t>
            </a:r>
            <a:r>
              <a:rPr lang="pt-BR" sz="3200" dirty="0"/>
              <a:t>	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FD5F54-FCBF-DEC0-6E0A-38584321436F}"/>
              </a:ext>
            </a:extLst>
          </p:cNvPr>
          <p:cNvSpPr txBox="1"/>
          <p:nvPr/>
        </p:nvSpPr>
        <p:spPr>
          <a:xfrm>
            <a:off x="492068" y="494675"/>
            <a:ext cx="53617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O que a Cozinha de um Restaurante Pode Ensinar Sobre Scrum?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6861D8-CD7E-73F9-CB47-613E7D2A1F07}"/>
              </a:ext>
            </a:extLst>
          </p:cNvPr>
          <p:cNvSpPr/>
          <p:nvPr/>
        </p:nvSpPr>
        <p:spPr>
          <a:xfrm>
            <a:off x="312067" y="0"/>
            <a:ext cx="180001" cy="127416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BFBF9"/>
              </a:highlight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06619E87-8E70-012F-2EAB-65DECB333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Mestre do Scrum - Paula Nessimian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7768DAC-C73D-BB20-64AC-A6E569CFC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CE4-3FEE-4129-9B0B-CD1EC9F823F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88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1BC970C-6672-F0BA-308B-660BCA84B48E}"/>
              </a:ext>
            </a:extLst>
          </p:cNvPr>
          <p:cNvSpPr/>
          <p:nvPr/>
        </p:nvSpPr>
        <p:spPr>
          <a:xfrm>
            <a:off x="0" y="-44972"/>
            <a:ext cx="6899565" cy="9906000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highlight>
                <a:srgbClr val="002954"/>
              </a:highligh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36C439F-7DB6-EC23-22AB-A9AC7E6A6E84}"/>
              </a:ext>
            </a:extLst>
          </p:cNvPr>
          <p:cNvSpPr txBox="1"/>
          <p:nvPr/>
        </p:nvSpPr>
        <p:spPr>
          <a:xfrm>
            <a:off x="564625" y="2802270"/>
            <a:ext cx="606829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400" dirty="0">
                <a:solidFill>
                  <a:schemeClr val="bg1"/>
                </a:solidFill>
                <a:latin typeface="Impact" panose="020B0806030902050204" pitchFamily="34" charset="0"/>
              </a:rPr>
              <a:t>Valores do Scrum: Os Ingredientes Básicos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A05355B-3C76-6407-1933-F460DFA41290}"/>
              </a:ext>
            </a:extLst>
          </p:cNvPr>
          <p:cNvSpPr txBox="1"/>
          <p:nvPr/>
        </p:nvSpPr>
        <p:spPr>
          <a:xfrm>
            <a:off x="564625" y="1355720"/>
            <a:ext cx="1330039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8800" dirty="0">
                <a:ln>
                  <a:solidFill>
                    <a:srgbClr val="FBFBF9"/>
                  </a:solidFill>
                </a:ln>
                <a:noFill/>
                <a:latin typeface="Impact" panose="020B0806030902050204" pitchFamily="34" charset="0"/>
              </a:rPr>
              <a:t>01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8BEFAE0-BF77-5CF2-AC62-DFEC7E1669FE}"/>
              </a:ext>
            </a:extLst>
          </p:cNvPr>
          <p:cNvSpPr/>
          <p:nvPr/>
        </p:nvSpPr>
        <p:spPr>
          <a:xfrm>
            <a:off x="564625" y="6879114"/>
            <a:ext cx="5666513" cy="1584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BFBF9"/>
              </a:highlight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8C9FF604-AE32-E12F-A74F-1654C318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Mestre do Scrum - Paula Nessimian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695F31-D4F8-7A84-85D9-6A4C3077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CE4-3FEE-4129-9B0B-CD1EC9F823F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5851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558DE57-5EB1-D6DB-D0AB-EE919FCE0E8F}"/>
              </a:ext>
            </a:extLst>
          </p:cNvPr>
          <p:cNvSpPr txBox="1"/>
          <p:nvPr/>
        </p:nvSpPr>
        <p:spPr>
          <a:xfrm>
            <a:off x="551907" y="2706387"/>
            <a:ext cx="57738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Coragem: </a:t>
            </a:r>
            <a:r>
              <a:rPr lang="pt-BR" sz="2400" dirty="0"/>
              <a:t>Assim como um chef ousa criar novos pratos, o time Scrum precisa coragem para inovar e enfrentar desafios.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Foco: </a:t>
            </a:r>
            <a:r>
              <a:rPr lang="pt-BR" sz="2400" dirty="0"/>
              <a:t>Em uma cozinha, cada cozinheiro concentra-se em sua tarefa, garantindo que o prato seja perfeito. No Scrum, o time foca na meta da Sprint.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Comprometimento: </a:t>
            </a:r>
            <a:r>
              <a:rPr lang="pt-BR" sz="2400" dirty="0"/>
              <a:t>Tal como garantir que cada cliente saia satisfeito, o time Scrum se compromete com o sucesso do projeto.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Respeito: </a:t>
            </a:r>
            <a:r>
              <a:rPr lang="pt-BR" sz="2400" dirty="0"/>
              <a:t>Na cozinha, respeitar os papéis evita conflitos. No Scrum, o respeito cria harmonia no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Abertura: </a:t>
            </a:r>
            <a:r>
              <a:rPr lang="pt-BR" sz="2400" dirty="0"/>
              <a:t>Chefs aceitam críticas para melhorar receitas; o time Scrum se abre a feedbacks para crescer.</a:t>
            </a:r>
            <a:endParaRPr lang="pt-BR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FD5F54-FCBF-DEC0-6E0A-38584321436F}"/>
              </a:ext>
            </a:extLst>
          </p:cNvPr>
          <p:cNvSpPr txBox="1"/>
          <p:nvPr/>
        </p:nvSpPr>
        <p:spPr>
          <a:xfrm>
            <a:off x="509666" y="472191"/>
            <a:ext cx="5269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Valores do Scrum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6861D8-CD7E-73F9-CB47-613E7D2A1F07}"/>
              </a:ext>
            </a:extLst>
          </p:cNvPr>
          <p:cNvSpPr/>
          <p:nvPr/>
        </p:nvSpPr>
        <p:spPr>
          <a:xfrm>
            <a:off x="312067" y="0"/>
            <a:ext cx="180001" cy="127416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BFBF9"/>
              </a:highligh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F00F2FA-0168-2875-B383-343FD6299113}"/>
              </a:ext>
            </a:extLst>
          </p:cNvPr>
          <p:cNvSpPr txBox="1"/>
          <p:nvPr/>
        </p:nvSpPr>
        <p:spPr>
          <a:xfrm>
            <a:off x="551907" y="1426788"/>
            <a:ext cx="57776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A lista dos ingredientes que não podem faltar!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32F8636-CE02-114C-3913-DF3A3104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Mestre do Scrum - Paula Nessimian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534733-9C84-B04A-F40B-A7039653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CE4-3FEE-4129-9B0B-CD1EC9F823F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388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1BC970C-6672-F0BA-308B-660BCA84B48E}"/>
              </a:ext>
            </a:extLst>
          </p:cNvPr>
          <p:cNvSpPr/>
          <p:nvPr/>
        </p:nvSpPr>
        <p:spPr>
          <a:xfrm>
            <a:off x="0" y="0"/>
            <a:ext cx="6899565" cy="9906000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highlight>
                <a:srgbClr val="002954"/>
              </a:highligh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36C439F-7DB6-EC23-22AB-A9AC7E6A6E84}"/>
              </a:ext>
            </a:extLst>
          </p:cNvPr>
          <p:cNvSpPr txBox="1"/>
          <p:nvPr/>
        </p:nvSpPr>
        <p:spPr>
          <a:xfrm>
            <a:off x="564625" y="3770792"/>
            <a:ext cx="60682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400" dirty="0">
                <a:solidFill>
                  <a:schemeClr val="bg1"/>
                </a:solidFill>
                <a:latin typeface="Impact" panose="020B0806030902050204" pitchFamily="34" charset="0"/>
              </a:rPr>
              <a:t>Artefatos do Scrum: As Receitas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A05355B-3C76-6407-1933-F460DFA41290}"/>
              </a:ext>
            </a:extLst>
          </p:cNvPr>
          <p:cNvSpPr txBox="1"/>
          <p:nvPr/>
        </p:nvSpPr>
        <p:spPr>
          <a:xfrm>
            <a:off x="564625" y="2324242"/>
            <a:ext cx="1369106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8800" dirty="0">
                <a:ln>
                  <a:solidFill>
                    <a:srgbClr val="FBFBF9"/>
                  </a:solidFill>
                </a:ln>
                <a:noFill/>
                <a:latin typeface="Impact" panose="020B0806030902050204" pitchFamily="34" charset="0"/>
              </a:rPr>
              <a:t>02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8BEFAE0-BF77-5CF2-AC62-DFEC7E1669FE}"/>
              </a:ext>
            </a:extLst>
          </p:cNvPr>
          <p:cNvSpPr/>
          <p:nvPr/>
        </p:nvSpPr>
        <p:spPr>
          <a:xfrm>
            <a:off x="564625" y="6864124"/>
            <a:ext cx="5666513" cy="1584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BFBF9"/>
              </a:highlight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F8F0CBF-5702-C94F-7347-354D17548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Mestre do Scrum - Paula Nessimian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1CC46E-2E31-C52D-9A97-C51BA401D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CE4-3FEE-4129-9B0B-CD1EC9F823F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2055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558DE57-5EB1-D6DB-D0AB-EE919FCE0E8F}"/>
              </a:ext>
            </a:extLst>
          </p:cNvPr>
          <p:cNvSpPr txBox="1"/>
          <p:nvPr/>
        </p:nvSpPr>
        <p:spPr>
          <a:xfrm>
            <a:off x="551907" y="2721377"/>
            <a:ext cx="577382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 err="1"/>
              <a:t>Product</a:t>
            </a:r>
            <a:r>
              <a:rPr lang="pt-BR" sz="2400" b="1" dirty="0"/>
              <a:t> Backlog (Cardápio)</a:t>
            </a:r>
            <a:r>
              <a:rPr lang="pt-BR" sz="2400" dirty="0"/>
              <a:t>: O cardápio reúne todas as opções que podem ser servidas. No Scrum, é a lista de tudo que deve ser entregue.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Sprint Backlog (Prato do Dia)</a:t>
            </a:r>
            <a:r>
              <a:rPr lang="pt-BR" sz="2400" dirty="0"/>
              <a:t>:</a:t>
            </a:r>
            <a:r>
              <a:rPr lang="pt-BR" sz="2400" b="1" dirty="0"/>
              <a:t> </a:t>
            </a:r>
            <a:r>
              <a:rPr lang="pt-BR" sz="2400" dirty="0"/>
              <a:t>Tal como selecionar os pratos para o dia, o Sprint Backlog é a seleção de quais itens do </a:t>
            </a:r>
            <a:r>
              <a:rPr lang="pt-BR" sz="2400" dirty="0" err="1"/>
              <a:t>Product</a:t>
            </a:r>
            <a:r>
              <a:rPr lang="pt-BR" sz="2400" dirty="0"/>
              <a:t> Backlog serão trabalhados na Sprint.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Incremento (Prato Servido)</a:t>
            </a:r>
            <a:r>
              <a:rPr lang="pt-BR" sz="2400" dirty="0"/>
              <a:t>: O prato entregue ao cliente é o incremento do trabalho. No Scrum, cada incremento deve ter valor claro para o usuário.</a:t>
            </a:r>
            <a:endParaRPr lang="pt-BR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FD5F54-FCBF-DEC0-6E0A-38584321436F}"/>
              </a:ext>
            </a:extLst>
          </p:cNvPr>
          <p:cNvSpPr txBox="1"/>
          <p:nvPr/>
        </p:nvSpPr>
        <p:spPr>
          <a:xfrm>
            <a:off x="479686" y="502171"/>
            <a:ext cx="5269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Artefatos do Scrum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6861D8-CD7E-73F9-CB47-613E7D2A1F07}"/>
              </a:ext>
            </a:extLst>
          </p:cNvPr>
          <p:cNvSpPr/>
          <p:nvPr/>
        </p:nvSpPr>
        <p:spPr>
          <a:xfrm>
            <a:off x="312067" y="0"/>
            <a:ext cx="180001" cy="127416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BFBF9"/>
              </a:highligh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F00F2FA-0168-2875-B383-343FD6299113}"/>
              </a:ext>
            </a:extLst>
          </p:cNvPr>
          <p:cNvSpPr txBox="1"/>
          <p:nvPr/>
        </p:nvSpPr>
        <p:spPr>
          <a:xfrm>
            <a:off x="551907" y="1426788"/>
            <a:ext cx="57776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Como criar pratos que entregam valor!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7FC767-7742-0E22-E2F2-D8CDAE02F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Mestre do Scrum - Paula Nessimian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0AC352-A9FA-2340-61C0-5AE8517F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CE4-3FEE-4129-9B0B-CD1EC9F823F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761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1BC970C-6672-F0BA-308B-660BCA84B48E}"/>
              </a:ext>
            </a:extLst>
          </p:cNvPr>
          <p:cNvSpPr/>
          <p:nvPr/>
        </p:nvSpPr>
        <p:spPr>
          <a:xfrm>
            <a:off x="-51902" y="-14990"/>
            <a:ext cx="6899565" cy="9906000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highlight>
                <a:srgbClr val="002954"/>
              </a:highligh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36C439F-7DB6-EC23-22AB-A9AC7E6A6E84}"/>
              </a:ext>
            </a:extLst>
          </p:cNvPr>
          <p:cNvSpPr txBox="1"/>
          <p:nvPr/>
        </p:nvSpPr>
        <p:spPr>
          <a:xfrm>
            <a:off x="564625" y="2037767"/>
            <a:ext cx="60682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400" dirty="0">
                <a:solidFill>
                  <a:schemeClr val="bg1"/>
                </a:solidFill>
                <a:latin typeface="Impact" panose="020B0806030902050204" pitchFamily="34" charset="0"/>
              </a:rPr>
              <a:t>Cerimônias do Scrum: Garantindo a Excelência dos Pratos	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A05355B-3C76-6407-1933-F460DFA41290}"/>
              </a:ext>
            </a:extLst>
          </p:cNvPr>
          <p:cNvSpPr txBox="1"/>
          <p:nvPr/>
        </p:nvSpPr>
        <p:spPr>
          <a:xfrm>
            <a:off x="564625" y="467248"/>
            <a:ext cx="1519008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8800" dirty="0">
                <a:ln>
                  <a:solidFill>
                    <a:srgbClr val="FBFBF9"/>
                  </a:solidFill>
                </a:ln>
                <a:noFill/>
                <a:latin typeface="Impact" panose="020B0806030902050204" pitchFamily="34" charset="0"/>
              </a:rPr>
              <a:t>03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8BEFAE0-BF77-5CF2-AC62-DFEC7E1669FE}"/>
              </a:ext>
            </a:extLst>
          </p:cNvPr>
          <p:cNvSpPr/>
          <p:nvPr/>
        </p:nvSpPr>
        <p:spPr>
          <a:xfrm>
            <a:off x="564625" y="6879114"/>
            <a:ext cx="5666513" cy="1584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BFBF9"/>
              </a:highlight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63C58F3-9E77-64F3-8FE8-A1E52B7B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Mestre do Scrum - Paula Nessimian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6EB731A-638C-1718-2DCD-5869F680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CE4-3FEE-4129-9B0B-CD1EC9F823F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86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558DE57-5EB1-D6DB-D0AB-EE919FCE0E8F}"/>
              </a:ext>
            </a:extLst>
          </p:cNvPr>
          <p:cNvSpPr txBox="1"/>
          <p:nvPr/>
        </p:nvSpPr>
        <p:spPr>
          <a:xfrm>
            <a:off x="551907" y="2706387"/>
            <a:ext cx="577763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Sprint Planning (Planejamento do Menu): </a:t>
            </a:r>
            <a:r>
              <a:rPr lang="pt-BR" sz="2400" dirty="0"/>
              <a:t>Aqui, o time decide quais "pratos" (tarefas) serão preparados no Sprint. É o momento de alinhar prioridades.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Daily Scrum (Reunião na Bancada): </a:t>
            </a:r>
            <a:r>
              <a:rPr lang="pt-BR" sz="2400" dirty="0"/>
              <a:t>Um encontro rápido, como os briefings diários dos chefs. Todos compartilham o que fizeram, o que farão e problemas encontrados.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Sprint Review (Prova dos Pratos): </a:t>
            </a:r>
            <a:r>
              <a:rPr lang="pt-BR" sz="2400" dirty="0"/>
              <a:t>Assim como chefs fazem degustações para garantir a qualidade, o time Scrum revisa o trabalho entregue com os stakeholders.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Sprint </a:t>
            </a:r>
            <a:r>
              <a:rPr lang="pt-BR" sz="2400" b="1" dirty="0" err="1"/>
              <a:t>Retrospective</a:t>
            </a:r>
            <a:r>
              <a:rPr lang="pt-BR" sz="2400" b="1" dirty="0"/>
              <a:t> (Ajustando a Receita): </a:t>
            </a:r>
            <a:r>
              <a:rPr lang="pt-BR" sz="2400" dirty="0"/>
              <a:t>Após o serviço, a equipe reflete sobre o que funcionou bem e o que pode ser melhorado, como aprimorar uma receita para o próximo dia.</a:t>
            </a:r>
            <a:endParaRPr lang="pt-BR" sz="3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9FD5F54-FCBF-DEC0-6E0A-38584321436F}"/>
              </a:ext>
            </a:extLst>
          </p:cNvPr>
          <p:cNvSpPr txBox="1"/>
          <p:nvPr/>
        </p:nvSpPr>
        <p:spPr>
          <a:xfrm>
            <a:off x="479686" y="502171"/>
            <a:ext cx="5269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Cerimônias do Scrum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96861D8-CD7E-73F9-CB47-613E7D2A1F07}"/>
              </a:ext>
            </a:extLst>
          </p:cNvPr>
          <p:cNvSpPr/>
          <p:nvPr/>
        </p:nvSpPr>
        <p:spPr>
          <a:xfrm>
            <a:off x="312067" y="0"/>
            <a:ext cx="180001" cy="127416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BFBF9"/>
              </a:highlight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F00F2FA-0168-2875-B383-343FD6299113}"/>
              </a:ext>
            </a:extLst>
          </p:cNvPr>
          <p:cNvSpPr txBox="1"/>
          <p:nvPr/>
        </p:nvSpPr>
        <p:spPr>
          <a:xfrm>
            <a:off x="551907" y="1471758"/>
            <a:ext cx="57776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O preparo ideal para receitas de sucesso!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4F695D-6C11-7C47-58FE-5FF83E07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Mestre do Scrum - Paula Nessimian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1AE763-D3EB-C998-D19B-76B8F0807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CE4-3FEE-4129-9B0B-CD1EC9F823F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618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1BC970C-6672-F0BA-308B-660BCA84B48E}"/>
              </a:ext>
            </a:extLst>
          </p:cNvPr>
          <p:cNvSpPr/>
          <p:nvPr/>
        </p:nvSpPr>
        <p:spPr>
          <a:xfrm>
            <a:off x="-51902" y="0"/>
            <a:ext cx="6899565" cy="9906000"/>
          </a:xfrm>
          <a:prstGeom prst="rect">
            <a:avLst/>
          </a:prstGeom>
          <a:solidFill>
            <a:schemeClr val="accent1">
              <a:lumMod val="50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8800" dirty="0">
              <a:highlight>
                <a:srgbClr val="002954"/>
              </a:highlight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36C439F-7DB6-EC23-22AB-A9AC7E6A6E84}"/>
              </a:ext>
            </a:extLst>
          </p:cNvPr>
          <p:cNvSpPr txBox="1"/>
          <p:nvPr/>
        </p:nvSpPr>
        <p:spPr>
          <a:xfrm>
            <a:off x="564625" y="2832253"/>
            <a:ext cx="60682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400" dirty="0">
                <a:solidFill>
                  <a:schemeClr val="bg1"/>
                </a:solidFill>
                <a:latin typeface="Impact" panose="020B0806030902050204" pitchFamily="34" charset="0"/>
              </a:rPr>
              <a:t>Conclusão: Gerencie Sua Cozinha com Excelência</a:t>
            </a:r>
          </a:p>
          <a:p>
            <a:endParaRPr lang="pt-BR" sz="64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8BEFAE0-BF77-5CF2-AC62-DFEC7E1669FE}"/>
              </a:ext>
            </a:extLst>
          </p:cNvPr>
          <p:cNvSpPr/>
          <p:nvPr/>
        </p:nvSpPr>
        <p:spPr>
          <a:xfrm>
            <a:off x="564625" y="6819168"/>
            <a:ext cx="5666513" cy="15840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FBFBF9"/>
              </a:highlight>
            </a:endParaRP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63C58F3-9E77-64F3-8FE8-A1E52B7B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O Mestre do Scrum - Paula Nessimian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6EB731A-638C-1718-2DCD-5869F6806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82CE4-3FEE-4129-9B0B-CD1EC9F823F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49962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209</TotalTime>
  <Words>657</Words>
  <Application>Microsoft Office PowerPoint</Application>
  <PresentationFormat>Papel A4 (210 x 297 mm)</PresentationFormat>
  <Paragraphs>56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Comic Sans MS</vt:lpstr>
      <vt:lpstr>Impact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Paula Monteiro de Castro Nessimian</dc:creator>
  <cp:lastModifiedBy>Paula Monteiro de Castro Nessimian</cp:lastModifiedBy>
  <cp:revision>12</cp:revision>
  <dcterms:created xsi:type="dcterms:W3CDTF">2025-01-11T23:22:45Z</dcterms:created>
  <dcterms:modified xsi:type="dcterms:W3CDTF">2025-01-17T00:53:05Z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2025-01-12T00:11:12Z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f8eeafd3-ffba-454c-8449-5bb8dff4dbd8</vt:lpwstr>
  </property>
  <property fmtid="{D5CDD505-2E9C-101B-9397-08002B2CF9AE}" pid="8" name="MSIP_Label_fde7aacd-7cc4-4c31-9e6f-7ef306428f09_ContentBits">
    <vt:lpwstr>1</vt:lpwstr>
  </property>
</Properties>
</file>