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Montserrat SemiBold"/>
      <p:regular r:id="rId20"/>
      <p:bold r:id="rId21"/>
      <p:italic r:id="rId22"/>
      <p:boldItalic r:id="rId23"/>
    </p:embeddedFont>
    <p:embeddedFont>
      <p:font typeface="Montserrat"/>
      <p:regular r:id="rId24"/>
      <p:bold r:id="rId25"/>
      <p:italic r:id="rId26"/>
      <p:boldItalic r:id="rId27"/>
    </p:embeddedFont>
    <p:embeddedFont>
      <p:font typeface="Inter"/>
      <p:regular r:id="rId28"/>
      <p:bold r:id="rId29"/>
    </p:embeddedFont>
    <p:embeddedFont>
      <p:font typeface="Lato"/>
      <p:regular r:id="rId30"/>
      <p:bold r:id="rId31"/>
      <p:italic r:id="rId32"/>
      <p:boldItalic r:id="rId33"/>
    </p:embeddedFont>
    <p:embeddedFont>
      <p:font typeface="Fira Sans Extra Condensed Medium"/>
      <p:regular r:id="rId34"/>
      <p:bold r:id="rId35"/>
      <p:italic r:id="rId36"/>
      <p:boldItalic r:id="rId37"/>
    </p:embeddedFont>
    <p:embeddedFont>
      <p:font typeface="JetBrains Mono"/>
      <p:regular r:id="rId38"/>
      <p:bold r:id="rId39"/>
      <p:italic r:id="rId40"/>
      <p:boldItalic r:id="rId41"/>
    </p:embeddedFont>
    <p:embeddedFont>
      <p:font typeface="Karla"/>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B951FB-09D7-4CB2-9A4C-6C7EA3B0F866}">
  <a:tblStyle styleId="{D9B951FB-09D7-4CB2-9A4C-6C7EA3B0F86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JetBrainsMono-italic.fntdata"/><Relationship Id="rId20" Type="http://schemas.openxmlformats.org/officeDocument/2006/relationships/font" Target="fonts/MontserratSemiBold-regular.fntdata"/><Relationship Id="rId42" Type="http://schemas.openxmlformats.org/officeDocument/2006/relationships/font" Target="fonts/Karla-regular.fntdata"/><Relationship Id="rId41" Type="http://schemas.openxmlformats.org/officeDocument/2006/relationships/font" Target="fonts/JetBrainsMono-boldItalic.fntdata"/><Relationship Id="rId22" Type="http://schemas.openxmlformats.org/officeDocument/2006/relationships/font" Target="fonts/MontserratSemiBold-italic.fntdata"/><Relationship Id="rId44" Type="http://schemas.openxmlformats.org/officeDocument/2006/relationships/font" Target="fonts/Karla-italic.fntdata"/><Relationship Id="rId21" Type="http://schemas.openxmlformats.org/officeDocument/2006/relationships/font" Target="fonts/MontserratSemiBold-bold.fntdata"/><Relationship Id="rId43" Type="http://schemas.openxmlformats.org/officeDocument/2006/relationships/font" Target="fonts/Karla-bold.fntdata"/><Relationship Id="rId24" Type="http://schemas.openxmlformats.org/officeDocument/2006/relationships/font" Target="fonts/Montserrat-regular.fntdata"/><Relationship Id="rId23" Type="http://schemas.openxmlformats.org/officeDocument/2006/relationships/font" Target="fonts/MontserratSemiBold-boldItalic.fntdata"/><Relationship Id="rId45" Type="http://schemas.openxmlformats.org/officeDocument/2006/relationships/font" Target="fonts/Karl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Inter-regular.fntdata"/><Relationship Id="rId27"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Inter-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35" Type="http://schemas.openxmlformats.org/officeDocument/2006/relationships/font" Target="fonts/FiraSansExtraCondensedMedium-bold.fntdata"/><Relationship Id="rId12" Type="http://schemas.openxmlformats.org/officeDocument/2006/relationships/slide" Target="slides/slide6.xml"/><Relationship Id="rId34" Type="http://schemas.openxmlformats.org/officeDocument/2006/relationships/font" Target="fonts/FiraSansExtraCondensedMedium-regular.fntdata"/><Relationship Id="rId15" Type="http://schemas.openxmlformats.org/officeDocument/2006/relationships/slide" Target="slides/slide9.xml"/><Relationship Id="rId37" Type="http://schemas.openxmlformats.org/officeDocument/2006/relationships/font" Target="fonts/FiraSansExtraCondensedMedium-boldItalic.fntdata"/><Relationship Id="rId14" Type="http://schemas.openxmlformats.org/officeDocument/2006/relationships/slide" Target="slides/slide8.xml"/><Relationship Id="rId36" Type="http://schemas.openxmlformats.org/officeDocument/2006/relationships/font" Target="fonts/FiraSansExtraCondensedMedium-italic.fntdata"/><Relationship Id="rId17" Type="http://schemas.openxmlformats.org/officeDocument/2006/relationships/slide" Target="slides/slide11.xml"/><Relationship Id="rId39" Type="http://schemas.openxmlformats.org/officeDocument/2006/relationships/font" Target="fonts/JetBrainsMono-bold.fntdata"/><Relationship Id="rId16" Type="http://schemas.openxmlformats.org/officeDocument/2006/relationships/slide" Target="slides/slide10.xml"/><Relationship Id="rId38" Type="http://schemas.openxmlformats.org/officeDocument/2006/relationships/font" Target="fonts/JetBrainsMon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d64d4bbd4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d64d4bbd4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d64d4bbd4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d64d4bbd4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cf463b175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cf463b175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cf463b175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cf463b175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d64d4bbd4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d64d4bbd4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cf463b175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cf463b175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d64d4bbd4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d64d4bbd4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Present the format of the two main files of the data and where they were obtained.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cf463b175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cf463b175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Explained why and how we cleaned the map.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d64d4bbd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d64d4bbd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cf463b175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cf463b175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What are OD matrixes and how to get all the Origin/Destination pairs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d64d4bbd4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d64d4bbd4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How to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d64d4bbd43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d64d4bbd43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643858" y="1172225"/>
            <a:ext cx="6770700" cy="20526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643852" y="3261775"/>
            <a:ext cx="6770700" cy="557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0"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713225" y="1412150"/>
            <a:ext cx="7717500" cy="1657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200">
                <a:solidFill>
                  <a:schemeClr val="accent3"/>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0" name="Google Shape;60;p11"/>
          <p:cNvSpPr txBox="1"/>
          <p:nvPr>
            <p:ph idx="1" type="body"/>
          </p:nvPr>
        </p:nvSpPr>
        <p:spPr>
          <a:xfrm>
            <a:off x="713400" y="3069625"/>
            <a:ext cx="7717500" cy="661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400">
                <a:solidFill>
                  <a:schemeClr val="dk1"/>
                </a:solidFill>
              </a:defRPr>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p:nvPr/>
        </p:nvSpPr>
        <p:spPr>
          <a:xfrm flipH="1"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flipH="1" rot="10800000">
            <a:off x="7927800"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66" name="Shape 66"/>
        <p:cNvGrpSpPr/>
        <p:nvPr/>
      </p:nvGrpSpPr>
      <p:grpSpPr>
        <a:xfrm>
          <a:off x="0" y="0"/>
          <a:ext cx="0" cy="0"/>
          <a:chOff x="0" y="0"/>
          <a:chExt cx="0" cy="0"/>
        </a:xfrm>
      </p:grpSpPr>
      <p:sp>
        <p:nvSpPr>
          <p:cNvPr id="67" name="Google Shape;67;p13"/>
          <p:cNvSpPr txBox="1"/>
          <p:nvPr>
            <p:ph type="title"/>
          </p:nvPr>
        </p:nvSpPr>
        <p:spPr>
          <a:xfrm>
            <a:off x="2683950" y="3273525"/>
            <a:ext cx="57573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b="1" sz="1800">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3"/>
          <p:cNvSpPr txBox="1"/>
          <p:nvPr>
            <p:ph idx="1" type="subTitle"/>
          </p:nvPr>
        </p:nvSpPr>
        <p:spPr>
          <a:xfrm flipH="1">
            <a:off x="2684000" y="1247225"/>
            <a:ext cx="5757300" cy="185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Didact Gothic"/>
              <a:buNone/>
              <a:defRPr sz="2800">
                <a:latin typeface="Montserrat SemiBold"/>
                <a:ea typeface="Montserrat SemiBold"/>
                <a:cs typeface="Montserrat SemiBold"/>
                <a:sym typeface="Montserrat SemiBo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 name="Google Shape;69;p13"/>
          <p:cNvSpPr/>
          <p:nvPr/>
        </p:nvSpPr>
        <p:spPr>
          <a:xfrm flipH="1" rot="10800000">
            <a:off x="1216200" y="2571750"/>
            <a:ext cx="1216200" cy="257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flipH="1" rot="10800000">
            <a:off x="0" y="1061825"/>
            <a:ext cx="1216200" cy="150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72" name="Shape 72"/>
        <p:cNvGrpSpPr/>
        <p:nvPr/>
      </p:nvGrpSpPr>
      <p:grpSpPr>
        <a:xfrm>
          <a:off x="0" y="0"/>
          <a:ext cx="0" cy="0"/>
          <a:chOff x="0" y="0"/>
          <a:chExt cx="0" cy="0"/>
        </a:xfrm>
      </p:grpSpPr>
      <p:sp>
        <p:nvSpPr>
          <p:cNvPr id="73" name="Google Shape;73;p14"/>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p:txBody>
      </p:sp>
      <p:sp>
        <p:nvSpPr>
          <p:cNvPr id="74" name="Google Shape;74;p14"/>
          <p:cNvSpPr txBox="1"/>
          <p:nvPr>
            <p:ph idx="2" type="ctrTitle"/>
          </p:nvPr>
        </p:nvSpPr>
        <p:spPr>
          <a:xfrm>
            <a:off x="2310350" y="1446813"/>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75" name="Google Shape;75;p14"/>
          <p:cNvSpPr txBox="1"/>
          <p:nvPr>
            <p:ph hasCustomPrompt="1" idx="3" type="title"/>
          </p:nvPr>
        </p:nvSpPr>
        <p:spPr>
          <a:xfrm>
            <a:off x="717800" y="1521025"/>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6" name="Google Shape;76;p14"/>
          <p:cNvSpPr txBox="1"/>
          <p:nvPr>
            <p:ph idx="1" type="subTitle"/>
          </p:nvPr>
        </p:nvSpPr>
        <p:spPr>
          <a:xfrm>
            <a:off x="2310350" y="185887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77" name="Google Shape;77;p14"/>
          <p:cNvSpPr txBox="1"/>
          <p:nvPr>
            <p:ph idx="4" type="ctrTitle"/>
          </p:nvPr>
        </p:nvSpPr>
        <p:spPr>
          <a:xfrm>
            <a:off x="6233050" y="1446813"/>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78" name="Google Shape;78;p14"/>
          <p:cNvSpPr txBox="1"/>
          <p:nvPr>
            <p:ph hasCustomPrompt="1" idx="5" type="title"/>
          </p:nvPr>
        </p:nvSpPr>
        <p:spPr>
          <a:xfrm>
            <a:off x="4686400" y="1521025"/>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9" name="Google Shape;79;p14"/>
          <p:cNvSpPr txBox="1"/>
          <p:nvPr>
            <p:ph idx="6" type="subTitle"/>
          </p:nvPr>
        </p:nvSpPr>
        <p:spPr>
          <a:xfrm>
            <a:off x="6275800" y="1858878"/>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80" name="Google Shape;80;p14"/>
          <p:cNvSpPr txBox="1"/>
          <p:nvPr>
            <p:ph idx="7" type="ctrTitle"/>
          </p:nvPr>
        </p:nvSpPr>
        <p:spPr>
          <a:xfrm>
            <a:off x="2310350" y="2868777"/>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81" name="Google Shape;81;p14"/>
          <p:cNvSpPr txBox="1"/>
          <p:nvPr>
            <p:ph hasCustomPrompt="1" idx="8" type="title"/>
          </p:nvPr>
        </p:nvSpPr>
        <p:spPr>
          <a:xfrm>
            <a:off x="717800" y="2960450"/>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82" name="Google Shape;82;p14"/>
          <p:cNvSpPr txBox="1"/>
          <p:nvPr>
            <p:ph idx="9" type="subTitle"/>
          </p:nvPr>
        </p:nvSpPr>
        <p:spPr>
          <a:xfrm>
            <a:off x="2310350" y="329832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83" name="Google Shape;83;p14"/>
          <p:cNvSpPr txBox="1"/>
          <p:nvPr>
            <p:ph idx="13" type="ctrTitle"/>
          </p:nvPr>
        </p:nvSpPr>
        <p:spPr>
          <a:xfrm>
            <a:off x="6275650" y="2868775"/>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84" name="Google Shape;84;p14"/>
          <p:cNvSpPr txBox="1"/>
          <p:nvPr>
            <p:ph hasCustomPrompt="1" idx="14" type="title"/>
          </p:nvPr>
        </p:nvSpPr>
        <p:spPr>
          <a:xfrm>
            <a:off x="4686400" y="2960450"/>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85" name="Google Shape;85;p14"/>
          <p:cNvSpPr txBox="1"/>
          <p:nvPr>
            <p:ph idx="15" type="subTitle"/>
          </p:nvPr>
        </p:nvSpPr>
        <p:spPr>
          <a:xfrm>
            <a:off x="6275800" y="329832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86" name="Google Shape;86;p14"/>
          <p:cNvSpPr/>
          <p:nvPr/>
        </p:nvSpPr>
        <p:spPr>
          <a:xfrm>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
    <p:spTree>
      <p:nvGrpSpPr>
        <p:cNvPr id="89" name="Shape 89"/>
        <p:cNvGrpSpPr/>
        <p:nvPr/>
      </p:nvGrpSpPr>
      <p:grpSpPr>
        <a:xfrm>
          <a:off x="0" y="0"/>
          <a:ext cx="0" cy="0"/>
          <a:chOff x="0" y="0"/>
          <a:chExt cx="0" cy="0"/>
        </a:xfrm>
      </p:grpSpPr>
      <p:sp>
        <p:nvSpPr>
          <p:cNvPr id="90" name="Google Shape;90;p15"/>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91" name="Google Shape;91;p15"/>
          <p:cNvSpPr txBox="1"/>
          <p:nvPr>
            <p:ph idx="1" type="subTitle"/>
          </p:nvPr>
        </p:nvSpPr>
        <p:spPr>
          <a:xfrm>
            <a:off x="1454225" y="33913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2" name="Google Shape;92;p15"/>
          <p:cNvSpPr txBox="1"/>
          <p:nvPr>
            <p:ph idx="2" type="subTitle"/>
          </p:nvPr>
        </p:nvSpPr>
        <p:spPr>
          <a:xfrm>
            <a:off x="1454225" y="37667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93" name="Google Shape;93;p15"/>
          <p:cNvSpPr txBox="1"/>
          <p:nvPr>
            <p:ph idx="3" type="subTitle"/>
          </p:nvPr>
        </p:nvSpPr>
        <p:spPr>
          <a:xfrm>
            <a:off x="5427875" y="33913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4" name="Google Shape;94;p15"/>
          <p:cNvSpPr txBox="1"/>
          <p:nvPr>
            <p:ph idx="4" type="subTitle"/>
          </p:nvPr>
        </p:nvSpPr>
        <p:spPr>
          <a:xfrm>
            <a:off x="5427875" y="37667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95" name="Google Shape;95;p15"/>
          <p:cNvSpPr/>
          <p:nvPr/>
        </p:nvSpPr>
        <p:spPr>
          <a:xfrm rot="5400000">
            <a:off x="-2131350" y="2050000"/>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spTree>
      <p:nvGrpSpPr>
        <p:cNvPr id="97" name="Shape 97"/>
        <p:cNvGrpSpPr/>
        <p:nvPr/>
      </p:nvGrpSpPr>
      <p:grpSpPr>
        <a:xfrm>
          <a:off x="0" y="0"/>
          <a:ext cx="0" cy="0"/>
          <a:chOff x="0" y="0"/>
          <a:chExt cx="0" cy="0"/>
        </a:xfrm>
      </p:grpSpPr>
      <p:sp>
        <p:nvSpPr>
          <p:cNvPr id="98" name="Google Shape;98;p16"/>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99" name="Google Shape;99;p16"/>
          <p:cNvSpPr txBox="1"/>
          <p:nvPr>
            <p:ph idx="1" type="subTitle"/>
          </p:nvPr>
        </p:nvSpPr>
        <p:spPr>
          <a:xfrm>
            <a:off x="1098800" y="3775200"/>
            <a:ext cx="28131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00" name="Google Shape;100;p16"/>
          <p:cNvSpPr txBox="1"/>
          <p:nvPr>
            <p:ph idx="2" type="subTitle"/>
          </p:nvPr>
        </p:nvSpPr>
        <p:spPr>
          <a:xfrm>
            <a:off x="1098800" y="3051300"/>
            <a:ext cx="28131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01" name="Google Shape;101;p16"/>
          <p:cNvSpPr txBox="1"/>
          <p:nvPr>
            <p:ph idx="3" type="subTitle"/>
          </p:nvPr>
        </p:nvSpPr>
        <p:spPr>
          <a:xfrm>
            <a:off x="1098800" y="2315550"/>
            <a:ext cx="28131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02" name="Google Shape;102;p16"/>
          <p:cNvSpPr txBox="1"/>
          <p:nvPr>
            <p:ph idx="4" type="subTitle"/>
          </p:nvPr>
        </p:nvSpPr>
        <p:spPr>
          <a:xfrm>
            <a:off x="1098800" y="1591650"/>
            <a:ext cx="28131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03" name="Google Shape;103;p16"/>
          <p:cNvSpPr/>
          <p:nvPr/>
        </p:nvSpPr>
        <p:spPr>
          <a:xfrm flipH="1" rot="10800000">
            <a:off x="5416200" y="1010100"/>
            <a:ext cx="1216200" cy="15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flipH="1" rot="10800000">
            <a:off x="6632400" y="2571600"/>
            <a:ext cx="1216200" cy="2571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06" name="Shape 106"/>
        <p:cNvGrpSpPr/>
        <p:nvPr/>
      </p:nvGrpSpPr>
      <p:grpSpPr>
        <a:xfrm>
          <a:off x="0" y="0"/>
          <a:ext cx="0" cy="0"/>
          <a:chOff x="0" y="0"/>
          <a:chExt cx="0" cy="0"/>
        </a:xfrm>
      </p:grpSpPr>
      <p:sp>
        <p:nvSpPr>
          <p:cNvPr id="107" name="Google Shape;107;p17"/>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08" name="Google Shape;108;p17"/>
          <p:cNvSpPr txBox="1"/>
          <p:nvPr>
            <p:ph idx="1" type="subTitle"/>
          </p:nvPr>
        </p:nvSpPr>
        <p:spPr>
          <a:xfrm>
            <a:off x="78810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109" name="Google Shape;109;p17"/>
          <p:cNvSpPr txBox="1"/>
          <p:nvPr>
            <p:ph idx="2" type="subTitle"/>
          </p:nvPr>
        </p:nvSpPr>
        <p:spPr>
          <a:xfrm>
            <a:off x="78810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110" name="Google Shape;110;p17"/>
          <p:cNvSpPr txBox="1"/>
          <p:nvPr>
            <p:ph idx="3" type="subTitle"/>
          </p:nvPr>
        </p:nvSpPr>
        <p:spPr>
          <a:xfrm>
            <a:off x="344115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111" name="Google Shape;111;p17"/>
          <p:cNvSpPr txBox="1"/>
          <p:nvPr>
            <p:ph idx="4" type="subTitle"/>
          </p:nvPr>
        </p:nvSpPr>
        <p:spPr>
          <a:xfrm>
            <a:off x="344115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112" name="Google Shape;112;p17"/>
          <p:cNvSpPr txBox="1"/>
          <p:nvPr>
            <p:ph idx="5" type="subTitle"/>
          </p:nvPr>
        </p:nvSpPr>
        <p:spPr>
          <a:xfrm>
            <a:off x="609420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113" name="Google Shape;113;p17"/>
          <p:cNvSpPr txBox="1"/>
          <p:nvPr>
            <p:ph idx="6" type="subTitle"/>
          </p:nvPr>
        </p:nvSpPr>
        <p:spPr>
          <a:xfrm>
            <a:off x="609420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114" name="Google Shape;114;p17"/>
          <p:cNvSpPr/>
          <p:nvPr/>
        </p:nvSpPr>
        <p:spPr>
          <a:xfrm flipH="1">
            <a:off x="457200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flipH="1">
            <a:off x="5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3">
    <p:spTree>
      <p:nvGrpSpPr>
        <p:cNvPr id="117" name="Shape 117"/>
        <p:cNvGrpSpPr/>
        <p:nvPr/>
      </p:nvGrpSpPr>
      <p:grpSpPr>
        <a:xfrm>
          <a:off x="0" y="0"/>
          <a:ext cx="0" cy="0"/>
          <a:chOff x="0" y="0"/>
          <a:chExt cx="0" cy="0"/>
        </a:xfrm>
      </p:grpSpPr>
      <p:sp>
        <p:nvSpPr>
          <p:cNvPr id="118" name="Google Shape;118;p18"/>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19" name="Google Shape;119;p18"/>
          <p:cNvSpPr txBox="1"/>
          <p:nvPr>
            <p:ph idx="1" type="subTitle"/>
          </p:nvPr>
        </p:nvSpPr>
        <p:spPr>
          <a:xfrm>
            <a:off x="1878275" y="1251675"/>
            <a:ext cx="27876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20" name="Google Shape;120;p18"/>
          <p:cNvSpPr txBox="1"/>
          <p:nvPr>
            <p:ph idx="2" type="subTitle"/>
          </p:nvPr>
        </p:nvSpPr>
        <p:spPr>
          <a:xfrm>
            <a:off x="1878275" y="1744345"/>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21" name="Google Shape;121;p18"/>
          <p:cNvSpPr txBox="1"/>
          <p:nvPr>
            <p:ph idx="3" type="subTitle"/>
          </p:nvPr>
        </p:nvSpPr>
        <p:spPr>
          <a:xfrm>
            <a:off x="5351497" y="1251675"/>
            <a:ext cx="27876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22" name="Google Shape;122;p18"/>
          <p:cNvSpPr txBox="1"/>
          <p:nvPr>
            <p:ph idx="4" type="subTitle"/>
          </p:nvPr>
        </p:nvSpPr>
        <p:spPr>
          <a:xfrm>
            <a:off x="5351493" y="1744282"/>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23" name="Google Shape;123;p18"/>
          <p:cNvSpPr txBox="1"/>
          <p:nvPr>
            <p:ph idx="5" type="subTitle"/>
          </p:nvPr>
        </p:nvSpPr>
        <p:spPr>
          <a:xfrm>
            <a:off x="1878275" y="2898148"/>
            <a:ext cx="2787600" cy="3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24" name="Google Shape;124;p18"/>
          <p:cNvSpPr txBox="1"/>
          <p:nvPr>
            <p:ph idx="6" type="subTitle"/>
          </p:nvPr>
        </p:nvSpPr>
        <p:spPr>
          <a:xfrm>
            <a:off x="1878275" y="3390754"/>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25" name="Google Shape;125;p18"/>
          <p:cNvSpPr txBox="1"/>
          <p:nvPr>
            <p:ph idx="7" type="subTitle"/>
          </p:nvPr>
        </p:nvSpPr>
        <p:spPr>
          <a:xfrm>
            <a:off x="5351425" y="2898156"/>
            <a:ext cx="2787600" cy="3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26" name="Google Shape;126;p18"/>
          <p:cNvSpPr txBox="1"/>
          <p:nvPr>
            <p:ph idx="8" type="subTitle"/>
          </p:nvPr>
        </p:nvSpPr>
        <p:spPr>
          <a:xfrm>
            <a:off x="5351425" y="3390754"/>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27" name="Google Shape;127;p18"/>
          <p:cNvSpPr txBox="1"/>
          <p:nvPr>
            <p:ph idx="9" type="subTitle"/>
          </p:nvPr>
        </p:nvSpPr>
        <p:spPr>
          <a:xfrm rot="-5400803">
            <a:off x="609009" y="1779468"/>
            <a:ext cx="1284300" cy="4926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b="1">
                <a:solidFill>
                  <a:schemeClr val="lt1"/>
                </a:solidFill>
              </a:defRPr>
            </a:lvl1pPr>
            <a:lvl2pPr lvl="1">
              <a:spcBef>
                <a:spcPts val="1600"/>
              </a:spcBef>
              <a:spcAft>
                <a:spcPts val="0"/>
              </a:spcAft>
              <a:buSzPts val="1400"/>
              <a:buNone/>
              <a:defRPr b="1"/>
            </a:lvl2pPr>
            <a:lvl3pPr lvl="2">
              <a:spcBef>
                <a:spcPts val="1600"/>
              </a:spcBef>
              <a:spcAft>
                <a:spcPts val="0"/>
              </a:spcAft>
              <a:buSzPts val="1400"/>
              <a:buNone/>
              <a:defRPr b="1"/>
            </a:lvl3pPr>
            <a:lvl4pPr lvl="3">
              <a:spcBef>
                <a:spcPts val="1600"/>
              </a:spcBef>
              <a:spcAft>
                <a:spcPts val="0"/>
              </a:spcAft>
              <a:buSzPts val="1400"/>
              <a:buNone/>
              <a:defRPr b="1"/>
            </a:lvl4pPr>
            <a:lvl5pPr lvl="4">
              <a:spcBef>
                <a:spcPts val="1600"/>
              </a:spcBef>
              <a:spcAft>
                <a:spcPts val="0"/>
              </a:spcAft>
              <a:buSzPts val="1400"/>
              <a:buNone/>
              <a:defRPr b="1"/>
            </a:lvl5pPr>
            <a:lvl6pPr lvl="5">
              <a:spcBef>
                <a:spcPts val="1600"/>
              </a:spcBef>
              <a:spcAft>
                <a:spcPts val="0"/>
              </a:spcAft>
              <a:buSzPts val="1400"/>
              <a:buNone/>
              <a:defRPr b="1"/>
            </a:lvl6pPr>
            <a:lvl7pPr lvl="6">
              <a:spcBef>
                <a:spcPts val="1600"/>
              </a:spcBef>
              <a:spcAft>
                <a:spcPts val="0"/>
              </a:spcAft>
              <a:buSzPts val="1400"/>
              <a:buNone/>
              <a:defRPr b="1"/>
            </a:lvl7pPr>
            <a:lvl8pPr lvl="7">
              <a:spcBef>
                <a:spcPts val="1600"/>
              </a:spcBef>
              <a:spcAft>
                <a:spcPts val="0"/>
              </a:spcAft>
              <a:buSzPts val="1400"/>
              <a:buNone/>
              <a:defRPr b="1"/>
            </a:lvl8pPr>
            <a:lvl9pPr lvl="8">
              <a:spcBef>
                <a:spcPts val="1600"/>
              </a:spcBef>
              <a:spcAft>
                <a:spcPts val="1600"/>
              </a:spcAft>
              <a:buSzPts val="1400"/>
              <a:buNone/>
              <a:defRPr b="1"/>
            </a:lvl9pPr>
          </a:lstStyle>
          <a:p/>
        </p:txBody>
      </p:sp>
      <p:sp>
        <p:nvSpPr>
          <p:cNvPr id="128" name="Google Shape;128;p18"/>
          <p:cNvSpPr txBox="1"/>
          <p:nvPr>
            <p:ph idx="13" type="subTitle"/>
          </p:nvPr>
        </p:nvSpPr>
        <p:spPr>
          <a:xfrm rot="-5400000">
            <a:off x="609075" y="3422400"/>
            <a:ext cx="1284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a:solidFill>
                  <a:schemeClr val="lt1"/>
                </a:solidFill>
              </a:defRPr>
            </a:lvl1pPr>
            <a:lvl2pPr lvl="1" rtl="0">
              <a:spcBef>
                <a:spcPts val="160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p:txBody>
      </p:sp>
      <p:sp>
        <p:nvSpPr>
          <p:cNvPr id="129" name="Google Shape;129;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4">
    <p:spTree>
      <p:nvGrpSpPr>
        <p:cNvPr id="130" name="Shape 130"/>
        <p:cNvGrpSpPr/>
        <p:nvPr/>
      </p:nvGrpSpPr>
      <p:grpSpPr>
        <a:xfrm>
          <a:off x="0" y="0"/>
          <a:ext cx="0" cy="0"/>
          <a:chOff x="0" y="0"/>
          <a:chExt cx="0" cy="0"/>
        </a:xfrm>
      </p:grpSpPr>
      <p:sp>
        <p:nvSpPr>
          <p:cNvPr id="131" name="Google Shape;131;p19"/>
          <p:cNvSpPr txBox="1"/>
          <p:nvPr>
            <p:ph idx="1" type="subTitle"/>
          </p:nvPr>
        </p:nvSpPr>
        <p:spPr>
          <a:xfrm>
            <a:off x="5951340" y="1570850"/>
            <a:ext cx="2479500" cy="423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32" name="Google Shape;132;p19"/>
          <p:cNvSpPr txBox="1"/>
          <p:nvPr>
            <p:ph idx="2" type="subTitle"/>
          </p:nvPr>
        </p:nvSpPr>
        <p:spPr>
          <a:xfrm>
            <a:off x="5951336" y="1941975"/>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1600"/>
              </a:spcBef>
              <a:spcAft>
                <a:spcPts val="0"/>
              </a:spcAft>
              <a:buNone/>
              <a:defRPr sz="1400">
                <a:solidFill>
                  <a:schemeClr val="dk1"/>
                </a:solidFill>
              </a:defRPr>
            </a:lvl2pPr>
            <a:lvl3pPr lvl="2" rtl="0" algn="r">
              <a:lnSpc>
                <a:spcPct val="100000"/>
              </a:lnSpc>
              <a:spcBef>
                <a:spcPts val="1600"/>
              </a:spcBef>
              <a:spcAft>
                <a:spcPts val="0"/>
              </a:spcAft>
              <a:buNone/>
              <a:defRPr sz="1400">
                <a:solidFill>
                  <a:schemeClr val="dk1"/>
                </a:solidFill>
              </a:defRPr>
            </a:lvl3pPr>
            <a:lvl4pPr lvl="3" rtl="0" algn="r">
              <a:lnSpc>
                <a:spcPct val="100000"/>
              </a:lnSpc>
              <a:spcBef>
                <a:spcPts val="1600"/>
              </a:spcBef>
              <a:spcAft>
                <a:spcPts val="0"/>
              </a:spcAft>
              <a:buNone/>
              <a:defRPr sz="1400">
                <a:solidFill>
                  <a:schemeClr val="dk1"/>
                </a:solidFill>
              </a:defRPr>
            </a:lvl4pPr>
            <a:lvl5pPr lvl="4" rtl="0" algn="r">
              <a:lnSpc>
                <a:spcPct val="100000"/>
              </a:lnSpc>
              <a:spcBef>
                <a:spcPts val="1600"/>
              </a:spcBef>
              <a:spcAft>
                <a:spcPts val="0"/>
              </a:spcAft>
              <a:buNone/>
              <a:defRPr sz="1400">
                <a:solidFill>
                  <a:schemeClr val="dk1"/>
                </a:solidFill>
              </a:defRPr>
            </a:lvl5pPr>
            <a:lvl6pPr lvl="5" rtl="0" algn="r">
              <a:lnSpc>
                <a:spcPct val="100000"/>
              </a:lnSpc>
              <a:spcBef>
                <a:spcPts val="1600"/>
              </a:spcBef>
              <a:spcAft>
                <a:spcPts val="0"/>
              </a:spcAft>
              <a:buNone/>
              <a:defRPr sz="1400">
                <a:solidFill>
                  <a:schemeClr val="dk1"/>
                </a:solidFill>
              </a:defRPr>
            </a:lvl6pPr>
            <a:lvl7pPr lvl="6" rtl="0" algn="r">
              <a:lnSpc>
                <a:spcPct val="100000"/>
              </a:lnSpc>
              <a:spcBef>
                <a:spcPts val="1600"/>
              </a:spcBef>
              <a:spcAft>
                <a:spcPts val="0"/>
              </a:spcAft>
              <a:buNone/>
              <a:defRPr sz="1400">
                <a:solidFill>
                  <a:schemeClr val="dk1"/>
                </a:solidFill>
              </a:defRPr>
            </a:lvl7pPr>
            <a:lvl8pPr lvl="7" rtl="0" algn="r">
              <a:lnSpc>
                <a:spcPct val="100000"/>
              </a:lnSpc>
              <a:spcBef>
                <a:spcPts val="1600"/>
              </a:spcBef>
              <a:spcAft>
                <a:spcPts val="0"/>
              </a:spcAft>
              <a:buNone/>
              <a:defRPr sz="1400">
                <a:solidFill>
                  <a:schemeClr val="dk1"/>
                </a:solidFill>
              </a:defRPr>
            </a:lvl8pPr>
            <a:lvl9pPr lvl="8" rtl="0" algn="r">
              <a:lnSpc>
                <a:spcPct val="100000"/>
              </a:lnSpc>
              <a:spcBef>
                <a:spcPts val="1600"/>
              </a:spcBef>
              <a:spcAft>
                <a:spcPts val="1600"/>
              </a:spcAft>
              <a:buNone/>
              <a:defRPr sz="1400">
                <a:solidFill>
                  <a:schemeClr val="dk1"/>
                </a:solidFill>
              </a:defRPr>
            </a:lvl9pPr>
          </a:lstStyle>
          <a:p/>
        </p:txBody>
      </p:sp>
      <p:sp>
        <p:nvSpPr>
          <p:cNvPr id="133" name="Google Shape;133;p19"/>
          <p:cNvSpPr txBox="1"/>
          <p:nvPr>
            <p:ph idx="3" type="subTitle"/>
          </p:nvPr>
        </p:nvSpPr>
        <p:spPr>
          <a:xfrm>
            <a:off x="5951276" y="3064926"/>
            <a:ext cx="2479500" cy="340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34" name="Google Shape;134;p19"/>
          <p:cNvSpPr txBox="1"/>
          <p:nvPr>
            <p:ph idx="4" type="subTitle"/>
          </p:nvPr>
        </p:nvSpPr>
        <p:spPr>
          <a:xfrm>
            <a:off x="5951276" y="3436049"/>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135" name="Google Shape;135;p19"/>
          <p:cNvSpPr txBox="1"/>
          <p:nvPr>
            <p:ph idx="5" type="subTitle"/>
          </p:nvPr>
        </p:nvSpPr>
        <p:spPr>
          <a:xfrm>
            <a:off x="3156090" y="1570850"/>
            <a:ext cx="2479500" cy="423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36" name="Google Shape;136;p19"/>
          <p:cNvSpPr txBox="1"/>
          <p:nvPr>
            <p:ph idx="6" type="subTitle"/>
          </p:nvPr>
        </p:nvSpPr>
        <p:spPr>
          <a:xfrm>
            <a:off x="3156036" y="1941975"/>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137" name="Google Shape;137;p19"/>
          <p:cNvSpPr txBox="1"/>
          <p:nvPr>
            <p:ph idx="7" type="subTitle"/>
          </p:nvPr>
        </p:nvSpPr>
        <p:spPr>
          <a:xfrm>
            <a:off x="3156026" y="3064926"/>
            <a:ext cx="2479500" cy="340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38" name="Google Shape;138;p19"/>
          <p:cNvSpPr txBox="1"/>
          <p:nvPr>
            <p:ph idx="8" type="subTitle"/>
          </p:nvPr>
        </p:nvSpPr>
        <p:spPr>
          <a:xfrm>
            <a:off x="3155976" y="3436049"/>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1600"/>
              </a:spcBef>
              <a:spcAft>
                <a:spcPts val="0"/>
              </a:spcAft>
              <a:buNone/>
              <a:defRPr sz="1400">
                <a:solidFill>
                  <a:schemeClr val="dk1"/>
                </a:solidFill>
              </a:defRPr>
            </a:lvl2pPr>
            <a:lvl3pPr lvl="2" rtl="0" algn="r">
              <a:lnSpc>
                <a:spcPct val="100000"/>
              </a:lnSpc>
              <a:spcBef>
                <a:spcPts val="1600"/>
              </a:spcBef>
              <a:spcAft>
                <a:spcPts val="0"/>
              </a:spcAft>
              <a:buNone/>
              <a:defRPr sz="1400">
                <a:solidFill>
                  <a:schemeClr val="dk1"/>
                </a:solidFill>
              </a:defRPr>
            </a:lvl3pPr>
            <a:lvl4pPr lvl="3" rtl="0" algn="r">
              <a:lnSpc>
                <a:spcPct val="100000"/>
              </a:lnSpc>
              <a:spcBef>
                <a:spcPts val="1600"/>
              </a:spcBef>
              <a:spcAft>
                <a:spcPts val="0"/>
              </a:spcAft>
              <a:buNone/>
              <a:defRPr sz="1400">
                <a:solidFill>
                  <a:schemeClr val="dk1"/>
                </a:solidFill>
              </a:defRPr>
            </a:lvl4pPr>
            <a:lvl5pPr lvl="4" rtl="0" algn="r">
              <a:lnSpc>
                <a:spcPct val="100000"/>
              </a:lnSpc>
              <a:spcBef>
                <a:spcPts val="1600"/>
              </a:spcBef>
              <a:spcAft>
                <a:spcPts val="0"/>
              </a:spcAft>
              <a:buNone/>
              <a:defRPr sz="1400">
                <a:solidFill>
                  <a:schemeClr val="dk1"/>
                </a:solidFill>
              </a:defRPr>
            </a:lvl5pPr>
            <a:lvl6pPr lvl="5" rtl="0" algn="r">
              <a:lnSpc>
                <a:spcPct val="100000"/>
              </a:lnSpc>
              <a:spcBef>
                <a:spcPts val="1600"/>
              </a:spcBef>
              <a:spcAft>
                <a:spcPts val="0"/>
              </a:spcAft>
              <a:buNone/>
              <a:defRPr sz="1400">
                <a:solidFill>
                  <a:schemeClr val="dk1"/>
                </a:solidFill>
              </a:defRPr>
            </a:lvl6pPr>
            <a:lvl7pPr lvl="6" rtl="0" algn="r">
              <a:lnSpc>
                <a:spcPct val="100000"/>
              </a:lnSpc>
              <a:spcBef>
                <a:spcPts val="1600"/>
              </a:spcBef>
              <a:spcAft>
                <a:spcPts val="0"/>
              </a:spcAft>
              <a:buNone/>
              <a:defRPr sz="1400">
                <a:solidFill>
                  <a:schemeClr val="dk1"/>
                </a:solidFill>
              </a:defRPr>
            </a:lvl7pPr>
            <a:lvl8pPr lvl="7" rtl="0" algn="r">
              <a:lnSpc>
                <a:spcPct val="100000"/>
              </a:lnSpc>
              <a:spcBef>
                <a:spcPts val="1600"/>
              </a:spcBef>
              <a:spcAft>
                <a:spcPts val="0"/>
              </a:spcAft>
              <a:buNone/>
              <a:defRPr sz="1400">
                <a:solidFill>
                  <a:schemeClr val="dk1"/>
                </a:solidFill>
              </a:defRPr>
            </a:lvl8pPr>
            <a:lvl9pPr lvl="8" rtl="0" algn="r">
              <a:lnSpc>
                <a:spcPct val="100000"/>
              </a:lnSpc>
              <a:spcBef>
                <a:spcPts val="1600"/>
              </a:spcBef>
              <a:spcAft>
                <a:spcPts val="1600"/>
              </a:spcAft>
              <a:buNone/>
              <a:defRPr sz="1400">
                <a:solidFill>
                  <a:schemeClr val="dk1"/>
                </a:solidFill>
              </a:defRPr>
            </a:lvl9pPr>
          </a:lstStyle>
          <a:p/>
        </p:txBody>
      </p:sp>
      <p:sp>
        <p:nvSpPr>
          <p:cNvPr id="139" name="Google Shape;139;p19"/>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40" name="Google Shape;140;p19"/>
          <p:cNvSpPr/>
          <p:nvPr/>
        </p:nvSpPr>
        <p:spPr>
          <a:xfrm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rot="10800000">
            <a:off x="1216200" y="1061825"/>
            <a:ext cx="1216200" cy="150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6">
    <p:spTree>
      <p:nvGrpSpPr>
        <p:cNvPr id="143" name="Shape 143"/>
        <p:cNvGrpSpPr/>
        <p:nvPr/>
      </p:nvGrpSpPr>
      <p:grpSpPr>
        <a:xfrm>
          <a:off x="0" y="0"/>
          <a:ext cx="0" cy="0"/>
          <a:chOff x="0" y="0"/>
          <a:chExt cx="0" cy="0"/>
        </a:xfrm>
      </p:grpSpPr>
      <p:sp>
        <p:nvSpPr>
          <p:cNvPr id="144" name="Google Shape;144;p20"/>
          <p:cNvSpPr txBox="1"/>
          <p:nvPr>
            <p:ph type="title"/>
          </p:nvPr>
        </p:nvSpPr>
        <p:spPr>
          <a:xfrm>
            <a:off x="3984975" y="1495800"/>
            <a:ext cx="4055400" cy="7230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5" name="Google Shape;145;p20"/>
          <p:cNvSpPr txBox="1"/>
          <p:nvPr>
            <p:ph idx="1" type="subTitle"/>
          </p:nvPr>
        </p:nvSpPr>
        <p:spPr>
          <a:xfrm>
            <a:off x="3994375" y="2142600"/>
            <a:ext cx="4055400" cy="15051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46" name="Google Shape;146;p20"/>
          <p:cNvSpPr/>
          <p:nvPr/>
        </p:nvSpPr>
        <p:spPr>
          <a:xfrm flipH="1" rot="10800000">
            <a:off x="0" y="2571825"/>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flipH="1" rot="10800000">
            <a:off x="1219200" y="1247175"/>
            <a:ext cx="1216200" cy="13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968425" y="2227050"/>
            <a:ext cx="44625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 type="subTitle"/>
          </p:nvPr>
        </p:nvSpPr>
        <p:spPr>
          <a:xfrm>
            <a:off x="3968275" y="3045375"/>
            <a:ext cx="4462500" cy="67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6" name="Google Shape;16;p3"/>
          <p:cNvSpPr txBox="1"/>
          <p:nvPr>
            <p:ph hasCustomPrompt="1" idx="2" type="title"/>
          </p:nvPr>
        </p:nvSpPr>
        <p:spPr>
          <a:xfrm>
            <a:off x="3968350" y="1262325"/>
            <a:ext cx="4462500" cy="11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200"/>
              <a:buNone/>
              <a:defRPr sz="7200">
                <a:solidFill>
                  <a:schemeClr val="dk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7" name="Google Shape;17;p3"/>
          <p:cNvSpPr/>
          <p:nvPr/>
        </p:nvSpPr>
        <p:spPr>
          <a:xfrm flipH="1" rot="10800000">
            <a:off x="1441925" y="2571600"/>
            <a:ext cx="1216200" cy="159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flipH="1" rot="10800000">
            <a:off x="2658125" y="0"/>
            <a:ext cx="12162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0">
    <p:spTree>
      <p:nvGrpSpPr>
        <p:cNvPr id="149" name="Shape 149"/>
        <p:cNvGrpSpPr/>
        <p:nvPr/>
      </p:nvGrpSpPr>
      <p:grpSpPr>
        <a:xfrm>
          <a:off x="0" y="0"/>
          <a:ext cx="0" cy="0"/>
          <a:chOff x="0" y="0"/>
          <a:chExt cx="0" cy="0"/>
        </a:xfrm>
      </p:grpSpPr>
      <p:sp>
        <p:nvSpPr>
          <p:cNvPr id="150" name="Google Shape;150;p21"/>
          <p:cNvSpPr txBox="1"/>
          <p:nvPr>
            <p:ph type="title"/>
          </p:nvPr>
        </p:nvSpPr>
        <p:spPr>
          <a:xfrm>
            <a:off x="3730075" y="1631700"/>
            <a:ext cx="4700700" cy="1090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2800"/>
              <a:buNone/>
              <a:defRPr sz="3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21"/>
          <p:cNvSpPr txBox="1"/>
          <p:nvPr>
            <p:ph idx="1" type="subTitle"/>
          </p:nvPr>
        </p:nvSpPr>
        <p:spPr>
          <a:xfrm>
            <a:off x="3730075" y="2726700"/>
            <a:ext cx="4700700" cy="861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2" name="Google Shape;152;p21"/>
          <p:cNvSpPr/>
          <p:nvPr/>
        </p:nvSpPr>
        <p:spPr>
          <a:xfrm flipH="1" rot="10800000">
            <a:off x="2110925"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flipH="1"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155" name="Shape 155"/>
        <p:cNvGrpSpPr/>
        <p:nvPr/>
      </p:nvGrpSpPr>
      <p:grpSpPr>
        <a:xfrm>
          <a:off x="0" y="0"/>
          <a:ext cx="0" cy="0"/>
          <a:chOff x="0" y="0"/>
          <a:chExt cx="0" cy="0"/>
        </a:xfrm>
      </p:grpSpPr>
      <p:sp>
        <p:nvSpPr>
          <p:cNvPr id="156" name="Google Shape;156;p22"/>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57" name="Google Shape;157;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158" name="Shape 158"/>
        <p:cNvGrpSpPr/>
        <p:nvPr/>
      </p:nvGrpSpPr>
      <p:grpSpPr>
        <a:xfrm>
          <a:off x="0" y="0"/>
          <a:ext cx="0" cy="0"/>
          <a:chOff x="0" y="0"/>
          <a:chExt cx="0" cy="0"/>
        </a:xfrm>
      </p:grpSpPr>
      <p:sp>
        <p:nvSpPr>
          <p:cNvPr id="159" name="Google Shape;159;p23"/>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60" name="Google Shape;160;p23"/>
          <p:cNvSpPr/>
          <p:nvPr/>
        </p:nvSpPr>
        <p:spPr>
          <a:xfrm flipH="1">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63" name="Shape 163"/>
        <p:cNvGrpSpPr/>
        <p:nvPr/>
      </p:nvGrpSpPr>
      <p:grpSpPr>
        <a:xfrm>
          <a:off x="0" y="0"/>
          <a:ext cx="0" cy="0"/>
          <a:chOff x="0" y="0"/>
          <a:chExt cx="0" cy="0"/>
        </a:xfrm>
      </p:grpSpPr>
      <p:sp>
        <p:nvSpPr>
          <p:cNvPr id="164" name="Google Shape;164;p24"/>
          <p:cNvSpPr txBox="1"/>
          <p:nvPr>
            <p:ph type="title"/>
          </p:nvPr>
        </p:nvSpPr>
        <p:spPr>
          <a:xfrm>
            <a:off x="717800" y="383175"/>
            <a:ext cx="7708200" cy="74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65" name="Google Shape;165;p24"/>
          <p:cNvSpPr txBox="1"/>
          <p:nvPr>
            <p:ph idx="1" type="subTitle"/>
          </p:nvPr>
        </p:nvSpPr>
        <p:spPr>
          <a:xfrm>
            <a:off x="717800" y="1255775"/>
            <a:ext cx="4631700" cy="3398100"/>
          </a:xfrm>
          <a:prstGeom prst="rect">
            <a:avLst/>
          </a:prstGeom>
        </p:spPr>
        <p:txBody>
          <a:bodyPr anchorCtr="0" anchor="t" bIns="91425" lIns="91425" spcFirstLastPara="1" rIns="91425" wrap="square" tIns="91425">
            <a:noAutofit/>
          </a:bodyPr>
          <a:lstStyle>
            <a:lvl1pPr lvl="0">
              <a:spcBef>
                <a:spcPts val="0"/>
              </a:spcBef>
              <a:spcAft>
                <a:spcPts val="0"/>
              </a:spcAft>
              <a:buSzPts val="1400"/>
              <a:buChar char="●"/>
              <a:defRPr sz="1400">
                <a:solidFill>
                  <a:schemeClr val="dk1"/>
                </a:solidFill>
              </a:defRPr>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
        <p:nvSpPr>
          <p:cNvPr id="166" name="Google Shape;166;p24"/>
          <p:cNvSpPr/>
          <p:nvPr/>
        </p:nvSpPr>
        <p:spPr>
          <a:xfrm>
            <a:off x="7927800" y="257160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168" name="Shape 168"/>
        <p:cNvGrpSpPr/>
        <p:nvPr/>
      </p:nvGrpSpPr>
      <p:grpSpPr>
        <a:xfrm>
          <a:off x="0" y="0"/>
          <a:ext cx="0" cy="0"/>
          <a:chOff x="0" y="0"/>
          <a:chExt cx="0" cy="0"/>
        </a:xfrm>
      </p:grpSpPr>
      <p:sp>
        <p:nvSpPr>
          <p:cNvPr id="169" name="Google Shape;169;p25"/>
          <p:cNvSpPr txBox="1"/>
          <p:nvPr>
            <p:ph hasCustomPrompt="1" type="title"/>
          </p:nvPr>
        </p:nvSpPr>
        <p:spPr>
          <a:xfrm>
            <a:off x="750975"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70" name="Google Shape;170;p25"/>
          <p:cNvSpPr txBox="1"/>
          <p:nvPr>
            <p:ph idx="1" type="subTitle"/>
          </p:nvPr>
        </p:nvSpPr>
        <p:spPr>
          <a:xfrm>
            <a:off x="750975"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71" name="Google Shape;171;p25"/>
          <p:cNvSpPr txBox="1"/>
          <p:nvPr>
            <p:ph hasCustomPrompt="1" idx="2" type="title"/>
          </p:nvPr>
        </p:nvSpPr>
        <p:spPr>
          <a:xfrm>
            <a:off x="3508587"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72" name="Google Shape;172;p25"/>
          <p:cNvSpPr txBox="1"/>
          <p:nvPr>
            <p:ph idx="3" type="subTitle"/>
          </p:nvPr>
        </p:nvSpPr>
        <p:spPr>
          <a:xfrm>
            <a:off x="3508587"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73" name="Google Shape;173;p25"/>
          <p:cNvSpPr txBox="1"/>
          <p:nvPr>
            <p:ph idx="4" type="title"/>
          </p:nvPr>
        </p:nvSpPr>
        <p:spPr>
          <a:xfrm>
            <a:off x="717800" y="383175"/>
            <a:ext cx="7708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74" name="Google Shape;174;p25"/>
          <p:cNvSpPr txBox="1"/>
          <p:nvPr>
            <p:ph hasCustomPrompt="1" idx="5" type="title"/>
          </p:nvPr>
        </p:nvSpPr>
        <p:spPr>
          <a:xfrm>
            <a:off x="6216100"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75" name="Google Shape;175;p25"/>
          <p:cNvSpPr txBox="1"/>
          <p:nvPr>
            <p:ph idx="6" type="subTitle"/>
          </p:nvPr>
        </p:nvSpPr>
        <p:spPr>
          <a:xfrm>
            <a:off x="6216100"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76" name="Google Shape;176;p25"/>
          <p:cNvSpPr/>
          <p:nvPr/>
        </p:nvSpPr>
        <p:spPr>
          <a:xfrm flipH="1">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flipH="1">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2">
    <p:spTree>
      <p:nvGrpSpPr>
        <p:cNvPr id="179" name="Shape 179"/>
        <p:cNvGrpSpPr/>
        <p:nvPr/>
      </p:nvGrpSpPr>
      <p:grpSpPr>
        <a:xfrm>
          <a:off x="0" y="0"/>
          <a:ext cx="0" cy="0"/>
          <a:chOff x="0" y="0"/>
          <a:chExt cx="0" cy="0"/>
        </a:xfrm>
      </p:grpSpPr>
      <p:sp>
        <p:nvSpPr>
          <p:cNvPr id="180" name="Google Shape;180;p26"/>
          <p:cNvSpPr txBox="1"/>
          <p:nvPr>
            <p:ph idx="1" type="subTitle"/>
          </p:nvPr>
        </p:nvSpPr>
        <p:spPr>
          <a:xfrm>
            <a:off x="71190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81" name="Google Shape;181;p26"/>
          <p:cNvSpPr txBox="1"/>
          <p:nvPr>
            <p:ph idx="2" type="subTitle"/>
          </p:nvPr>
        </p:nvSpPr>
        <p:spPr>
          <a:xfrm>
            <a:off x="71190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82" name="Google Shape;182;p26"/>
          <p:cNvSpPr txBox="1"/>
          <p:nvPr>
            <p:ph idx="3" type="subTitle"/>
          </p:nvPr>
        </p:nvSpPr>
        <p:spPr>
          <a:xfrm>
            <a:off x="298395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83" name="Google Shape;183;p26"/>
          <p:cNvSpPr txBox="1"/>
          <p:nvPr>
            <p:ph idx="4" type="subTitle"/>
          </p:nvPr>
        </p:nvSpPr>
        <p:spPr>
          <a:xfrm>
            <a:off x="298395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84" name="Google Shape;184;p26"/>
          <p:cNvSpPr txBox="1"/>
          <p:nvPr>
            <p:ph idx="5" type="subTitle"/>
          </p:nvPr>
        </p:nvSpPr>
        <p:spPr>
          <a:xfrm>
            <a:off x="525600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85" name="Google Shape;185;p26"/>
          <p:cNvSpPr txBox="1"/>
          <p:nvPr>
            <p:ph idx="6" type="subTitle"/>
          </p:nvPr>
        </p:nvSpPr>
        <p:spPr>
          <a:xfrm>
            <a:off x="525600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86" name="Google Shape;186;p26"/>
          <p:cNvSpPr txBox="1"/>
          <p:nvPr>
            <p:ph idx="7" type="subTitle"/>
          </p:nvPr>
        </p:nvSpPr>
        <p:spPr>
          <a:xfrm>
            <a:off x="71190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87" name="Google Shape;187;p26"/>
          <p:cNvSpPr txBox="1"/>
          <p:nvPr>
            <p:ph idx="8" type="subTitle"/>
          </p:nvPr>
        </p:nvSpPr>
        <p:spPr>
          <a:xfrm>
            <a:off x="71190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88" name="Google Shape;188;p26"/>
          <p:cNvSpPr txBox="1"/>
          <p:nvPr>
            <p:ph idx="9" type="subTitle"/>
          </p:nvPr>
        </p:nvSpPr>
        <p:spPr>
          <a:xfrm>
            <a:off x="298395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89" name="Google Shape;189;p26"/>
          <p:cNvSpPr txBox="1"/>
          <p:nvPr>
            <p:ph idx="13" type="subTitle"/>
          </p:nvPr>
        </p:nvSpPr>
        <p:spPr>
          <a:xfrm>
            <a:off x="298395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90" name="Google Shape;190;p26"/>
          <p:cNvSpPr txBox="1"/>
          <p:nvPr>
            <p:ph idx="14" type="subTitle"/>
          </p:nvPr>
        </p:nvSpPr>
        <p:spPr>
          <a:xfrm>
            <a:off x="525600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91" name="Google Shape;191;p26"/>
          <p:cNvSpPr txBox="1"/>
          <p:nvPr>
            <p:ph idx="15" type="subTitle"/>
          </p:nvPr>
        </p:nvSpPr>
        <p:spPr>
          <a:xfrm>
            <a:off x="525600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92" name="Google Shape;192;p26"/>
          <p:cNvSpPr txBox="1"/>
          <p:nvPr>
            <p:ph type="title"/>
          </p:nvPr>
        </p:nvSpPr>
        <p:spPr>
          <a:xfrm>
            <a:off x="717800" y="383175"/>
            <a:ext cx="7708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93" name="Google Shape;193;p26"/>
          <p:cNvSpPr/>
          <p:nvPr/>
        </p:nvSpPr>
        <p:spPr>
          <a:xfrm>
            <a:off x="7927800" y="257160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p:nvPr/>
        </p:nvSpPr>
        <p:spPr>
          <a:xfrm>
            <a:off x="7927800"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196" name="Shape 196"/>
        <p:cNvGrpSpPr/>
        <p:nvPr/>
      </p:nvGrpSpPr>
      <p:grpSpPr>
        <a:xfrm>
          <a:off x="0" y="0"/>
          <a:ext cx="0" cy="0"/>
          <a:chOff x="0" y="0"/>
          <a:chExt cx="0" cy="0"/>
        </a:xfrm>
      </p:grpSpPr>
      <p:sp>
        <p:nvSpPr>
          <p:cNvPr id="197" name="Google Shape;197;p27"/>
          <p:cNvSpPr txBox="1"/>
          <p:nvPr>
            <p:ph type="title"/>
          </p:nvPr>
        </p:nvSpPr>
        <p:spPr>
          <a:xfrm>
            <a:off x="713225" y="445025"/>
            <a:ext cx="3858900" cy="13383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2800"/>
              <a:buNone/>
              <a:defRPr sz="72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p:txBody>
      </p:sp>
      <p:sp>
        <p:nvSpPr>
          <p:cNvPr id="198" name="Google Shape;198;p27"/>
          <p:cNvSpPr txBox="1"/>
          <p:nvPr/>
        </p:nvSpPr>
        <p:spPr>
          <a:xfrm>
            <a:off x="713225" y="3485675"/>
            <a:ext cx="39561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pt-PT" sz="1100">
                <a:solidFill>
                  <a:schemeClr val="accent2"/>
                </a:solidFill>
                <a:latin typeface="Montserrat"/>
                <a:ea typeface="Montserrat"/>
                <a:cs typeface="Montserrat"/>
                <a:sym typeface="Montserrat"/>
              </a:rPr>
              <a:t>CREDITS: This presentation template was created by </a:t>
            </a:r>
            <a:r>
              <a:rPr b="1" lang="pt-PT" sz="1100">
                <a:solidFill>
                  <a:schemeClr val="accent2"/>
                </a:solidFill>
                <a:uFill>
                  <a:noFill/>
                </a:uFill>
                <a:latin typeface="Montserrat"/>
                <a:ea typeface="Montserrat"/>
                <a:cs typeface="Montserrat"/>
                <a:sym typeface="Montserrat"/>
                <a:hlinkClick r:id="rId2">
                  <a:extLst>
                    <a:ext uri="{A12FA001-AC4F-418D-AE19-62706E023703}">
                      <ahyp:hlinkClr val="tx"/>
                    </a:ext>
                  </a:extLst>
                </a:hlinkClick>
              </a:rPr>
              <a:t>Slidesgo</a:t>
            </a:r>
            <a:r>
              <a:rPr lang="pt-PT" sz="1100">
                <a:solidFill>
                  <a:schemeClr val="accent2"/>
                </a:solidFill>
                <a:latin typeface="Montserrat"/>
                <a:ea typeface="Montserrat"/>
                <a:cs typeface="Montserrat"/>
                <a:sym typeface="Montserrat"/>
              </a:rPr>
              <a:t>, including icons by </a:t>
            </a:r>
            <a:r>
              <a:rPr b="1" lang="pt-PT" sz="1100">
                <a:solidFill>
                  <a:schemeClr val="accent2"/>
                </a:solidFill>
                <a:uFill>
                  <a:noFill/>
                </a:uFill>
                <a:latin typeface="Montserrat"/>
                <a:ea typeface="Montserrat"/>
                <a:cs typeface="Montserrat"/>
                <a:sym typeface="Montserrat"/>
                <a:hlinkClick r:id="rId3">
                  <a:extLst>
                    <a:ext uri="{A12FA001-AC4F-418D-AE19-62706E023703}">
                      <ahyp:hlinkClr val="tx"/>
                    </a:ext>
                  </a:extLst>
                </a:hlinkClick>
              </a:rPr>
              <a:t>Flaticon</a:t>
            </a:r>
            <a:r>
              <a:rPr lang="pt-PT" sz="1100">
                <a:solidFill>
                  <a:schemeClr val="accent2"/>
                </a:solidFill>
                <a:latin typeface="Montserrat"/>
                <a:ea typeface="Montserrat"/>
                <a:cs typeface="Montserrat"/>
                <a:sym typeface="Montserrat"/>
              </a:rPr>
              <a:t>, and infographics &amp; images by </a:t>
            </a:r>
            <a:r>
              <a:rPr b="1" lang="pt-PT" sz="1100">
                <a:solidFill>
                  <a:schemeClr val="accent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accent2"/>
              </a:solidFill>
              <a:latin typeface="Montserrat"/>
              <a:ea typeface="Montserrat"/>
              <a:cs typeface="Montserrat"/>
              <a:sym typeface="Montserrat"/>
            </a:endParaRPr>
          </a:p>
        </p:txBody>
      </p:sp>
      <p:sp>
        <p:nvSpPr>
          <p:cNvPr id="199" name="Google Shape;199;p27"/>
          <p:cNvSpPr/>
          <p:nvPr/>
        </p:nvSpPr>
        <p:spPr>
          <a:xfrm>
            <a:off x="6711600" y="257160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7927800"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idx="1" type="body"/>
          </p:nvPr>
        </p:nvSpPr>
        <p:spPr>
          <a:xfrm>
            <a:off x="713225" y="1152475"/>
            <a:ext cx="77175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Barlow"/>
              <a:buChar char="●"/>
              <a:defRPr sz="1200"/>
            </a:lvl1pPr>
            <a:lvl2pPr indent="-317500" lvl="1" marL="914400">
              <a:spcBef>
                <a:spcPts val="1600"/>
              </a:spcBef>
              <a:spcAft>
                <a:spcPts val="0"/>
              </a:spcAft>
              <a:buSzPts val="1400"/>
              <a:buFont typeface="Barlow"/>
              <a:buChar char="○"/>
              <a:defRPr sz="1200"/>
            </a:lvl2pPr>
            <a:lvl3pPr indent="-317500" lvl="2" marL="1371600">
              <a:spcBef>
                <a:spcPts val="1600"/>
              </a:spcBef>
              <a:spcAft>
                <a:spcPts val="0"/>
              </a:spcAft>
              <a:buClr>
                <a:schemeClr val="lt1"/>
              </a:buClr>
              <a:buSzPts val="1400"/>
              <a:buFont typeface="Barlow"/>
              <a:buChar char="■"/>
              <a:defRPr/>
            </a:lvl3pPr>
            <a:lvl4pPr indent="-317500" lvl="3" marL="1828800">
              <a:spcBef>
                <a:spcPts val="1600"/>
              </a:spcBef>
              <a:spcAft>
                <a:spcPts val="0"/>
              </a:spcAft>
              <a:buClr>
                <a:schemeClr val="lt1"/>
              </a:buClr>
              <a:buSzPts val="1400"/>
              <a:buFont typeface="Barlow"/>
              <a:buChar char="●"/>
              <a:defRPr/>
            </a:lvl4pPr>
            <a:lvl5pPr indent="-317500" lvl="4" marL="2286000">
              <a:spcBef>
                <a:spcPts val="1600"/>
              </a:spcBef>
              <a:spcAft>
                <a:spcPts val="0"/>
              </a:spcAft>
              <a:buClr>
                <a:schemeClr val="lt1"/>
              </a:buClr>
              <a:buSzPts val="1400"/>
              <a:buFont typeface="Barlow"/>
              <a:buChar char="○"/>
              <a:defRPr/>
            </a:lvl5pPr>
            <a:lvl6pPr indent="-317500" lvl="5" marL="2743200">
              <a:spcBef>
                <a:spcPts val="1600"/>
              </a:spcBef>
              <a:spcAft>
                <a:spcPts val="0"/>
              </a:spcAft>
              <a:buClr>
                <a:schemeClr val="lt1"/>
              </a:buClr>
              <a:buSzPts val="1400"/>
              <a:buFont typeface="Barlow"/>
              <a:buChar char="■"/>
              <a:defRPr/>
            </a:lvl6pPr>
            <a:lvl7pPr indent="-317500" lvl="6" marL="3200400">
              <a:spcBef>
                <a:spcPts val="1600"/>
              </a:spcBef>
              <a:spcAft>
                <a:spcPts val="0"/>
              </a:spcAft>
              <a:buClr>
                <a:schemeClr val="lt1"/>
              </a:buClr>
              <a:buSzPts val="1400"/>
              <a:buFont typeface="Barlow"/>
              <a:buChar char="●"/>
              <a:defRPr/>
            </a:lvl7pPr>
            <a:lvl8pPr indent="-317500" lvl="7" marL="3657600">
              <a:spcBef>
                <a:spcPts val="1600"/>
              </a:spcBef>
              <a:spcAft>
                <a:spcPts val="0"/>
              </a:spcAft>
              <a:buClr>
                <a:schemeClr val="lt1"/>
              </a:buClr>
              <a:buSzPts val="1400"/>
              <a:buFont typeface="Barlow"/>
              <a:buChar char="○"/>
              <a:defRPr/>
            </a:lvl8pPr>
            <a:lvl9pPr indent="-317500" lvl="8" marL="4114800">
              <a:spcBef>
                <a:spcPts val="1600"/>
              </a:spcBef>
              <a:spcAft>
                <a:spcPts val="1600"/>
              </a:spcAft>
              <a:buClr>
                <a:schemeClr val="lt1"/>
              </a:buClr>
              <a:buSzPts val="1400"/>
              <a:buFont typeface="Barlow"/>
              <a:buChar char="■"/>
              <a:defRPr/>
            </a:lvl9pPr>
          </a:lstStyle>
          <a:p/>
        </p:txBody>
      </p:sp>
      <p:sp>
        <p:nvSpPr>
          <p:cNvPr id="22" name="Google Shape;22;p4"/>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713225" y="2371675"/>
            <a:ext cx="2987100" cy="1279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43"/>
              </a:buClr>
              <a:buSzPts val="1400"/>
              <a:buFont typeface="Quicksand Medium"/>
              <a:buChar char=""/>
              <a:defRPr sz="1400">
                <a:solidFill>
                  <a:schemeClr val="dk1"/>
                </a:solidFill>
              </a:defRPr>
            </a:lvl1pPr>
            <a:lvl2pPr indent="-317500" lvl="1" marL="914400">
              <a:spcBef>
                <a:spcPts val="0"/>
              </a:spcBef>
              <a:spcAft>
                <a:spcPts val="0"/>
              </a:spcAft>
              <a:buClr>
                <a:srgbClr val="000043"/>
              </a:buClr>
              <a:buSzPts val="1400"/>
              <a:buFont typeface="Quicksand Medium"/>
              <a:buChar char="●"/>
              <a:defRPr sz="1200"/>
            </a:lvl2pPr>
            <a:lvl3pPr indent="-317500" lvl="2" marL="1371600">
              <a:spcBef>
                <a:spcPts val="1600"/>
              </a:spcBef>
              <a:spcAft>
                <a:spcPts val="0"/>
              </a:spcAft>
              <a:buClr>
                <a:srgbClr val="000043"/>
              </a:buClr>
              <a:buSzPts val="1400"/>
              <a:buFont typeface="Quicksand Medium"/>
              <a:buChar char="■"/>
              <a:defRPr sz="1200"/>
            </a:lvl3pPr>
            <a:lvl4pPr indent="-317500" lvl="3" marL="1828800">
              <a:spcBef>
                <a:spcPts val="1600"/>
              </a:spcBef>
              <a:spcAft>
                <a:spcPts val="0"/>
              </a:spcAft>
              <a:buClr>
                <a:srgbClr val="000043"/>
              </a:buClr>
              <a:buSzPts val="1400"/>
              <a:buFont typeface="Quicksand Medium"/>
              <a:buChar char="●"/>
              <a:defRPr sz="1200"/>
            </a:lvl4pPr>
            <a:lvl5pPr indent="-317500" lvl="4" marL="2286000">
              <a:spcBef>
                <a:spcPts val="1600"/>
              </a:spcBef>
              <a:spcAft>
                <a:spcPts val="0"/>
              </a:spcAft>
              <a:buClr>
                <a:srgbClr val="000043"/>
              </a:buClr>
              <a:buSzPts val="1400"/>
              <a:buFont typeface="Quicksand Medium"/>
              <a:buChar char="○"/>
              <a:defRPr sz="1200"/>
            </a:lvl5pPr>
            <a:lvl6pPr indent="-317500" lvl="5" marL="2743200">
              <a:spcBef>
                <a:spcPts val="1600"/>
              </a:spcBef>
              <a:spcAft>
                <a:spcPts val="0"/>
              </a:spcAft>
              <a:buClr>
                <a:srgbClr val="000043"/>
              </a:buClr>
              <a:buSzPts val="1400"/>
              <a:buFont typeface="Quicksand Medium"/>
              <a:buChar char="■"/>
              <a:defRPr sz="1200"/>
            </a:lvl6pPr>
            <a:lvl7pPr indent="-317500" lvl="6" marL="3200400">
              <a:spcBef>
                <a:spcPts val="1600"/>
              </a:spcBef>
              <a:spcAft>
                <a:spcPts val="0"/>
              </a:spcAft>
              <a:buClr>
                <a:srgbClr val="000043"/>
              </a:buClr>
              <a:buSzPts val="1400"/>
              <a:buFont typeface="Quicksand Medium"/>
              <a:buChar char="●"/>
              <a:defRPr sz="1200"/>
            </a:lvl7pPr>
            <a:lvl8pPr indent="-317500" lvl="7" marL="3657600">
              <a:spcBef>
                <a:spcPts val="1600"/>
              </a:spcBef>
              <a:spcAft>
                <a:spcPts val="0"/>
              </a:spcAft>
              <a:buClr>
                <a:srgbClr val="000043"/>
              </a:buClr>
              <a:buSzPts val="1400"/>
              <a:buFont typeface="Quicksand Medium"/>
              <a:buChar char="○"/>
              <a:defRPr sz="1200"/>
            </a:lvl8pPr>
            <a:lvl9pPr indent="-317500" lvl="8" marL="4114800">
              <a:spcBef>
                <a:spcPts val="1600"/>
              </a:spcBef>
              <a:spcAft>
                <a:spcPts val="1600"/>
              </a:spcAft>
              <a:buClr>
                <a:srgbClr val="000043"/>
              </a:buClr>
              <a:buSzPts val="1400"/>
              <a:buFont typeface="Quicksand Medium"/>
              <a:buChar char="■"/>
              <a:defRPr sz="1200"/>
            </a:lvl9pPr>
          </a:lstStyle>
          <a:p/>
        </p:txBody>
      </p:sp>
      <p:sp>
        <p:nvSpPr>
          <p:cNvPr id="27" name="Google Shape;27;p5"/>
          <p:cNvSpPr txBox="1"/>
          <p:nvPr>
            <p:ph idx="2" type="body"/>
          </p:nvPr>
        </p:nvSpPr>
        <p:spPr>
          <a:xfrm>
            <a:off x="3962400" y="2371675"/>
            <a:ext cx="2987100" cy="1279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43"/>
              </a:buClr>
              <a:buSzPts val="1400"/>
              <a:buFont typeface="Quicksand Medium"/>
              <a:buChar char=""/>
              <a:defRPr sz="1400">
                <a:solidFill>
                  <a:schemeClr val="dk1"/>
                </a:solidFill>
              </a:defRPr>
            </a:lvl1pPr>
            <a:lvl2pPr indent="-317500" lvl="1" marL="914400">
              <a:spcBef>
                <a:spcPts val="0"/>
              </a:spcBef>
              <a:spcAft>
                <a:spcPts val="0"/>
              </a:spcAft>
              <a:buClr>
                <a:srgbClr val="000043"/>
              </a:buClr>
              <a:buSzPts val="1400"/>
              <a:buFont typeface="Quicksand Medium"/>
              <a:buChar char="●"/>
              <a:defRPr sz="1200"/>
            </a:lvl2pPr>
            <a:lvl3pPr indent="-317500" lvl="2" marL="1371600">
              <a:spcBef>
                <a:spcPts val="1600"/>
              </a:spcBef>
              <a:spcAft>
                <a:spcPts val="0"/>
              </a:spcAft>
              <a:buClr>
                <a:srgbClr val="000043"/>
              </a:buClr>
              <a:buSzPts val="1400"/>
              <a:buFont typeface="Quicksand Medium"/>
              <a:buChar char="■"/>
              <a:defRPr sz="1200"/>
            </a:lvl3pPr>
            <a:lvl4pPr indent="-317500" lvl="3" marL="1828800">
              <a:spcBef>
                <a:spcPts val="1600"/>
              </a:spcBef>
              <a:spcAft>
                <a:spcPts val="0"/>
              </a:spcAft>
              <a:buClr>
                <a:srgbClr val="000043"/>
              </a:buClr>
              <a:buSzPts val="1400"/>
              <a:buFont typeface="Quicksand Medium"/>
              <a:buChar char="●"/>
              <a:defRPr sz="1200"/>
            </a:lvl4pPr>
            <a:lvl5pPr indent="-317500" lvl="4" marL="2286000">
              <a:spcBef>
                <a:spcPts val="1600"/>
              </a:spcBef>
              <a:spcAft>
                <a:spcPts val="0"/>
              </a:spcAft>
              <a:buClr>
                <a:srgbClr val="000043"/>
              </a:buClr>
              <a:buSzPts val="1400"/>
              <a:buFont typeface="Quicksand Medium"/>
              <a:buChar char="○"/>
              <a:defRPr sz="1200"/>
            </a:lvl5pPr>
            <a:lvl6pPr indent="-317500" lvl="5" marL="2743200">
              <a:spcBef>
                <a:spcPts val="1600"/>
              </a:spcBef>
              <a:spcAft>
                <a:spcPts val="0"/>
              </a:spcAft>
              <a:buClr>
                <a:srgbClr val="000043"/>
              </a:buClr>
              <a:buSzPts val="1400"/>
              <a:buFont typeface="Quicksand Medium"/>
              <a:buChar char="■"/>
              <a:defRPr sz="1200"/>
            </a:lvl6pPr>
            <a:lvl7pPr indent="-317500" lvl="6" marL="3200400">
              <a:spcBef>
                <a:spcPts val="1600"/>
              </a:spcBef>
              <a:spcAft>
                <a:spcPts val="0"/>
              </a:spcAft>
              <a:buClr>
                <a:srgbClr val="000043"/>
              </a:buClr>
              <a:buSzPts val="1400"/>
              <a:buFont typeface="Quicksand Medium"/>
              <a:buChar char="●"/>
              <a:defRPr sz="1200"/>
            </a:lvl7pPr>
            <a:lvl8pPr indent="-317500" lvl="7" marL="3657600">
              <a:spcBef>
                <a:spcPts val="1600"/>
              </a:spcBef>
              <a:spcAft>
                <a:spcPts val="0"/>
              </a:spcAft>
              <a:buClr>
                <a:srgbClr val="000043"/>
              </a:buClr>
              <a:buSzPts val="1400"/>
              <a:buFont typeface="Quicksand Medium"/>
              <a:buChar char="○"/>
              <a:defRPr sz="1200"/>
            </a:lvl8pPr>
            <a:lvl9pPr indent="-317500" lvl="8" marL="4114800">
              <a:spcBef>
                <a:spcPts val="1600"/>
              </a:spcBef>
              <a:spcAft>
                <a:spcPts val="1600"/>
              </a:spcAft>
              <a:buClr>
                <a:srgbClr val="000043"/>
              </a:buClr>
              <a:buSzPts val="1400"/>
              <a:buFont typeface="Quicksand Medium"/>
              <a:buChar char="■"/>
              <a:defRPr sz="1200"/>
            </a:lvl9pPr>
          </a:lstStyle>
          <a:p/>
        </p:txBody>
      </p:sp>
      <p:sp>
        <p:nvSpPr>
          <p:cNvPr id="28" name="Google Shape;28;p5"/>
          <p:cNvSpPr txBox="1"/>
          <p:nvPr>
            <p:ph idx="3" type="subTitle"/>
          </p:nvPr>
        </p:nvSpPr>
        <p:spPr>
          <a:xfrm>
            <a:off x="713225" y="1925800"/>
            <a:ext cx="2987100" cy="470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800"/>
              <a:buNone/>
              <a:defRPr b="1">
                <a:solidFill>
                  <a:schemeClr val="accen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9" name="Google Shape;29;p5"/>
          <p:cNvSpPr txBox="1"/>
          <p:nvPr>
            <p:ph idx="4" type="subTitle"/>
          </p:nvPr>
        </p:nvSpPr>
        <p:spPr>
          <a:xfrm>
            <a:off x="3962400" y="1925800"/>
            <a:ext cx="2987100" cy="470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 name="Google Shape;30;p5"/>
          <p:cNvSpPr/>
          <p:nvPr/>
        </p:nvSpPr>
        <p:spPr>
          <a:xfrm>
            <a:off x="7520700" y="205110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6304500" y="0"/>
            <a:ext cx="1216200" cy="205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717800" y="383175"/>
            <a:ext cx="7708200" cy="647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35" name="Google Shape;35;p6"/>
          <p:cNvSpPr/>
          <p:nvPr/>
        </p:nvSpPr>
        <p:spPr>
          <a:xfrm rot="5400000">
            <a:off x="6703350" y="270292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1156525" y="1340400"/>
            <a:ext cx="42321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1156525" y="2096100"/>
            <a:ext cx="4232100" cy="201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400">
                <a:solidFill>
                  <a:schemeClr val="accent2"/>
                </a:solidFill>
              </a:defRPr>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a:off x="7951325" y="257175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8"/>
          <p:cNvSpPr txBox="1"/>
          <p:nvPr>
            <p:ph type="title"/>
          </p:nvPr>
        </p:nvSpPr>
        <p:spPr>
          <a:xfrm>
            <a:off x="713225" y="1170000"/>
            <a:ext cx="5533200" cy="28035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4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5" name="Google Shape;45;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
        <p:nvSpPr>
          <p:cNvPr id="46" name="Google Shape;46;p8"/>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a:off x="7951325" y="2571750"/>
            <a:ext cx="1216200" cy="134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txBox="1"/>
          <p:nvPr>
            <p:ph type="title"/>
          </p:nvPr>
        </p:nvSpPr>
        <p:spPr>
          <a:xfrm>
            <a:off x="713375" y="2227050"/>
            <a:ext cx="44625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0" name="Google Shape;50;p9"/>
          <p:cNvSpPr txBox="1"/>
          <p:nvPr>
            <p:ph idx="1" type="subTitle"/>
          </p:nvPr>
        </p:nvSpPr>
        <p:spPr>
          <a:xfrm>
            <a:off x="713225" y="3045375"/>
            <a:ext cx="4462500" cy="67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1" name="Google Shape;51;p9"/>
          <p:cNvSpPr txBox="1"/>
          <p:nvPr>
            <p:ph hasCustomPrompt="1" idx="2" type="title"/>
          </p:nvPr>
        </p:nvSpPr>
        <p:spPr>
          <a:xfrm>
            <a:off x="713300" y="1262325"/>
            <a:ext cx="4462500" cy="11418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52" name="Google Shape;52;p9"/>
          <p:cNvSpPr/>
          <p:nvPr/>
        </p:nvSpPr>
        <p:spPr>
          <a:xfrm>
            <a:off x="5270400" y="979500"/>
            <a:ext cx="1216200" cy="159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p:nvPr/>
        </p:nvSpPr>
        <p:spPr>
          <a:xfrm>
            <a:off x="6486600" y="2571900"/>
            <a:ext cx="12162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0"/>
          <p:cNvSpPr txBox="1"/>
          <p:nvPr>
            <p:ph idx="1" type="body"/>
          </p:nvPr>
        </p:nvSpPr>
        <p:spPr>
          <a:xfrm>
            <a:off x="713225" y="544075"/>
            <a:ext cx="4264800" cy="1541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b="1" sz="3800">
                <a:solidFill>
                  <a:schemeClr val="accent1"/>
                </a:solidFill>
                <a:latin typeface="Inter"/>
                <a:ea typeface="Inter"/>
                <a:cs typeface="Inter"/>
                <a:sym typeface="Inter"/>
              </a:defRPr>
            </a:lvl1pPr>
          </a:lstStyle>
          <a:p/>
        </p:txBody>
      </p:sp>
      <p:sp>
        <p:nvSpPr>
          <p:cNvPr id="57" name="Google Shape;57;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Inter"/>
                <a:ea typeface="Inter"/>
                <a:cs typeface="Inter"/>
                <a:sym typeface="Inter"/>
              </a:defRPr>
            </a:lvl1pPr>
            <a:lvl2pPr lvl="1">
              <a:buNone/>
              <a:defRPr>
                <a:solidFill>
                  <a:schemeClr val="accent1"/>
                </a:solidFill>
                <a:latin typeface="Inter"/>
                <a:ea typeface="Inter"/>
                <a:cs typeface="Inter"/>
                <a:sym typeface="Inter"/>
              </a:defRPr>
            </a:lvl2pPr>
            <a:lvl3pPr lvl="2">
              <a:buNone/>
              <a:defRPr>
                <a:solidFill>
                  <a:schemeClr val="accent1"/>
                </a:solidFill>
                <a:latin typeface="Inter"/>
                <a:ea typeface="Inter"/>
                <a:cs typeface="Inter"/>
                <a:sym typeface="Inter"/>
              </a:defRPr>
            </a:lvl3pPr>
            <a:lvl4pPr lvl="3">
              <a:buNone/>
              <a:defRPr>
                <a:solidFill>
                  <a:schemeClr val="accent1"/>
                </a:solidFill>
                <a:latin typeface="Inter"/>
                <a:ea typeface="Inter"/>
                <a:cs typeface="Inter"/>
                <a:sym typeface="Inter"/>
              </a:defRPr>
            </a:lvl4pPr>
            <a:lvl5pPr lvl="4">
              <a:buNone/>
              <a:defRPr>
                <a:solidFill>
                  <a:schemeClr val="accent1"/>
                </a:solidFill>
                <a:latin typeface="Inter"/>
                <a:ea typeface="Inter"/>
                <a:cs typeface="Inter"/>
                <a:sym typeface="Inter"/>
              </a:defRPr>
            </a:lvl5pPr>
            <a:lvl6pPr lvl="5">
              <a:buNone/>
              <a:defRPr>
                <a:solidFill>
                  <a:schemeClr val="accent1"/>
                </a:solidFill>
                <a:latin typeface="Inter"/>
                <a:ea typeface="Inter"/>
                <a:cs typeface="Inter"/>
                <a:sym typeface="Inter"/>
              </a:defRPr>
            </a:lvl6pPr>
            <a:lvl7pPr lvl="6">
              <a:buNone/>
              <a:defRPr>
                <a:solidFill>
                  <a:schemeClr val="accent1"/>
                </a:solidFill>
                <a:latin typeface="Inter"/>
                <a:ea typeface="Inter"/>
                <a:cs typeface="Inter"/>
                <a:sym typeface="Inter"/>
              </a:defRPr>
            </a:lvl7pPr>
            <a:lvl8pPr lvl="7">
              <a:buNone/>
              <a:defRPr>
                <a:solidFill>
                  <a:schemeClr val="accent1"/>
                </a:solidFill>
                <a:latin typeface="Inter"/>
                <a:ea typeface="Inter"/>
                <a:cs typeface="Inter"/>
                <a:sym typeface="Inter"/>
              </a:defRPr>
            </a:lvl8pPr>
            <a:lvl9pPr lvl="8">
              <a:buNone/>
              <a:defRPr>
                <a:solidFill>
                  <a:schemeClr val="accen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Montserrat"/>
                <a:ea typeface="Montserrat"/>
                <a:cs typeface="Montserrat"/>
                <a:sym typeface="Montserrat"/>
              </a:defRPr>
            </a:lvl1pPr>
            <a:lvl2pPr lvl="1" algn="r">
              <a:buNone/>
              <a:defRPr sz="1300">
                <a:solidFill>
                  <a:schemeClr val="dk2"/>
                </a:solidFill>
                <a:latin typeface="Montserrat"/>
                <a:ea typeface="Montserrat"/>
                <a:cs typeface="Montserrat"/>
                <a:sym typeface="Montserrat"/>
              </a:defRPr>
            </a:lvl2pPr>
            <a:lvl3pPr lvl="2" algn="r">
              <a:buNone/>
              <a:defRPr sz="1300">
                <a:solidFill>
                  <a:schemeClr val="dk2"/>
                </a:solidFill>
                <a:latin typeface="Montserrat"/>
                <a:ea typeface="Montserrat"/>
                <a:cs typeface="Montserrat"/>
                <a:sym typeface="Montserrat"/>
              </a:defRPr>
            </a:lvl3pPr>
            <a:lvl4pPr lvl="3" algn="r">
              <a:buNone/>
              <a:defRPr sz="1300">
                <a:solidFill>
                  <a:schemeClr val="dk2"/>
                </a:solidFill>
                <a:latin typeface="Montserrat"/>
                <a:ea typeface="Montserrat"/>
                <a:cs typeface="Montserrat"/>
                <a:sym typeface="Montserrat"/>
              </a:defRPr>
            </a:lvl4pPr>
            <a:lvl5pPr lvl="4" algn="r">
              <a:buNone/>
              <a:defRPr sz="1300">
                <a:solidFill>
                  <a:schemeClr val="dk2"/>
                </a:solidFill>
                <a:latin typeface="Montserrat"/>
                <a:ea typeface="Montserrat"/>
                <a:cs typeface="Montserrat"/>
                <a:sym typeface="Montserrat"/>
              </a:defRPr>
            </a:lvl5pPr>
            <a:lvl6pPr lvl="5" algn="r">
              <a:buNone/>
              <a:defRPr sz="1300">
                <a:solidFill>
                  <a:schemeClr val="dk2"/>
                </a:solidFill>
                <a:latin typeface="Montserrat"/>
                <a:ea typeface="Montserrat"/>
                <a:cs typeface="Montserrat"/>
                <a:sym typeface="Montserrat"/>
              </a:defRPr>
            </a:lvl6pPr>
            <a:lvl7pPr lvl="6" algn="r">
              <a:buNone/>
              <a:defRPr sz="1300">
                <a:solidFill>
                  <a:schemeClr val="dk2"/>
                </a:solidFill>
                <a:latin typeface="Montserrat"/>
                <a:ea typeface="Montserrat"/>
                <a:cs typeface="Montserrat"/>
                <a:sym typeface="Montserrat"/>
              </a:defRPr>
            </a:lvl7pPr>
            <a:lvl8pPr lvl="7" algn="r">
              <a:buNone/>
              <a:defRPr sz="1300">
                <a:solidFill>
                  <a:schemeClr val="dk2"/>
                </a:solidFill>
                <a:latin typeface="Montserrat"/>
                <a:ea typeface="Montserrat"/>
                <a:cs typeface="Montserrat"/>
                <a:sym typeface="Montserrat"/>
              </a:defRPr>
            </a:lvl8pPr>
            <a:lvl9pPr lvl="8" algn="r">
              <a:buNone/>
              <a:defRPr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doi.org/10.1007/978-981-13-1498-8_5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www.youtube.com/watch?v=SdHTATrrUEk" TargetMode="Externa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nvSpPr>
        <p:spPr>
          <a:xfrm>
            <a:off x="2203500" y="261350"/>
            <a:ext cx="6223200" cy="20526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pt-PT" sz="3380">
                <a:latin typeface="Lato"/>
                <a:ea typeface="Lato"/>
                <a:cs typeface="Lato"/>
                <a:sym typeface="Lato"/>
              </a:rPr>
              <a:t>VCI Digital Model</a:t>
            </a:r>
            <a:endParaRPr b="1" sz="3380">
              <a:solidFill>
                <a:srgbClr val="000000"/>
              </a:solidFill>
              <a:latin typeface="Lato"/>
              <a:ea typeface="Lato"/>
              <a:cs typeface="Lato"/>
              <a:sym typeface="Lato"/>
            </a:endParaRPr>
          </a:p>
        </p:txBody>
      </p:sp>
      <p:pic>
        <p:nvPicPr>
          <p:cNvPr id="207" name="Google Shape;207;p28"/>
          <p:cNvPicPr preferRelativeResize="0"/>
          <p:nvPr/>
        </p:nvPicPr>
        <p:blipFill>
          <a:blip r:embed="rId3">
            <a:alphaModFix/>
          </a:blip>
          <a:stretch>
            <a:fillRect/>
          </a:stretch>
        </p:blipFill>
        <p:spPr>
          <a:xfrm>
            <a:off x="520775" y="3679125"/>
            <a:ext cx="2554444" cy="909000"/>
          </a:xfrm>
          <a:prstGeom prst="rect">
            <a:avLst/>
          </a:prstGeom>
          <a:noFill/>
          <a:ln>
            <a:noFill/>
          </a:ln>
        </p:spPr>
      </p:pic>
      <p:sp>
        <p:nvSpPr>
          <p:cNvPr id="208" name="Google Shape;208;p28"/>
          <p:cNvSpPr txBox="1"/>
          <p:nvPr/>
        </p:nvSpPr>
        <p:spPr>
          <a:xfrm>
            <a:off x="5735700" y="3679125"/>
            <a:ext cx="3043800" cy="12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PT" sz="1100">
                <a:solidFill>
                  <a:srgbClr val="000000"/>
                </a:solidFill>
                <a:latin typeface="Karla"/>
                <a:ea typeface="Karla"/>
                <a:cs typeface="Karla"/>
                <a:sym typeface="Karla"/>
              </a:rPr>
              <a:t>Authors</a:t>
            </a:r>
            <a:br>
              <a:rPr lang="pt-PT" sz="1100">
                <a:solidFill>
                  <a:srgbClr val="000000"/>
                </a:solidFill>
                <a:latin typeface="Karla"/>
                <a:ea typeface="Karla"/>
                <a:cs typeface="Karla"/>
                <a:sym typeface="Karla"/>
              </a:rPr>
            </a:br>
            <a:r>
              <a:rPr lang="pt-PT" sz="1100">
                <a:solidFill>
                  <a:srgbClr val="000000"/>
                </a:solidFill>
                <a:latin typeface="Karla"/>
                <a:ea typeface="Karla"/>
                <a:cs typeface="Karla"/>
                <a:sym typeface="Karla"/>
              </a:rPr>
              <a:t>Diogo Samuel Fernandes</a:t>
            </a:r>
            <a:br>
              <a:rPr lang="pt-PT" sz="1100">
                <a:solidFill>
                  <a:srgbClr val="000000"/>
                </a:solidFill>
                <a:latin typeface="Karla"/>
                <a:ea typeface="Karla"/>
                <a:cs typeface="Karla"/>
                <a:sym typeface="Karla"/>
              </a:rPr>
            </a:br>
            <a:r>
              <a:rPr lang="pt-PT" sz="1100">
                <a:latin typeface="Karla"/>
                <a:ea typeface="Karla"/>
                <a:cs typeface="Karla"/>
                <a:sym typeface="Karla"/>
              </a:rPr>
              <a:t>Juliane Marubayashi</a:t>
            </a:r>
            <a:br>
              <a:rPr lang="pt-PT" sz="1100">
                <a:latin typeface="Karla"/>
                <a:ea typeface="Karla"/>
                <a:cs typeface="Karla"/>
                <a:sym typeface="Karla"/>
              </a:rPr>
            </a:br>
            <a:r>
              <a:rPr lang="pt-PT" sz="1100">
                <a:latin typeface="Karla"/>
                <a:ea typeface="Karla"/>
                <a:cs typeface="Karla"/>
                <a:sym typeface="Karla"/>
              </a:rPr>
              <a:t>Paulo Ribeiro</a:t>
            </a:r>
            <a:endParaRPr sz="1100">
              <a:solidFill>
                <a:srgbClr val="000000"/>
              </a:solidFill>
              <a:latin typeface="Karla"/>
              <a:ea typeface="Karla"/>
              <a:cs typeface="Karla"/>
              <a:sym typeface="Karla"/>
            </a:endParaRPr>
          </a:p>
        </p:txBody>
      </p:sp>
      <p:sp>
        <p:nvSpPr>
          <p:cNvPr id="209" name="Google Shape;209;p28"/>
          <p:cNvSpPr txBox="1"/>
          <p:nvPr/>
        </p:nvSpPr>
        <p:spPr>
          <a:xfrm>
            <a:off x="3040800" y="3834075"/>
            <a:ext cx="3043800" cy="12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PT" sz="1100">
                <a:solidFill>
                  <a:srgbClr val="000000"/>
                </a:solidFill>
                <a:latin typeface="Karla"/>
                <a:ea typeface="Karla"/>
                <a:cs typeface="Karla"/>
                <a:sym typeface="Karla"/>
              </a:rPr>
              <a:t>Instructor</a:t>
            </a:r>
            <a:br>
              <a:rPr lang="pt-PT" sz="1100">
                <a:solidFill>
                  <a:srgbClr val="000000"/>
                </a:solidFill>
                <a:latin typeface="Karla"/>
                <a:ea typeface="Karla"/>
                <a:cs typeface="Karla"/>
                <a:sym typeface="Karla"/>
              </a:rPr>
            </a:br>
            <a:r>
              <a:rPr lang="pt-PT" sz="1100">
                <a:solidFill>
                  <a:srgbClr val="000000"/>
                </a:solidFill>
                <a:latin typeface="Karla"/>
                <a:ea typeface="Karla"/>
                <a:cs typeface="Karla"/>
                <a:sym typeface="Karla"/>
              </a:rPr>
              <a:t>Prof. </a:t>
            </a:r>
            <a:r>
              <a:rPr lang="pt-PT" sz="1100">
                <a:latin typeface="Karla"/>
                <a:ea typeface="Karla"/>
                <a:cs typeface="Karla"/>
                <a:sym typeface="Karla"/>
              </a:rPr>
              <a:t>Rosaldo Rossetti</a:t>
            </a:r>
            <a:endParaRPr sz="1100">
              <a:solidFill>
                <a:srgbClr val="000000"/>
              </a:solidFill>
              <a:latin typeface="Karla"/>
              <a:ea typeface="Karla"/>
              <a:cs typeface="Karla"/>
              <a:sym typeface="Karla"/>
            </a:endParaRPr>
          </a:p>
        </p:txBody>
      </p:sp>
      <p:sp>
        <p:nvSpPr>
          <p:cNvPr id="210" name="Google Shape;210;p28"/>
          <p:cNvSpPr txBox="1"/>
          <p:nvPr/>
        </p:nvSpPr>
        <p:spPr>
          <a:xfrm>
            <a:off x="3393600" y="2233050"/>
            <a:ext cx="5033100" cy="523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pt-PT" sz="1200">
                <a:latin typeface="Karla"/>
                <a:ea typeface="Karla"/>
                <a:cs typeface="Karla"/>
                <a:sym typeface="Karla"/>
              </a:rPr>
              <a:t>Modelling and Simulation</a:t>
            </a:r>
            <a:r>
              <a:rPr lang="pt-PT" sz="1200">
                <a:latin typeface="Karla"/>
                <a:ea typeface="Karla"/>
                <a:cs typeface="Karla"/>
                <a:sym typeface="Karla"/>
              </a:rPr>
              <a:t> </a:t>
            </a:r>
            <a:br>
              <a:rPr lang="pt-PT" sz="1000">
                <a:latin typeface="Karla"/>
                <a:ea typeface="Karla"/>
                <a:cs typeface="Karla"/>
                <a:sym typeface="Karla"/>
              </a:rPr>
            </a:br>
            <a:r>
              <a:rPr lang="pt-PT" sz="1000">
                <a:latin typeface="Karla"/>
                <a:ea typeface="Karla"/>
                <a:cs typeface="Karla"/>
                <a:sym typeface="Karla"/>
              </a:rPr>
              <a:t>Master in Informatics and Computing Engineering</a:t>
            </a:r>
            <a:endParaRPr sz="1000">
              <a:latin typeface="Karla"/>
              <a:ea typeface="Karla"/>
              <a:cs typeface="Karla"/>
              <a:sym typeface="Karl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Lato"/>
                <a:ea typeface="Lato"/>
                <a:cs typeface="Lato"/>
                <a:sym typeface="Lato"/>
              </a:rPr>
              <a:t>(4) </a:t>
            </a:r>
            <a:r>
              <a:rPr lang="pt-PT">
                <a:latin typeface="Lato"/>
                <a:ea typeface="Lato"/>
                <a:cs typeface="Lato"/>
                <a:sym typeface="Lato"/>
              </a:rPr>
              <a:t>Strategy - Calculating the error</a:t>
            </a:r>
            <a:endParaRPr>
              <a:latin typeface="Lato"/>
              <a:ea typeface="Lato"/>
              <a:cs typeface="Lato"/>
              <a:sym typeface="Lato"/>
            </a:endParaRPr>
          </a:p>
        </p:txBody>
      </p:sp>
      <p:sp>
        <p:nvSpPr>
          <p:cNvPr id="284" name="Google Shape;284;p37"/>
          <p:cNvSpPr txBox="1"/>
          <p:nvPr/>
        </p:nvSpPr>
        <p:spPr>
          <a:xfrm>
            <a:off x="683000" y="867050"/>
            <a:ext cx="7647000" cy="170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t-PT" sz="1300">
                <a:solidFill>
                  <a:srgbClr val="0E101A"/>
                </a:solidFill>
                <a:latin typeface="Karla"/>
                <a:ea typeface="Karla"/>
                <a:cs typeface="Karla"/>
                <a:sym typeface="Karla"/>
              </a:rPr>
              <a:t>There are two main strategies for calculating the error.</a:t>
            </a:r>
            <a:endParaRPr sz="1300">
              <a:solidFill>
                <a:srgbClr val="0E101A"/>
              </a:solidFill>
              <a:latin typeface="Karla"/>
              <a:ea typeface="Karla"/>
              <a:cs typeface="Karla"/>
              <a:sym typeface="Karla"/>
            </a:endParaRPr>
          </a:p>
          <a:p>
            <a:pPr indent="-311150" lvl="0" marL="457200" rtl="0" algn="l">
              <a:lnSpc>
                <a:spcPct val="115000"/>
              </a:lnSpc>
              <a:spcBef>
                <a:spcPts val="0"/>
              </a:spcBef>
              <a:spcAft>
                <a:spcPts val="0"/>
              </a:spcAft>
              <a:buClr>
                <a:schemeClr val="accent1"/>
              </a:buClr>
              <a:buSzPts val="1300"/>
              <a:buFont typeface="Karla"/>
              <a:buAutoNum type="arabicPeriod"/>
            </a:pPr>
            <a:r>
              <a:rPr lang="pt-PT" sz="1300">
                <a:solidFill>
                  <a:srgbClr val="0E101A"/>
                </a:solidFill>
                <a:latin typeface="Karla"/>
                <a:ea typeface="Karla"/>
                <a:cs typeface="Karla"/>
                <a:sym typeface="Karla"/>
              </a:rPr>
              <a:t>Compares SUMO’s output with every record of the real data.</a:t>
            </a:r>
            <a:endParaRPr sz="1300">
              <a:solidFill>
                <a:srgbClr val="0E101A"/>
              </a:solidFill>
              <a:latin typeface="Karla"/>
              <a:ea typeface="Karla"/>
              <a:cs typeface="Karla"/>
              <a:sym typeface="Karla"/>
            </a:endParaRPr>
          </a:p>
          <a:p>
            <a:pPr indent="-311150" lvl="0" marL="457200" rtl="0" algn="l">
              <a:lnSpc>
                <a:spcPct val="115000"/>
              </a:lnSpc>
              <a:spcBef>
                <a:spcPts val="0"/>
              </a:spcBef>
              <a:spcAft>
                <a:spcPts val="0"/>
              </a:spcAft>
              <a:buClr>
                <a:schemeClr val="accent1"/>
              </a:buClr>
              <a:buSzPts val="1300"/>
              <a:buFont typeface="Karla"/>
              <a:buAutoNum type="arabicPeriod"/>
            </a:pPr>
            <a:r>
              <a:rPr lang="pt-PT" sz="1300">
                <a:solidFill>
                  <a:srgbClr val="0E101A"/>
                </a:solidFill>
                <a:latin typeface="Karla"/>
                <a:ea typeface="Karla"/>
                <a:cs typeface="Karla"/>
                <a:sym typeface="Karla"/>
              </a:rPr>
              <a:t>Calculate the volume of cars in each simulation sensor per hour and compares this result with the same calculation applied to the real data.</a:t>
            </a:r>
            <a:endParaRPr sz="1300">
              <a:solidFill>
                <a:srgbClr val="0E101A"/>
              </a:solidFill>
              <a:latin typeface="Karla"/>
              <a:ea typeface="Karla"/>
              <a:cs typeface="Karla"/>
              <a:sym typeface="Karla"/>
            </a:endParaRPr>
          </a:p>
          <a:p>
            <a:pPr indent="0" lvl="0" marL="0" rtl="0" algn="l">
              <a:spcBef>
                <a:spcPts val="0"/>
              </a:spcBef>
              <a:spcAft>
                <a:spcPts val="0"/>
              </a:spcAft>
              <a:buNone/>
            </a:pPr>
            <a:r>
              <a:t/>
            </a:r>
            <a:endParaRPr sz="1300">
              <a:latin typeface="Karla"/>
              <a:ea typeface="Karla"/>
              <a:cs typeface="Karla"/>
              <a:sym typeface="Karla"/>
            </a:endParaRPr>
          </a:p>
          <a:p>
            <a:pPr indent="0" lvl="0" marL="0" rtl="0" algn="l">
              <a:spcBef>
                <a:spcPts val="0"/>
              </a:spcBef>
              <a:spcAft>
                <a:spcPts val="0"/>
              </a:spcAft>
              <a:buNone/>
            </a:pPr>
            <a:r>
              <a:rPr lang="pt-PT" sz="1300">
                <a:latin typeface="Karla"/>
                <a:ea typeface="Karla"/>
                <a:cs typeface="Karla"/>
                <a:sym typeface="Karla"/>
              </a:rPr>
              <a:t>We decided to apply the error to three metrics: total volume of cars that entered and left the sensor road during the observation at hand, arithmetic mean speed and harmonic mean speed.</a:t>
            </a:r>
            <a:endParaRPr sz="1300">
              <a:latin typeface="Karla"/>
              <a:ea typeface="Karla"/>
              <a:cs typeface="Karla"/>
              <a:sym typeface="Karla"/>
            </a:endParaRPr>
          </a:p>
        </p:txBody>
      </p:sp>
      <p:sp>
        <p:nvSpPr>
          <p:cNvPr id="285" name="Google Shape;285;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
        <p:nvSpPr>
          <p:cNvPr id="286" name="Google Shape;286;p37"/>
          <p:cNvSpPr txBox="1"/>
          <p:nvPr/>
        </p:nvSpPr>
        <p:spPr>
          <a:xfrm>
            <a:off x="683000" y="2572550"/>
            <a:ext cx="674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300">
                <a:latin typeface="Karla"/>
                <a:ea typeface="Karla"/>
                <a:cs typeface="Karla"/>
                <a:sym typeface="Karla"/>
              </a:rPr>
              <a:t>The type of error we used is the mean absolute error, which is given by:</a:t>
            </a:r>
            <a:endParaRPr sz="1300">
              <a:latin typeface="Karla"/>
              <a:ea typeface="Karla"/>
              <a:cs typeface="Karla"/>
              <a:sym typeface="Karla"/>
            </a:endParaRPr>
          </a:p>
        </p:txBody>
      </p:sp>
      <p:pic>
        <p:nvPicPr>
          <p:cNvPr id="287" name="Google Shape;287;p37"/>
          <p:cNvPicPr preferRelativeResize="0"/>
          <p:nvPr/>
        </p:nvPicPr>
        <p:blipFill>
          <a:blip r:embed="rId3">
            <a:alphaModFix/>
          </a:blip>
          <a:stretch>
            <a:fillRect/>
          </a:stretch>
        </p:blipFill>
        <p:spPr>
          <a:xfrm>
            <a:off x="3166950" y="2983450"/>
            <a:ext cx="2809875" cy="447675"/>
          </a:xfrm>
          <a:prstGeom prst="rect">
            <a:avLst/>
          </a:prstGeom>
          <a:noFill/>
          <a:ln>
            <a:noFill/>
          </a:ln>
        </p:spPr>
      </p:pic>
      <p:sp>
        <p:nvSpPr>
          <p:cNvPr id="288" name="Google Shape;288;p37"/>
          <p:cNvSpPr txBox="1"/>
          <p:nvPr/>
        </p:nvSpPr>
        <p:spPr>
          <a:xfrm>
            <a:off x="823400" y="3531200"/>
            <a:ext cx="7647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300">
                <a:latin typeface="Karla"/>
                <a:ea typeface="Karla"/>
                <a:cs typeface="Karla"/>
                <a:sym typeface="Karla"/>
              </a:rPr>
              <a:t>n =</a:t>
            </a:r>
            <a:r>
              <a:rPr lang="pt-PT" sz="1300">
                <a:latin typeface="Karla"/>
                <a:ea typeface="Karla"/>
                <a:cs typeface="Karla"/>
                <a:sym typeface="Karla"/>
              </a:rPr>
              <a:t> number of observations (nº of records in the first strategy and n</a:t>
            </a:r>
            <a:r>
              <a:rPr lang="pt-PT" sz="1300">
                <a:solidFill>
                  <a:schemeClr val="dk1"/>
                </a:solidFill>
                <a:latin typeface="Karla"/>
                <a:ea typeface="Karla"/>
                <a:cs typeface="Karla"/>
                <a:sym typeface="Karla"/>
              </a:rPr>
              <a:t>º</a:t>
            </a:r>
            <a:r>
              <a:rPr lang="pt-PT" sz="1300">
                <a:latin typeface="Karla"/>
                <a:ea typeface="Karla"/>
                <a:cs typeface="Karla"/>
                <a:sym typeface="Karla"/>
              </a:rPr>
              <a:t> of hour blocks in the second);</a:t>
            </a:r>
            <a:endParaRPr sz="1300">
              <a:latin typeface="Karla"/>
              <a:ea typeface="Karla"/>
              <a:cs typeface="Karla"/>
              <a:sym typeface="Karla"/>
            </a:endParaRPr>
          </a:p>
          <a:p>
            <a:pPr indent="0" lvl="0" marL="0" rtl="0" algn="l">
              <a:spcBef>
                <a:spcPts val="0"/>
              </a:spcBef>
              <a:spcAft>
                <a:spcPts val="0"/>
              </a:spcAft>
              <a:buNone/>
            </a:pPr>
            <a:r>
              <a:rPr b="1" lang="pt-PT" sz="1300">
                <a:latin typeface="Karla"/>
                <a:ea typeface="Karla"/>
                <a:cs typeface="Karla"/>
                <a:sym typeface="Karla"/>
              </a:rPr>
              <a:t>y =</a:t>
            </a:r>
            <a:r>
              <a:rPr lang="pt-PT" sz="1300">
                <a:latin typeface="Karla"/>
                <a:ea typeface="Karla"/>
                <a:cs typeface="Karla"/>
                <a:sym typeface="Karla"/>
              </a:rPr>
              <a:t> real sensor values;</a:t>
            </a:r>
            <a:endParaRPr sz="1300">
              <a:latin typeface="Karla"/>
              <a:ea typeface="Karla"/>
              <a:cs typeface="Karla"/>
              <a:sym typeface="Karla"/>
            </a:endParaRPr>
          </a:p>
          <a:p>
            <a:pPr indent="0" lvl="0" marL="0" rtl="0" algn="l">
              <a:spcBef>
                <a:spcPts val="0"/>
              </a:spcBef>
              <a:spcAft>
                <a:spcPts val="0"/>
              </a:spcAft>
              <a:buNone/>
            </a:pPr>
            <a:r>
              <a:rPr b="1" lang="pt-PT" sz="1300">
                <a:latin typeface="Karla"/>
                <a:ea typeface="Karla"/>
                <a:cs typeface="Karla"/>
                <a:sym typeface="Karla"/>
              </a:rPr>
              <a:t>x =</a:t>
            </a:r>
            <a:r>
              <a:rPr lang="pt-PT" sz="1300">
                <a:latin typeface="Karla"/>
                <a:ea typeface="Karla"/>
                <a:cs typeface="Karla"/>
                <a:sym typeface="Karla"/>
              </a:rPr>
              <a:t> SUMO sensor values;</a:t>
            </a:r>
            <a:endParaRPr sz="1300">
              <a:latin typeface="Karla"/>
              <a:ea typeface="Karla"/>
              <a:cs typeface="Karla"/>
              <a:sym typeface="Karla"/>
            </a:endParaRPr>
          </a:p>
          <a:p>
            <a:pPr indent="0" lvl="0" marL="0" rtl="0" algn="l">
              <a:spcBef>
                <a:spcPts val="0"/>
              </a:spcBef>
              <a:spcAft>
                <a:spcPts val="0"/>
              </a:spcAft>
              <a:buNone/>
            </a:pPr>
            <a:r>
              <a:rPr b="1" lang="pt-PT" sz="1300">
                <a:latin typeface="Karla"/>
                <a:ea typeface="Karla"/>
                <a:cs typeface="Karla"/>
                <a:sym typeface="Karla"/>
              </a:rPr>
              <a:t>e =</a:t>
            </a:r>
            <a:r>
              <a:rPr lang="pt-PT" sz="1300">
                <a:latin typeface="Karla"/>
                <a:ea typeface="Karla"/>
                <a:cs typeface="Karla"/>
                <a:sym typeface="Karla"/>
              </a:rPr>
              <a:t> difference between both values.</a:t>
            </a:r>
            <a:endParaRPr sz="1300">
              <a:latin typeface="Karla"/>
              <a:ea typeface="Karla"/>
              <a:cs typeface="Karla"/>
              <a:sym typeface="Karla"/>
            </a:endParaRPr>
          </a:p>
        </p:txBody>
      </p:sp>
      <p:sp>
        <p:nvSpPr>
          <p:cNvPr id="289" name="Google Shape;289;p37"/>
          <p:cNvSpPr txBox="1"/>
          <p:nvPr/>
        </p:nvSpPr>
        <p:spPr>
          <a:xfrm>
            <a:off x="717800" y="4471975"/>
            <a:ext cx="8007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300">
                <a:latin typeface="Karla"/>
                <a:ea typeface="Karla"/>
                <a:cs typeface="Karla"/>
                <a:sym typeface="Karla"/>
              </a:rPr>
              <a:t>We chose this error </a:t>
            </a:r>
            <a:r>
              <a:rPr lang="pt-PT" sz="1300">
                <a:latin typeface="Karla"/>
                <a:ea typeface="Karla"/>
                <a:cs typeface="Karla"/>
                <a:sym typeface="Karla"/>
              </a:rPr>
              <a:t>measure because it is less sensitive to outliers, which are very frequent in inductive loop data detectors.</a:t>
            </a:r>
            <a:endParaRPr sz="1300">
              <a:latin typeface="Karla"/>
              <a:ea typeface="Karla"/>
              <a:cs typeface="Karla"/>
              <a:sym typeface="Karl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Lato"/>
                <a:ea typeface="Lato"/>
                <a:cs typeface="Lato"/>
                <a:sym typeface="Lato"/>
              </a:rPr>
              <a:t>SUMO configuration</a:t>
            </a:r>
            <a:endParaRPr>
              <a:latin typeface="Lato"/>
              <a:ea typeface="Lato"/>
              <a:cs typeface="Lato"/>
              <a:sym typeface="Lato"/>
            </a:endParaRPr>
          </a:p>
        </p:txBody>
      </p:sp>
      <p:sp>
        <p:nvSpPr>
          <p:cNvPr id="295" name="Google Shape;295;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
        <p:nvSpPr>
          <p:cNvPr id="296" name="Google Shape;296;p38"/>
          <p:cNvSpPr/>
          <p:nvPr/>
        </p:nvSpPr>
        <p:spPr>
          <a:xfrm>
            <a:off x="939500" y="1583550"/>
            <a:ext cx="7174800" cy="33258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sz="1100">
                <a:latin typeface="JetBrains Mono"/>
                <a:ea typeface="JetBrains Mono"/>
                <a:cs typeface="JetBrains Mono"/>
                <a:sym typeface="JetBrains Mono"/>
              </a:rPr>
              <a:t>&lt;configuration&gt;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1100">
                <a:latin typeface="JetBrains Mono"/>
                <a:ea typeface="JetBrains Mono"/>
                <a:cs typeface="JetBrains Mono"/>
                <a:sym typeface="JetBrains Mono"/>
              </a:rPr>
              <a:t>    &lt;input&gt;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1100">
                <a:latin typeface="JetBrains Mono"/>
                <a:ea typeface="JetBrains Mono"/>
                <a:cs typeface="JetBrains Mono"/>
                <a:sym typeface="JetBrains Mono"/>
              </a:rPr>
              <a:t>        &lt;net-file value="vci.net.xml"/&gt;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1100">
                <a:latin typeface="JetBrains Mono"/>
                <a:ea typeface="JetBrains Mono"/>
                <a:cs typeface="JetBrains Mono"/>
                <a:sym typeface="JetBrains Mono"/>
              </a:rPr>
              <a:t>        &lt;route-files value="vci.rou.xml"/&gt;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1100">
                <a:latin typeface="JetBrains Mono"/>
                <a:ea typeface="JetBrains Mono"/>
                <a:cs typeface="JetBrains Mono"/>
                <a:sym typeface="JetBrains Mono"/>
              </a:rPr>
              <a:t>        &lt;additional-files value="detectors.add.xml"/&gt;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1100">
                <a:latin typeface="JetBrains Mono"/>
                <a:ea typeface="JetBrains Mono"/>
                <a:cs typeface="JetBrains Mono"/>
                <a:sym typeface="JetBrains Mono"/>
              </a:rPr>
              <a:t>    &lt;/input&gt;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1100">
                <a:latin typeface="JetBrains Mono"/>
                <a:ea typeface="JetBrains Mono"/>
                <a:cs typeface="JetBrains Mono"/>
                <a:sym typeface="JetBrains Mono"/>
              </a:rPr>
              <a:t>    &lt;time&gt;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1100">
                <a:latin typeface="JetBrains Mono"/>
                <a:ea typeface="JetBrains Mono"/>
                <a:cs typeface="JetBrains Mono"/>
                <a:sym typeface="JetBrains Mono"/>
              </a:rPr>
              <a:t>        &lt;begin value="0"/&gt; </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1100">
                <a:latin typeface="JetBrains Mono"/>
                <a:ea typeface="JetBrains Mono"/>
                <a:cs typeface="JetBrains Mono"/>
                <a:sym typeface="JetBrains Mono"/>
              </a:rPr>
              <a:t>        &lt;end value="9000"/&gt; </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1100">
                <a:latin typeface="JetBrains Mono"/>
                <a:ea typeface="JetBrains Mono"/>
                <a:cs typeface="JetBrains Mono"/>
                <a:sym typeface="JetBrains Mono"/>
              </a:rPr>
              <a:t>    &lt;/time&gt;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1100">
                <a:latin typeface="JetBrains Mono"/>
                <a:ea typeface="JetBrains Mono"/>
                <a:cs typeface="JetBrains Mono"/>
                <a:sym typeface="JetBrains Mono"/>
              </a:rPr>
              <a:t>    &lt;processing&gt;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1100">
                <a:latin typeface="JetBrains Mono"/>
                <a:ea typeface="JetBrains Mono"/>
                <a:cs typeface="JetBrains Mono"/>
                <a:sym typeface="JetBrains Mono"/>
              </a:rPr>
              <a:t>        &lt;time-to-teleport value="0"/&gt;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1100">
                <a:latin typeface="JetBrains Mono"/>
                <a:ea typeface="JetBrains Mono"/>
                <a:cs typeface="JetBrains Mono"/>
                <a:sym typeface="JetBrains Mono"/>
              </a:rPr>
              <a:t>    &lt;/processing&gt;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1100">
                <a:latin typeface="JetBrains Mono"/>
                <a:ea typeface="JetBrains Mono"/>
                <a:cs typeface="JetBrains Mono"/>
                <a:sym typeface="JetBrains Mono"/>
              </a:rPr>
              <a:t>    &lt;report&gt;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1100">
                <a:latin typeface="JetBrains Mono"/>
                <a:ea typeface="JetBrains Mono"/>
                <a:cs typeface="JetBrains Mono"/>
                <a:sym typeface="JetBrains Mono"/>
              </a:rPr>
              <a:t>        &lt;no-duration-log value="true"/&gt;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1100">
                <a:latin typeface="JetBrains Mono"/>
                <a:ea typeface="JetBrains Mono"/>
                <a:cs typeface="JetBrains Mono"/>
                <a:sym typeface="JetBrains Mono"/>
              </a:rPr>
              <a:t>        &lt;no-step-log value="true"/&gt;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1100">
                <a:latin typeface="JetBrains Mono"/>
                <a:ea typeface="JetBrains Mono"/>
                <a:cs typeface="JetBrains Mono"/>
                <a:sym typeface="JetBrains Mono"/>
              </a:rPr>
              <a:t>    &lt;/report&gt;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1100">
                <a:latin typeface="JetBrains Mono"/>
                <a:ea typeface="JetBrains Mono"/>
                <a:cs typeface="JetBrains Mono"/>
                <a:sym typeface="JetBrains Mono"/>
              </a:rPr>
              <a:t>&lt;/configuration&gt;</a:t>
            </a:r>
            <a:endParaRPr sz="1100">
              <a:latin typeface="JetBrains Mono"/>
              <a:ea typeface="JetBrains Mono"/>
              <a:cs typeface="JetBrains Mono"/>
              <a:sym typeface="JetBrains Mono"/>
            </a:endParaRPr>
          </a:p>
        </p:txBody>
      </p:sp>
      <p:sp>
        <p:nvSpPr>
          <p:cNvPr id="297" name="Google Shape;297;p38"/>
          <p:cNvSpPr txBox="1"/>
          <p:nvPr/>
        </p:nvSpPr>
        <p:spPr>
          <a:xfrm>
            <a:off x="904950" y="619875"/>
            <a:ext cx="7334100" cy="112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pt-PT" sz="1100">
                <a:latin typeface="Montserrat"/>
                <a:ea typeface="Montserrat"/>
                <a:cs typeface="Montserrat"/>
                <a:sym typeface="Montserrat"/>
              </a:rPr>
              <a:t>In addition to defining the network and vehicle route files, it was necessary to define the simulation termination time. The value 9000 corresponds to the total number of seconds of the observations used, which in this case corresponded to the average of 2,5h in the morning period of the year 2015.</a:t>
            </a:r>
            <a:endParaRPr sz="11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Lato"/>
                <a:ea typeface="Lato"/>
                <a:cs typeface="Lato"/>
                <a:sym typeface="Lato"/>
              </a:rPr>
              <a:t>Results</a:t>
            </a:r>
            <a:endParaRPr>
              <a:latin typeface="Lato"/>
              <a:ea typeface="Lato"/>
              <a:cs typeface="Lato"/>
              <a:sym typeface="Lato"/>
            </a:endParaRPr>
          </a:p>
        </p:txBody>
      </p:sp>
      <p:sp>
        <p:nvSpPr>
          <p:cNvPr id="303" name="Google Shape;303;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
        <p:nvSpPr>
          <p:cNvPr id="304" name="Google Shape;304;p39"/>
          <p:cNvSpPr txBox="1"/>
          <p:nvPr/>
        </p:nvSpPr>
        <p:spPr>
          <a:xfrm>
            <a:off x="1178725" y="1155300"/>
            <a:ext cx="638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Karla"/>
              <a:ea typeface="Karla"/>
              <a:cs typeface="Karla"/>
              <a:sym typeface="Karla"/>
            </a:endParaRPr>
          </a:p>
        </p:txBody>
      </p:sp>
      <p:graphicFrame>
        <p:nvGraphicFramePr>
          <p:cNvPr id="305" name="Google Shape;305;p39"/>
          <p:cNvGraphicFramePr/>
          <p:nvPr/>
        </p:nvGraphicFramePr>
        <p:xfrm>
          <a:off x="952500" y="3585740"/>
          <a:ext cx="3000000" cy="3000000"/>
        </p:xfrm>
        <a:graphic>
          <a:graphicData uri="http://schemas.openxmlformats.org/drawingml/2006/table">
            <a:tbl>
              <a:tblPr>
                <a:noFill/>
                <a:tableStyleId>{D9B951FB-09D7-4CB2-9A4C-6C7EA3B0F866}</a:tableStyleId>
              </a:tblPr>
              <a:tblGrid>
                <a:gridCol w="1447800"/>
                <a:gridCol w="1447800"/>
                <a:gridCol w="1447800"/>
                <a:gridCol w="1447800"/>
                <a:gridCol w="1447800"/>
              </a:tblGrid>
              <a:tr h="94650">
                <a:tc>
                  <a:txBody>
                    <a:bodyPr/>
                    <a:lstStyle/>
                    <a:p>
                      <a:pPr indent="0" lvl="0" marL="0" rtl="0" algn="ctr">
                        <a:spcBef>
                          <a:spcPts val="0"/>
                        </a:spcBef>
                        <a:spcAft>
                          <a:spcPts val="0"/>
                        </a:spcAft>
                        <a:buNone/>
                      </a:pPr>
                      <a:r>
                        <a:rPr lang="pt-PT"/>
                        <a:t>10%</a:t>
                      </a:r>
                      <a:endParaRPr/>
                    </a:p>
                  </a:txBody>
                  <a:tcPr marT="91425" marB="91425" marR="91425" marL="91425"/>
                </a:tc>
                <a:tc>
                  <a:txBody>
                    <a:bodyPr/>
                    <a:lstStyle/>
                    <a:p>
                      <a:pPr indent="0" lvl="0" marL="0" rtl="0" algn="ctr">
                        <a:spcBef>
                          <a:spcPts val="0"/>
                        </a:spcBef>
                        <a:spcAft>
                          <a:spcPts val="0"/>
                        </a:spcAft>
                        <a:buNone/>
                      </a:pPr>
                      <a:r>
                        <a:rPr lang="pt-PT"/>
                        <a:t>25%</a:t>
                      </a:r>
                      <a:endParaRPr/>
                    </a:p>
                  </a:txBody>
                  <a:tcPr marT="91425" marB="91425" marR="91425" marL="91425"/>
                </a:tc>
                <a:tc>
                  <a:txBody>
                    <a:bodyPr/>
                    <a:lstStyle/>
                    <a:p>
                      <a:pPr indent="0" lvl="0" marL="0" rtl="0" algn="ctr">
                        <a:spcBef>
                          <a:spcPts val="0"/>
                        </a:spcBef>
                        <a:spcAft>
                          <a:spcPts val="0"/>
                        </a:spcAft>
                        <a:buNone/>
                      </a:pPr>
                      <a:r>
                        <a:rPr lang="pt-PT"/>
                        <a:t>50%</a:t>
                      </a:r>
                      <a:endParaRPr/>
                    </a:p>
                  </a:txBody>
                  <a:tcPr marT="91425" marB="91425" marR="91425" marL="91425"/>
                </a:tc>
                <a:tc>
                  <a:txBody>
                    <a:bodyPr/>
                    <a:lstStyle/>
                    <a:p>
                      <a:pPr indent="0" lvl="0" marL="0" rtl="0" algn="ctr">
                        <a:spcBef>
                          <a:spcPts val="0"/>
                        </a:spcBef>
                        <a:spcAft>
                          <a:spcPts val="0"/>
                        </a:spcAft>
                        <a:buNone/>
                      </a:pPr>
                      <a:r>
                        <a:rPr lang="pt-PT"/>
                        <a:t>75%</a:t>
                      </a:r>
                      <a:endParaRPr/>
                    </a:p>
                  </a:txBody>
                  <a:tcPr marT="91425" marB="91425" marR="91425" marL="91425"/>
                </a:tc>
                <a:tc>
                  <a:txBody>
                    <a:bodyPr/>
                    <a:lstStyle/>
                    <a:p>
                      <a:pPr indent="0" lvl="0" marL="0" rtl="0" algn="ctr">
                        <a:spcBef>
                          <a:spcPts val="0"/>
                        </a:spcBef>
                        <a:spcAft>
                          <a:spcPts val="0"/>
                        </a:spcAft>
                        <a:buNone/>
                      </a:pPr>
                      <a:r>
                        <a:rPr lang="pt-PT"/>
                        <a:t>100%</a:t>
                      </a:r>
                      <a:endParaRPr/>
                    </a:p>
                  </a:txBody>
                  <a:tcPr marT="91425" marB="91425" marR="91425" marL="91425"/>
                </a:tc>
              </a:tr>
              <a:tr h="94650">
                <a:tc>
                  <a:txBody>
                    <a:bodyPr/>
                    <a:lstStyle/>
                    <a:p>
                      <a:pPr indent="0" lvl="0" marL="0" rtl="0" algn="ctr">
                        <a:spcBef>
                          <a:spcPts val="0"/>
                        </a:spcBef>
                        <a:spcAft>
                          <a:spcPts val="0"/>
                        </a:spcAft>
                        <a:buNone/>
                      </a:pPr>
                      <a:r>
                        <a:rPr lang="pt-PT"/>
                        <a:t>4,671.672</a:t>
                      </a:r>
                      <a:endParaRPr/>
                    </a:p>
                  </a:txBody>
                  <a:tcPr marT="91425" marB="91425" marR="91425" marL="91425"/>
                </a:tc>
                <a:tc>
                  <a:txBody>
                    <a:bodyPr/>
                    <a:lstStyle/>
                    <a:p>
                      <a:pPr indent="0" lvl="0" marL="0" rtl="0" algn="ctr">
                        <a:spcBef>
                          <a:spcPts val="0"/>
                        </a:spcBef>
                        <a:spcAft>
                          <a:spcPts val="0"/>
                        </a:spcAft>
                        <a:buNone/>
                      </a:pPr>
                      <a:r>
                        <a:rPr lang="pt-PT"/>
                        <a:t>4,485.051</a:t>
                      </a:r>
                      <a:endParaRPr/>
                    </a:p>
                  </a:txBody>
                  <a:tcPr marT="91425" marB="91425" marR="91425" marL="91425"/>
                </a:tc>
                <a:tc>
                  <a:txBody>
                    <a:bodyPr/>
                    <a:lstStyle/>
                    <a:p>
                      <a:pPr indent="0" lvl="0" marL="0" rtl="0" algn="ctr">
                        <a:spcBef>
                          <a:spcPts val="0"/>
                        </a:spcBef>
                        <a:spcAft>
                          <a:spcPts val="0"/>
                        </a:spcAft>
                        <a:buNone/>
                      </a:pPr>
                      <a:r>
                        <a:rPr lang="pt-PT"/>
                        <a:t>4,412.266</a:t>
                      </a:r>
                      <a:endParaRPr/>
                    </a:p>
                  </a:txBody>
                  <a:tcPr marT="91425" marB="91425" marR="91425" marL="91425"/>
                </a:tc>
                <a:tc>
                  <a:txBody>
                    <a:bodyPr/>
                    <a:lstStyle/>
                    <a:p>
                      <a:pPr indent="0" lvl="0" marL="0" rtl="0" algn="ctr">
                        <a:spcBef>
                          <a:spcPts val="0"/>
                        </a:spcBef>
                        <a:spcAft>
                          <a:spcPts val="0"/>
                        </a:spcAft>
                        <a:buNone/>
                      </a:pPr>
                      <a:r>
                        <a:rPr lang="pt-PT"/>
                        <a:t>4,346.030</a:t>
                      </a:r>
                      <a:endParaRPr/>
                    </a:p>
                  </a:txBody>
                  <a:tcPr marT="91425" marB="91425" marR="91425" marL="91425"/>
                </a:tc>
                <a:tc>
                  <a:txBody>
                    <a:bodyPr/>
                    <a:lstStyle/>
                    <a:p>
                      <a:pPr indent="0" lvl="0" marL="0" rtl="0" algn="ctr">
                        <a:spcBef>
                          <a:spcPts val="0"/>
                        </a:spcBef>
                        <a:spcAft>
                          <a:spcPts val="0"/>
                        </a:spcAft>
                        <a:buNone/>
                      </a:pPr>
                      <a:r>
                        <a:rPr lang="pt-PT"/>
                        <a:t>4,193.740</a:t>
                      </a:r>
                      <a:endParaRPr/>
                    </a:p>
                  </a:txBody>
                  <a:tcPr marT="91425" marB="91425" marR="91425" marL="91425"/>
                </a:tc>
              </a:tr>
            </a:tbl>
          </a:graphicData>
        </a:graphic>
      </p:graphicFrame>
      <p:graphicFrame>
        <p:nvGraphicFramePr>
          <p:cNvPr id="306" name="Google Shape;306;p39"/>
          <p:cNvGraphicFramePr/>
          <p:nvPr/>
        </p:nvGraphicFramePr>
        <p:xfrm>
          <a:off x="915475" y="2265390"/>
          <a:ext cx="3000000" cy="3000000"/>
        </p:xfrm>
        <a:graphic>
          <a:graphicData uri="http://schemas.openxmlformats.org/drawingml/2006/table">
            <a:tbl>
              <a:tblPr>
                <a:noFill/>
                <a:tableStyleId>{D9B951FB-09D7-4CB2-9A4C-6C7EA3B0F866}</a:tableStyleId>
              </a:tblPr>
              <a:tblGrid>
                <a:gridCol w="1447800"/>
                <a:gridCol w="1447800"/>
                <a:gridCol w="1447800"/>
                <a:gridCol w="1447800"/>
                <a:gridCol w="1447800"/>
              </a:tblGrid>
              <a:tr h="94650">
                <a:tc>
                  <a:txBody>
                    <a:bodyPr/>
                    <a:lstStyle/>
                    <a:p>
                      <a:pPr indent="0" lvl="0" marL="0" rtl="0" algn="ctr">
                        <a:spcBef>
                          <a:spcPts val="0"/>
                        </a:spcBef>
                        <a:spcAft>
                          <a:spcPts val="0"/>
                        </a:spcAft>
                        <a:buNone/>
                      </a:pPr>
                      <a:r>
                        <a:rPr lang="pt-PT"/>
                        <a:t>10%</a:t>
                      </a:r>
                      <a:endParaRPr/>
                    </a:p>
                  </a:txBody>
                  <a:tcPr marT="91425" marB="91425" marR="91425" marL="91425"/>
                </a:tc>
                <a:tc>
                  <a:txBody>
                    <a:bodyPr/>
                    <a:lstStyle/>
                    <a:p>
                      <a:pPr indent="0" lvl="0" marL="0" rtl="0" algn="ctr">
                        <a:spcBef>
                          <a:spcPts val="0"/>
                        </a:spcBef>
                        <a:spcAft>
                          <a:spcPts val="0"/>
                        </a:spcAft>
                        <a:buNone/>
                      </a:pPr>
                      <a:r>
                        <a:rPr lang="pt-PT"/>
                        <a:t>25%</a:t>
                      </a:r>
                      <a:endParaRPr/>
                    </a:p>
                  </a:txBody>
                  <a:tcPr marT="91425" marB="91425" marR="91425" marL="91425"/>
                </a:tc>
                <a:tc>
                  <a:txBody>
                    <a:bodyPr/>
                    <a:lstStyle/>
                    <a:p>
                      <a:pPr indent="0" lvl="0" marL="0" rtl="0" algn="ctr">
                        <a:spcBef>
                          <a:spcPts val="0"/>
                        </a:spcBef>
                        <a:spcAft>
                          <a:spcPts val="0"/>
                        </a:spcAft>
                        <a:buNone/>
                      </a:pPr>
                      <a:r>
                        <a:rPr lang="pt-PT"/>
                        <a:t>50%</a:t>
                      </a:r>
                      <a:endParaRPr/>
                    </a:p>
                  </a:txBody>
                  <a:tcPr marT="91425" marB="91425" marR="91425" marL="91425"/>
                </a:tc>
                <a:tc>
                  <a:txBody>
                    <a:bodyPr/>
                    <a:lstStyle/>
                    <a:p>
                      <a:pPr indent="0" lvl="0" marL="0" rtl="0" algn="ctr">
                        <a:spcBef>
                          <a:spcPts val="0"/>
                        </a:spcBef>
                        <a:spcAft>
                          <a:spcPts val="0"/>
                        </a:spcAft>
                        <a:buNone/>
                      </a:pPr>
                      <a:r>
                        <a:rPr lang="pt-PT"/>
                        <a:t>75%</a:t>
                      </a:r>
                      <a:endParaRPr/>
                    </a:p>
                  </a:txBody>
                  <a:tcPr marT="91425" marB="91425" marR="91425" marL="91425"/>
                </a:tc>
                <a:tc>
                  <a:txBody>
                    <a:bodyPr/>
                    <a:lstStyle/>
                    <a:p>
                      <a:pPr indent="0" lvl="0" marL="0" rtl="0" algn="ctr">
                        <a:spcBef>
                          <a:spcPts val="0"/>
                        </a:spcBef>
                        <a:spcAft>
                          <a:spcPts val="0"/>
                        </a:spcAft>
                        <a:buNone/>
                      </a:pPr>
                      <a:r>
                        <a:rPr lang="pt-PT"/>
                        <a:t>100%</a:t>
                      </a:r>
                      <a:endParaRPr/>
                    </a:p>
                  </a:txBody>
                  <a:tcPr marT="91425" marB="91425" marR="91425" marL="91425"/>
                </a:tc>
              </a:tr>
              <a:tr h="94650">
                <a:tc>
                  <a:txBody>
                    <a:bodyPr/>
                    <a:lstStyle/>
                    <a:p>
                      <a:pPr indent="0" lvl="0" marL="0" rtl="0" algn="ctr">
                        <a:spcBef>
                          <a:spcPts val="0"/>
                        </a:spcBef>
                        <a:spcAft>
                          <a:spcPts val="0"/>
                        </a:spcAft>
                        <a:buNone/>
                      </a:pPr>
                      <a:r>
                        <a:rPr lang="pt-PT"/>
                        <a:t>47,576.070</a:t>
                      </a:r>
                      <a:endParaRPr/>
                    </a:p>
                  </a:txBody>
                  <a:tcPr marT="91425" marB="91425" marR="91425" marL="91425"/>
                </a:tc>
                <a:tc>
                  <a:txBody>
                    <a:bodyPr/>
                    <a:lstStyle/>
                    <a:p>
                      <a:pPr indent="0" lvl="0" marL="0" rtl="0" algn="ctr">
                        <a:spcBef>
                          <a:spcPts val="0"/>
                        </a:spcBef>
                        <a:spcAft>
                          <a:spcPts val="0"/>
                        </a:spcAft>
                        <a:buNone/>
                      </a:pPr>
                      <a:r>
                        <a:rPr lang="pt-PT"/>
                        <a:t>46,954.375</a:t>
                      </a:r>
                      <a:endParaRPr/>
                    </a:p>
                  </a:txBody>
                  <a:tcPr marT="91425" marB="91425" marR="91425" marL="91425"/>
                </a:tc>
                <a:tc>
                  <a:txBody>
                    <a:bodyPr/>
                    <a:lstStyle/>
                    <a:p>
                      <a:pPr indent="0" lvl="0" marL="0" rtl="0" algn="ctr">
                        <a:spcBef>
                          <a:spcPts val="0"/>
                        </a:spcBef>
                        <a:spcAft>
                          <a:spcPts val="0"/>
                        </a:spcAft>
                        <a:buNone/>
                      </a:pPr>
                      <a:r>
                        <a:rPr lang="pt-PT"/>
                        <a:t>46,835.290</a:t>
                      </a:r>
                      <a:endParaRPr/>
                    </a:p>
                  </a:txBody>
                  <a:tcPr marT="91425" marB="91425" marR="91425" marL="91425"/>
                </a:tc>
                <a:tc>
                  <a:txBody>
                    <a:bodyPr/>
                    <a:lstStyle/>
                    <a:p>
                      <a:pPr indent="0" lvl="0" marL="0" rtl="0" algn="ctr">
                        <a:spcBef>
                          <a:spcPts val="0"/>
                        </a:spcBef>
                        <a:spcAft>
                          <a:spcPts val="0"/>
                        </a:spcAft>
                        <a:buNone/>
                      </a:pPr>
                      <a:r>
                        <a:rPr lang="pt-PT"/>
                        <a:t>47,223.463</a:t>
                      </a:r>
                      <a:endParaRPr/>
                    </a:p>
                  </a:txBody>
                  <a:tcPr marT="91425" marB="91425" marR="91425" marL="91425"/>
                </a:tc>
                <a:tc>
                  <a:txBody>
                    <a:bodyPr/>
                    <a:lstStyle/>
                    <a:p>
                      <a:pPr indent="0" lvl="0" marL="0" rtl="0" algn="ctr">
                        <a:spcBef>
                          <a:spcPts val="0"/>
                        </a:spcBef>
                        <a:spcAft>
                          <a:spcPts val="0"/>
                        </a:spcAft>
                        <a:buNone/>
                      </a:pPr>
                      <a:r>
                        <a:rPr lang="pt-PT"/>
                        <a:t>47,029.250</a:t>
                      </a:r>
                      <a:endParaRPr/>
                    </a:p>
                  </a:txBody>
                  <a:tcPr marT="91425" marB="91425" marR="91425" marL="91425"/>
                </a:tc>
              </a:tr>
            </a:tbl>
          </a:graphicData>
        </a:graphic>
      </p:graphicFrame>
      <p:sp>
        <p:nvSpPr>
          <p:cNvPr id="307" name="Google Shape;307;p39"/>
          <p:cNvSpPr txBox="1"/>
          <p:nvPr/>
        </p:nvSpPr>
        <p:spPr>
          <a:xfrm>
            <a:off x="1006500" y="991700"/>
            <a:ext cx="7185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300">
                <a:latin typeface="Karla"/>
                <a:ea typeface="Karla"/>
                <a:cs typeface="Karla"/>
                <a:sym typeface="Karla"/>
              </a:rPr>
              <a:t>We tested the various scenarios to find out which one was closest to the real traffic behaviour on the VCI.</a:t>
            </a:r>
            <a:endParaRPr sz="1300">
              <a:latin typeface="Karla"/>
              <a:ea typeface="Karla"/>
              <a:cs typeface="Karla"/>
              <a:sym typeface="Karla"/>
            </a:endParaRPr>
          </a:p>
          <a:p>
            <a:pPr indent="0" lvl="0" marL="0" rtl="0" algn="l">
              <a:spcBef>
                <a:spcPts val="0"/>
              </a:spcBef>
              <a:spcAft>
                <a:spcPts val="0"/>
              </a:spcAft>
              <a:buNone/>
            </a:pPr>
            <a:r>
              <a:rPr lang="pt-PT" sz="1300">
                <a:latin typeface="Karla"/>
                <a:ea typeface="Karla"/>
                <a:cs typeface="Karla"/>
                <a:sym typeface="Karla"/>
              </a:rPr>
              <a:t>The maximum value in each scenario corresponds to the totality of cars resulting from the equal division of the flows of each sensor by the OD pairs whose routes pass through them.</a:t>
            </a:r>
            <a:endParaRPr sz="1300">
              <a:latin typeface="Karla"/>
              <a:ea typeface="Karla"/>
              <a:cs typeface="Karla"/>
              <a:sym typeface="Karla"/>
            </a:endParaRPr>
          </a:p>
        </p:txBody>
      </p:sp>
      <p:sp>
        <p:nvSpPr>
          <p:cNvPr id="308" name="Google Shape;308;p39"/>
          <p:cNvSpPr txBox="1"/>
          <p:nvPr/>
        </p:nvSpPr>
        <p:spPr>
          <a:xfrm>
            <a:off x="915475" y="1870613"/>
            <a:ext cx="202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a:latin typeface="Montserrat"/>
                <a:ea typeface="Montserrat"/>
                <a:cs typeface="Montserrat"/>
                <a:sym typeface="Montserrat"/>
              </a:rPr>
              <a:t>Strategy 1:</a:t>
            </a:r>
            <a:endParaRPr b="1">
              <a:latin typeface="Montserrat"/>
              <a:ea typeface="Montserrat"/>
              <a:cs typeface="Montserrat"/>
              <a:sym typeface="Montserrat"/>
            </a:endParaRPr>
          </a:p>
        </p:txBody>
      </p:sp>
      <p:sp>
        <p:nvSpPr>
          <p:cNvPr id="309" name="Google Shape;309;p39"/>
          <p:cNvSpPr txBox="1"/>
          <p:nvPr/>
        </p:nvSpPr>
        <p:spPr>
          <a:xfrm>
            <a:off x="952500" y="3185550"/>
            <a:ext cx="202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a:latin typeface="Montserrat"/>
                <a:ea typeface="Montserrat"/>
                <a:cs typeface="Montserrat"/>
                <a:sym typeface="Montserrat"/>
              </a:rPr>
              <a:t>Strategy 2:</a:t>
            </a:r>
            <a:endParaRPr b="1">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1208325" y="296900"/>
            <a:ext cx="4232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PT">
                <a:latin typeface="Lato"/>
                <a:ea typeface="Lato"/>
                <a:cs typeface="Lato"/>
                <a:sym typeface="Lato"/>
              </a:rPr>
              <a:t>Conclusion</a:t>
            </a:r>
            <a:endParaRPr>
              <a:latin typeface="Lato"/>
              <a:ea typeface="Lato"/>
              <a:cs typeface="Lato"/>
              <a:sym typeface="Lato"/>
            </a:endParaRPr>
          </a:p>
        </p:txBody>
      </p:sp>
      <p:sp>
        <p:nvSpPr>
          <p:cNvPr id="315" name="Google Shape;315;p40"/>
          <p:cNvSpPr txBox="1"/>
          <p:nvPr>
            <p:ph idx="1" type="body"/>
          </p:nvPr>
        </p:nvSpPr>
        <p:spPr>
          <a:xfrm>
            <a:off x="1138100" y="1126325"/>
            <a:ext cx="4232100" cy="33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sz="1300">
                <a:solidFill>
                  <a:schemeClr val="dk1"/>
                </a:solidFill>
                <a:latin typeface="Karla"/>
                <a:ea typeface="Karla"/>
                <a:cs typeface="Karla"/>
                <a:sym typeface="Karla"/>
              </a:rPr>
              <a:t>This project creates a descriptive model of the VCI, to test new scenarios, understand its current problems and prescribe new solutions for future improvement. </a:t>
            </a:r>
            <a:endParaRPr sz="1300">
              <a:solidFill>
                <a:schemeClr val="dk1"/>
              </a:solidFill>
              <a:latin typeface="Karla"/>
              <a:ea typeface="Karla"/>
              <a:cs typeface="Karla"/>
              <a:sym typeface="Karla"/>
            </a:endParaRPr>
          </a:p>
          <a:p>
            <a:pPr indent="0" lvl="0" marL="0" rtl="0" algn="l">
              <a:spcBef>
                <a:spcPts val="1600"/>
              </a:spcBef>
              <a:spcAft>
                <a:spcPts val="0"/>
              </a:spcAft>
              <a:buClr>
                <a:schemeClr val="dk1"/>
              </a:buClr>
              <a:buSzPts val="1100"/>
              <a:buFont typeface="Arial"/>
              <a:buNone/>
            </a:pPr>
            <a:r>
              <a:rPr lang="pt-PT" sz="1300">
                <a:solidFill>
                  <a:schemeClr val="dk1"/>
                </a:solidFill>
                <a:latin typeface="Karla"/>
                <a:ea typeface="Karla"/>
                <a:cs typeface="Karla"/>
                <a:sym typeface="Karla"/>
              </a:rPr>
              <a:t>We've successfully applied modelling methodologies to enhance and validate the descriptive model. Although the error is still significant, by exploring more scenarios, the variation of the error will follow a diminishing marginal return and stabilize at some moment. </a:t>
            </a:r>
            <a:endParaRPr sz="1300">
              <a:solidFill>
                <a:schemeClr val="dk1"/>
              </a:solidFill>
              <a:latin typeface="Karla"/>
              <a:ea typeface="Karla"/>
              <a:cs typeface="Karla"/>
              <a:sym typeface="Karla"/>
            </a:endParaRPr>
          </a:p>
          <a:p>
            <a:pPr indent="0" lvl="0" marL="0" rtl="0" algn="l">
              <a:spcBef>
                <a:spcPts val="1600"/>
              </a:spcBef>
              <a:spcAft>
                <a:spcPts val="0"/>
              </a:spcAft>
              <a:buClr>
                <a:schemeClr val="dk1"/>
              </a:buClr>
              <a:buSzPts val="1100"/>
              <a:buFont typeface="Arial"/>
              <a:buNone/>
            </a:pPr>
            <a:r>
              <a:rPr lang="pt-PT" sz="1300">
                <a:solidFill>
                  <a:schemeClr val="dk1"/>
                </a:solidFill>
                <a:latin typeface="Karla"/>
                <a:ea typeface="Karla"/>
                <a:cs typeface="Karla"/>
                <a:sym typeface="Karla"/>
              </a:rPr>
              <a:t>As the OD matrices describe every pair of origin and destination of the VCI in the map, the modifications in this type of file involve changing the number of cars in the OD matrix.</a:t>
            </a:r>
            <a:endParaRPr sz="1300">
              <a:solidFill>
                <a:schemeClr val="dk1"/>
              </a:solidFill>
              <a:latin typeface="Karla"/>
              <a:ea typeface="Karla"/>
              <a:cs typeface="Karla"/>
              <a:sym typeface="Karla"/>
            </a:endParaRPr>
          </a:p>
          <a:p>
            <a:pPr indent="0" lvl="0" marL="0" rtl="0" algn="l">
              <a:spcBef>
                <a:spcPts val="1600"/>
              </a:spcBef>
              <a:spcAft>
                <a:spcPts val="0"/>
              </a:spcAft>
              <a:buClr>
                <a:schemeClr val="dk1"/>
              </a:buClr>
              <a:buSzPts val="1100"/>
              <a:buFont typeface="Arial"/>
              <a:buNone/>
            </a:pPr>
            <a:r>
              <a:t/>
            </a:r>
            <a:endParaRPr sz="1300">
              <a:solidFill>
                <a:schemeClr val="dk1"/>
              </a:solidFill>
              <a:latin typeface="Karla"/>
              <a:ea typeface="Karla"/>
              <a:cs typeface="Karla"/>
              <a:sym typeface="Karla"/>
            </a:endParaRPr>
          </a:p>
          <a:p>
            <a:pPr indent="0" lvl="0" marL="0" rtl="0" algn="l">
              <a:spcBef>
                <a:spcPts val="1600"/>
              </a:spcBef>
              <a:spcAft>
                <a:spcPts val="0"/>
              </a:spcAft>
              <a:buClr>
                <a:schemeClr val="dk1"/>
              </a:buClr>
              <a:buSzPts val="1100"/>
              <a:buFont typeface="Arial"/>
              <a:buNone/>
            </a:pPr>
            <a:r>
              <a:t/>
            </a:r>
            <a:endParaRPr sz="1300">
              <a:solidFill>
                <a:schemeClr val="dk1"/>
              </a:solidFill>
              <a:latin typeface="Karla"/>
              <a:ea typeface="Karla"/>
              <a:cs typeface="Karla"/>
              <a:sym typeface="Karla"/>
            </a:endParaRPr>
          </a:p>
          <a:p>
            <a:pPr indent="0" lvl="0" marL="0" rtl="0" algn="l">
              <a:spcBef>
                <a:spcPts val="1600"/>
              </a:spcBef>
              <a:spcAft>
                <a:spcPts val="0"/>
              </a:spcAft>
              <a:buClr>
                <a:schemeClr val="dk1"/>
              </a:buClr>
              <a:buSzPts val="1100"/>
              <a:buFont typeface="Arial"/>
              <a:buNone/>
            </a:pPr>
            <a:r>
              <a:t/>
            </a:r>
            <a:endParaRPr sz="1300">
              <a:solidFill>
                <a:schemeClr val="dk1"/>
              </a:solidFill>
              <a:latin typeface="Karla"/>
              <a:ea typeface="Karla"/>
              <a:cs typeface="Karla"/>
              <a:sym typeface="Karla"/>
            </a:endParaRPr>
          </a:p>
          <a:p>
            <a:pPr indent="0" lvl="0" marL="0" rtl="0" algn="l">
              <a:spcBef>
                <a:spcPts val="1600"/>
              </a:spcBef>
              <a:spcAft>
                <a:spcPts val="0"/>
              </a:spcAft>
              <a:buNone/>
            </a:pPr>
            <a:r>
              <a:t/>
            </a:r>
            <a:endParaRPr sz="1300">
              <a:latin typeface="Karla"/>
              <a:ea typeface="Karla"/>
              <a:cs typeface="Karla"/>
              <a:sym typeface="Karla"/>
            </a:endParaRPr>
          </a:p>
        </p:txBody>
      </p:sp>
      <p:sp>
        <p:nvSpPr>
          <p:cNvPr id="316" name="Google Shape;316;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nvSpPr>
        <p:spPr>
          <a:xfrm>
            <a:off x="717800" y="383175"/>
            <a:ext cx="7708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PT" sz="2800">
                <a:solidFill>
                  <a:schemeClr val="accent1"/>
                </a:solidFill>
                <a:latin typeface="Lato"/>
                <a:ea typeface="Lato"/>
                <a:cs typeface="Lato"/>
                <a:sym typeface="Lato"/>
              </a:rPr>
              <a:t>Index</a:t>
            </a:r>
            <a:endParaRPr b="1" sz="2800">
              <a:solidFill>
                <a:schemeClr val="accent1"/>
              </a:solidFill>
              <a:latin typeface="Lato"/>
              <a:ea typeface="Lato"/>
              <a:cs typeface="Lato"/>
              <a:sym typeface="Lato"/>
            </a:endParaRPr>
          </a:p>
        </p:txBody>
      </p:sp>
      <p:sp>
        <p:nvSpPr>
          <p:cNvPr id="216" name="Google Shape;216;p29"/>
          <p:cNvSpPr txBox="1"/>
          <p:nvPr/>
        </p:nvSpPr>
        <p:spPr>
          <a:xfrm>
            <a:off x="847025" y="1090800"/>
            <a:ext cx="74268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Clr>
                <a:schemeClr val="accent1"/>
              </a:buClr>
              <a:buSzPts val="1400"/>
              <a:buFont typeface="Karla"/>
              <a:buAutoNum type="arabicPeriod"/>
            </a:pPr>
            <a:r>
              <a:rPr lang="pt-PT">
                <a:latin typeface="Karla"/>
                <a:ea typeface="Karla"/>
                <a:cs typeface="Karla"/>
                <a:sym typeface="Karla"/>
              </a:rPr>
              <a:t>Context</a:t>
            </a:r>
            <a:endParaRPr>
              <a:latin typeface="Karla"/>
              <a:ea typeface="Karla"/>
              <a:cs typeface="Karla"/>
              <a:sym typeface="Karla"/>
            </a:endParaRPr>
          </a:p>
          <a:p>
            <a:pPr indent="-317500" lvl="0" marL="457200" rtl="0" algn="l">
              <a:lnSpc>
                <a:spcPct val="200000"/>
              </a:lnSpc>
              <a:spcBef>
                <a:spcPts val="0"/>
              </a:spcBef>
              <a:spcAft>
                <a:spcPts val="0"/>
              </a:spcAft>
              <a:buClr>
                <a:schemeClr val="accent1"/>
              </a:buClr>
              <a:buSzPts val="1400"/>
              <a:buFont typeface="Karla"/>
              <a:buAutoNum type="arabicPeriod"/>
            </a:pPr>
            <a:r>
              <a:rPr lang="pt-PT">
                <a:latin typeface="Karla"/>
                <a:ea typeface="Karla"/>
                <a:cs typeface="Karla"/>
                <a:sym typeface="Karla"/>
              </a:rPr>
              <a:t>Data format</a:t>
            </a:r>
            <a:endParaRPr>
              <a:latin typeface="Karla"/>
              <a:ea typeface="Karla"/>
              <a:cs typeface="Karla"/>
              <a:sym typeface="Karla"/>
            </a:endParaRPr>
          </a:p>
          <a:p>
            <a:pPr indent="-317500" lvl="0" marL="457200" rtl="0" algn="l">
              <a:lnSpc>
                <a:spcPct val="200000"/>
              </a:lnSpc>
              <a:spcBef>
                <a:spcPts val="0"/>
              </a:spcBef>
              <a:spcAft>
                <a:spcPts val="0"/>
              </a:spcAft>
              <a:buClr>
                <a:schemeClr val="accent1"/>
              </a:buClr>
              <a:buSzPts val="1400"/>
              <a:buFont typeface="Karla"/>
              <a:buAutoNum type="arabicPeriod"/>
            </a:pPr>
            <a:r>
              <a:rPr lang="pt-PT">
                <a:latin typeface="Karla"/>
                <a:ea typeface="Karla"/>
                <a:cs typeface="Karla"/>
                <a:sym typeface="Karla"/>
              </a:rPr>
              <a:t>Map cleaning</a:t>
            </a:r>
            <a:endParaRPr>
              <a:latin typeface="Karla"/>
              <a:ea typeface="Karla"/>
              <a:cs typeface="Karla"/>
              <a:sym typeface="Karla"/>
            </a:endParaRPr>
          </a:p>
          <a:p>
            <a:pPr indent="-317500" lvl="0" marL="457200" rtl="0" algn="l">
              <a:lnSpc>
                <a:spcPct val="200000"/>
              </a:lnSpc>
              <a:spcBef>
                <a:spcPts val="0"/>
              </a:spcBef>
              <a:spcAft>
                <a:spcPts val="0"/>
              </a:spcAft>
              <a:buClr>
                <a:schemeClr val="accent1"/>
              </a:buClr>
              <a:buSzPts val="1400"/>
              <a:buFont typeface="Karla"/>
              <a:buAutoNum type="arabicPeriod"/>
            </a:pPr>
            <a:r>
              <a:rPr lang="pt-PT">
                <a:latin typeface="Karla"/>
                <a:ea typeface="Karla"/>
                <a:cs typeface="Karla"/>
                <a:sym typeface="Karla"/>
              </a:rPr>
              <a:t>Strategy</a:t>
            </a:r>
            <a:endParaRPr>
              <a:latin typeface="Karla"/>
              <a:ea typeface="Karla"/>
              <a:cs typeface="Karla"/>
              <a:sym typeface="Karla"/>
            </a:endParaRPr>
          </a:p>
          <a:p>
            <a:pPr indent="-317500" lvl="0" marL="457200" rtl="0" algn="l">
              <a:lnSpc>
                <a:spcPct val="200000"/>
              </a:lnSpc>
              <a:spcBef>
                <a:spcPts val="0"/>
              </a:spcBef>
              <a:spcAft>
                <a:spcPts val="0"/>
              </a:spcAft>
              <a:buClr>
                <a:schemeClr val="accent1"/>
              </a:buClr>
              <a:buSzPts val="1400"/>
              <a:buFont typeface="Karla"/>
              <a:buAutoNum type="arabicPeriod"/>
            </a:pPr>
            <a:r>
              <a:rPr lang="pt-PT">
                <a:latin typeface="Karla"/>
                <a:ea typeface="Karla"/>
                <a:cs typeface="Karla"/>
                <a:sym typeface="Karla"/>
              </a:rPr>
              <a:t>SUMO configuration</a:t>
            </a:r>
            <a:endParaRPr>
              <a:latin typeface="Karla"/>
              <a:ea typeface="Karla"/>
              <a:cs typeface="Karla"/>
              <a:sym typeface="Karla"/>
            </a:endParaRPr>
          </a:p>
          <a:p>
            <a:pPr indent="-317500" lvl="0" marL="457200" rtl="0" algn="l">
              <a:lnSpc>
                <a:spcPct val="200000"/>
              </a:lnSpc>
              <a:spcBef>
                <a:spcPts val="0"/>
              </a:spcBef>
              <a:spcAft>
                <a:spcPts val="0"/>
              </a:spcAft>
              <a:buClr>
                <a:schemeClr val="accent1"/>
              </a:buClr>
              <a:buSzPts val="1400"/>
              <a:buFont typeface="Karla"/>
              <a:buAutoNum type="arabicPeriod"/>
            </a:pPr>
            <a:r>
              <a:rPr lang="pt-PT">
                <a:latin typeface="Karla"/>
                <a:ea typeface="Karla"/>
                <a:cs typeface="Karla"/>
                <a:sym typeface="Karla"/>
              </a:rPr>
              <a:t>Results</a:t>
            </a:r>
            <a:endParaRPr>
              <a:latin typeface="Karla"/>
              <a:ea typeface="Karla"/>
              <a:cs typeface="Karla"/>
              <a:sym typeface="Karla"/>
            </a:endParaRPr>
          </a:p>
          <a:p>
            <a:pPr indent="-317500" lvl="0" marL="457200" rtl="0" algn="l">
              <a:lnSpc>
                <a:spcPct val="200000"/>
              </a:lnSpc>
              <a:spcBef>
                <a:spcPts val="0"/>
              </a:spcBef>
              <a:spcAft>
                <a:spcPts val="0"/>
              </a:spcAft>
              <a:buClr>
                <a:schemeClr val="accent1"/>
              </a:buClr>
              <a:buSzPts val="1400"/>
              <a:buFont typeface="Karla"/>
              <a:buAutoNum type="arabicPeriod"/>
            </a:pPr>
            <a:r>
              <a:rPr lang="pt-PT">
                <a:latin typeface="Karla"/>
                <a:ea typeface="Karla"/>
                <a:cs typeface="Karla"/>
                <a:sym typeface="Karla"/>
              </a:rPr>
              <a:t>Conclusions</a:t>
            </a:r>
            <a:endParaRPr>
              <a:latin typeface="Karla"/>
              <a:ea typeface="Karla"/>
              <a:cs typeface="Karla"/>
              <a:sym typeface="Karla"/>
            </a:endParaRPr>
          </a:p>
        </p:txBody>
      </p:sp>
      <p:sp>
        <p:nvSpPr>
          <p:cNvPr id="217" name="Google Shape;217;p29"/>
          <p:cNvSpPr/>
          <p:nvPr/>
        </p:nvSpPr>
        <p:spPr>
          <a:xfrm>
            <a:off x="6843675" y="2424450"/>
            <a:ext cx="1160100" cy="2062200"/>
          </a:xfrm>
          <a:prstGeom prst="rect">
            <a:avLst/>
          </a:prstGeom>
          <a:solidFill>
            <a:schemeClr val="dk2"/>
          </a:solidFill>
          <a:ln cap="flat" cmpd="sng" w="9525">
            <a:solidFill>
              <a:srgbClr val="8C2D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endParaRPr>
          </a:p>
        </p:txBody>
      </p:sp>
      <p:sp>
        <p:nvSpPr>
          <p:cNvPr id="218" name="Google Shape;218;p29"/>
          <p:cNvSpPr/>
          <p:nvPr/>
        </p:nvSpPr>
        <p:spPr>
          <a:xfrm>
            <a:off x="8003775" y="0"/>
            <a:ext cx="1140300" cy="24246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Lato"/>
                <a:ea typeface="Lato"/>
                <a:cs typeface="Lato"/>
                <a:sym typeface="Lato"/>
              </a:rPr>
              <a:t>Context</a:t>
            </a:r>
            <a:endParaRPr>
              <a:latin typeface="Lato"/>
              <a:ea typeface="Lato"/>
              <a:cs typeface="Lato"/>
              <a:sym typeface="Lato"/>
            </a:endParaRPr>
          </a:p>
        </p:txBody>
      </p:sp>
      <p:sp>
        <p:nvSpPr>
          <p:cNvPr id="225" name="Google Shape;225;p30"/>
          <p:cNvSpPr txBox="1"/>
          <p:nvPr/>
        </p:nvSpPr>
        <p:spPr>
          <a:xfrm>
            <a:off x="717800" y="1090800"/>
            <a:ext cx="37749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PT" sz="1300">
                <a:latin typeface="Karla"/>
                <a:ea typeface="Karla"/>
                <a:cs typeface="Karla"/>
                <a:sym typeface="Karla"/>
              </a:rPr>
              <a:t>Porto is the city with the highest affluence of cars in Portugal. The increased traffic causes many problems, such as excessive pollution and stress, among others.</a:t>
            </a:r>
            <a:endParaRPr sz="1300">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pt-PT" sz="1300">
                <a:latin typeface="Karla"/>
                <a:ea typeface="Karla"/>
                <a:cs typeface="Karla"/>
                <a:sym typeface="Karla"/>
              </a:rPr>
              <a:t>In the context of smart cities, a large amount of data from the VCI (Via de Cintura Interna) motorway was gathered by inductive-loop sensors underneath the pavement all over the VCI. </a:t>
            </a:r>
            <a:endParaRPr sz="1300">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pt-PT" sz="1300">
                <a:latin typeface="Karla"/>
                <a:ea typeface="Karla"/>
                <a:cs typeface="Karla"/>
                <a:sym typeface="Karla"/>
              </a:rPr>
              <a:t>With this data, it is possible to recreate the observed and measured traffic on the streets in a simulation to test new ideas and solutions for improving traffic performance in real cities. </a:t>
            </a:r>
            <a:endParaRPr sz="1300">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1300">
              <a:latin typeface="Karla"/>
              <a:ea typeface="Karla"/>
              <a:cs typeface="Karla"/>
              <a:sym typeface="Karla"/>
            </a:endParaRPr>
          </a:p>
          <a:p>
            <a:pPr indent="0" lvl="0" marL="0" rtl="0" algn="l">
              <a:spcBef>
                <a:spcPts val="0"/>
              </a:spcBef>
              <a:spcAft>
                <a:spcPts val="0"/>
              </a:spcAft>
              <a:buNone/>
            </a:pPr>
            <a:r>
              <a:t/>
            </a:r>
            <a:endParaRPr sz="1300">
              <a:latin typeface="Karla"/>
              <a:ea typeface="Karla"/>
              <a:cs typeface="Karla"/>
              <a:sym typeface="Karla"/>
            </a:endParaRPr>
          </a:p>
        </p:txBody>
      </p:sp>
      <p:pic>
        <p:nvPicPr>
          <p:cNvPr id="226" name="Google Shape;226;p30"/>
          <p:cNvPicPr preferRelativeResize="0"/>
          <p:nvPr/>
        </p:nvPicPr>
        <p:blipFill rotWithShape="1">
          <a:blip r:embed="rId3">
            <a:alphaModFix/>
          </a:blip>
          <a:srcRect b="0" l="0" r="0" t="6803"/>
          <a:stretch/>
        </p:blipFill>
        <p:spPr>
          <a:xfrm>
            <a:off x="4572000" y="994325"/>
            <a:ext cx="4109175" cy="3548826"/>
          </a:xfrm>
          <a:prstGeom prst="rect">
            <a:avLst/>
          </a:prstGeom>
          <a:noFill/>
          <a:ln>
            <a:noFill/>
          </a:ln>
        </p:spPr>
      </p:pic>
      <p:sp>
        <p:nvSpPr>
          <p:cNvPr id="227" name="Google Shape;227;p30"/>
          <p:cNvSpPr txBox="1"/>
          <p:nvPr/>
        </p:nvSpPr>
        <p:spPr>
          <a:xfrm>
            <a:off x="4542125" y="4475650"/>
            <a:ext cx="3714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700">
                <a:latin typeface="Montserrat"/>
                <a:ea typeface="Montserrat"/>
                <a:cs typeface="Montserrat"/>
                <a:sym typeface="Montserrat"/>
              </a:rPr>
              <a:t>https://pt.m.wikipedia.org/wiki/Ficheiro:VCI.svg</a:t>
            </a:r>
            <a:endParaRPr sz="700">
              <a:latin typeface="Montserrat"/>
              <a:ea typeface="Montserrat"/>
              <a:cs typeface="Montserrat"/>
              <a:sym typeface="Montserrat"/>
            </a:endParaRPr>
          </a:p>
        </p:txBody>
      </p:sp>
      <p:sp>
        <p:nvSpPr>
          <p:cNvPr id="228" name="Google Shape;228;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Lato"/>
                <a:ea typeface="Lato"/>
                <a:cs typeface="Lato"/>
                <a:sym typeface="Lato"/>
              </a:rPr>
              <a:t>Data format</a:t>
            </a:r>
            <a:endParaRPr>
              <a:latin typeface="Lato"/>
              <a:ea typeface="Lato"/>
              <a:cs typeface="Lato"/>
              <a:sym typeface="Lato"/>
            </a:endParaRPr>
          </a:p>
        </p:txBody>
      </p:sp>
      <p:sp>
        <p:nvSpPr>
          <p:cNvPr id="234" name="Google Shape;234;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
        <p:nvSpPr>
          <p:cNvPr id="235" name="Google Shape;235;p31"/>
          <p:cNvSpPr txBox="1"/>
          <p:nvPr/>
        </p:nvSpPr>
        <p:spPr>
          <a:xfrm>
            <a:off x="884150" y="1090800"/>
            <a:ext cx="6605100" cy="27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300">
                <a:latin typeface="Karla"/>
                <a:ea typeface="Karla"/>
                <a:cs typeface="Karla"/>
                <a:sym typeface="Karla"/>
              </a:rPr>
              <a:t>The subject's instructor supplied the data and explained it in </a:t>
            </a:r>
            <a:r>
              <a:rPr lang="pt-PT" sz="1300" u="sng">
                <a:solidFill>
                  <a:schemeClr val="hlink"/>
                </a:solidFill>
                <a:latin typeface="Karla"/>
                <a:ea typeface="Karla"/>
                <a:cs typeface="Karla"/>
                <a:sym typeface="Karla"/>
                <a:hlinkClick r:id="rId3"/>
              </a:rPr>
              <a:t>"The Prediction of Traffic Flow with Regression Analysis"</a:t>
            </a:r>
            <a:r>
              <a:rPr lang="pt-PT" sz="1300">
                <a:latin typeface="Karla"/>
                <a:ea typeface="Karla"/>
                <a:cs typeface="Karla"/>
                <a:sym typeface="Karla"/>
              </a:rPr>
              <a:t> paper. </a:t>
            </a:r>
            <a:br>
              <a:rPr lang="pt-PT" sz="1300">
                <a:latin typeface="Karla"/>
                <a:ea typeface="Karla"/>
                <a:cs typeface="Karla"/>
                <a:sym typeface="Karla"/>
              </a:rPr>
            </a:br>
            <a:endParaRPr sz="1300">
              <a:latin typeface="Karla"/>
              <a:ea typeface="Karla"/>
              <a:cs typeface="Karla"/>
              <a:sym typeface="Karla"/>
            </a:endParaRPr>
          </a:p>
          <a:p>
            <a:pPr indent="-311150" lvl="0" marL="457200" rtl="0" algn="l">
              <a:spcBef>
                <a:spcPts val="0"/>
              </a:spcBef>
              <a:spcAft>
                <a:spcPts val="0"/>
              </a:spcAft>
              <a:buSzPts val="1300"/>
              <a:buFont typeface="Karla"/>
              <a:buAutoNum type="arabicPeriod"/>
            </a:pPr>
            <a:r>
              <a:rPr lang="pt-PT" sz="1300">
                <a:latin typeface="Karla"/>
                <a:ea typeface="Karla"/>
                <a:cs typeface="Karla"/>
                <a:sym typeface="Karla"/>
              </a:rPr>
              <a:t>Description of the sensors in the VCI in CSV format, as described below: </a:t>
            </a:r>
            <a:br>
              <a:rPr lang="pt-PT" sz="1300">
                <a:latin typeface="Karla"/>
                <a:ea typeface="Karla"/>
                <a:cs typeface="Karla"/>
                <a:sym typeface="Karla"/>
              </a:rPr>
            </a:br>
            <a:br>
              <a:rPr lang="pt-PT" sz="1300">
                <a:latin typeface="Karla"/>
                <a:ea typeface="Karla"/>
                <a:cs typeface="Karla"/>
                <a:sym typeface="Karla"/>
              </a:rPr>
            </a:br>
            <a:br>
              <a:rPr lang="pt-PT" sz="1300">
                <a:latin typeface="Karla"/>
                <a:ea typeface="Karla"/>
                <a:cs typeface="Karla"/>
                <a:sym typeface="Karla"/>
              </a:rPr>
            </a:br>
            <a:br>
              <a:rPr lang="pt-PT" sz="1300">
                <a:latin typeface="Karla"/>
                <a:ea typeface="Karla"/>
                <a:cs typeface="Karla"/>
                <a:sym typeface="Karla"/>
              </a:rPr>
            </a:br>
            <a:br>
              <a:rPr lang="pt-PT" sz="1300">
                <a:latin typeface="Karla"/>
                <a:ea typeface="Karla"/>
                <a:cs typeface="Karla"/>
                <a:sym typeface="Karla"/>
              </a:rPr>
            </a:br>
            <a:br>
              <a:rPr lang="pt-PT" sz="1300">
                <a:latin typeface="Karla"/>
                <a:ea typeface="Karla"/>
                <a:cs typeface="Karla"/>
                <a:sym typeface="Karla"/>
              </a:rPr>
            </a:br>
            <a:endParaRPr sz="1300">
              <a:latin typeface="Karla"/>
              <a:ea typeface="Karla"/>
              <a:cs typeface="Karla"/>
              <a:sym typeface="Karla"/>
            </a:endParaRPr>
          </a:p>
          <a:p>
            <a:pPr indent="-311150" lvl="0" marL="457200" rtl="0" algn="l">
              <a:spcBef>
                <a:spcPts val="0"/>
              </a:spcBef>
              <a:spcAft>
                <a:spcPts val="0"/>
              </a:spcAft>
              <a:buSzPts val="1300"/>
              <a:buFont typeface="Karla"/>
              <a:buAutoNum type="arabicPeriod"/>
            </a:pPr>
            <a:r>
              <a:rPr lang="pt-PT" sz="1300">
                <a:latin typeface="Karla"/>
                <a:ea typeface="Karla"/>
                <a:cs typeface="Karla"/>
                <a:sym typeface="Karla"/>
              </a:rPr>
              <a:t>Gathered information by the sensors from 2013 to 2015, separated in files in an interval of 5 minutes along some days in a year.</a:t>
            </a:r>
            <a:endParaRPr sz="1300">
              <a:latin typeface="Karla"/>
              <a:ea typeface="Karla"/>
              <a:cs typeface="Karla"/>
              <a:sym typeface="Karla"/>
            </a:endParaRPr>
          </a:p>
          <a:p>
            <a:pPr indent="0" lvl="0" marL="0" rtl="0" algn="l">
              <a:spcBef>
                <a:spcPts val="0"/>
              </a:spcBef>
              <a:spcAft>
                <a:spcPts val="0"/>
              </a:spcAft>
              <a:buNone/>
            </a:pPr>
            <a:r>
              <a:t/>
            </a:r>
            <a:endParaRPr sz="1300">
              <a:latin typeface="Karla"/>
              <a:ea typeface="Karla"/>
              <a:cs typeface="Karla"/>
              <a:sym typeface="Karla"/>
            </a:endParaRPr>
          </a:p>
        </p:txBody>
      </p:sp>
      <p:sp>
        <p:nvSpPr>
          <p:cNvPr id="236" name="Google Shape;236;p31"/>
          <p:cNvSpPr/>
          <p:nvPr/>
        </p:nvSpPr>
        <p:spPr>
          <a:xfrm>
            <a:off x="954000" y="2071575"/>
            <a:ext cx="7264800" cy="9090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PT" sz="700">
                <a:latin typeface="JetBrains Mono"/>
                <a:ea typeface="JetBrains Mono"/>
                <a:cs typeface="JetBrains Mono"/>
                <a:sym typeface="JetBrains Mono"/>
              </a:rPr>
              <a:t>EQUIPMENTID,description,latitude,longitude,description2,roadsectionId</a:t>
            </a:r>
            <a:endParaRPr b="1" sz="7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700">
                <a:latin typeface="JetBrains Mono"/>
                <a:ea typeface="JetBrains Mono"/>
                <a:cs typeface="JetBrains Mono"/>
                <a:sym typeface="JetBrains Mono"/>
              </a:rPr>
              <a:t>121725,AEDL - A1 297+975 CT3687,"41,11113","-8,608549",Santo Ovideo - A44/A29,177</a:t>
            </a:r>
            <a:endParaRPr sz="7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700">
                <a:latin typeface="JetBrains Mono"/>
                <a:ea typeface="JetBrains Mono"/>
                <a:cs typeface="JetBrains Mono"/>
                <a:sym typeface="JetBrains Mono"/>
              </a:rPr>
              <a:t>121726,AEDL - A1 300+250 CT3688,"41,12538","-8,635809",A44/A29 - Canidelo,178</a:t>
            </a:r>
            <a:endParaRPr sz="7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700">
                <a:latin typeface="JetBrains Mono"/>
                <a:ea typeface="JetBrains Mono"/>
                <a:cs typeface="JetBrains Mono"/>
                <a:sym typeface="JetBrains Mono"/>
              </a:rPr>
              <a:t>121727,AEDL - A1 300+920 CT3689,"41,12975","-8,635617",Canidelo - Afurada,179</a:t>
            </a:r>
            <a:endParaRPr sz="7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700">
                <a:latin typeface="JetBrains Mono"/>
                <a:ea typeface="JetBrains Mono"/>
                <a:cs typeface="JetBrains Mono"/>
                <a:sym typeface="JetBrains Mono"/>
              </a:rPr>
              <a:t>121729,AEDL - A20 0+650 CT3683,"41,07731","-8,577477",Carvalhos - Canelas,165</a:t>
            </a:r>
            <a:endParaRPr sz="7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700">
                <a:latin typeface="JetBrains Mono"/>
                <a:ea typeface="JetBrains Mono"/>
                <a:cs typeface="JetBrains Mono"/>
                <a:sym typeface="JetBrains Mono"/>
              </a:rPr>
              <a:t>121730,AEDL - A20 1+930 CT3684,"41,08205","-8,575104",Carvalhos - Canelas,165</a:t>
            </a:r>
            <a:endParaRPr sz="7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700">
                <a:latin typeface="JetBrains Mono"/>
                <a:ea typeface="JetBrains Mono"/>
                <a:cs typeface="JetBrains Mono"/>
                <a:sym typeface="JetBrains Mono"/>
              </a:rPr>
              <a:t>121737,AEDL - A20 2+600 CT3721,"41,09138","-8,574559",Canelas - Avintes(N222),166</a:t>
            </a:r>
            <a:endParaRPr sz="700">
              <a:latin typeface="JetBrains Mono"/>
              <a:ea typeface="JetBrains Mono"/>
              <a:cs typeface="JetBrains Mono"/>
              <a:sym typeface="JetBrains Mono"/>
            </a:endParaRPr>
          </a:p>
          <a:p>
            <a:pPr indent="0" lvl="0" marL="0" rtl="0" algn="l">
              <a:spcBef>
                <a:spcPts val="0"/>
              </a:spcBef>
              <a:spcAft>
                <a:spcPts val="0"/>
              </a:spcAft>
              <a:buNone/>
            </a:pPr>
            <a:r>
              <a:t/>
            </a:r>
            <a:endParaRPr sz="700">
              <a:latin typeface="JetBrains Mono"/>
              <a:ea typeface="JetBrains Mono"/>
              <a:cs typeface="JetBrains Mono"/>
              <a:sym typeface="JetBrains Mono"/>
            </a:endParaRPr>
          </a:p>
        </p:txBody>
      </p:sp>
      <p:sp>
        <p:nvSpPr>
          <p:cNvPr id="237" name="Google Shape;237;p31"/>
          <p:cNvSpPr/>
          <p:nvPr/>
        </p:nvSpPr>
        <p:spPr>
          <a:xfrm>
            <a:off x="954000" y="3698950"/>
            <a:ext cx="7264800" cy="1185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PT" sz="700">
                <a:latin typeface="JetBrains Mono"/>
                <a:ea typeface="JetBrains Mono"/>
                <a:cs typeface="JetBrains Mono"/>
                <a:sym typeface="JetBrains Mono"/>
              </a:rPr>
              <a:t>"AGGREGATE_BY_LANE_BUNDLEID","AGG_ID","EQUIPMENTID","AGG_PERIOD_START","AGG_PERIOD_LEN_MINS","NR_LANES","LANE_BUNDLE_DIRECTION","TOTAL_VOLUME","AVG_SPEED_ARITHMETIC","AVG_SPEED_HARMONIC","AVG_LENGTH","AVG_SPACING","OCCUPANCY","LIGHT_VEHICLE_RATE","VOLUME_CLASSE_A","VOLUME_CLASSE_B","VOLUME_CLASSE_C","VOLUME_CLASSE_D","VOLUME_CLASSE_0","AXLE_CLASS_VOLUMES"</a:t>
            </a:r>
            <a:endParaRPr b="1" sz="7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700">
                <a:latin typeface="JetBrains Mono"/>
                <a:ea typeface="JetBrains Mono"/>
                <a:cs typeface="JetBrains Mono"/>
                <a:sym typeface="JetBrains Mono"/>
              </a:rPr>
              <a:t>9577808,448873,121729,"2015-01-01 11:55:00",5,3,"D",48,"97.77","94.9","443.75","283.4","1.54","100",0,48,0,0,0,"{E2:48}"</a:t>
            </a:r>
            <a:endParaRPr sz="7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700">
                <a:latin typeface="JetBrains Mono"/>
                <a:ea typeface="JetBrains Mono"/>
                <a:cs typeface="JetBrains Mono"/>
                <a:sym typeface="JetBrains Mono"/>
              </a:rPr>
              <a:t>9577809,448874,121729,"2015-01-01 12:00:00",5,3,"C",40,"98.25","95.17","459.25","539.5","1.3","100",0,40,0,0,0,"{E2:40}"</a:t>
            </a:r>
            <a:endParaRPr sz="7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700">
                <a:latin typeface="JetBrains Mono"/>
                <a:ea typeface="JetBrains Mono"/>
                <a:cs typeface="JetBrains Mono"/>
                <a:sym typeface="JetBrains Mono"/>
              </a:rPr>
              <a:t>9577810,448875,121729,"2015-01-01 12:00:00",5,3,"D",53,"97.75","94.8","441.32","352.89","1.68","100",0,53,0,0,0,"{E2:53}"</a:t>
            </a:r>
            <a:endParaRPr sz="7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700">
                <a:latin typeface="JetBrains Mono"/>
                <a:ea typeface="JetBrains Mono"/>
                <a:cs typeface="JetBrains Mono"/>
                <a:sym typeface="JetBrains Mono"/>
              </a:rPr>
              <a:t>9577811,448876,121729,"2015-01-01 12:05:00",5,3,"C",52,"97.08","92.44","471.54","373.28","1.77","98.08",0,51,0,1,0,"{E2:51;E3:1}"</a:t>
            </a:r>
            <a:endParaRPr sz="7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700">
                <a:latin typeface="JetBrains Mono"/>
                <a:ea typeface="JetBrains Mono"/>
                <a:cs typeface="JetBrains Mono"/>
                <a:sym typeface="JetBrains Mono"/>
              </a:rPr>
              <a:t>9577812,448877,121729,"2015-01-01 12:05:00",5,3,"D",71,"101.24","98.34","439.3","255.36","2.21","98.59",1,69,1,0,0,"{E2:71}"</a:t>
            </a:r>
            <a:endParaRPr sz="7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700">
                <a:latin typeface="JetBrains Mono"/>
                <a:ea typeface="JetBrains Mono"/>
                <a:cs typeface="JetBrains Mono"/>
                <a:sym typeface="JetBrains Mono"/>
              </a:rPr>
              <a:t>9577813,448878,121729,"2015-01-01 12:10:00",5,3,"C",36,"101.22","96.29","480.83","626.07","1.19","97.22",0,35,0,1,0,"{E2:36}"</a:t>
            </a:r>
            <a:endParaRPr sz="700">
              <a:latin typeface="JetBrains Mono"/>
              <a:ea typeface="JetBrains Mono"/>
              <a:cs typeface="JetBrains Mono"/>
              <a:sym typeface="JetBrains Mono"/>
            </a:endParaRPr>
          </a:p>
          <a:p>
            <a:pPr indent="0" lvl="0" marL="0" rtl="0" algn="l">
              <a:spcBef>
                <a:spcPts val="0"/>
              </a:spcBef>
              <a:spcAft>
                <a:spcPts val="0"/>
              </a:spcAft>
              <a:buNone/>
            </a:pPr>
            <a:r>
              <a:t/>
            </a:r>
            <a:endParaRPr sz="700">
              <a:latin typeface="JetBrains Mono"/>
              <a:ea typeface="JetBrains Mono"/>
              <a:cs typeface="JetBrains Mono"/>
              <a:sym typeface="JetBrains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nvSpPr>
        <p:spPr>
          <a:xfrm>
            <a:off x="717800" y="1342800"/>
            <a:ext cx="47388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300">
                <a:latin typeface="Karla"/>
                <a:ea typeface="Karla"/>
                <a:cs typeface="Karla"/>
                <a:sym typeface="Karla"/>
              </a:rPr>
              <a:t>To establish an adequate simulation environment, we obtained a map of Porto and Gaia cities from Open Street Map (OSM). However, the representation also contained unnecessary information, which could harm the simulation or prevent it from running.  Thus, we cleaned the map, following the steps below: </a:t>
            </a:r>
            <a:br>
              <a:rPr lang="pt-PT" sz="1300">
                <a:latin typeface="Karla"/>
                <a:ea typeface="Karla"/>
                <a:cs typeface="Karla"/>
                <a:sym typeface="Karla"/>
              </a:rPr>
            </a:br>
            <a:endParaRPr sz="1300">
              <a:latin typeface="Karla"/>
              <a:ea typeface="Karla"/>
              <a:cs typeface="Karla"/>
              <a:sym typeface="Karla"/>
            </a:endParaRPr>
          </a:p>
          <a:p>
            <a:pPr indent="-311150" lvl="0" marL="457200" rtl="0" algn="l">
              <a:spcBef>
                <a:spcPts val="0"/>
              </a:spcBef>
              <a:spcAft>
                <a:spcPts val="0"/>
              </a:spcAft>
              <a:buClr>
                <a:schemeClr val="accent1"/>
              </a:buClr>
              <a:buSzPts val="1300"/>
              <a:buFont typeface="Karla"/>
              <a:buAutoNum type="arabicPeriod"/>
            </a:pPr>
            <a:r>
              <a:rPr lang="pt-PT" sz="1300">
                <a:solidFill>
                  <a:schemeClr val="dk1"/>
                </a:solidFill>
                <a:latin typeface="Karla"/>
                <a:ea typeface="Karla"/>
                <a:cs typeface="Karla"/>
                <a:sym typeface="Karla"/>
              </a:rPr>
              <a:t>Use </a:t>
            </a:r>
            <a:r>
              <a:rPr b="1" lang="pt-PT" sz="1300">
                <a:solidFill>
                  <a:schemeClr val="dk1"/>
                </a:solidFill>
                <a:latin typeface="Karla"/>
                <a:ea typeface="Karla"/>
                <a:cs typeface="Karla"/>
                <a:sym typeface="Karla"/>
              </a:rPr>
              <a:t>netconvert </a:t>
            </a:r>
            <a:r>
              <a:rPr lang="pt-PT" sz="1300">
                <a:solidFill>
                  <a:schemeClr val="dk1"/>
                </a:solidFill>
                <a:latin typeface="Karla"/>
                <a:ea typeface="Karla"/>
                <a:cs typeface="Karla"/>
                <a:sym typeface="Karla"/>
              </a:rPr>
              <a:t>script to remove unnecessary lanes (train, pedestrian, etc);</a:t>
            </a:r>
            <a:endParaRPr sz="1300">
              <a:latin typeface="Karla"/>
              <a:ea typeface="Karla"/>
              <a:cs typeface="Karla"/>
              <a:sym typeface="Karla"/>
            </a:endParaRPr>
          </a:p>
          <a:p>
            <a:pPr indent="-311150" lvl="0" marL="457200" rtl="0" algn="l">
              <a:spcBef>
                <a:spcPts val="0"/>
              </a:spcBef>
              <a:spcAft>
                <a:spcPts val="0"/>
              </a:spcAft>
              <a:buClr>
                <a:schemeClr val="accent1"/>
              </a:buClr>
              <a:buSzPts val="1300"/>
              <a:buFont typeface="Karla"/>
              <a:buAutoNum type="arabicPeriod"/>
            </a:pPr>
            <a:r>
              <a:rPr lang="pt-PT" sz="1300">
                <a:latin typeface="Karla"/>
                <a:ea typeface="Karla"/>
                <a:cs typeface="Karla"/>
                <a:sym typeface="Karla"/>
              </a:rPr>
              <a:t>Remove non-VCI roads from the map using NETedit;</a:t>
            </a:r>
            <a:endParaRPr sz="1300">
              <a:latin typeface="Karla"/>
              <a:ea typeface="Karla"/>
              <a:cs typeface="Karla"/>
              <a:sym typeface="Karla"/>
            </a:endParaRPr>
          </a:p>
          <a:p>
            <a:pPr indent="-317500" lvl="0" marL="457200" rtl="0" algn="l">
              <a:spcBef>
                <a:spcPts val="0"/>
              </a:spcBef>
              <a:spcAft>
                <a:spcPts val="0"/>
              </a:spcAft>
              <a:buClr>
                <a:schemeClr val="accent1"/>
              </a:buClr>
              <a:buSzPts val="1400"/>
              <a:buFont typeface="Karla"/>
              <a:buAutoNum type="arabicPeriod"/>
            </a:pPr>
            <a:r>
              <a:rPr lang="pt-PT" sz="1300">
                <a:latin typeface="Karla"/>
                <a:ea typeface="Karla"/>
                <a:cs typeface="Karla"/>
                <a:sym typeface="Karla"/>
              </a:rPr>
              <a:t>Use once again </a:t>
            </a:r>
            <a:r>
              <a:rPr b="1" lang="pt-PT" sz="1300">
                <a:latin typeface="Karla"/>
                <a:ea typeface="Karla"/>
                <a:cs typeface="Karla"/>
                <a:sym typeface="Karla"/>
              </a:rPr>
              <a:t>netconvert </a:t>
            </a:r>
            <a:r>
              <a:rPr lang="pt-PT" sz="1300">
                <a:latin typeface="Karla"/>
                <a:ea typeface="Karla"/>
                <a:cs typeface="Karla"/>
                <a:sym typeface="Karla"/>
              </a:rPr>
              <a:t>script with argument </a:t>
            </a:r>
            <a:r>
              <a:rPr b="1" lang="pt-PT" sz="1300">
                <a:latin typeface="Karla"/>
                <a:ea typeface="Karla"/>
                <a:cs typeface="Karla"/>
                <a:sym typeface="Karla"/>
              </a:rPr>
              <a:t>--remove-edges.isolated true</a:t>
            </a:r>
            <a:r>
              <a:rPr lang="pt-PT" sz="1300">
                <a:latin typeface="Karla"/>
                <a:ea typeface="Karla"/>
                <a:cs typeface="Karla"/>
                <a:sym typeface="Karla"/>
              </a:rPr>
              <a:t> to remove dangling nodes and isolated edges;</a:t>
            </a:r>
            <a:br>
              <a:rPr lang="pt-PT">
                <a:latin typeface="Karla"/>
                <a:ea typeface="Karla"/>
                <a:cs typeface="Karla"/>
                <a:sym typeface="Karla"/>
              </a:rPr>
            </a:br>
            <a:endParaRPr>
              <a:latin typeface="Karla"/>
              <a:ea typeface="Karla"/>
              <a:cs typeface="Karla"/>
              <a:sym typeface="Karla"/>
            </a:endParaRPr>
          </a:p>
          <a:p>
            <a:pPr indent="0" lvl="0" marL="0" rtl="0" algn="l">
              <a:spcBef>
                <a:spcPts val="0"/>
              </a:spcBef>
              <a:spcAft>
                <a:spcPts val="0"/>
              </a:spcAft>
              <a:buNone/>
            </a:pPr>
            <a:r>
              <a:t/>
            </a:r>
            <a:endParaRPr>
              <a:latin typeface="Karla"/>
              <a:ea typeface="Karla"/>
              <a:cs typeface="Karla"/>
              <a:sym typeface="Karla"/>
            </a:endParaRPr>
          </a:p>
        </p:txBody>
      </p:sp>
      <p:sp>
        <p:nvSpPr>
          <p:cNvPr id="243" name="Google Shape;243;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
        <p:nvSpPr>
          <p:cNvPr id="244" name="Google Shape;244;p32"/>
          <p:cNvSpPr txBox="1"/>
          <p:nvPr>
            <p:ph type="title"/>
          </p:nvPr>
        </p:nvSpPr>
        <p:spPr>
          <a:xfrm>
            <a:off x="717800" y="383175"/>
            <a:ext cx="385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Lato"/>
                <a:ea typeface="Lato"/>
                <a:cs typeface="Lato"/>
                <a:sym typeface="Lato"/>
              </a:rPr>
              <a:t>Map Cleaning</a:t>
            </a:r>
            <a:endParaRPr>
              <a:latin typeface="Lato"/>
              <a:ea typeface="Lato"/>
              <a:cs typeface="Lato"/>
              <a:sym typeface="Lato"/>
            </a:endParaRPr>
          </a:p>
        </p:txBody>
      </p:sp>
      <p:pic>
        <p:nvPicPr>
          <p:cNvPr id="245" name="Google Shape;245;p32"/>
          <p:cNvPicPr preferRelativeResize="0"/>
          <p:nvPr/>
        </p:nvPicPr>
        <p:blipFill>
          <a:blip r:embed="rId3">
            <a:alphaModFix/>
          </a:blip>
          <a:stretch>
            <a:fillRect/>
          </a:stretch>
        </p:blipFill>
        <p:spPr>
          <a:xfrm>
            <a:off x="5539400" y="925200"/>
            <a:ext cx="3386684" cy="35470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Lato"/>
                <a:ea typeface="Lato"/>
                <a:cs typeface="Lato"/>
                <a:sym typeface="Lato"/>
              </a:rPr>
              <a:t>Map Cleaning (NETedit)</a:t>
            </a:r>
            <a:endParaRPr/>
          </a:p>
        </p:txBody>
      </p:sp>
      <p:sp>
        <p:nvSpPr>
          <p:cNvPr id="251" name="Google Shape;251;p33"/>
          <p:cNvSpPr txBox="1"/>
          <p:nvPr/>
        </p:nvSpPr>
        <p:spPr>
          <a:xfrm>
            <a:off x="566625" y="1173125"/>
            <a:ext cx="81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52" name="Google Shape;252;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pic>
        <p:nvPicPr>
          <p:cNvPr id="253" name="Google Shape;253;p33" title="Cleaning VCI map with SUMO">
            <a:hlinkClick r:id="rId3"/>
          </p:cNvPr>
          <p:cNvPicPr preferRelativeResize="0"/>
          <p:nvPr/>
        </p:nvPicPr>
        <p:blipFill>
          <a:blip r:embed="rId4">
            <a:alphaModFix/>
          </a:blip>
          <a:stretch>
            <a:fillRect/>
          </a:stretch>
        </p:blipFill>
        <p:spPr>
          <a:xfrm>
            <a:off x="1483087" y="1051475"/>
            <a:ext cx="6177826" cy="3576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Lato"/>
                <a:ea typeface="Lato"/>
                <a:cs typeface="Lato"/>
                <a:sym typeface="Lato"/>
              </a:rPr>
              <a:t>(1) </a:t>
            </a:r>
            <a:r>
              <a:rPr lang="pt-PT">
                <a:latin typeface="Lato"/>
                <a:ea typeface="Lato"/>
                <a:cs typeface="Lato"/>
                <a:sym typeface="Lato"/>
              </a:rPr>
              <a:t>Strategy - Creating the OD matrix</a:t>
            </a:r>
            <a:endParaRPr>
              <a:latin typeface="Lato"/>
              <a:ea typeface="Lato"/>
              <a:cs typeface="Lato"/>
              <a:sym typeface="Lato"/>
            </a:endParaRPr>
          </a:p>
        </p:txBody>
      </p:sp>
      <p:sp>
        <p:nvSpPr>
          <p:cNvPr id="259" name="Google Shape;259;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
        <p:nvSpPr>
          <p:cNvPr id="260" name="Google Shape;260;p34"/>
          <p:cNvSpPr txBox="1"/>
          <p:nvPr/>
        </p:nvSpPr>
        <p:spPr>
          <a:xfrm>
            <a:off x="867300" y="1091175"/>
            <a:ext cx="4881300" cy="37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300">
                <a:latin typeface="Karla"/>
                <a:ea typeface="Karla"/>
                <a:cs typeface="Karla"/>
                <a:sym typeface="Karla"/>
              </a:rPr>
              <a:t>An OD matrix denotes a map's possible origin/destination points. We implemented an "automatic" strategy to recognize these points: </a:t>
            </a:r>
            <a:endParaRPr sz="1300">
              <a:latin typeface="Karla"/>
              <a:ea typeface="Karla"/>
              <a:cs typeface="Karla"/>
              <a:sym typeface="Karla"/>
            </a:endParaRPr>
          </a:p>
          <a:p>
            <a:pPr indent="0" lvl="0" marL="0" rtl="0" algn="l">
              <a:spcBef>
                <a:spcPts val="0"/>
              </a:spcBef>
              <a:spcAft>
                <a:spcPts val="0"/>
              </a:spcAft>
              <a:buNone/>
            </a:pPr>
            <a:r>
              <a:t/>
            </a:r>
            <a:endParaRPr sz="1300">
              <a:latin typeface="Karla"/>
              <a:ea typeface="Karla"/>
              <a:cs typeface="Karla"/>
              <a:sym typeface="Karla"/>
            </a:endParaRPr>
          </a:p>
          <a:p>
            <a:pPr indent="-311150" lvl="0" marL="457200" rtl="0" algn="l">
              <a:lnSpc>
                <a:spcPct val="115000"/>
              </a:lnSpc>
              <a:spcBef>
                <a:spcPts val="0"/>
              </a:spcBef>
              <a:spcAft>
                <a:spcPts val="0"/>
              </a:spcAft>
              <a:buClr>
                <a:schemeClr val="accent5"/>
              </a:buClr>
              <a:buSzPts val="1300"/>
              <a:buFont typeface="Karla"/>
              <a:buAutoNum type="arabicPeriod"/>
            </a:pPr>
            <a:r>
              <a:rPr lang="pt-PT" sz="1300">
                <a:solidFill>
                  <a:srgbClr val="0E101A"/>
                </a:solidFill>
                <a:latin typeface="Karla"/>
                <a:ea typeface="Karla"/>
                <a:cs typeface="Karla"/>
                <a:sym typeface="Karla"/>
              </a:rPr>
              <a:t>Create a new version of the map where only the VCI remains. </a:t>
            </a:r>
            <a:endParaRPr sz="1300">
              <a:solidFill>
                <a:srgbClr val="0E101A"/>
              </a:solidFill>
              <a:latin typeface="Karla"/>
              <a:ea typeface="Karla"/>
              <a:cs typeface="Karla"/>
              <a:sym typeface="Karla"/>
            </a:endParaRPr>
          </a:p>
          <a:p>
            <a:pPr indent="-311150" lvl="0" marL="457200" rtl="0" algn="l">
              <a:lnSpc>
                <a:spcPct val="115000"/>
              </a:lnSpc>
              <a:spcBef>
                <a:spcPts val="0"/>
              </a:spcBef>
              <a:spcAft>
                <a:spcPts val="0"/>
              </a:spcAft>
              <a:buClr>
                <a:schemeClr val="accent5"/>
              </a:buClr>
              <a:buSzPts val="1300"/>
              <a:buFont typeface="Karla"/>
              <a:buAutoNum type="arabicPeriod"/>
            </a:pPr>
            <a:r>
              <a:rPr lang="pt-PT" sz="1300">
                <a:solidFill>
                  <a:srgbClr val="0E101A"/>
                </a:solidFill>
                <a:latin typeface="Karla"/>
                <a:ea typeface="Karla"/>
                <a:cs typeface="Karla"/>
                <a:sym typeface="Karla"/>
              </a:rPr>
              <a:t>Then we created a script that analyses every node of the map.</a:t>
            </a:r>
            <a:endParaRPr sz="1300">
              <a:solidFill>
                <a:srgbClr val="0E101A"/>
              </a:solidFill>
              <a:latin typeface="Karla"/>
              <a:ea typeface="Karla"/>
              <a:cs typeface="Karla"/>
              <a:sym typeface="Karla"/>
            </a:endParaRPr>
          </a:p>
          <a:p>
            <a:pPr indent="-311150" lvl="1" marL="914400" rtl="0" algn="l">
              <a:lnSpc>
                <a:spcPct val="115000"/>
              </a:lnSpc>
              <a:spcBef>
                <a:spcPts val="0"/>
              </a:spcBef>
              <a:spcAft>
                <a:spcPts val="0"/>
              </a:spcAft>
              <a:buClr>
                <a:schemeClr val="accent1"/>
              </a:buClr>
              <a:buSzPts val="1300"/>
              <a:buFont typeface="Karla"/>
              <a:buAutoNum type="alphaLcPeriod"/>
            </a:pPr>
            <a:r>
              <a:rPr lang="pt-PT" sz="1300">
                <a:solidFill>
                  <a:srgbClr val="0E101A"/>
                </a:solidFill>
                <a:latin typeface="Karla"/>
                <a:ea typeface="Karla"/>
                <a:cs typeface="Karla"/>
                <a:sym typeface="Karla"/>
              </a:rPr>
              <a:t> If the node contains an outgoing edge but not an ingoing, it enters the VCI. </a:t>
            </a:r>
            <a:endParaRPr sz="1300">
              <a:solidFill>
                <a:srgbClr val="0E101A"/>
              </a:solidFill>
              <a:latin typeface="Karla"/>
              <a:ea typeface="Karla"/>
              <a:cs typeface="Karla"/>
              <a:sym typeface="Karla"/>
            </a:endParaRPr>
          </a:p>
          <a:p>
            <a:pPr indent="-311150" lvl="1" marL="914400" rtl="0" algn="l">
              <a:lnSpc>
                <a:spcPct val="115000"/>
              </a:lnSpc>
              <a:spcBef>
                <a:spcPts val="0"/>
              </a:spcBef>
              <a:spcAft>
                <a:spcPts val="0"/>
              </a:spcAft>
              <a:buClr>
                <a:schemeClr val="accent1"/>
              </a:buClr>
              <a:buSzPts val="1300"/>
              <a:buFont typeface="Karla"/>
              <a:buAutoNum type="alphaLcPeriod"/>
            </a:pPr>
            <a:r>
              <a:rPr lang="pt-PT" sz="1300">
                <a:solidFill>
                  <a:srgbClr val="0E101A"/>
                </a:solidFill>
                <a:latin typeface="Karla"/>
                <a:ea typeface="Karla"/>
                <a:cs typeface="Karla"/>
                <a:sym typeface="Karla"/>
              </a:rPr>
              <a:t>If it has an ingoing edge but not an outgoing, then it is exiting the VCI. </a:t>
            </a:r>
            <a:endParaRPr sz="1300">
              <a:solidFill>
                <a:srgbClr val="0E101A"/>
              </a:solidFill>
              <a:latin typeface="Karla"/>
              <a:ea typeface="Karla"/>
              <a:cs typeface="Karla"/>
              <a:sym typeface="Karla"/>
            </a:endParaRPr>
          </a:p>
          <a:p>
            <a:pPr indent="0" lvl="0" marL="0" rtl="0" algn="l">
              <a:lnSpc>
                <a:spcPct val="115000"/>
              </a:lnSpc>
              <a:spcBef>
                <a:spcPts val="0"/>
              </a:spcBef>
              <a:spcAft>
                <a:spcPts val="0"/>
              </a:spcAft>
              <a:buNone/>
            </a:pPr>
            <a:r>
              <a:t/>
            </a:r>
            <a:endParaRPr sz="1300">
              <a:solidFill>
                <a:srgbClr val="0E101A"/>
              </a:solidFill>
              <a:latin typeface="Karla"/>
              <a:ea typeface="Karla"/>
              <a:cs typeface="Karla"/>
              <a:sym typeface="Karla"/>
            </a:endParaRPr>
          </a:p>
          <a:p>
            <a:pPr indent="0" lvl="0" marL="0" rtl="0" algn="l">
              <a:lnSpc>
                <a:spcPct val="115000"/>
              </a:lnSpc>
              <a:spcBef>
                <a:spcPts val="0"/>
              </a:spcBef>
              <a:spcAft>
                <a:spcPts val="0"/>
              </a:spcAft>
              <a:buNone/>
            </a:pPr>
            <a:r>
              <a:rPr lang="pt-PT" sz="1300">
                <a:solidFill>
                  <a:srgbClr val="0E101A"/>
                </a:solidFill>
                <a:latin typeface="Karla"/>
                <a:ea typeface="Karla"/>
                <a:cs typeface="Karla"/>
                <a:sym typeface="Karla"/>
              </a:rPr>
              <a:t>The edges exiting the VCI are the </a:t>
            </a:r>
            <a:r>
              <a:rPr b="1" lang="pt-PT" sz="1300">
                <a:solidFill>
                  <a:srgbClr val="0E101A"/>
                </a:solidFill>
                <a:latin typeface="Karla"/>
                <a:ea typeface="Karla"/>
                <a:cs typeface="Karla"/>
                <a:sym typeface="Karla"/>
              </a:rPr>
              <a:t>destination edges</a:t>
            </a:r>
            <a:r>
              <a:rPr lang="pt-PT" sz="1300">
                <a:solidFill>
                  <a:srgbClr val="0E101A"/>
                </a:solidFill>
                <a:latin typeface="Karla"/>
                <a:ea typeface="Karla"/>
                <a:cs typeface="Karla"/>
                <a:sym typeface="Karla"/>
              </a:rPr>
              <a:t> and the edges entering the VCI are the </a:t>
            </a:r>
            <a:r>
              <a:rPr b="1" lang="pt-PT" sz="1300">
                <a:solidFill>
                  <a:srgbClr val="0E101A"/>
                </a:solidFill>
                <a:latin typeface="Karla"/>
                <a:ea typeface="Karla"/>
                <a:cs typeface="Karla"/>
                <a:sym typeface="Karla"/>
              </a:rPr>
              <a:t>origin edges. </a:t>
            </a:r>
            <a:r>
              <a:rPr lang="pt-PT" sz="1300">
                <a:solidFill>
                  <a:srgbClr val="0E101A"/>
                </a:solidFill>
                <a:latin typeface="Karla"/>
                <a:ea typeface="Karla"/>
                <a:cs typeface="Karla"/>
                <a:sym typeface="Karla"/>
              </a:rPr>
              <a:t>In total, there were 858 origin/destination pairs. </a:t>
            </a:r>
            <a:endParaRPr sz="1300">
              <a:solidFill>
                <a:srgbClr val="0E101A"/>
              </a:solidFill>
              <a:latin typeface="Karla"/>
              <a:ea typeface="Karla"/>
              <a:cs typeface="Karla"/>
              <a:sym typeface="Karla"/>
            </a:endParaRPr>
          </a:p>
        </p:txBody>
      </p:sp>
      <p:pic>
        <p:nvPicPr>
          <p:cNvPr id="261" name="Google Shape;261;p34"/>
          <p:cNvPicPr preferRelativeResize="0"/>
          <p:nvPr/>
        </p:nvPicPr>
        <p:blipFill>
          <a:blip r:embed="rId3">
            <a:alphaModFix/>
          </a:blip>
          <a:stretch>
            <a:fillRect/>
          </a:stretch>
        </p:blipFill>
        <p:spPr>
          <a:xfrm>
            <a:off x="6101125" y="1390775"/>
            <a:ext cx="2814400" cy="2407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Lato"/>
                <a:ea typeface="Lato"/>
                <a:cs typeface="Lato"/>
                <a:sym typeface="Lato"/>
              </a:rPr>
              <a:t>(2) Strategy - Number of vehicles in OD matrix</a:t>
            </a:r>
            <a:endParaRPr>
              <a:latin typeface="Lato"/>
              <a:ea typeface="Lato"/>
              <a:cs typeface="Lato"/>
              <a:sym typeface="Lato"/>
            </a:endParaRPr>
          </a:p>
        </p:txBody>
      </p:sp>
      <p:sp>
        <p:nvSpPr>
          <p:cNvPr id="267" name="Google Shape;267;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
        <p:nvSpPr>
          <p:cNvPr id="268" name="Google Shape;268;p35"/>
          <p:cNvSpPr txBox="1"/>
          <p:nvPr/>
        </p:nvSpPr>
        <p:spPr>
          <a:xfrm>
            <a:off x="720525" y="1090800"/>
            <a:ext cx="4423500" cy="2786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1"/>
              </a:buClr>
              <a:buSzPts val="1300"/>
              <a:buFont typeface="Karla"/>
              <a:buChar char="●"/>
            </a:pPr>
            <a:r>
              <a:rPr lang="pt-PT" sz="1300">
                <a:latin typeface="Karla"/>
                <a:ea typeface="Karla"/>
                <a:cs typeface="Karla"/>
                <a:sym typeface="Karla"/>
              </a:rPr>
              <a:t>Each OD pair has an established shortest path once processed and stored in a txt file. </a:t>
            </a:r>
            <a:br>
              <a:rPr lang="pt-PT" sz="1300">
                <a:latin typeface="Karla"/>
                <a:ea typeface="Karla"/>
                <a:cs typeface="Karla"/>
                <a:sym typeface="Karla"/>
              </a:rPr>
            </a:br>
            <a:endParaRPr sz="1300">
              <a:latin typeface="Karla"/>
              <a:ea typeface="Karla"/>
              <a:cs typeface="Karla"/>
              <a:sym typeface="Karla"/>
            </a:endParaRPr>
          </a:p>
          <a:p>
            <a:pPr indent="-311150" lvl="0" marL="457200" rtl="0" algn="l">
              <a:spcBef>
                <a:spcPts val="0"/>
              </a:spcBef>
              <a:spcAft>
                <a:spcPts val="0"/>
              </a:spcAft>
              <a:buClr>
                <a:schemeClr val="accent1"/>
              </a:buClr>
              <a:buSzPts val="1300"/>
              <a:buFont typeface="Karla"/>
              <a:buChar char="●"/>
            </a:pPr>
            <a:r>
              <a:rPr lang="pt-PT" sz="1300">
                <a:latin typeface="Karla"/>
                <a:ea typeface="Karla"/>
                <a:cs typeface="Karla"/>
                <a:sym typeface="Karla"/>
              </a:rPr>
              <a:t>A sensor has a number </a:t>
            </a:r>
            <a:r>
              <a:rPr b="1" lang="pt-PT" sz="1300">
                <a:latin typeface="Karla"/>
                <a:ea typeface="Karla"/>
                <a:cs typeface="Karla"/>
                <a:sym typeface="Karla"/>
              </a:rPr>
              <a:t>N of routes that pass through it.</a:t>
            </a:r>
            <a:r>
              <a:rPr lang="pt-PT" sz="1300">
                <a:latin typeface="Karla"/>
                <a:ea typeface="Karla"/>
                <a:cs typeface="Karla"/>
                <a:sym typeface="Karla"/>
              </a:rPr>
              <a:t> Considering that we can derive the </a:t>
            </a:r>
            <a:r>
              <a:rPr b="1" lang="pt-PT" sz="1300">
                <a:latin typeface="Karla"/>
                <a:ea typeface="Karla"/>
                <a:cs typeface="Karla"/>
                <a:sym typeface="Karla"/>
              </a:rPr>
              <a:t>total volume Y of cars</a:t>
            </a:r>
            <a:r>
              <a:rPr lang="pt-PT" sz="1300">
                <a:latin typeface="Karla"/>
                <a:ea typeface="Karla"/>
                <a:cs typeface="Karla"/>
                <a:sym typeface="Karla"/>
              </a:rPr>
              <a:t> that passes through each sensor in one hour, according to real data, we divided this volume by each OD pair that pass through it equally. </a:t>
            </a:r>
            <a:br>
              <a:rPr lang="pt-PT" sz="1300">
                <a:latin typeface="Karla"/>
                <a:ea typeface="Karla"/>
                <a:cs typeface="Karla"/>
                <a:sym typeface="Karla"/>
              </a:rPr>
            </a:br>
            <a:endParaRPr sz="1300">
              <a:latin typeface="Karla"/>
              <a:ea typeface="Karla"/>
              <a:cs typeface="Karla"/>
              <a:sym typeface="Karla"/>
            </a:endParaRPr>
          </a:p>
          <a:p>
            <a:pPr indent="-311150" lvl="0" marL="457200" rtl="0" algn="l">
              <a:spcBef>
                <a:spcPts val="0"/>
              </a:spcBef>
              <a:spcAft>
                <a:spcPts val="0"/>
              </a:spcAft>
              <a:buClr>
                <a:schemeClr val="accent1"/>
              </a:buClr>
              <a:buSzPts val="1300"/>
              <a:buFont typeface="Karla"/>
              <a:buChar char="●"/>
            </a:pPr>
            <a:r>
              <a:rPr lang="pt-PT" sz="1300">
                <a:latin typeface="Karla"/>
                <a:ea typeface="Karla"/>
                <a:cs typeface="Karla"/>
                <a:sym typeface="Karla"/>
              </a:rPr>
              <a:t>As the number of cars might saturate SUMO, we tested the simulation using proportional values for the number of cars (10%, 25%, 50%, …)</a:t>
            </a:r>
            <a:endParaRPr sz="1300">
              <a:latin typeface="Karla"/>
              <a:ea typeface="Karla"/>
              <a:cs typeface="Karla"/>
              <a:sym typeface="Karla"/>
            </a:endParaRPr>
          </a:p>
        </p:txBody>
      </p:sp>
      <p:pic>
        <p:nvPicPr>
          <p:cNvPr id="269" name="Google Shape;269;p35"/>
          <p:cNvPicPr preferRelativeResize="0"/>
          <p:nvPr/>
        </p:nvPicPr>
        <p:blipFill>
          <a:blip r:embed="rId3">
            <a:alphaModFix/>
          </a:blip>
          <a:stretch>
            <a:fillRect/>
          </a:stretch>
        </p:blipFill>
        <p:spPr>
          <a:xfrm>
            <a:off x="5914450" y="1225250"/>
            <a:ext cx="2642333" cy="251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Lato"/>
                <a:ea typeface="Lato"/>
                <a:cs typeface="Lato"/>
                <a:sym typeface="Lato"/>
              </a:rPr>
              <a:t>(3) Strategy - Simulation Sensors</a:t>
            </a:r>
            <a:endParaRPr>
              <a:latin typeface="Lato"/>
              <a:ea typeface="Lato"/>
              <a:cs typeface="Lato"/>
              <a:sym typeface="Lato"/>
            </a:endParaRPr>
          </a:p>
        </p:txBody>
      </p:sp>
      <p:sp>
        <p:nvSpPr>
          <p:cNvPr id="275" name="Google Shape;275;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pic>
        <p:nvPicPr>
          <p:cNvPr id="276" name="Google Shape;276;p36"/>
          <p:cNvPicPr preferRelativeResize="0"/>
          <p:nvPr/>
        </p:nvPicPr>
        <p:blipFill>
          <a:blip r:embed="rId3">
            <a:alphaModFix/>
          </a:blip>
          <a:stretch>
            <a:fillRect/>
          </a:stretch>
        </p:blipFill>
        <p:spPr>
          <a:xfrm>
            <a:off x="5647025" y="1035525"/>
            <a:ext cx="3167326" cy="3882825"/>
          </a:xfrm>
          <a:prstGeom prst="rect">
            <a:avLst/>
          </a:prstGeom>
          <a:noFill/>
          <a:ln>
            <a:noFill/>
          </a:ln>
        </p:spPr>
      </p:pic>
      <p:sp>
        <p:nvSpPr>
          <p:cNvPr id="277" name="Google Shape;277;p36"/>
          <p:cNvSpPr txBox="1"/>
          <p:nvPr/>
        </p:nvSpPr>
        <p:spPr>
          <a:xfrm>
            <a:off x="720525" y="955875"/>
            <a:ext cx="4926600" cy="28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100">
                <a:solidFill>
                  <a:srgbClr val="0E101A"/>
                </a:solidFill>
                <a:latin typeface="Karla"/>
                <a:ea typeface="Karla"/>
                <a:cs typeface="Karla"/>
                <a:sym typeface="Karla"/>
              </a:rPr>
              <a:t>Adding sensors to SUMO simulation requires creating an XML file (</a:t>
            </a:r>
            <a:r>
              <a:rPr b="1" lang="pt-PT" sz="1100">
                <a:solidFill>
                  <a:srgbClr val="0E101A"/>
                </a:solidFill>
                <a:latin typeface="Karla"/>
                <a:ea typeface="Karla"/>
                <a:cs typeface="Karla"/>
                <a:sym typeface="Karla"/>
              </a:rPr>
              <a:t>detectors.add.xml</a:t>
            </a:r>
            <a:r>
              <a:rPr lang="pt-PT" sz="1100">
                <a:solidFill>
                  <a:srgbClr val="0E101A"/>
                </a:solidFill>
                <a:latin typeface="Karla"/>
                <a:ea typeface="Karla"/>
                <a:cs typeface="Karla"/>
                <a:sym typeface="Karla"/>
              </a:rPr>
              <a:t>) containing their ID, lane, position, and frequency to store data. </a:t>
            </a:r>
            <a:endParaRPr sz="1100">
              <a:solidFill>
                <a:srgbClr val="0E101A"/>
              </a:solidFill>
              <a:latin typeface="Karla"/>
              <a:ea typeface="Karla"/>
              <a:cs typeface="Karla"/>
              <a:sym typeface="Karla"/>
            </a:endParaRPr>
          </a:p>
          <a:p>
            <a:pPr indent="0" lvl="0" marL="0" rtl="0" algn="l">
              <a:spcBef>
                <a:spcPts val="0"/>
              </a:spcBef>
              <a:spcAft>
                <a:spcPts val="0"/>
              </a:spcAft>
              <a:buNone/>
            </a:pPr>
            <a:r>
              <a:t/>
            </a:r>
            <a:endParaRPr sz="1100">
              <a:solidFill>
                <a:srgbClr val="0E101A"/>
              </a:solidFill>
              <a:latin typeface="Karla"/>
              <a:ea typeface="Karla"/>
              <a:cs typeface="Karla"/>
              <a:sym typeface="Karla"/>
            </a:endParaRPr>
          </a:p>
          <a:p>
            <a:pPr indent="0" lvl="0" marL="0" rtl="0" algn="l">
              <a:spcBef>
                <a:spcPts val="0"/>
              </a:spcBef>
              <a:spcAft>
                <a:spcPts val="0"/>
              </a:spcAft>
              <a:buNone/>
            </a:pPr>
            <a:r>
              <a:rPr lang="pt-PT" sz="1100">
                <a:solidFill>
                  <a:srgbClr val="0E101A"/>
                </a:solidFill>
                <a:latin typeface="Karla"/>
                <a:ea typeface="Karla"/>
                <a:cs typeface="Karla"/>
                <a:sym typeface="Karla"/>
              </a:rPr>
              <a:t>We discovered the location of the sensors in the network by comparing it with the VCI map, using their latitudes and longitudes.</a:t>
            </a:r>
            <a:endParaRPr sz="1100">
              <a:solidFill>
                <a:srgbClr val="0E101A"/>
              </a:solidFill>
              <a:latin typeface="Karla"/>
              <a:ea typeface="Karla"/>
              <a:cs typeface="Karla"/>
              <a:sym typeface="Karla"/>
            </a:endParaRPr>
          </a:p>
          <a:p>
            <a:pPr indent="0" lvl="0" marL="0" rtl="0" algn="l">
              <a:spcBef>
                <a:spcPts val="0"/>
              </a:spcBef>
              <a:spcAft>
                <a:spcPts val="0"/>
              </a:spcAft>
              <a:buNone/>
            </a:pPr>
            <a:r>
              <a:t/>
            </a:r>
            <a:endParaRPr sz="1100">
              <a:solidFill>
                <a:srgbClr val="0E101A"/>
              </a:solidFill>
              <a:latin typeface="Karla"/>
              <a:ea typeface="Karla"/>
              <a:cs typeface="Karla"/>
              <a:sym typeface="Karla"/>
            </a:endParaRPr>
          </a:p>
          <a:p>
            <a:pPr indent="0" lvl="0" marL="0" rtl="0" algn="l">
              <a:spcBef>
                <a:spcPts val="0"/>
              </a:spcBef>
              <a:spcAft>
                <a:spcPts val="0"/>
              </a:spcAft>
              <a:buNone/>
            </a:pPr>
            <a:r>
              <a:rPr lang="pt-PT" sz="1100">
                <a:solidFill>
                  <a:srgbClr val="0E101A"/>
                </a:solidFill>
                <a:latin typeface="Karla"/>
                <a:ea typeface="Karla"/>
                <a:cs typeface="Karla"/>
                <a:sym typeface="Karla"/>
              </a:rPr>
              <a:t>In real life, a single sensor measures traffic in both directions. In the simulation, it is necessary to place a sensor in each lane. Therefore, it was necessary to carry out further processing to group these data in both directions, so that they could be compared.</a:t>
            </a:r>
            <a:endParaRPr sz="1100">
              <a:solidFill>
                <a:srgbClr val="0E101A"/>
              </a:solidFill>
              <a:latin typeface="Karla"/>
              <a:ea typeface="Karla"/>
              <a:cs typeface="Karla"/>
              <a:sym typeface="Karla"/>
            </a:endParaRPr>
          </a:p>
          <a:p>
            <a:pPr indent="0" lvl="0" marL="0" rtl="0" algn="l">
              <a:spcBef>
                <a:spcPts val="0"/>
              </a:spcBef>
              <a:spcAft>
                <a:spcPts val="0"/>
              </a:spcAft>
              <a:buNone/>
            </a:pPr>
            <a:r>
              <a:t/>
            </a:r>
            <a:endParaRPr sz="1100">
              <a:solidFill>
                <a:srgbClr val="0E101A"/>
              </a:solidFill>
              <a:latin typeface="Karla"/>
              <a:ea typeface="Karla"/>
              <a:cs typeface="Karla"/>
              <a:sym typeface="Karla"/>
            </a:endParaRPr>
          </a:p>
          <a:p>
            <a:pPr indent="0" lvl="0" marL="0" rtl="0" algn="l">
              <a:spcBef>
                <a:spcPts val="0"/>
              </a:spcBef>
              <a:spcAft>
                <a:spcPts val="0"/>
              </a:spcAft>
              <a:buNone/>
            </a:pPr>
            <a:r>
              <a:rPr lang="pt-PT" sz="1100">
                <a:solidFill>
                  <a:srgbClr val="0E101A"/>
                </a:solidFill>
                <a:latin typeface="Karla"/>
                <a:ea typeface="Karla"/>
                <a:cs typeface="Karla"/>
                <a:sym typeface="Karla"/>
              </a:rPr>
              <a:t>We identified the direction of each simulation sensor by appending an underscore to its lane, along with the lane direction (0 corresponds to the direction C, internal VCI ring, and 1 corresponds to D, external VCI ring).</a:t>
            </a:r>
            <a:endParaRPr sz="1100">
              <a:solidFill>
                <a:srgbClr val="0E101A"/>
              </a:solidFill>
              <a:latin typeface="Karla"/>
              <a:ea typeface="Karla"/>
              <a:cs typeface="Karla"/>
              <a:sym typeface="Karla"/>
            </a:endParaRPr>
          </a:p>
          <a:p>
            <a:pPr indent="0" lvl="0" marL="0" rtl="0" algn="l">
              <a:spcBef>
                <a:spcPts val="0"/>
              </a:spcBef>
              <a:spcAft>
                <a:spcPts val="0"/>
              </a:spcAft>
              <a:buNone/>
            </a:pPr>
            <a:r>
              <a:t/>
            </a:r>
            <a:endParaRPr sz="1000">
              <a:solidFill>
                <a:srgbClr val="0E101A"/>
              </a:solidFill>
              <a:latin typeface="JetBrains Mono"/>
              <a:ea typeface="JetBrains Mono"/>
              <a:cs typeface="JetBrains Mono"/>
              <a:sym typeface="JetBrains Mono"/>
            </a:endParaRPr>
          </a:p>
        </p:txBody>
      </p:sp>
      <p:sp>
        <p:nvSpPr>
          <p:cNvPr id="278" name="Google Shape;278;p36"/>
          <p:cNvSpPr/>
          <p:nvPr/>
        </p:nvSpPr>
        <p:spPr>
          <a:xfrm>
            <a:off x="720525" y="3784850"/>
            <a:ext cx="4926600" cy="1229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PT" sz="700">
                <a:solidFill>
                  <a:srgbClr val="0E101A"/>
                </a:solidFill>
                <a:latin typeface="JetBrains Mono"/>
                <a:ea typeface="JetBrains Mono"/>
                <a:cs typeface="JetBrains Mono"/>
                <a:sym typeface="JetBrains Mono"/>
              </a:rPr>
              <a:t>&lt;additional&gt;</a:t>
            </a:r>
            <a:endParaRPr b="1" sz="700">
              <a:solidFill>
                <a:srgbClr val="0E101A"/>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700">
                <a:solidFill>
                  <a:srgbClr val="0E101A"/>
                </a:solidFill>
                <a:latin typeface="JetBrains Mono"/>
                <a:ea typeface="JetBrains Mono"/>
                <a:cs typeface="JetBrains Mono"/>
                <a:sym typeface="JetBrains Mono"/>
              </a:rPr>
              <a:t>  &lt;inductionLoop id="121725_20" lane="95367752#0_0" pos="121.94" freq="300" file="simulation.out.xml"/&gt;</a:t>
            </a:r>
            <a:endParaRPr sz="700">
              <a:solidFill>
                <a:srgbClr val="0E101A"/>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700">
                <a:solidFill>
                  <a:srgbClr val="0E101A"/>
                </a:solidFill>
                <a:latin typeface="JetBrains Mono"/>
                <a:ea typeface="JetBrains Mono"/>
                <a:cs typeface="JetBrains Mono"/>
                <a:sym typeface="JetBrains Mono"/>
              </a:rPr>
              <a:t>  &lt;inductionLoop id="121725_21" lane="95367752#0_1" pos="121.94" freq="300" file="simulation.out.xml"/&gt;</a:t>
            </a:r>
            <a:endParaRPr sz="700">
              <a:solidFill>
                <a:srgbClr val="0E101A"/>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700">
                <a:solidFill>
                  <a:srgbClr val="0E101A"/>
                </a:solidFill>
                <a:latin typeface="JetBrains Mono"/>
                <a:ea typeface="JetBrains Mono"/>
                <a:cs typeface="JetBrains Mono"/>
                <a:sym typeface="JetBrains Mono"/>
              </a:rPr>
              <a:t>  &lt;inductionLoop id="121725_30" lane="839842702_0" pos="1069" freq="300" file="simulation.out.xml"/&gt;</a:t>
            </a:r>
            <a:endParaRPr sz="700">
              <a:solidFill>
                <a:srgbClr val="0E101A"/>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pt-PT" sz="700">
                <a:solidFill>
                  <a:srgbClr val="0E101A"/>
                </a:solidFill>
                <a:latin typeface="JetBrains Mono"/>
                <a:ea typeface="JetBrains Mono"/>
                <a:cs typeface="JetBrains Mono"/>
                <a:sym typeface="JetBrains Mono"/>
              </a:rPr>
              <a:t>  &lt;inductionLoop id="121725_31" lane="839842702_1" pos="1069" freq="300" file="simulation.out.xml"/&gt;</a:t>
            </a:r>
            <a:endParaRPr sz="700">
              <a:solidFill>
                <a:srgbClr val="0E101A"/>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b="1" lang="pt-PT" sz="700">
                <a:solidFill>
                  <a:srgbClr val="0E101A"/>
                </a:solidFill>
                <a:latin typeface="JetBrains Mono"/>
                <a:ea typeface="JetBrains Mono"/>
                <a:cs typeface="JetBrains Mono"/>
                <a:sym typeface="JetBrains Mono"/>
              </a:rPr>
              <a:t>&lt;/additional&gt;</a:t>
            </a:r>
            <a:endParaRPr b="1" sz="700"/>
          </a:p>
        </p:txBody>
      </p:sp>
    </p:spTree>
  </p:cSld>
  <p:clrMapOvr>
    <a:masterClrMapping/>
  </p:clrMapOvr>
</p:sld>
</file>

<file path=ppt/theme/theme1.xml><?xml version="1.0" encoding="utf-8"?>
<a:theme xmlns:a="http://schemas.openxmlformats.org/drawingml/2006/main" xmlns:r="http://schemas.openxmlformats.org/officeDocument/2006/relationships"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