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Black"/>
      <p:bold r:id="rId22"/>
      <p:boldItalic r:id="rId23"/>
    </p:embeddedFont>
    <p:embeddedFont>
      <p:font typeface="Roboto"/>
      <p:regular r:id="rId24"/>
      <p:bold r:id="rId25"/>
      <p:italic r:id="rId26"/>
      <p:boldItalic r:id="rId27"/>
    </p:embeddedFont>
    <p:embeddedFont>
      <p:font typeface="Lato"/>
      <p:regular r:id="rId28"/>
      <p:bold r:id="rId29"/>
      <p:italic r:id="rId30"/>
      <p:boldItalic r:id="rId31"/>
    </p:embeddedFont>
    <p:embeddedFont>
      <p:font typeface="Montserrat"/>
      <p:regular r:id="rId32"/>
      <p:bold r:id="rId33"/>
      <p:italic r:id="rId34"/>
      <p:boldItalic r:id="rId35"/>
    </p:embeddedFont>
    <p:embeddedFont>
      <p:font typeface="Raleway Black"/>
      <p:bold r:id="rId36"/>
      <p:boldItalic r:id="rId37"/>
    </p:embeddedFont>
    <p:embeddedFont>
      <p:font typeface="Fira Sans Extra Condensed Black"/>
      <p:bold r:id="rId38"/>
      <p:boldItalic r:id="rId39"/>
    </p:embeddedFont>
    <p:embeddedFont>
      <p:font typeface="Fira Sans Extra Condensed ExtraBold"/>
      <p:bold r:id="rId40"/>
      <p:boldItalic r:id="rId41"/>
    </p:embeddedFont>
    <p:embeddedFont>
      <p:font typeface="Fira Sans Extra Condensed"/>
      <p:regular r:id="rId42"/>
      <p:bold r:id="rId43"/>
      <p:italic r:id="rId44"/>
      <p:boldItalic r:id="rId45"/>
    </p:embeddedFont>
    <p:embeddedFont>
      <p:font typeface="Karla"/>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ExtraBold-bold.fntdata"/><Relationship Id="rId42" Type="http://schemas.openxmlformats.org/officeDocument/2006/relationships/font" Target="fonts/FiraSansExtraCondensed-regular.fntdata"/><Relationship Id="rId41" Type="http://schemas.openxmlformats.org/officeDocument/2006/relationships/font" Target="fonts/FiraSansExtraCondensedExtraBold-boldItalic.fntdata"/><Relationship Id="rId44" Type="http://schemas.openxmlformats.org/officeDocument/2006/relationships/font" Target="fonts/FiraSansExtraCondensed-italic.fntdata"/><Relationship Id="rId43" Type="http://schemas.openxmlformats.org/officeDocument/2006/relationships/font" Target="fonts/FiraSansExtraCondensed-bold.fntdata"/><Relationship Id="rId46" Type="http://schemas.openxmlformats.org/officeDocument/2006/relationships/font" Target="fonts/Karla-regular.fntdata"/><Relationship Id="rId45" Type="http://schemas.openxmlformats.org/officeDocument/2006/relationships/font" Target="fonts/FiraSansExtraCondense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Karla-italic.fntdata"/><Relationship Id="rId47" Type="http://schemas.openxmlformats.org/officeDocument/2006/relationships/font" Target="fonts/Karla-bold.fntdata"/><Relationship Id="rId49" Type="http://schemas.openxmlformats.org/officeDocument/2006/relationships/font" Target="fonts/Karl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33" Type="http://schemas.openxmlformats.org/officeDocument/2006/relationships/font" Target="fonts/Montserrat-bold.fntdata"/><Relationship Id="rId32" Type="http://schemas.openxmlformats.org/officeDocument/2006/relationships/font" Target="fonts/Montserrat-regular.fntdata"/><Relationship Id="rId35" Type="http://schemas.openxmlformats.org/officeDocument/2006/relationships/font" Target="fonts/Montserrat-boldItalic.fntdata"/><Relationship Id="rId34" Type="http://schemas.openxmlformats.org/officeDocument/2006/relationships/font" Target="fonts/Montserrat-italic.fntdata"/><Relationship Id="rId37" Type="http://schemas.openxmlformats.org/officeDocument/2006/relationships/font" Target="fonts/RalewayBlack-boldItalic.fntdata"/><Relationship Id="rId36" Type="http://schemas.openxmlformats.org/officeDocument/2006/relationships/font" Target="fonts/RalewayBlack-bold.fntdata"/><Relationship Id="rId39" Type="http://schemas.openxmlformats.org/officeDocument/2006/relationships/font" Target="fonts/FiraSansExtraCondensedBlack-boldItalic.fntdata"/><Relationship Id="rId38" Type="http://schemas.openxmlformats.org/officeDocument/2006/relationships/font" Target="fonts/FiraSansExtraCondensedBlack-bold.fntdata"/><Relationship Id="rId20" Type="http://schemas.openxmlformats.org/officeDocument/2006/relationships/slide" Target="slides/slide15.xml"/><Relationship Id="rId22" Type="http://schemas.openxmlformats.org/officeDocument/2006/relationships/font" Target="fonts/RobotoBlack-bold.fntdata"/><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font" Target="fonts/RobotoBlack-boldItalic.fntdata"/><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ato-regular.fntdata"/><Relationship Id="rId27" Type="http://schemas.openxmlformats.org/officeDocument/2006/relationships/font" Target="fonts/Roboto-boldItalic.fntdata"/><Relationship Id="rId29"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fa8c9ef39e_0_2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fa8c9ef39e_0_2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fb3c35102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fb3c35102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fb3c35102c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fb3c35102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fb3c35102c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fb3c35102c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fb3c35102c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fb3c35102c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fad23ac36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fad23ac36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fad23ac362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fad23ac362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fad23ac362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fad23ac362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fa8c9ef39e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fa8c9ef39e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fa8c9ef39e_0_3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fa8c9ef39e_0_3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fb3c35102c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fb3c35102c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fb3c35102c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fb3c35102c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fa8c9ef39e_0_3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fa8c9ef39e_0_3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fad23ac362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fad23ac362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fad23ac362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fad23ac362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81f015bf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81f015bf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3">
    <p:spTree>
      <p:nvGrpSpPr>
        <p:cNvPr id="50" name="Shape 50"/>
        <p:cNvGrpSpPr/>
        <p:nvPr/>
      </p:nvGrpSpPr>
      <p:grpSpPr>
        <a:xfrm>
          <a:off x="0" y="0"/>
          <a:ext cx="0" cy="0"/>
          <a:chOff x="0" y="0"/>
          <a:chExt cx="0" cy="0"/>
        </a:xfrm>
      </p:grpSpPr>
      <p:sp>
        <p:nvSpPr>
          <p:cNvPr id="51" name="Google Shape;51;p13"/>
          <p:cNvSpPr txBox="1"/>
          <p:nvPr>
            <p:ph type="title"/>
          </p:nvPr>
        </p:nvSpPr>
        <p:spPr>
          <a:xfrm>
            <a:off x="717800" y="383175"/>
            <a:ext cx="77082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Font typeface="Montserrat"/>
              <a:buNone/>
              <a:defRPr>
                <a:solidFill>
                  <a:schemeClr val="accent5"/>
                </a:solidFill>
                <a:latin typeface="Lato"/>
                <a:ea typeface="Lato"/>
                <a:cs typeface="Lato"/>
                <a:sym typeface="Lato"/>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52" name="Google Shape;52;p13"/>
          <p:cNvSpPr txBox="1"/>
          <p:nvPr>
            <p:ph idx="1" type="subTitle"/>
          </p:nvPr>
        </p:nvSpPr>
        <p:spPr>
          <a:xfrm>
            <a:off x="1454225" y="3391300"/>
            <a:ext cx="2261700" cy="4086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b="1">
                <a:solidFill>
                  <a:schemeClr val="accent1"/>
                </a:solidFill>
              </a:defRPr>
            </a:lvl1pPr>
            <a:lvl2pPr lvl="1" rtl="0" algn="ctr">
              <a:spcBef>
                <a:spcPts val="1200"/>
              </a:spcBef>
              <a:spcAft>
                <a:spcPts val="0"/>
              </a:spcAft>
              <a:buNone/>
              <a:defRPr b="1">
                <a:solidFill>
                  <a:schemeClr val="accent1"/>
                </a:solidFill>
              </a:defRPr>
            </a:lvl2pPr>
            <a:lvl3pPr lvl="2" rtl="0" algn="ctr">
              <a:spcBef>
                <a:spcPts val="1200"/>
              </a:spcBef>
              <a:spcAft>
                <a:spcPts val="0"/>
              </a:spcAft>
              <a:buNone/>
              <a:defRPr b="1">
                <a:solidFill>
                  <a:schemeClr val="accent1"/>
                </a:solidFill>
              </a:defRPr>
            </a:lvl3pPr>
            <a:lvl4pPr lvl="3" rtl="0" algn="ctr">
              <a:spcBef>
                <a:spcPts val="1200"/>
              </a:spcBef>
              <a:spcAft>
                <a:spcPts val="0"/>
              </a:spcAft>
              <a:buNone/>
              <a:defRPr b="1">
                <a:solidFill>
                  <a:schemeClr val="accent1"/>
                </a:solidFill>
              </a:defRPr>
            </a:lvl4pPr>
            <a:lvl5pPr lvl="4" rtl="0" algn="ctr">
              <a:spcBef>
                <a:spcPts val="1200"/>
              </a:spcBef>
              <a:spcAft>
                <a:spcPts val="0"/>
              </a:spcAft>
              <a:buNone/>
              <a:defRPr b="1">
                <a:solidFill>
                  <a:schemeClr val="accent1"/>
                </a:solidFill>
              </a:defRPr>
            </a:lvl5pPr>
            <a:lvl6pPr lvl="5" rtl="0" algn="ctr">
              <a:spcBef>
                <a:spcPts val="1200"/>
              </a:spcBef>
              <a:spcAft>
                <a:spcPts val="0"/>
              </a:spcAft>
              <a:buNone/>
              <a:defRPr b="1">
                <a:solidFill>
                  <a:schemeClr val="accent1"/>
                </a:solidFill>
              </a:defRPr>
            </a:lvl6pPr>
            <a:lvl7pPr lvl="6" rtl="0" algn="ctr">
              <a:spcBef>
                <a:spcPts val="1200"/>
              </a:spcBef>
              <a:spcAft>
                <a:spcPts val="0"/>
              </a:spcAft>
              <a:buNone/>
              <a:defRPr b="1">
                <a:solidFill>
                  <a:schemeClr val="accent1"/>
                </a:solidFill>
              </a:defRPr>
            </a:lvl7pPr>
            <a:lvl8pPr lvl="7" rtl="0" algn="ctr">
              <a:spcBef>
                <a:spcPts val="1200"/>
              </a:spcBef>
              <a:spcAft>
                <a:spcPts val="0"/>
              </a:spcAft>
              <a:buNone/>
              <a:defRPr b="1">
                <a:solidFill>
                  <a:schemeClr val="accent1"/>
                </a:solidFill>
              </a:defRPr>
            </a:lvl8pPr>
            <a:lvl9pPr lvl="8" rtl="0" algn="ctr">
              <a:spcBef>
                <a:spcPts val="1200"/>
              </a:spcBef>
              <a:spcAft>
                <a:spcPts val="1200"/>
              </a:spcAft>
              <a:buNone/>
              <a:defRPr b="1">
                <a:solidFill>
                  <a:schemeClr val="accent1"/>
                </a:solidFill>
              </a:defRPr>
            </a:lvl9pPr>
          </a:lstStyle>
          <a:p/>
        </p:txBody>
      </p:sp>
      <p:sp>
        <p:nvSpPr>
          <p:cNvPr id="53" name="Google Shape;53;p13"/>
          <p:cNvSpPr txBox="1"/>
          <p:nvPr>
            <p:ph idx="2" type="subTitle"/>
          </p:nvPr>
        </p:nvSpPr>
        <p:spPr>
          <a:xfrm>
            <a:off x="1454225" y="3766750"/>
            <a:ext cx="2261700" cy="723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54" name="Google Shape;54;p13"/>
          <p:cNvSpPr txBox="1"/>
          <p:nvPr>
            <p:ph idx="3" type="subTitle"/>
          </p:nvPr>
        </p:nvSpPr>
        <p:spPr>
          <a:xfrm>
            <a:off x="5427875" y="3391300"/>
            <a:ext cx="2261700" cy="4086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b="1">
                <a:solidFill>
                  <a:schemeClr val="accent1"/>
                </a:solidFill>
              </a:defRPr>
            </a:lvl1pPr>
            <a:lvl2pPr lvl="1" rtl="0" algn="ctr">
              <a:spcBef>
                <a:spcPts val="1200"/>
              </a:spcBef>
              <a:spcAft>
                <a:spcPts val="0"/>
              </a:spcAft>
              <a:buNone/>
              <a:defRPr b="1">
                <a:solidFill>
                  <a:schemeClr val="accent1"/>
                </a:solidFill>
              </a:defRPr>
            </a:lvl2pPr>
            <a:lvl3pPr lvl="2" rtl="0" algn="ctr">
              <a:spcBef>
                <a:spcPts val="1200"/>
              </a:spcBef>
              <a:spcAft>
                <a:spcPts val="0"/>
              </a:spcAft>
              <a:buNone/>
              <a:defRPr b="1">
                <a:solidFill>
                  <a:schemeClr val="accent1"/>
                </a:solidFill>
              </a:defRPr>
            </a:lvl3pPr>
            <a:lvl4pPr lvl="3" rtl="0" algn="ctr">
              <a:spcBef>
                <a:spcPts val="1200"/>
              </a:spcBef>
              <a:spcAft>
                <a:spcPts val="0"/>
              </a:spcAft>
              <a:buNone/>
              <a:defRPr b="1">
                <a:solidFill>
                  <a:schemeClr val="accent1"/>
                </a:solidFill>
              </a:defRPr>
            </a:lvl4pPr>
            <a:lvl5pPr lvl="4" rtl="0" algn="ctr">
              <a:spcBef>
                <a:spcPts val="1200"/>
              </a:spcBef>
              <a:spcAft>
                <a:spcPts val="0"/>
              </a:spcAft>
              <a:buNone/>
              <a:defRPr b="1">
                <a:solidFill>
                  <a:schemeClr val="accent1"/>
                </a:solidFill>
              </a:defRPr>
            </a:lvl5pPr>
            <a:lvl6pPr lvl="5" rtl="0" algn="ctr">
              <a:spcBef>
                <a:spcPts val="1200"/>
              </a:spcBef>
              <a:spcAft>
                <a:spcPts val="0"/>
              </a:spcAft>
              <a:buNone/>
              <a:defRPr b="1">
                <a:solidFill>
                  <a:schemeClr val="accent1"/>
                </a:solidFill>
              </a:defRPr>
            </a:lvl6pPr>
            <a:lvl7pPr lvl="6" rtl="0" algn="ctr">
              <a:spcBef>
                <a:spcPts val="1200"/>
              </a:spcBef>
              <a:spcAft>
                <a:spcPts val="0"/>
              </a:spcAft>
              <a:buNone/>
              <a:defRPr b="1">
                <a:solidFill>
                  <a:schemeClr val="accent1"/>
                </a:solidFill>
              </a:defRPr>
            </a:lvl7pPr>
            <a:lvl8pPr lvl="7" rtl="0" algn="ctr">
              <a:spcBef>
                <a:spcPts val="1200"/>
              </a:spcBef>
              <a:spcAft>
                <a:spcPts val="0"/>
              </a:spcAft>
              <a:buNone/>
              <a:defRPr b="1">
                <a:solidFill>
                  <a:schemeClr val="accent1"/>
                </a:solidFill>
              </a:defRPr>
            </a:lvl8pPr>
            <a:lvl9pPr lvl="8" rtl="0" algn="ctr">
              <a:spcBef>
                <a:spcPts val="1200"/>
              </a:spcBef>
              <a:spcAft>
                <a:spcPts val="1200"/>
              </a:spcAft>
              <a:buNone/>
              <a:defRPr b="1">
                <a:solidFill>
                  <a:schemeClr val="accent1"/>
                </a:solidFill>
              </a:defRPr>
            </a:lvl9pPr>
          </a:lstStyle>
          <a:p/>
        </p:txBody>
      </p:sp>
      <p:sp>
        <p:nvSpPr>
          <p:cNvPr id="55" name="Google Shape;55;p13"/>
          <p:cNvSpPr txBox="1"/>
          <p:nvPr>
            <p:ph idx="4" type="subTitle"/>
          </p:nvPr>
        </p:nvSpPr>
        <p:spPr>
          <a:xfrm>
            <a:off x="5427875" y="3766750"/>
            <a:ext cx="2261700" cy="723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56" name="Google Shape;56;p13"/>
          <p:cNvSpPr/>
          <p:nvPr/>
        </p:nvSpPr>
        <p:spPr>
          <a:xfrm rot="5400000">
            <a:off x="-2131350" y="2050000"/>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58" name="Shape 58"/>
        <p:cNvGrpSpPr/>
        <p:nvPr/>
      </p:nvGrpSpPr>
      <p:grpSpPr>
        <a:xfrm>
          <a:off x="0" y="0"/>
          <a:ext cx="0" cy="0"/>
          <a:chOff x="0" y="0"/>
          <a:chExt cx="0" cy="0"/>
        </a:xfrm>
      </p:grpSpPr>
      <p:sp>
        <p:nvSpPr>
          <p:cNvPr id="59" name="Google Shape;59;p14"/>
          <p:cNvSpPr txBox="1"/>
          <p:nvPr>
            <p:ph type="title"/>
          </p:nvPr>
        </p:nvSpPr>
        <p:spPr>
          <a:xfrm>
            <a:off x="717800" y="383175"/>
            <a:ext cx="7708200" cy="9363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60" name="Google Shape;60;p14"/>
          <p:cNvSpPr/>
          <p:nvPr/>
        </p:nvSpPr>
        <p:spPr>
          <a:xfrm flipH="1">
            <a:off x="50" y="4834275"/>
            <a:ext cx="4572000" cy="309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flipH="1">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3">
    <p:spTree>
      <p:nvGrpSpPr>
        <p:cNvPr id="63" name="Shape 63"/>
        <p:cNvGrpSpPr/>
        <p:nvPr/>
      </p:nvGrpSpPr>
      <p:grpSpPr>
        <a:xfrm>
          <a:off x="0" y="0"/>
          <a:ext cx="0" cy="0"/>
          <a:chOff x="0" y="0"/>
          <a:chExt cx="0" cy="0"/>
        </a:xfrm>
      </p:grpSpPr>
      <p:sp>
        <p:nvSpPr>
          <p:cNvPr id="64" name="Google Shape;64;p15"/>
          <p:cNvSpPr txBox="1"/>
          <p:nvPr>
            <p:ph type="title"/>
          </p:nvPr>
        </p:nvSpPr>
        <p:spPr>
          <a:xfrm>
            <a:off x="717800" y="383175"/>
            <a:ext cx="7708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65" name="Google Shape;65;p15"/>
          <p:cNvSpPr txBox="1"/>
          <p:nvPr>
            <p:ph idx="1" type="subTitle"/>
          </p:nvPr>
        </p:nvSpPr>
        <p:spPr>
          <a:xfrm>
            <a:off x="1878275" y="1251675"/>
            <a:ext cx="2787600" cy="423900"/>
          </a:xfrm>
          <a:prstGeom prst="rect">
            <a:avLst/>
          </a:prstGeom>
        </p:spPr>
        <p:txBody>
          <a:bodyPr anchorCtr="0" anchor="t" bIns="91425" lIns="91425" spcFirstLastPara="1" rIns="91425" wrap="square" tIns="91425">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p:txBody>
      </p:sp>
      <p:sp>
        <p:nvSpPr>
          <p:cNvPr id="66" name="Google Shape;66;p15"/>
          <p:cNvSpPr txBox="1"/>
          <p:nvPr>
            <p:ph idx="2" type="subTitle"/>
          </p:nvPr>
        </p:nvSpPr>
        <p:spPr>
          <a:xfrm>
            <a:off x="1878275" y="1744345"/>
            <a:ext cx="2787600" cy="872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200"/>
              </a:spcBef>
              <a:spcAft>
                <a:spcPts val="0"/>
              </a:spcAft>
              <a:buNone/>
              <a:defRPr sz="1400">
                <a:solidFill>
                  <a:schemeClr val="dk1"/>
                </a:solidFill>
              </a:defRPr>
            </a:lvl2pPr>
            <a:lvl3pPr lvl="2" rtl="0">
              <a:lnSpc>
                <a:spcPct val="100000"/>
              </a:lnSpc>
              <a:spcBef>
                <a:spcPts val="1200"/>
              </a:spcBef>
              <a:spcAft>
                <a:spcPts val="0"/>
              </a:spcAft>
              <a:buNone/>
              <a:defRPr sz="1400">
                <a:solidFill>
                  <a:schemeClr val="dk1"/>
                </a:solidFill>
              </a:defRPr>
            </a:lvl3pPr>
            <a:lvl4pPr lvl="3" rtl="0">
              <a:lnSpc>
                <a:spcPct val="100000"/>
              </a:lnSpc>
              <a:spcBef>
                <a:spcPts val="1200"/>
              </a:spcBef>
              <a:spcAft>
                <a:spcPts val="0"/>
              </a:spcAft>
              <a:buNone/>
              <a:defRPr sz="1400">
                <a:solidFill>
                  <a:schemeClr val="dk1"/>
                </a:solidFill>
              </a:defRPr>
            </a:lvl4pPr>
            <a:lvl5pPr lvl="4" rtl="0">
              <a:lnSpc>
                <a:spcPct val="100000"/>
              </a:lnSpc>
              <a:spcBef>
                <a:spcPts val="1200"/>
              </a:spcBef>
              <a:spcAft>
                <a:spcPts val="0"/>
              </a:spcAft>
              <a:buNone/>
              <a:defRPr sz="1400">
                <a:solidFill>
                  <a:schemeClr val="dk1"/>
                </a:solidFill>
              </a:defRPr>
            </a:lvl5pPr>
            <a:lvl6pPr lvl="5" rtl="0">
              <a:lnSpc>
                <a:spcPct val="100000"/>
              </a:lnSpc>
              <a:spcBef>
                <a:spcPts val="1200"/>
              </a:spcBef>
              <a:spcAft>
                <a:spcPts val="0"/>
              </a:spcAft>
              <a:buNone/>
              <a:defRPr sz="1400">
                <a:solidFill>
                  <a:schemeClr val="dk1"/>
                </a:solidFill>
              </a:defRPr>
            </a:lvl6pPr>
            <a:lvl7pPr lvl="6" rtl="0">
              <a:lnSpc>
                <a:spcPct val="100000"/>
              </a:lnSpc>
              <a:spcBef>
                <a:spcPts val="1200"/>
              </a:spcBef>
              <a:spcAft>
                <a:spcPts val="0"/>
              </a:spcAft>
              <a:buNone/>
              <a:defRPr sz="1400">
                <a:solidFill>
                  <a:schemeClr val="dk1"/>
                </a:solidFill>
              </a:defRPr>
            </a:lvl7pPr>
            <a:lvl8pPr lvl="7" rtl="0">
              <a:lnSpc>
                <a:spcPct val="100000"/>
              </a:lnSpc>
              <a:spcBef>
                <a:spcPts val="1200"/>
              </a:spcBef>
              <a:spcAft>
                <a:spcPts val="0"/>
              </a:spcAft>
              <a:buNone/>
              <a:defRPr sz="1400">
                <a:solidFill>
                  <a:schemeClr val="dk1"/>
                </a:solidFill>
              </a:defRPr>
            </a:lvl8pPr>
            <a:lvl9pPr lvl="8" rtl="0">
              <a:lnSpc>
                <a:spcPct val="100000"/>
              </a:lnSpc>
              <a:spcBef>
                <a:spcPts val="1200"/>
              </a:spcBef>
              <a:spcAft>
                <a:spcPts val="1200"/>
              </a:spcAft>
              <a:buNone/>
              <a:defRPr sz="1400">
                <a:solidFill>
                  <a:schemeClr val="dk1"/>
                </a:solidFill>
              </a:defRPr>
            </a:lvl9pPr>
          </a:lstStyle>
          <a:p/>
        </p:txBody>
      </p:sp>
      <p:sp>
        <p:nvSpPr>
          <p:cNvPr id="67" name="Google Shape;67;p15"/>
          <p:cNvSpPr txBox="1"/>
          <p:nvPr>
            <p:ph idx="3" type="subTitle"/>
          </p:nvPr>
        </p:nvSpPr>
        <p:spPr>
          <a:xfrm>
            <a:off x="5351497" y="1251675"/>
            <a:ext cx="2787600" cy="423900"/>
          </a:xfrm>
          <a:prstGeom prst="rect">
            <a:avLst/>
          </a:prstGeom>
        </p:spPr>
        <p:txBody>
          <a:bodyPr anchorCtr="0" anchor="t" bIns="91425" lIns="91425" spcFirstLastPara="1" rIns="91425" wrap="square" tIns="91425">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p:txBody>
      </p:sp>
      <p:sp>
        <p:nvSpPr>
          <p:cNvPr id="68" name="Google Shape;68;p15"/>
          <p:cNvSpPr txBox="1"/>
          <p:nvPr>
            <p:ph idx="4" type="subTitle"/>
          </p:nvPr>
        </p:nvSpPr>
        <p:spPr>
          <a:xfrm>
            <a:off x="5351493" y="1744282"/>
            <a:ext cx="2787600" cy="872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200"/>
              </a:spcBef>
              <a:spcAft>
                <a:spcPts val="0"/>
              </a:spcAft>
              <a:buNone/>
              <a:defRPr sz="1400">
                <a:solidFill>
                  <a:schemeClr val="dk1"/>
                </a:solidFill>
              </a:defRPr>
            </a:lvl2pPr>
            <a:lvl3pPr lvl="2" rtl="0">
              <a:lnSpc>
                <a:spcPct val="100000"/>
              </a:lnSpc>
              <a:spcBef>
                <a:spcPts val="1200"/>
              </a:spcBef>
              <a:spcAft>
                <a:spcPts val="0"/>
              </a:spcAft>
              <a:buNone/>
              <a:defRPr sz="1400">
                <a:solidFill>
                  <a:schemeClr val="dk1"/>
                </a:solidFill>
              </a:defRPr>
            </a:lvl3pPr>
            <a:lvl4pPr lvl="3" rtl="0">
              <a:lnSpc>
                <a:spcPct val="100000"/>
              </a:lnSpc>
              <a:spcBef>
                <a:spcPts val="1200"/>
              </a:spcBef>
              <a:spcAft>
                <a:spcPts val="0"/>
              </a:spcAft>
              <a:buNone/>
              <a:defRPr sz="1400">
                <a:solidFill>
                  <a:schemeClr val="dk1"/>
                </a:solidFill>
              </a:defRPr>
            </a:lvl4pPr>
            <a:lvl5pPr lvl="4" rtl="0">
              <a:lnSpc>
                <a:spcPct val="100000"/>
              </a:lnSpc>
              <a:spcBef>
                <a:spcPts val="1200"/>
              </a:spcBef>
              <a:spcAft>
                <a:spcPts val="0"/>
              </a:spcAft>
              <a:buNone/>
              <a:defRPr sz="1400">
                <a:solidFill>
                  <a:schemeClr val="dk1"/>
                </a:solidFill>
              </a:defRPr>
            </a:lvl5pPr>
            <a:lvl6pPr lvl="5" rtl="0">
              <a:lnSpc>
                <a:spcPct val="100000"/>
              </a:lnSpc>
              <a:spcBef>
                <a:spcPts val="1200"/>
              </a:spcBef>
              <a:spcAft>
                <a:spcPts val="0"/>
              </a:spcAft>
              <a:buNone/>
              <a:defRPr sz="1400">
                <a:solidFill>
                  <a:schemeClr val="dk1"/>
                </a:solidFill>
              </a:defRPr>
            </a:lvl6pPr>
            <a:lvl7pPr lvl="6" rtl="0">
              <a:lnSpc>
                <a:spcPct val="100000"/>
              </a:lnSpc>
              <a:spcBef>
                <a:spcPts val="1200"/>
              </a:spcBef>
              <a:spcAft>
                <a:spcPts val="0"/>
              </a:spcAft>
              <a:buNone/>
              <a:defRPr sz="1400">
                <a:solidFill>
                  <a:schemeClr val="dk1"/>
                </a:solidFill>
              </a:defRPr>
            </a:lvl7pPr>
            <a:lvl8pPr lvl="7" rtl="0">
              <a:lnSpc>
                <a:spcPct val="100000"/>
              </a:lnSpc>
              <a:spcBef>
                <a:spcPts val="1200"/>
              </a:spcBef>
              <a:spcAft>
                <a:spcPts val="0"/>
              </a:spcAft>
              <a:buNone/>
              <a:defRPr sz="1400">
                <a:solidFill>
                  <a:schemeClr val="dk1"/>
                </a:solidFill>
              </a:defRPr>
            </a:lvl8pPr>
            <a:lvl9pPr lvl="8" rtl="0">
              <a:lnSpc>
                <a:spcPct val="100000"/>
              </a:lnSpc>
              <a:spcBef>
                <a:spcPts val="1200"/>
              </a:spcBef>
              <a:spcAft>
                <a:spcPts val="1200"/>
              </a:spcAft>
              <a:buNone/>
              <a:defRPr sz="1400">
                <a:solidFill>
                  <a:schemeClr val="dk1"/>
                </a:solidFill>
              </a:defRPr>
            </a:lvl9pPr>
          </a:lstStyle>
          <a:p/>
        </p:txBody>
      </p:sp>
      <p:sp>
        <p:nvSpPr>
          <p:cNvPr id="69" name="Google Shape;69;p15"/>
          <p:cNvSpPr txBox="1"/>
          <p:nvPr>
            <p:ph idx="5" type="subTitle"/>
          </p:nvPr>
        </p:nvSpPr>
        <p:spPr>
          <a:xfrm>
            <a:off x="1878275" y="2898148"/>
            <a:ext cx="2787600" cy="340200"/>
          </a:xfrm>
          <a:prstGeom prst="rect">
            <a:avLst/>
          </a:prstGeom>
        </p:spPr>
        <p:txBody>
          <a:bodyPr anchorCtr="0" anchor="t" bIns="91425" lIns="91425" spcFirstLastPara="1" rIns="91425" wrap="square" tIns="91425">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p:txBody>
      </p:sp>
      <p:sp>
        <p:nvSpPr>
          <p:cNvPr id="70" name="Google Shape;70;p15"/>
          <p:cNvSpPr txBox="1"/>
          <p:nvPr>
            <p:ph idx="6" type="subTitle"/>
          </p:nvPr>
        </p:nvSpPr>
        <p:spPr>
          <a:xfrm>
            <a:off x="1878275" y="3390754"/>
            <a:ext cx="2787600" cy="872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200"/>
              </a:spcBef>
              <a:spcAft>
                <a:spcPts val="0"/>
              </a:spcAft>
              <a:buNone/>
              <a:defRPr sz="1400">
                <a:solidFill>
                  <a:schemeClr val="dk1"/>
                </a:solidFill>
              </a:defRPr>
            </a:lvl2pPr>
            <a:lvl3pPr lvl="2" rtl="0">
              <a:lnSpc>
                <a:spcPct val="100000"/>
              </a:lnSpc>
              <a:spcBef>
                <a:spcPts val="1200"/>
              </a:spcBef>
              <a:spcAft>
                <a:spcPts val="0"/>
              </a:spcAft>
              <a:buNone/>
              <a:defRPr sz="1400">
                <a:solidFill>
                  <a:schemeClr val="dk1"/>
                </a:solidFill>
              </a:defRPr>
            </a:lvl3pPr>
            <a:lvl4pPr lvl="3" rtl="0">
              <a:lnSpc>
                <a:spcPct val="100000"/>
              </a:lnSpc>
              <a:spcBef>
                <a:spcPts val="1200"/>
              </a:spcBef>
              <a:spcAft>
                <a:spcPts val="0"/>
              </a:spcAft>
              <a:buNone/>
              <a:defRPr sz="1400">
                <a:solidFill>
                  <a:schemeClr val="dk1"/>
                </a:solidFill>
              </a:defRPr>
            </a:lvl4pPr>
            <a:lvl5pPr lvl="4" rtl="0">
              <a:lnSpc>
                <a:spcPct val="100000"/>
              </a:lnSpc>
              <a:spcBef>
                <a:spcPts val="1200"/>
              </a:spcBef>
              <a:spcAft>
                <a:spcPts val="0"/>
              </a:spcAft>
              <a:buNone/>
              <a:defRPr sz="1400">
                <a:solidFill>
                  <a:schemeClr val="dk1"/>
                </a:solidFill>
              </a:defRPr>
            </a:lvl5pPr>
            <a:lvl6pPr lvl="5" rtl="0">
              <a:lnSpc>
                <a:spcPct val="100000"/>
              </a:lnSpc>
              <a:spcBef>
                <a:spcPts val="1200"/>
              </a:spcBef>
              <a:spcAft>
                <a:spcPts val="0"/>
              </a:spcAft>
              <a:buNone/>
              <a:defRPr sz="1400">
                <a:solidFill>
                  <a:schemeClr val="dk1"/>
                </a:solidFill>
              </a:defRPr>
            </a:lvl6pPr>
            <a:lvl7pPr lvl="6" rtl="0">
              <a:lnSpc>
                <a:spcPct val="100000"/>
              </a:lnSpc>
              <a:spcBef>
                <a:spcPts val="1200"/>
              </a:spcBef>
              <a:spcAft>
                <a:spcPts val="0"/>
              </a:spcAft>
              <a:buNone/>
              <a:defRPr sz="1400">
                <a:solidFill>
                  <a:schemeClr val="dk1"/>
                </a:solidFill>
              </a:defRPr>
            </a:lvl7pPr>
            <a:lvl8pPr lvl="7" rtl="0">
              <a:lnSpc>
                <a:spcPct val="100000"/>
              </a:lnSpc>
              <a:spcBef>
                <a:spcPts val="1200"/>
              </a:spcBef>
              <a:spcAft>
                <a:spcPts val="0"/>
              </a:spcAft>
              <a:buNone/>
              <a:defRPr sz="1400">
                <a:solidFill>
                  <a:schemeClr val="dk1"/>
                </a:solidFill>
              </a:defRPr>
            </a:lvl8pPr>
            <a:lvl9pPr lvl="8" rtl="0">
              <a:lnSpc>
                <a:spcPct val="100000"/>
              </a:lnSpc>
              <a:spcBef>
                <a:spcPts val="1200"/>
              </a:spcBef>
              <a:spcAft>
                <a:spcPts val="1200"/>
              </a:spcAft>
              <a:buNone/>
              <a:defRPr sz="1400">
                <a:solidFill>
                  <a:schemeClr val="dk1"/>
                </a:solidFill>
              </a:defRPr>
            </a:lvl9pPr>
          </a:lstStyle>
          <a:p/>
        </p:txBody>
      </p:sp>
      <p:sp>
        <p:nvSpPr>
          <p:cNvPr id="71" name="Google Shape;71;p15"/>
          <p:cNvSpPr txBox="1"/>
          <p:nvPr>
            <p:ph idx="7" type="subTitle"/>
          </p:nvPr>
        </p:nvSpPr>
        <p:spPr>
          <a:xfrm>
            <a:off x="5351425" y="2898156"/>
            <a:ext cx="2787600" cy="340200"/>
          </a:xfrm>
          <a:prstGeom prst="rect">
            <a:avLst/>
          </a:prstGeom>
        </p:spPr>
        <p:txBody>
          <a:bodyPr anchorCtr="0" anchor="t" bIns="91425" lIns="91425" spcFirstLastPara="1" rIns="91425" wrap="square" tIns="91425">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p:txBody>
      </p:sp>
      <p:sp>
        <p:nvSpPr>
          <p:cNvPr id="72" name="Google Shape;72;p15"/>
          <p:cNvSpPr txBox="1"/>
          <p:nvPr>
            <p:ph idx="8" type="subTitle"/>
          </p:nvPr>
        </p:nvSpPr>
        <p:spPr>
          <a:xfrm>
            <a:off x="5351425" y="3390754"/>
            <a:ext cx="2787600" cy="872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200"/>
              </a:spcBef>
              <a:spcAft>
                <a:spcPts val="0"/>
              </a:spcAft>
              <a:buNone/>
              <a:defRPr sz="1400">
                <a:solidFill>
                  <a:schemeClr val="dk1"/>
                </a:solidFill>
              </a:defRPr>
            </a:lvl2pPr>
            <a:lvl3pPr lvl="2" rtl="0">
              <a:lnSpc>
                <a:spcPct val="100000"/>
              </a:lnSpc>
              <a:spcBef>
                <a:spcPts val="1200"/>
              </a:spcBef>
              <a:spcAft>
                <a:spcPts val="0"/>
              </a:spcAft>
              <a:buNone/>
              <a:defRPr sz="1400">
                <a:solidFill>
                  <a:schemeClr val="dk1"/>
                </a:solidFill>
              </a:defRPr>
            </a:lvl3pPr>
            <a:lvl4pPr lvl="3" rtl="0">
              <a:lnSpc>
                <a:spcPct val="100000"/>
              </a:lnSpc>
              <a:spcBef>
                <a:spcPts val="1200"/>
              </a:spcBef>
              <a:spcAft>
                <a:spcPts val="0"/>
              </a:spcAft>
              <a:buNone/>
              <a:defRPr sz="1400">
                <a:solidFill>
                  <a:schemeClr val="dk1"/>
                </a:solidFill>
              </a:defRPr>
            </a:lvl4pPr>
            <a:lvl5pPr lvl="4" rtl="0">
              <a:lnSpc>
                <a:spcPct val="100000"/>
              </a:lnSpc>
              <a:spcBef>
                <a:spcPts val="1200"/>
              </a:spcBef>
              <a:spcAft>
                <a:spcPts val="0"/>
              </a:spcAft>
              <a:buNone/>
              <a:defRPr sz="1400">
                <a:solidFill>
                  <a:schemeClr val="dk1"/>
                </a:solidFill>
              </a:defRPr>
            </a:lvl5pPr>
            <a:lvl6pPr lvl="5" rtl="0">
              <a:lnSpc>
                <a:spcPct val="100000"/>
              </a:lnSpc>
              <a:spcBef>
                <a:spcPts val="1200"/>
              </a:spcBef>
              <a:spcAft>
                <a:spcPts val="0"/>
              </a:spcAft>
              <a:buNone/>
              <a:defRPr sz="1400">
                <a:solidFill>
                  <a:schemeClr val="dk1"/>
                </a:solidFill>
              </a:defRPr>
            </a:lvl6pPr>
            <a:lvl7pPr lvl="6" rtl="0">
              <a:lnSpc>
                <a:spcPct val="100000"/>
              </a:lnSpc>
              <a:spcBef>
                <a:spcPts val="1200"/>
              </a:spcBef>
              <a:spcAft>
                <a:spcPts val="0"/>
              </a:spcAft>
              <a:buNone/>
              <a:defRPr sz="1400">
                <a:solidFill>
                  <a:schemeClr val="dk1"/>
                </a:solidFill>
              </a:defRPr>
            </a:lvl7pPr>
            <a:lvl8pPr lvl="7" rtl="0">
              <a:lnSpc>
                <a:spcPct val="100000"/>
              </a:lnSpc>
              <a:spcBef>
                <a:spcPts val="1200"/>
              </a:spcBef>
              <a:spcAft>
                <a:spcPts val="0"/>
              </a:spcAft>
              <a:buNone/>
              <a:defRPr sz="1400">
                <a:solidFill>
                  <a:schemeClr val="dk1"/>
                </a:solidFill>
              </a:defRPr>
            </a:lvl8pPr>
            <a:lvl9pPr lvl="8" rtl="0">
              <a:lnSpc>
                <a:spcPct val="100000"/>
              </a:lnSpc>
              <a:spcBef>
                <a:spcPts val="1200"/>
              </a:spcBef>
              <a:spcAft>
                <a:spcPts val="1200"/>
              </a:spcAft>
              <a:buNone/>
              <a:defRPr sz="1400">
                <a:solidFill>
                  <a:schemeClr val="dk1"/>
                </a:solidFill>
              </a:defRPr>
            </a:lvl9pPr>
          </a:lstStyle>
          <a:p/>
        </p:txBody>
      </p:sp>
      <p:sp>
        <p:nvSpPr>
          <p:cNvPr id="73" name="Google Shape;73;p15"/>
          <p:cNvSpPr txBox="1"/>
          <p:nvPr>
            <p:ph idx="9" type="subTitle"/>
          </p:nvPr>
        </p:nvSpPr>
        <p:spPr>
          <a:xfrm rot="-5400803">
            <a:off x="609009" y="1779468"/>
            <a:ext cx="1284300" cy="492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b="1">
                <a:solidFill>
                  <a:schemeClr val="lt1"/>
                </a:solidFill>
              </a:defRPr>
            </a:lvl1pPr>
            <a:lvl2pPr lvl="1" rtl="0">
              <a:spcBef>
                <a:spcPts val="0"/>
              </a:spcBef>
              <a:spcAft>
                <a:spcPts val="0"/>
              </a:spcAft>
              <a:buSzPts val="1400"/>
              <a:buNone/>
              <a:defRPr b="1"/>
            </a:lvl2pPr>
            <a:lvl3pPr lvl="2" rtl="0">
              <a:spcBef>
                <a:spcPts val="0"/>
              </a:spcBef>
              <a:spcAft>
                <a:spcPts val="0"/>
              </a:spcAft>
              <a:buSzPts val="1400"/>
              <a:buNone/>
              <a:defRPr b="1"/>
            </a:lvl3pPr>
            <a:lvl4pPr lvl="3" rtl="0">
              <a:spcBef>
                <a:spcPts val="0"/>
              </a:spcBef>
              <a:spcAft>
                <a:spcPts val="0"/>
              </a:spcAft>
              <a:buSzPts val="1400"/>
              <a:buNone/>
              <a:defRPr b="1"/>
            </a:lvl4pPr>
            <a:lvl5pPr lvl="4" rtl="0">
              <a:spcBef>
                <a:spcPts val="0"/>
              </a:spcBef>
              <a:spcAft>
                <a:spcPts val="0"/>
              </a:spcAft>
              <a:buSzPts val="1400"/>
              <a:buNone/>
              <a:defRPr b="1"/>
            </a:lvl5pPr>
            <a:lvl6pPr lvl="5" rtl="0">
              <a:spcBef>
                <a:spcPts val="0"/>
              </a:spcBef>
              <a:spcAft>
                <a:spcPts val="0"/>
              </a:spcAft>
              <a:buSzPts val="1400"/>
              <a:buNone/>
              <a:defRPr b="1"/>
            </a:lvl6pPr>
            <a:lvl7pPr lvl="6" rtl="0">
              <a:spcBef>
                <a:spcPts val="0"/>
              </a:spcBef>
              <a:spcAft>
                <a:spcPts val="0"/>
              </a:spcAft>
              <a:buSzPts val="1400"/>
              <a:buNone/>
              <a:defRPr b="1"/>
            </a:lvl7pPr>
            <a:lvl8pPr lvl="7" rtl="0">
              <a:spcBef>
                <a:spcPts val="0"/>
              </a:spcBef>
              <a:spcAft>
                <a:spcPts val="0"/>
              </a:spcAft>
              <a:buSzPts val="1400"/>
              <a:buNone/>
              <a:defRPr b="1"/>
            </a:lvl8pPr>
            <a:lvl9pPr lvl="8" rtl="0">
              <a:spcBef>
                <a:spcPts val="0"/>
              </a:spcBef>
              <a:spcAft>
                <a:spcPts val="0"/>
              </a:spcAft>
              <a:buSzPts val="1400"/>
              <a:buNone/>
              <a:defRPr b="1"/>
            </a:lvl9pPr>
          </a:lstStyle>
          <a:p/>
        </p:txBody>
      </p:sp>
      <p:sp>
        <p:nvSpPr>
          <p:cNvPr id="74" name="Google Shape;74;p15"/>
          <p:cNvSpPr txBox="1"/>
          <p:nvPr>
            <p:ph idx="13" type="subTitle"/>
          </p:nvPr>
        </p:nvSpPr>
        <p:spPr>
          <a:xfrm rot="-5400000">
            <a:off x="609075" y="3422400"/>
            <a:ext cx="1284300" cy="492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b="1">
                <a:solidFill>
                  <a:schemeClr val="lt1"/>
                </a:solidFill>
              </a:defRPr>
            </a:lvl1pPr>
            <a:lvl2pPr lvl="1" rtl="0">
              <a:spcBef>
                <a:spcPts val="0"/>
              </a:spcBef>
              <a:spcAft>
                <a:spcPts val="0"/>
              </a:spcAft>
              <a:buSzPts val="1400"/>
              <a:buNone/>
              <a:defRPr b="1"/>
            </a:lvl2pPr>
            <a:lvl3pPr lvl="2" rtl="0">
              <a:spcBef>
                <a:spcPts val="0"/>
              </a:spcBef>
              <a:spcAft>
                <a:spcPts val="0"/>
              </a:spcAft>
              <a:buSzPts val="1400"/>
              <a:buNone/>
              <a:defRPr b="1"/>
            </a:lvl3pPr>
            <a:lvl4pPr lvl="3" rtl="0">
              <a:spcBef>
                <a:spcPts val="0"/>
              </a:spcBef>
              <a:spcAft>
                <a:spcPts val="0"/>
              </a:spcAft>
              <a:buSzPts val="1400"/>
              <a:buNone/>
              <a:defRPr b="1"/>
            </a:lvl4pPr>
            <a:lvl5pPr lvl="4" rtl="0">
              <a:spcBef>
                <a:spcPts val="0"/>
              </a:spcBef>
              <a:spcAft>
                <a:spcPts val="0"/>
              </a:spcAft>
              <a:buSzPts val="1400"/>
              <a:buNone/>
              <a:defRPr b="1"/>
            </a:lvl5pPr>
            <a:lvl6pPr lvl="5" rtl="0">
              <a:spcBef>
                <a:spcPts val="0"/>
              </a:spcBef>
              <a:spcAft>
                <a:spcPts val="0"/>
              </a:spcAft>
              <a:buSzPts val="1400"/>
              <a:buNone/>
              <a:defRPr b="1"/>
            </a:lvl6pPr>
            <a:lvl7pPr lvl="6" rtl="0">
              <a:spcBef>
                <a:spcPts val="0"/>
              </a:spcBef>
              <a:spcAft>
                <a:spcPts val="0"/>
              </a:spcAft>
              <a:buSzPts val="1400"/>
              <a:buNone/>
              <a:defRPr b="1"/>
            </a:lvl7pPr>
            <a:lvl8pPr lvl="7" rtl="0">
              <a:spcBef>
                <a:spcPts val="0"/>
              </a:spcBef>
              <a:spcAft>
                <a:spcPts val="0"/>
              </a:spcAft>
              <a:buSzPts val="1400"/>
              <a:buNone/>
              <a:defRPr b="1"/>
            </a:lvl8pPr>
            <a:lvl9pPr lvl="8" rtl="0">
              <a:spcBef>
                <a:spcPts val="0"/>
              </a:spcBef>
              <a:spcAft>
                <a:spcPts val="0"/>
              </a:spcAft>
              <a:buSzPts val="1400"/>
              <a:buNone/>
              <a:defRPr b="1"/>
            </a:lvl9pPr>
          </a:lstStyle>
          <a:p/>
        </p:txBody>
      </p:sp>
      <p:sp>
        <p:nvSpPr>
          <p:cNvPr id="75" name="Google Shape;75;p15"/>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doi.org/10.1016/j.compind.2021.103469" TargetMode="External"/><Relationship Id="rId4" Type="http://schemas.openxmlformats.org/officeDocument/2006/relationships/image" Target="../media/image7.png"/><Relationship Id="rId5" Type="http://schemas.openxmlformats.org/officeDocument/2006/relationships/hyperlink" Target="https://doi.org/10.1109/ACCESS.2020.299835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doi.org/10.1109/MTITS.2015.722324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2" type="sldNum"/>
          </p:nvPr>
        </p:nvSpPr>
        <p:spPr>
          <a:xfrm>
            <a:off x="8556784" y="48260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81" name="Google Shape;81;p16"/>
          <p:cNvSpPr txBox="1"/>
          <p:nvPr/>
        </p:nvSpPr>
        <p:spPr>
          <a:xfrm>
            <a:off x="79500" y="429250"/>
            <a:ext cx="8985000" cy="114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pt-PT" sz="3380">
                <a:solidFill>
                  <a:srgbClr val="016F89"/>
                </a:solidFill>
                <a:latin typeface="Lato"/>
                <a:ea typeface="Lato"/>
                <a:cs typeface="Lato"/>
                <a:sym typeface="Lato"/>
              </a:rPr>
              <a:t>Creating a Digital Twin of the VCI highway from inductive-loop data</a:t>
            </a:r>
            <a:endParaRPr b="1" sz="3380">
              <a:solidFill>
                <a:srgbClr val="016F89"/>
              </a:solidFill>
              <a:latin typeface="Lato"/>
              <a:ea typeface="Lato"/>
              <a:cs typeface="Lato"/>
              <a:sym typeface="Lato"/>
            </a:endParaRPr>
          </a:p>
        </p:txBody>
      </p:sp>
      <p:pic>
        <p:nvPicPr>
          <p:cNvPr id="82" name="Google Shape;82;p16"/>
          <p:cNvPicPr preferRelativeResize="0"/>
          <p:nvPr/>
        </p:nvPicPr>
        <p:blipFill>
          <a:blip r:embed="rId3">
            <a:alphaModFix/>
          </a:blip>
          <a:stretch>
            <a:fillRect/>
          </a:stretch>
        </p:blipFill>
        <p:spPr>
          <a:xfrm>
            <a:off x="6382100" y="3774550"/>
            <a:ext cx="2554444" cy="909000"/>
          </a:xfrm>
          <a:prstGeom prst="rect">
            <a:avLst/>
          </a:prstGeom>
          <a:noFill/>
          <a:ln>
            <a:noFill/>
          </a:ln>
        </p:spPr>
      </p:pic>
      <p:sp>
        <p:nvSpPr>
          <p:cNvPr id="83" name="Google Shape;83;p16"/>
          <p:cNvSpPr txBox="1"/>
          <p:nvPr/>
        </p:nvSpPr>
        <p:spPr>
          <a:xfrm>
            <a:off x="2496492" y="2409100"/>
            <a:ext cx="2117400" cy="5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PT" sz="1100">
                <a:latin typeface="Karla"/>
                <a:ea typeface="Karla"/>
                <a:cs typeface="Karla"/>
                <a:sym typeface="Karla"/>
              </a:rPr>
              <a:t>Supervisor</a:t>
            </a:r>
            <a:br>
              <a:rPr lang="pt-PT" sz="1100">
                <a:solidFill>
                  <a:srgbClr val="000000"/>
                </a:solidFill>
                <a:latin typeface="Karla"/>
                <a:ea typeface="Karla"/>
                <a:cs typeface="Karla"/>
                <a:sym typeface="Karla"/>
              </a:rPr>
            </a:br>
            <a:r>
              <a:rPr lang="pt-PT" sz="1200">
                <a:solidFill>
                  <a:srgbClr val="000000"/>
                </a:solidFill>
                <a:latin typeface="Karla"/>
                <a:ea typeface="Karla"/>
                <a:cs typeface="Karla"/>
                <a:sym typeface="Karla"/>
              </a:rPr>
              <a:t>Prof. </a:t>
            </a:r>
            <a:r>
              <a:rPr lang="pt-PT" sz="1200">
                <a:latin typeface="Karla"/>
                <a:ea typeface="Karla"/>
                <a:cs typeface="Karla"/>
                <a:sym typeface="Karla"/>
              </a:rPr>
              <a:t>Rosaldo Rossetti</a:t>
            </a:r>
            <a:endParaRPr sz="1200">
              <a:solidFill>
                <a:srgbClr val="000000"/>
              </a:solidFill>
              <a:latin typeface="Karla"/>
              <a:ea typeface="Karla"/>
              <a:cs typeface="Karla"/>
              <a:sym typeface="Karla"/>
            </a:endParaRPr>
          </a:p>
        </p:txBody>
      </p:sp>
      <p:sp>
        <p:nvSpPr>
          <p:cNvPr id="84" name="Google Shape;84;p16"/>
          <p:cNvSpPr txBox="1"/>
          <p:nvPr/>
        </p:nvSpPr>
        <p:spPr>
          <a:xfrm>
            <a:off x="260075" y="4035725"/>
            <a:ext cx="3150000" cy="55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t-PT" sz="1200">
                <a:solidFill>
                  <a:schemeClr val="dk1"/>
                </a:solidFill>
                <a:latin typeface="Karla"/>
                <a:ea typeface="Karla"/>
                <a:cs typeface="Karla"/>
                <a:sym typeface="Karla"/>
              </a:rPr>
              <a:t>Dissertation Planning</a:t>
            </a:r>
            <a:endParaRPr sz="120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lang="pt-PT" sz="1000">
                <a:latin typeface="Karla"/>
                <a:ea typeface="Karla"/>
                <a:cs typeface="Karla"/>
                <a:sym typeface="Karla"/>
              </a:rPr>
              <a:t>Master in Informatics and Computing Engineering</a:t>
            </a:r>
            <a:endParaRPr sz="1000">
              <a:latin typeface="Karla"/>
              <a:ea typeface="Karla"/>
              <a:cs typeface="Karla"/>
              <a:sym typeface="Karla"/>
            </a:endParaRPr>
          </a:p>
        </p:txBody>
      </p:sp>
      <p:sp>
        <p:nvSpPr>
          <p:cNvPr id="85" name="Google Shape;85;p16"/>
          <p:cNvSpPr txBox="1"/>
          <p:nvPr/>
        </p:nvSpPr>
        <p:spPr>
          <a:xfrm>
            <a:off x="615275" y="2409100"/>
            <a:ext cx="2117400" cy="5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PT" sz="1100">
                <a:latin typeface="Karla"/>
                <a:ea typeface="Karla"/>
                <a:cs typeface="Karla"/>
                <a:sym typeface="Karla"/>
              </a:rPr>
              <a:t>Author</a:t>
            </a:r>
            <a:br>
              <a:rPr lang="pt-PT" sz="1100">
                <a:solidFill>
                  <a:srgbClr val="000000"/>
                </a:solidFill>
                <a:latin typeface="Karla"/>
                <a:ea typeface="Karla"/>
                <a:cs typeface="Karla"/>
                <a:sym typeface="Karla"/>
              </a:rPr>
            </a:br>
            <a:r>
              <a:rPr lang="pt-PT" sz="1200">
                <a:latin typeface="Karla"/>
                <a:ea typeface="Karla"/>
                <a:cs typeface="Karla"/>
                <a:sym typeface="Karla"/>
              </a:rPr>
              <a:t>Paulo Ribeiro</a:t>
            </a:r>
            <a:endParaRPr sz="1200">
              <a:solidFill>
                <a:srgbClr val="000000"/>
              </a:solidFill>
              <a:latin typeface="Karla"/>
              <a:ea typeface="Karla"/>
              <a:cs typeface="Karla"/>
              <a:sym typeface="Karla"/>
            </a:endParaRPr>
          </a:p>
        </p:txBody>
      </p:sp>
      <p:sp>
        <p:nvSpPr>
          <p:cNvPr id="86" name="Google Shape;86;p16"/>
          <p:cNvSpPr txBox="1"/>
          <p:nvPr/>
        </p:nvSpPr>
        <p:spPr>
          <a:xfrm>
            <a:off x="4530108" y="2409100"/>
            <a:ext cx="2117400" cy="5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PT" sz="1100">
                <a:latin typeface="Karla"/>
                <a:ea typeface="Karla"/>
                <a:cs typeface="Karla"/>
                <a:sym typeface="Karla"/>
              </a:rPr>
              <a:t>Receiving Enterprise</a:t>
            </a:r>
            <a:br>
              <a:rPr lang="pt-PT" sz="1100">
                <a:solidFill>
                  <a:srgbClr val="000000"/>
                </a:solidFill>
                <a:latin typeface="Karla"/>
                <a:ea typeface="Karla"/>
                <a:cs typeface="Karla"/>
                <a:sym typeface="Karla"/>
              </a:rPr>
            </a:br>
            <a:r>
              <a:rPr lang="pt-PT" sz="1200">
                <a:latin typeface="Karla"/>
                <a:ea typeface="Karla"/>
                <a:cs typeface="Karla"/>
                <a:sym typeface="Karla"/>
              </a:rPr>
              <a:t>ARMIS</a:t>
            </a:r>
            <a:endParaRPr sz="1200">
              <a:solidFill>
                <a:srgbClr val="000000"/>
              </a:solidFill>
              <a:latin typeface="Karla"/>
              <a:ea typeface="Karla"/>
              <a:cs typeface="Karla"/>
              <a:sym typeface="Karla"/>
            </a:endParaRPr>
          </a:p>
        </p:txBody>
      </p:sp>
      <p:sp>
        <p:nvSpPr>
          <p:cNvPr id="87" name="Google Shape;87;p16"/>
          <p:cNvSpPr txBox="1"/>
          <p:nvPr/>
        </p:nvSpPr>
        <p:spPr>
          <a:xfrm>
            <a:off x="6411325" y="2409100"/>
            <a:ext cx="2117400" cy="5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PT" sz="1100">
                <a:latin typeface="Karla"/>
                <a:ea typeface="Karla"/>
                <a:cs typeface="Karla"/>
                <a:sym typeface="Karla"/>
              </a:rPr>
              <a:t>Company’s Supervisor </a:t>
            </a:r>
            <a:br>
              <a:rPr lang="pt-PT" sz="1100">
                <a:solidFill>
                  <a:srgbClr val="000000"/>
                </a:solidFill>
                <a:latin typeface="Karla"/>
                <a:ea typeface="Karla"/>
                <a:cs typeface="Karla"/>
                <a:sym typeface="Karla"/>
              </a:rPr>
            </a:br>
            <a:r>
              <a:rPr lang="pt-PT" sz="1100">
                <a:solidFill>
                  <a:srgbClr val="000000"/>
                </a:solidFill>
                <a:latin typeface="Karla"/>
                <a:ea typeface="Karla"/>
                <a:cs typeface="Karla"/>
                <a:sym typeface="Karla"/>
              </a:rPr>
              <a:t>Eng.</a:t>
            </a:r>
            <a:r>
              <a:rPr lang="pt-PT" sz="1100">
                <a:latin typeface="Karla"/>
                <a:ea typeface="Karla"/>
                <a:cs typeface="Karla"/>
                <a:sym typeface="Karla"/>
              </a:rPr>
              <a:t> </a:t>
            </a:r>
            <a:r>
              <a:rPr lang="pt-PT" sz="1200">
                <a:latin typeface="Karla"/>
                <a:ea typeface="Karla"/>
                <a:cs typeface="Karla"/>
                <a:sym typeface="Karla"/>
              </a:rPr>
              <a:t>José Macedo</a:t>
            </a:r>
            <a:endParaRPr sz="1200">
              <a:solidFill>
                <a:srgbClr val="000000"/>
              </a:solidFill>
              <a:latin typeface="Karla"/>
              <a:ea typeface="Karla"/>
              <a:cs typeface="Karla"/>
              <a:sym typeface="Karla"/>
            </a:endParaRPr>
          </a:p>
        </p:txBody>
      </p:sp>
      <p:pic>
        <p:nvPicPr>
          <p:cNvPr id="88" name="Google Shape;88;p16"/>
          <p:cNvPicPr preferRelativeResize="0"/>
          <p:nvPr/>
        </p:nvPicPr>
        <p:blipFill>
          <a:blip r:embed="rId4">
            <a:alphaModFix/>
          </a:blip>
          <a:stretch>
            <a:fillRect/>
          </a:stretch>
        </p:blipFill>
        <p:spPr>
          <a:xfrm>
            <a:off x="4016353" y="3640490"/>
            <a:ext cx="1111275" cy="11093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nvSpPr>
        <p:spPr>
          <a:xfrm>
            <a:off x="717800" y="903600"/>
            <a:ext cx="4738800" cy="423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300">
                <a:latin typeface="Karla"/>
                <a:ea typeface="Karla"/>
                <a:cs typeface="Karla"/>
                <a:sym typeface="Karla"/>
              </a:rPr>
              <a:t>A descriptive model of the VCI is already being constructed, and it will be incorporated into the DT.</a:t>
            </a:r>
            <a:endParaRPr sz="1300">
              <a:latin typeface="Karla"/>
              <a:ea typeface="Karla"/>
              <a:cs typeface="Karla"/>
              <a:sym typeface="Karla"/>
            </a:endParaRPr>
          </a:p>
          <a:p>
            <a:pPr indent="0" lvl="0" marL="0" rtl="0" algn="l">
              <a:spcBef>
                <a:spcPts val="0"/>
              </a:spcBef>
              <a:spcAft>
                <a:spcPts val="0"/>
              </a:spcAft>
              <a:buNone/>
            </a:pPr>
            <a:r>
              <a:t/>
            </a:r>
            <a:endParaRPr sz="1300">
              <a:latin typeface="Karla"/>
              <a:ea typeface="Karla"/>
              <a:cs typeface="Karla"/>
              <a:sym typeface="Karla"/>
            </a:endParaRPr>
          </a:p>
          <a:p>
            <a:pPr indent="0" lvl="0" marL="0" rtl="0" algn="l">
              <a:spcBef>
                <a:spcPts val="0"/>
              </a:spcBef>
              <a:spcAft>
                <a:spcPts val="0"/>
              </a:spcAft>
              <a:buNone/>
            </a:pPr>
            <a:r>
              <a:rPr lang="pt-PT" sz="1300">
                <a:latin typeface="Karla"/>
                <a:ea typeface="Karla"/>
                <a:cs typeface="Karla"/>
                <a:sym typeface="Karla"/>
              </a:rPr>
              <a:t>The first step is to obtain a representation of the VCI vehicular network. For this, a highway map was obtained from OpenStreetMap, proceeding with the conversion into a SUMO network.</a:t>
            </a:r>
            <a:endParaRPr sz="1300">
              <a:latin typeface="Karla"/>
              <a:ea typeface="Karla"/>
              <a:cs typeface="Karla"/>
              <a:sym typeface="Karla"/>
            </a:endParaRPr>
          </a:p>
          <a:p>
            <a:pPr indent="0" lvl="0" marL="0" rtl="0" algn="l">
              <a:spcBef>
                <a:spcPts val="0"/>
              </a:spcBef>
              <a:spcAft>
                <a:spcPts val="0"/>
              </a:spcAft>
              <a:buNone/>
            </a:pPr>
            <a:r>
              <a:rPr lang="pt-PT" sz="1300">
                <a:latin typeface="Karla"/>
                <a:ea typeface="Karla"/>
                <a:cs typeface="Karla"/>
                <a:sym typeface="Karla"/>
              </a:rPr>
              <a:t>However, the representation also contained unnecessary information, which could harm the model's behaviour.</a:t>
            </a:r>
            <a:endParaRPr sz="1300">
              <a:latin typeface="Karla"/>
              <a:ea typeface="Karla"/>
              <a:cs typeface="Karla"/>
              <a:sym typeface="Karla"/>
            </a:endParaRPr>
          </a:p>
          <a:p>
            <a:pPr indent="0" lvl="0" marL="0" rtl="0" algn="l">
              <a:spcBef>
                <a:spcPts val="0"/>
              </a:spcBef>
              <a:spcAft>
                <a:spcPts val="0"/>
              </a:spcAft>
              <a:buNone/>
            </a:pPr>
            <a:r>
              <a:t/>
            </a:r>
            <a:endParaRPr sz="1300">
              <a:latin typeface="Karla"/>
              <a:ea typeface="Karla"/>
              <a:cs typeface="Karla"/>
              <a:sym typeface="Karla"/>
            </a:endParaRPr>
          </a:p>
          <a:p>
            <a:pPr indent="0" lvl="0" marL="0" rtl="0" algn="l">
              <a:spcBef>
                <a:spcPts val="0"/>
              </a:spcBef>
              <a:spcAft>
                <a:spcPts val="0"/>
              </a:spcAft>
              <a:buNone/>
            </a:pPr>
            <a:r>
              <a:rPr lang="pt-PT" sz="1300">
                <a:latin typeface="Karla"/>
                <a:ea typeface="Karla"/>
                <a:cs typeface="Karla"/>
                <a:sym typeface="Karla"/>
              </a:rPr>
              <a:t>Thus, the map was cleaned, following the steps below:</a:t>
            </a:r>
            <a:br>
              <a:rPr lang="pt-PT" sz="1300">
                <a:latin typeface="Karla"/>
                <a:ea typeface="Karla"/>
                <a:cs typeface="Karla"/>
                <a:sym typeface="Karla"/>
              </a:rPr>
            </a:br>
            <a:endParaRPr sz="1300">
              <a:latin typeface="Karla"/>
              <a:ea typeface="Karla"/>
              <a:cs typeface="Karla"/>
              <a:sym typeface="Karla"/>
            </a:endParaRPr>
          </a:p>
          <a:p>
            <a:pPr indent="-311150" lvl="0" marL="457200" rtl="0" algn="l">
              <a:spcBef>
                <a:spcPts val="0"/>
              </a:spcBef>
              <a:spcAft>
                <a:spcPts val="0"/>
              </a:spcAft>
              <a:buClr>
                <a:srgbClr val="4CAAC1"/>
              </a:buClr>
              <a:buSzPts val="1300"/>
              <a:buFont typeface="Karla"/>
              <a:buAutoNum type="arabicPeriod"/>
            </a:pPr>
            <a:r>
              <a:rPr lang="pt-PT" sz="1300">
                <a:solidFill>
                  <a:schemeClr val="dk1"/>
                </a:solidFill>
                <a:latin typeface="Karla"/>
                <a:ea typeface="Karla"/>
                <a:cs typeface="Karla"/>
                <a:sym typeface="Karla"/>
              </a:rPr>
              <a:t>Use </a:t>
            </a:r>
            <a:r>
              <a:rPr b="1" lang="pt-PT" sz="1300">
                <a:solidFill>
                  <a:schemeClr val="dk1"/>
                </a:solidFill>
                <a:latin typeface="Karla"/>
                <a:ea typeface="Karla"/>
                <a:cs typeface="Karla"/>
                <a:sym typeface="Karla"/>
              </a:rPr>
              <a:t>netconvert </a:t>
            </a:r>
            <a:r>
              <a:rPr lang="pt-PT" sz="1300">
                <a:solidFill>
                  <a:schemeClr val="dk1"/>
                </a:solidFill>
                <a:latin typeface="Karla"/>
                <a:ea typeface="Karla"/>
                <a:cs typeface="Karla"/>
                <a:sym typeface="Karla"/>
              </a:rPr>
              <a:t>script to remove unnecessary lanes (train, pedestrian, etc.);</a:t>
            </a:r>
            <a:endParaRPr sz="1300">
              <a:latin typeface="Karla"/>
              <a:ea typeface="Karla"/>
              <a:cs typeface="Karla"/>
              <a:sym typeface="Karla"/>
            </a:endParaRPr>
          </a:p>
          <a:p>
            <a:pPr indent="-311150" lvl="0" marL="457200" rtl="0" algn="l">
              <a:spcBef>
                <a:spcPts val="0"/>
              </a:spcBef>
              <a:spcAft>
                <a:spcPts val="0"/>
              </a:spcAft>
              <a:buClr>
                <a:srgbClr val="4CAAC1"/>
              </a:buClr>
              <a:buSzPts val="1300"/>
              <a:buFont typeface="Karla"/>
              <a:buAutoNum type="arabicPeriod"/>
            </a:pPr>
            <a:r>
              <a:rPr lang="pt-PT" sz="1300">
                <a:latin typeface="Karla"/>
                <a:ea typeface="Karla"/>
                <a:cs typeface="Karla"/>
                <a:sym typeface="Karla"/>
              </a:rPr>
              <a:t>Remove non-VCI roads from the map using NETedit;</a:t>
            </a:r>
            <a:endParaRPr sz="1300">
              <a:latin typeface="Karla"/>
              <a:ea typeface="Karla"/>
              <a:cs typeface="Karla"/>
              <a:sym typeface="Karla"/>
            </a:endParaRPr>
          </a:p>
          <a:p>
            <a:pPr indent="-317500" lvl="0" marL="457200" rtl="0" algn="l">
              <a:spcBef>
                <a:spcPts val="0"/>
              </a:spcBef>
              <a:spcAft>
                <a:spcPts val="0"/>
              </a:spcAft>
              <a:buClr>
                <a:srgbClr val="4CAAC1"/>
              </a:buClr>
              <a:buSzPts val="1400"/>
              <a:buFont typeface="Karla"/>
              <a:buAutoNum type="arabicPeriod"/>
            </a:pPr>
            <a:r>
              <a:rPr lang="pt-PT" sz="1300">
                <a:latin typeface="Karla"/>
                <a:ea typeface="Karla"/>
                <a:cs typeface="Karla"/>
                <a:sym typeface="Karla"/>
              </a:rPr>
              <a:t>Use once again </a:t>
            </a:r>
            <a:r>
              <a:rPr b="1" lang="pt-PT" sz="1300">
                <a:latin typeface="Karla"/>
                <a:ea typeface="Karla"/>
                <a:cs typeface="Karla"/>
                <a:sym typeface="Karla"/>
              </a:rPr>
              <a:t>netconvert </a:t>
            </a:r>
            <a:r>
              <a:rPr lang="pt-PT" sz="1300">
                <a:latin typeface="Karla"/>
                <a:ea typeface="Karla"/>
                <a:cs typeface="Karla"/>
                <a:sym typeface="Karla"/>
              </a:rPr>
              <a:t>script with argument </a:t>
            </a:r>
            <a:r>
              <a:rPr b="1" lang="pt-PT" sz="1300">
                <a:latin typeface="Karla"/>
                <a:ea typeface="Karla"/>
                <a:cs typeface="Karla"/>
                <a:sym typeface="Karla"/>
              </a:rPr>
              <a:t>--remove-edges.isolated true</a:t>
            </a:r>
            <a:r>
              <a:rPr lang="pt-PT" sz="1300">
                <a:latin typeface="Karla"/>
                <a:ea typeface="Karla"/>
                <a:cs typeface="Karla"/>
                <a:sym typeface="Karla"/>
              </a:rPr>
              <a:t> to remove dangling nodes and isolated edges;</a:t>
            </a:r>
            <a:br>
              <a:rPr lang="pt-PT">
                <a:latin typeface="Karla"/>
                <a:ea typeface="Karla"/>
                <a:cs typeface="Karla"/>
                <a:sym typeface="Karla"/>
              </a:rPr>
            </a:br>
            <a:endParaRPr>
              <a:latin typeface="Karla"/>
              <a:ea typeface="Karla"/>
              <a:cs typeface="Karla"/>
              <a:sym typeface="Karla"/>
            </a:endParaRPr>
          </a:p>
          <a:p>
            <a:pPr indent="0" lvl="0" marL="0" rtl="0" algn="l">
              <a:spcBef>
                <a:spcPts val="0"/>
              </a:spcBef>
              <a:spcAft>
                <a:spcPts val="0"/>
              </a:spcAft>
              <a:buNone/>
            </a:pPr>
            <a:r>
              <a:t/>
            </a:r>
            <a:endParaRPr>
              <a:latin typeface="Karla"/>
              <a:ea typeface="Karla"/>
              <a:cs typeface="Karla"/>
              <a:sym typeface="Karla"/>
            </a:endParaRPr>
          </a:p>
        </p:txBody>
      </p:sp>
      <p:sp>
        <p:nvSpPr>
          <p:cNvPr id="165" name="Google Shape;165;p25"/>
          <p:cNvSpPr txBox="1"/>
          <p:nvPr>
            <p:ph idx="12" type="sldNum"/>
          </p:nvPr>
        </p:nvSpPr>
        <p:spPr>
          <a:xfrm>
            <a:off x="8556784" y="48260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66" name="Google Shape;166;p25"/>
          <p:cNvSpPr txBox="1"/>
          <p:nvPr>
            <p:ph type="title"/>
          </p:nvPr>
        </p:nvSpPr>
        <p:spPr>
          <a:xfrm>
            <a:off x="717800" y="383175"/>
            <a:ext cx="4632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Methodology (I) - </a:t>
            </a:r>
            <a:r>
              <a:rPr lang="pt-PT">
                <a:latin typeface="Lato"/>
                <a:ea typeface="Lato"/>
                <a:cs typeface="Lato"/>
                <a:sym typeface="Lato"/>
              </a:rPr>
              <a:t>Map Cleaning</a:t>
            </a:r>
            <a:endParaRPr>
              <a:latin typeface="Lato"/>
              <a:ea typeface="Lato"/>
              <a:cs typeface="Lato"/>
              <a:sym typeface="Lato"/>
            </a:endParaRPr>
          </a:p>
        </p:txBody>
      </p:sp>
      <p:pic>
        <p:nvPicPr>
          <p:cNvPr id="167" name="Google Shape;167;p25"/>
          <p:cNvPicPr preferRelativeResize="0"/>
          <p:nvPr/>
        </p:nvPicPr>
        <p:blipFill>
          <a:blip r:embed="rId3">
            <a:alphaModFix/>
          </a:blip>
          <a:stretch>
            <a:fillRect/>
          </a:stretch>
        </p:blipFill>
        <p:spPr>
          <a:xfrm>
            <a:off x="5539400" y="925200"/>
            <a:ext cx="3386684" cy="35470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717800" y="383175"/>
            <a:ext cx="7708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Methodology (II) - </a:t>
            </a:r>
            <a:r>
              <a:rPr lang="pt-PT">
                <a:latin typeface="Lato"/>
                <a:ea typeface="Lato"/>
                <a:cs typeface="Lato"/>
                <a:sym typeface="Lato"/>
              </a:rPr>
              <a:t>Creating the OD matrix</a:t>
            </a:r>
            <a:endParaRPr>
              <a:latin typeface="Lato"/>
              <a:ea typeface="Lato"/>
              <a:cs typeface="Lato"/>
              <a:sym typeface="Lato"/>
            </a:endParaRPr>
          </a:p>
        </p:txBody>
      </p:sp>
      <p:sp>
        <p:nvSpPr>
          <p:cNvPr id="173" name="Google Shape;173;p26"/>
          <p:cNvSpPr txBox="1"/>
          <p:nvPr>
            <p:ph idx="12" type="sldNum"/>
          </p:nvPr>
        </p:nvSpPr>
        <p:spPr>
          <a:xfrm>
            <a:off x="8556784" y="48260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74" name="Google Shape;174;p26"/>
          <p:cNvSpPr txBox="1"/>
          <p:nvPr/>
        </p:nvSpPr>
        <p:spPr>
          <a:xfrm>
            <a:off x="716400" y="903600"/>
            <a:ext cx="4881300" cy="34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300">
                <a:latin typeface="Karla"/>
                <a:ea typeface="Karla"/>
                <a:cs typeface="Karla"/>
                <a:sym typeface="Karla"/>
              </a:rPr>
              <a:t>An OD matrix denotes a map's possible origin/destination points. </a:t>
            </a:r>
            <a:r>
              <a:rPr lang="pt-PT" sz="1300">
                <a:latin typeface="Karla"/>
                <a:ea typeface="Karla"/>
                <a:cs typeface="Karla"/>
                <a:sym typeface="Karla"/>
              </a:rPr>
              <a:t>An automatic way of recognising these points is needed, implemented as follows:</a:t>
            </a:r>
            <a:endParaRPr sz="1300">
              <a:latin typeface="Karla"/>
              <a:ea typeface="Karla"/>
              <a:cs typeface="Karla"/>
              <a:sym typeface="Karla"/>
            </a:endParaRPr>
          </a:p>
          <a:p>
            <a:pPr indent="0" lvl="0" marL="0" rtl="0" algn="l">
              <a:spcBef>
                <a:spcPts val="0"/>
              </a:spcBef>
              <a:spcAft>
                <a:spcPts val="0"/>
              </a:spcAft>
              <a:buNone/>
            </a:pPr>
            <a:r>
              <a:t/>
            </a:r>
            <a:endParaRPr sz="1300">
              <a:latin typeface="Karla"/>
              <a:ea typeface="Karla"/>
              <a:cs typeface="Karla"/>
              <a:sym typeface="Karla"/>
            </a:endParaRPr>
          </a:p>
          <a:p>
            <a:pPr indent="-311150" lvl="0" marL="457200" rtl="0" algn="l">
              <a:lnSpc>
                <a:spcPct val="115000"/>
              </a:lnSpc>
              <a:spcBef>
                <a:spcPts val="0"/>
              </a:spcBef>
              <a:spcAft>
                <a:spcPts val="0"/>
              </a:spcAft>
              <a:buClr>
                <a:schemeClr val="accent5"/>
              </a:buClr>
              <a:buSzPts val="1300"/>
              <a:buFont typeface="Karla"/>
              <a:buAutoNum type="arabicPeriod"/>
            </a:pPr>
            <a:r>
              <a:rPr lang="pt-PT" sz="1300">
                <a:solidFill>
                  <a:srgbClr val="0E101A"/>
                </a:solidFill>
                <a:latin typeface="Karla"/>
                <a:ea typeface="Karla"/>
                <a:cs typeface="Karla"/>
                <a:sym typeface="Karla"/>
              </a:rPr>
              <a:t>Created a new version of the map where only the VCI roads remain.</a:t>
            </a:r>
            <a:endParaRPr sz="1300">
              <a:solidFill>
                <a:srgbClr val="0E101A"/>
              </a:solidFill>
              <a:latin typeface="Karla"/>
              <a:ea typeface="Karla"/>
              <a:cs typeface="Karla"/>
              <a:sym typeface="Karla"/>
            </a:endParaRPr>
          </a:p>
          <a:p>
            <a:pPr indent="-311150" lvl="0" marL="457200" rtl="0" algn="l">
              <a:lnSpc>
                <a:spcPct val="115000"/>
              </a:lnSpc>
              <a:spcBef>
                <a:spcPts val="0"/>
              </a:spcBef>
              <a:spcAft>
                <a:spcPts val="0"/>
              </a:spcAft>
              <a:buClr>
                <a:schemeClr val="accent5"/>
              </a:buClr>
              <a:buSzPts val="1300"/>
              <a:buFont typeface="Karla"/>
              <a:buAutoNum type="arabicPeriod"/>
            </a:pPr>
            <a:r>
              <a:rPr lang="pt-PT" sz="1300">
                <a:solidFill>
                  <a:srgbClr val="0E101A"/>
                </a:solidFill>
                <a:latin typeface="Karla"/>
                <a:ea typeface="Karla"/>
                <a:cs typeface="Karla"/>
                <a:sym typeface="Karla"/>
              </a:rPr>
              <a:t>Created a script that analyses every node of the map:</a:t>
            </a:r>
            <a:endParaRPr sz="1300">
              <a:solidFill>
                <a:srgbClr val="0E101A"/>
              </a:solidFill>
              <a:latin typeface="Karla"/>
              <a:ea typeface="Karla"/>
              <a:cs typeface="Karla"/>
              <a:sym typeface="Karla"/>
            </a:endParaRPr>
          </a:p>
          <a:p>
            <a:pPr indent="-311150" lvl="1" marL="914400" rtl="0" algn="l">
              <a:lnSpc>
                <a:spcPct val="115000"/>
              </a:lnSpc>
              <a:spcBef>
                <a:spcPts val="0"/>
              </a:spcBef>
              <a:spcAft>
                <a:spcPts val="0"/>
              </a:spcAft>
              <a:buClr>
                <a:srgbClr val="4CAAC1"/>
              </a:buClr>
              <a:buSzPts val="1300"/>
              <a:buFont typeface="Karla"/>
              <a:buAutoNum type="alphaLcPeriod"/>
            </a:pPr>
            <a:r>
              <a:rPr lang="pt-PT" sz="1300">
                <a:solidFill>
                  <a:srgbClr val="0E101A"/>
                </a:solidFill>
                <a:latin typeface="Karla"/>
                <a:ea typeface="Karla"/>
                <a:cs typeface="Karla"/>
                <a:sym typeface="Karla"/>
              </a:rPr>
              <a:t>It is an entry node if it contains at least one outgoing edge but no incoming.</a:t>
            </a:r>
            <a:endParaRPr sz="1300">
              <a:solidFill>
                <a:srgbClr val="0E101A"/>
              </a:solidFill>
              <a:latin typeface="Karla"/>
              <a:ea typeface="Karla"/>
              <a:cs typeface="Karla"/>
              <a:sym typeface="Karla"/>
            </a:endParaRPr>
          </a:p>
          <a:p>
            <a:pPr indent="-311150" lvl="1" marL="914400" rtl="0" algn="l">
              <a:lnSpc>
                <a:spcPct val="115000"/>
              </a:lnSpc>
              <a:spcBef>
                <a:spcPts val="0"/>
              </a:spcBef>
              <a:spcAft>
                <a:spcPts val="0"/>
              </a:spcAft>
              <a:buClr>
                <a:srgbClr val="4CAAC1"/>
              </a:buClr>
              <a:buSzPts val="1300"/>
              <a:buFont typeface="Karla"/>
              <a:buAutoNum type="alphaLcPeriod"/>
            </a:pPr>
            <a:r>
              <a:rPr lang="pt-PT" sz="1300">
                <a:solidFill>
                  <a:srgbClr val="0E101A"/>
                </a:solidFill>
                <a:latin typeface="Karla"/>
                <a:ea typeface="Karla"/>
                <a:cs typeface="Karla"/>
                <a:sym typeface="Karla"/>
              </a:rPr>
              <a:t>It is an exit node if it contains at least one incoming edge but no outgoing.</a:t>
            </a:r>
            <a:endParaRPr sz="1300">
              <a:solidFill>
                <a:srgbClr val="0E101A"/>
              </a:solidFill>
              <a:latin typeface="Karla"/>
              <a:ea typeface="Karla"/>
              <a:cs typeface="Karla"/>
              <a:sym typeface="Karla"/>
            </a:endParaRPr>
          </a:p>
          <a:p>
            <a:pPr indent="0" lvl="0" marL="0" rtl="0" algn="l">
              <a:lnSpc>
                <a:spcPct val="115000"/>
              </a:lnSpc>
              <a:spcBef>
                <a:spcPts val="0"/>
              </a:spcBef>
              <a:spcAft>
                <a:spcPts val="0"/>
              </a:spcAft>
              <a:buNone/>
            </a:pPr>
            <a:r>
              <a:t/>
            </a:r>
            <a:endParaRPr sz="1300">
              <a:solidFill>
                <a:srgbClr val="0E101A"/>
              </a:solidFill>
              <a:latin typeface="Karla"/>
              <a:ea typeface="Karla"/>
              <a:cs typeface="Karla"/>
              <a:sym typeface="Karla"/>
            </a:endParaRPr>
          </a:p>
          <a:p>
            <a:pPr indent="0" lvl="0" marL="0" rtl="0" algn="l">
              <a:lnSpc>
                <a:spcPct val="115000"/>
              </a:lnSpc>
              <a:spcBef>
                <a:spcPts val="0"/>
              </a:spcBef>
              <a:spcAft>
                <a:spcPts val="0"/>
              </a:spcAft>
              <a:buNone/>
            </a:pPr>
            <a:r>
              <a:rPr lang="pt-PT" sz="1300">
                <a:solidFill>
                  <a:srgbClr val="0E101A"/>
                </a:solidFill>
                <a:latin typeface="Karla"/>
                <a:ea typeface="Karla"/>
                <a:cs typeface="Karla"/>
                <a:sym typeface="Karla"/>
              </a:rPr>
              <a:t>The edges exiting the VCI are the </a:t>
            </a:r>
            <a:r>
              <a:rPr b="1" lang="pt-PT" sz="1300">
                <a:solidFill>
                  <a:srgbClr val="0E101A"/>
                </a:solidFill>
                <a:latin typeface="Karla"/>
                <a:ea typeface="Karla"/>
                <a:cs typeface="Karla"/>
                <a:sym typeface="Karla"/>
              </a:rPr>
              <a:t>destination edges</a:t>
            </a:r>
            <a:r>
              <a:rPr lang="pt-PT" sz="1300">
                <a:solidFill>
                  <a:srgbClr val="0E101A"/>
                </a:solidFill>
                <a:latin typeface="Karla"/>
                <a:ea typeface="Karla"/>
                <a:cs typeface="Karla"/>
                <a:sym typeface="Karla"/>
              </a:rPr>
              <a:t>, </a:t>
            </a:r>
            <a:r>
              <a:rPr lang="pt-PT" sz="1300">
                <a:solidFill>
                  <a:srgbClr val="0E101A"/>
                </a:solidFill>
                <a:latin typeface="Karla"/>
                <a:ea typeface="Karla"/>
                <a:cs typeface="Karla"/>
                <a:sym typeface="Karla"/>
              </a:rPr>
              <a:t>and the edges entering the VCI are the </a:t>
            </a:r>
            <a:r>
              <a:rPr b="1" lang="pt-PT" sz="1300">
                <a:solidFill>
                  <a:srgbClr val="0E101A"/>
                </a:solidFill>
                <a:latin typeface="Karla"/>
                <a:ea typeface="Karla"/>
                <a:cs typeface="Karla"/>
                <a:sym typeface="Karla"/>
              </a:rPr>
              <a:t>origin edges. </a:t>
            </a:r>
            <a:r>
              <a:rPr lang="pt-PT" sz="1300">
                <a:solidFill>
                  <a:srgbClr val="0E101A"/>
                </a:solidFill>
                <a:latin typeface="Karla"/>
                <a:ea typeface="Karla"/>
                <a:cs typeface="Karla"/>
                <a:sym typeface="Karla"/>
              </a:rPr>
              <a:t>In total, there were 858 origin/destination pairs. </a:t>
            </a:r>
            <a:endParaRPr sz="1300">
              <a:solidFill>
                <a:srgbClr val="0E101A"/>
              </a:solidFill>
              <a:latin typeface="Karla"/>
              <a:ea typeface="Karla"/>
              <a:cs typeface="Karla"/>
              <a:sym typeface="Karla"/>
            </a:endParaRPr>
          </a:p>
        </p:txBody>
      </p:sp>
      <p:pic>
        <p:nvPicPr>
          <p:cNvPr id="175" name="Google Shape;175;p26"/>
          <p:cNvPicPr preferRelativeResize="0"/>
          <p:nvPr/>
        </p:nvPicPr>
        <p:blipFill>
          <a:blip r:embed="rId3">
            <a:alphaModFix/>
          </a:blip>
          <a:stretch>
            <a:fillRect/>
          </a:stretch>
        </p:blipFill>
        <p:spPr>
          <a:xfrm>
            <a:off x="5806825" y="1169400"/>
            <a:ext cx="2814400" cy="24070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717800" y="383175"/>
            <a:ext cx="7708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Methodology (III) - </a:t>
            </a:r>
            <a:r>
              <a:rPr lang="pt-PT"/>
              <a:t>Preparing the simulation</a:t>
            </a:r>
            <a:endParaRPr>
              <a:latin typeface="Lato"/>
              <a:ea typeface="Lato"/>
              <a:cs typeface="Lato"/>
              <a:sym typeface="Lato"/>
            </a:endParaRPr>
          </a:p>
        </p:txBody>
      </p:sp>
      <p:sp>
        <p:nvSpPr>
          <p:cNvPr id="181" name="Google Shape;181;p27"/>
          <p:cNvSpPr txBox="1"/>
          <p:nvPr>
            <p:ph idx="12" type="sldNum"/>
          </p:nvPr>
        </p:nvSpPr>
        <p:spPr>
          <a:xfrm>
            <a:off x="8556784" y="48260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82" name="Google Shape;182;p27"/>
          <p:cNvSpPr txBox="1"/>
          <p:nvPr/>
        </p:nvSpPr>
        <p:spPr>
          <a:xfrm>
            <a:off x="716400" y="903600"/>
            <a:ext cx="48813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300">
                <a:latin typeface="Karla"/>
                <a:ea typeface="Karla"/>
                <a:cs typeface="Karla"/>
                <a:sym typeface="Karla"/>
              </a:rPr>
              <a:t>Each OD pair is assigned a given number of vehicles, which will trace their route based on that origin and destination.</a:t>
            </a:r>
            <a:endParaRPr sz="1300">
              <a:latin typeface="Karla"/>
              <a:ea typeface="Karla"/>
              <a:cs typeface="Karla"/>
              <a:sym typeface="Karla"/>
            </a:endParaRPr>
          </a:p>
          <a:p>
            <a:pPr indent="0" lvl="0" marL="0" rtl="0" algn="l">
              <a:spcBef>
                <a:spcPts val="0"/>
              </a:spcBef>
              <a:spcAft>
                <a:spcPts val="0"/>
              </a:spcAft>
              <a:buNone/>
            </a:pPr>
            <a:r>
              <a:t/>
            </a:r>
            <a:endParaRPr sz="1300">
              <a:latin typeface="Karla"/>
              <a:ea typeface="Karla"/>
              <a:cs typeface="Karla"/>
              <a:sym typeface="Karla"/>
            </a:endParaRPr>
          </a:p>
          <a:p>
            <a:pPr indent="0" lvl="0" marL="0" rtl="0" algn="l">
              <a:spcBef>
                <a:spcPts val="0"/>
              </a:spcBef>
              <a:spcAft>
                <a:spcPts val="0"/>
              </a:spcAft>
              <a:buClr>
                <a:schemeClr val="dk1"/>
              </a:buClr>
              <a:buSzPts val="1100"/>
              <a:buFont typeface="Arial"/>
              <a:buNone/>
            </a:pPr>
            <a:r>
              <a:rPr lang="pt-PT" sz="1300">
                <a:latin typeface="Karla"/>
                <a:ea typeface="Karla"/>
                <a:cs typeface="Karla"/>
                <a:sym typeface="Karla"/>
              </a:rPr>
              <a:t>The next step involves defining a maximum case that would serve as a starting point for the optimisation. Each sensor has a specific number of routes that pass through it. With this, and knowing the total volume of cars that pass by each sensor in a given time, it is possible to equally distribute this value by the several OD pairs whose routes pass through that sensor.</a:t>
            </a:r>
            <a:endParaRPr sz="1300">
              <a:latin typeface="Karla"/>
              <a:ea typeface="Karla"/>
              <a:cs typeface="Karla"/>
              <a:sym typeface="Karla"/>
            </a:endParaRPr>
          </a:p>
          <a:p>
            <a:pPr indent="0" lvl="0" marL="0" rtl="0" algn="l">
              <a:spcBef>
                <a:spcPts val="0"/>
              </a:spcBef>
              <a:spcAft>
                <a:spcPts val="0"/>
              </a:spcAft>
              <a:buNone/>
            </a:pPr>
            <a:r>
              <a:t/>
            </a:r>
            <a:endParaRPr sz="1300">
              <a:latin typeface="Karla"/>
              <a:ea typeface="Karla"/>
              <a:cs typeface="Karla"/>
              <a:sym typeface="Karla"/>
            </a:endParaRPr>
          </a:p>
          <a:p>
            <a:pPr indent="0" lvl="0" marL="0" rtl="0" algn="l">
              <a:spcBef>
                <a:spcPts val="0"/>
              </a:spcBef>
              <a:spcAft>
                <a:spcPts val="0"/>
              </a:spcAft>
              <a:buNone/>
            </a:pPr>
            <a:r>
              <a:rPr lang="pt-PT" sz="1300">
                <a:latin typeface="Karla"/>
                <a:ea typeface="Karla"/>
                <a:cs typeface="Karla"/>
                <a:sym typeface="Karla"/>
              </a:rPr>
              <a:t>After this, we can define scenarios based on the percentage of cars leaving each OD. For instance, scenarios where 25%, 50%, 75% and 100% of that initial number of cars are present.</a:t>
            </a:r>
            <a:endParaRPr sz="1300">
              <a:latin typeface="Karla"/>
              <a:ea typeface="Karla"/>
              <a:cs typeface="Karla"/>
              <a:sym typeface="Karla"/>
            </a:endParaRPr>
          </a:p>
          <a:p>
            <a:pPr indent="0" lvl="0" marL="0" rtl="0" algn="l">
              <a:spcBef>
                <a:spcPts val="0"/>
              </a:spcBef>
              <a:spcAft>
                <a:spcPts val="0"/>
              </a:spcAft>
              <a:buNone/>
            </a:pPr>
            <a:r>
              <a:t/>
            </a:r>
            <a:endParaRPr sz="1300">
              <a:latin typeface="Karla"/>
              <a:ea typeface="Karla"/>
              <a:cs typeface="Karla"/>
              <a:sym typeface="Karla"/>
            </a:endParaRPr>
          </a:p>
          <a:p>
            <a:pPr indent="0" lvl="0" marL="0" rtl="0" algn="l">
              <a:spcBef>
                <a:spcPts val="0"/>
              </a:spcBef>
              <a:spcAft>
                <a:spcPts val="0"/>
              </a:spcAft>
              <a:buNone/>
            </a:pPr>
            <a:r>
              <a:rPr lang="pt-PT" sz="1300">
                <a:latin typeface="Karla"/>
                <a:ea typeface="Karla"/>
                <a:cs typeface="Karla"/>
                <a:sym typeface="Karla"/>
              </a:rPr>
              <a:t>The flow resulting from each scenario will now have to be compared to the actual flow.</a:t>
            </a:r>
            <a:endParaRPr sz="1300">
              <a:latin typeface="Karla"/>
              <a:ea typeface="Karla"/>
              <a:cs typeface="Karla"/>
              <a:sym typeface="Karla"/>
            </a:endParaRPr>
          </a:p>
        </p:txBody>
      </p:sp>
      <p:pic>
        <p:nvPicPr>
          <p:cNvPr id="183" name="Google Shape;183;p27"/>
          <p:cNvPicPr preferRelativeResize="0"/>
          <p:nvPr/>
        </p:nvPicPr>
        <p:blipFill>
          <a:blip r:embed="rId3">
            <a:alphaModFix/>
          </a:blip>
          <a:stretch>
            <a:fillRect/>
          </a:stretch>
        </p:blipFill>
        <p:spPr>
          <a:xfrm>
            <a:off x="6136475" y="1141100"/>
            <a:ext cx="2642333" cy="251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717800" y="383175"/>
            <a:ext cx="7708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Methodology (IV) - </a:t>
            </a:r>
            <a:r>
              <a:rPr lang="pt-PT"/>
              <a:t>Calibrating the model</a:t>
            </a:r>
            <a:endParaRPr>
              <a:latin typeface="Lato"/>
              <a:ea typeface="Lato"/>
              <a:cs typeface="Lato"/>
              <a:sym typeface="Lato"/>
            </a:endParaRPr>
          </a:p>
        </p:txBody>
      </p:sp>
      <p:sp>
        <p:nvSpPr>
          <p:cNvPr id="189" name="Google Shape;189;p28"/>
          <p:cNvSpPr txBox="1"/>
          <p:nvPr>
            <p:ph idx="12" type="sldNum"/>
          </p:nvPr>
        </p:nvSpPr>
        <p:spPr>
          <a:xfrm>
            <a:off x="8556784" y="48260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90" name="Google Shape;190;p28"/>
          <p:cNvSpPr txBox="1"/>
          <p:nvPr/>
        </p:nvSpPr>
        <p:spPr>
          <a:xfrm>
            <a:off x="716400" y="903600"/>
            <a:ext cx="79203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PT" sz="1300">
                <a:latin typeface="Karla"/>
                <a:ea typeface="Karla"/>
                <a:cs typeface="Karla"/>
                <a:sym typeface="Karla"/>
              </a:rPr>
              <a:t>To obtain the data from the simulation, it is necessary to add sensors to SUMO based on the positions of the inductive-loop detectors.</a:t>
            </a:r>
            <a:endParaRPr sz="1300">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sz="1300">
              <a:latin typeface="Karla"/>
              <a:ea typeface="Karla"/>
              <a:cs typeface="Karla"/>
              <a:sym typeface="Karla"/>
            </a:endParaRPr>
          </a:p>
          <a:p>
            <a:pPr indent="0" lvl="0" marL="0" rtl="0" algn="l">
              <a:spcBef>
                <a:spcPts val="0"/>
              </a:spcBef>
              <a:spcAft>
                <a:spcPts val="0"/>
              </a:spcAft>
              <a:buClr>
                <a:schemeClr val="dk1"/>
              </a:buClr>
              <a:buSzPts val="1100"/>
              <a:buFont typeface="Arial"/>
              <a:buNone/>
            </a:pPr>
            <a:r>
              <a:rPr lang="pt-PT" sz="1300">
                <a:latin typeface="Karla"/>
                <a:ea typeface="Karla"/>
                <a:cs typeface="Karla"/>
                <a:sym typeface="Karla"/>
              </a:rPr>
              <a:t>In real life, a single sensor measures traffic in both directions. In the simulation, a sensor is needed for each lane. Therefore, it was necessary to carry out further processing to group these data in both directions to compare them.</a:t>
            </a:r>
            <a:endParaRPr sz="1300">
              <a:latin typeface="Karla"/>
              <a:ea typeface="Karla"/>
              <a:cs typeface="Karla"/>
              <a:sym typeface="Karla"/>
            </a:endParaRPr>
          </a:p>
          <a:p>
            <a:pPr indent="0" lvl="0" marL="0" rtl="0" algn="l">
              <a:spcBef>
                <a:spcPts val="0"/>
              </a:spcBef>
              <a:spcAft>
                <a:spcPts val="0"/>
              </a:spcAft>
              <a:buNone/>
            </a:pPr>
            <a:r>
              <a:t/>
            </a:r>
            <a:endParaRPr sz="1300">
              <a:latin typeface="Karla"/>
              <a:ea typeface="Karla"/>
              <a:cs typeface="Karla"/>
              <a:sym typeface="Karla"/>
            </a:endParaRPr>
          </a:p>
          <a:p>
            <a:pPr indent="0" lvl="0" marL="0" rtl="0" algn="l">
              <a:spcBef>
                <a:spcPts val="0"/>
              </a:spcBef>
              <a:spcAft>
                <a:spcPts val="0"/>
              </a:spcAft>
              <a:buNone/>
            </a:pPr>
            <a:r>
              <a:rPr lang="pt-PT" sz="1300">
                <a:latin typeface="Karla"/>
                <a:ea typeface="Karla"/>
                <a:cs typeface="Karla"/>
                <a:sym typeface="Karla"/>
              </a:rPr>
              <a:t>Inductive-loop detectors provide several metrics, like the total volume of cars that entered and left the sensor road during the observation, the arithmetic average speed and the harmonic average speed.</a:t>
            </a:r>
            <a:endParaRPr sz="1300">
              <a:latin typeface="Karla"/>
              <a:ea typeface="Karla"/>
              <a:cs typeface="Karla"/>
              <a:sym typeface="Karla"/>
            </a:endParaRPr>
          </a:p>
          <a:p>
            <a:pPr indent="0" lvl="0" marL="0" rtl="0" algn="l">
              <a:spcBef>
                <a:spcPts val="0"/>
              </a:spcBef>
              <a:spcAft>
                <a:spcPts val="0"/>
              </a:spcAft>
              <a:buNone/>
            </a:pPr>
            <a:r>
              <a:t/>
            </a:r>
            <a:endParaRPr sz="1300">
              <a:latin typeface="Karla"/>
              <a:ea typeface="Karla"/>
              <a:cs typeface="Karla"/>
              <a:sym typeface="Karla"/>
            </a:endParaRPr>
          </a:p>
          <a:p>
            <a:pPr indent="0" lvl="0" marL="0" rtl="0" algn="l">
              <a:spcBef>
                <a:spcPts val="0"/>
              </a:spcBef>
              <a:spcAft>
                <a:spcPts val="0"/>
              </a:spcAft>
              <a:buNone/>
            </a:pPr>
            <a:r>
              <a:rPr lang="pt-PT" sz="1300">
                <a:latin typeface="Karla"/>
                <a:ea typeface="Karla"/>
                <a:cs typeface="Karla"/>
                <a:sym typeface="Karla"/>
              </a:rPr>
              <a:t>We can calculate an error to compare the real and simulated data. The smaller this error is, the closer our model is to the actual behaviour of the VCI highway. A reasonable option is the mean absolute error since this measure is less sensitive to outliers, which are very frequent in inductive loop data detectors, due to the difficulty of obtaining accurate and noise-free data from the sensors. This error is given by:</a:t>
            </a:r>
            <a:endParaRPr sz="1300">
              <a:latin typeface="Karla"/>
              <a:ea typeface="Karla"/>
              <a:cs typeface="Karla"/>
              <a:sym typeface="Karla"/>
            </a:endParaRPr>
          </a:p>
        </p:txBody>
      </p:sp>
      <p:sp>
        <p:nvSpPr>
          <p:cNvPr id="191" name="Google Shape;191;p28"/>
          <p:cNvSpPr txBox="1"/>
          <p:nvPr/>
        </p:nvSpPr>
        <p:spPr>
          <a:xfrm>
            <a:off x="5226775" y="3980200"/>
            <a:ext cx="29436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300">
                <a:latin typeface="Karla"/>
                <a:ea typeface="Karla"/>
                <a:cs typeface="Karla"/>
                <a:sym typeface="Karla"/>
              </a:rPr>
              <a:t>n </a:t>
            </a:r>
            <a:r>
              <a:rPr lang="pt-PT" sz="1300">
                <a:latin typeface="Karla"/>
                <a:ea typeface="Karla"/>
                <a:cs typeface="Karla"/>
                <a:sym typeface="Karla"/>
              </a:rPr>
              <a:t>=</a:t>
            </a:r>
            <a:r>
              <a:rPr lang="pt-PT" sz="1300">
                <a:latin typeface="Karla"/>
                <a:ea typeface="Karla"/>
                <a:cs typeface="Karla"/>
                <a:sym typeface="Karla"/>
              </a:rPr>
              <a:t> number of observations;</a:t>
            </a:r>
            <a:endParaRPr sz="1300">
              <a:latin typeface="Karla"/>
              <a:ea typeface="Karla"/>
              <a:cs typeface="Karla"/>
              <a:sym typeface="Karla"/>
            </a:endParaRPr>
          </a:p>
          <a:p>
            <a:pPr indent="0" lvl="0" marL="0" rtl="0" algn="l">
              <a:spcBef>
                <a:spcPts val="0"/>
              </a:spcBef>
              <a:spcAft>
                <a:spcPts val="0"/>
              </a:spcAft>
              <a:buNone/>
            </a:pPr>
            <a:r>
              <a:rPr b="1" lang="pt-PT" sz="1300">
                <a:latin typeface="Karla"/>
                <a:ea typeface="Karla"/>
                <a:cs typeface="Karla"/>
                <a:sym typeface="Karla"/>
              </a:rPr>
              <a:t>y </a:t>
            </a:r>
            <a:r>
              <a:rPr lang="pt-PT" sz="1300">
                <a:latin typeface="Karla"/>
                <a:ea typeface="Karla"/>
                <a:cs typeface="Karla"/>
                <a:sym typeface="Karla"/>
              </a:rPr>
              <a:t>=</a:t>
            </a:r>
            <a:r>
              <a:rPr lang="pt-PT" sz="1300">
                <a:latin typeface="Karla"/>
                <a:ea typeface="Karla"/>
                <a:cs typeface="Karla"/>
                <a:sym typeface="Karla"/>
              </a:rPr>
              <a:t> real sensor values;</a:t>
            </a:r>
            <a:endParaRPr sz="1300">
              <a:latin typeface="Karla"/>
              <a:ea typeface="Karla"/>
              <a:cs typeface="Karla"/>
              <a:sym typeface="Karla"/>
            </a:endParaRPr>
          </a:p>
          <a:p>
            <a:pPr indent="0" lvl="0" marL="0" rtl="0" algn="l">
              <a:spcBef>
                <a:spcPts val="0"/>
              </a:spcBef>
              <a:spcAft>
                <a:spcPts val="0"/>
              </a:spcAft>
              <a:buNone/>
            </a:pPr>
            <a:r>
              <a:rPr b="1" lang="pt-PT" sz="1300">
                <a:latin typeface="Karla"/>
                <a:ea typeface="Karla"/>
                <a:cs typeface="Karla"/>
                <a:sym typeface="Karla"/>
              </a:rPr>
              <a:t>x </a:t>
            </a:r>
            <a:r>
              <a:rPr lang="pt-PT" sz="1300">
                <a:latin typeface="Karla"/>
                <a:ea typeface="Karla"/>
                <a:cs typeface="Karla"/>
                <a:sym typeface="Karla"/>
              </a:rPr>
              <a:t>=</a:t>
            </a:r>
            <a:r>
              <a:rPr lang="pt-PT" sz="1300">
                <a:latin typeface="Karla"/>
                <a:ea typeface="Karla"/>
                <a:cs typeface="Karla"/>
                <a:sym typeface="Karla"/>
              </a:rPr>
              <a:t> SUMO sensor values;</a:t>
            </a:r>
            <a:endParaRPr sz="1300">
              <a:latin typeface="Karla"/>
              <a:ea typeface="Karla"/>
              <a:cs typeface="Karla"/>
              <a:sym typeface="Karla"/>
            </a:endParaRPr>
          </a:p>
          <a:p>
            <a:pPr indent="0" lvl="0" marL="0" rtl="0" algn="l">
              <a:spcBef>
                <a:spcPts val="0"/>
              </a:spcBef>
              <a:spcAft>
                <a:spcPts val="0"/>
              </a:spcAft>
              <a:buNone/>
            </a:pPr>
            <a:r>
              <a:rPr b="1" lang="pt-PT" sz="1300">
                <a:latin typeface="Karla"/>
                <a:ea typeface="Karla"/>
                <a:cs typeface="Karla"/>
                <a:sym typeface="Karla"/>
              </a:rPr>
              <a:t>e </a:t>
            </a:r>
            <a:r>
              <a:rPr lang="pt-PT" sz="1300">
                <a:latin typeface="Karla"/>
                <a:ea typeface="Karla"/>
                <a:cs typeface="Karla"/>
                <a:sym typeface="Karla"/>
              </a:rPr>
              <a:t>=</a:t>
            </a:r>
            <a:r>
              <a:rPr lang="pt-PT" sz="1300">
                <a:latin typeface="Karla"/>
                <a:ea typeface="Karla"/>
                <a:cs typeface="Karla"/>
                <a:sym typeface="Karla"/>
              </a:rPr>
              <a:t> difference between both values.</a:t>
            </a:r>
            <a:endParaRPr sz="1300">
              <a:latin typeface="Karla"/>
              <a:ea typeface="Karla"/>
              <a:cs typeface="Karla"/>
              <a:sym typeface="Karla"/>
            </a:endParaRPr>
          </a:p>
        </p:txBody>
      </p:sp>
      <p:pic>
        <p:nvPicPr>
          <p:cNvPr id="192" name="Google Shape;192;p28"/>
          <p:cNvPicPr preferRelativeResize="0"/>
          <p:nvPr/>
        </p:nvPicPr>
        <p:blipFill>
          <a:blip r:embed="rId3">
            <a:alphaModFix/>
          </a:blip>
          <a:stretch>
            <a:fillRect/>
          </a:stretch>
        </p:blipFill>
        <p:spPr>
          <a:xfrm>
            <a:off x="1077475" y="4098400"/>
            <a:ext cx="3648224" cy="748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idx="12" type="sldNum"/>
          </p:nvPr>
        </p:nvSpPr>
        <p:spPr>
          <a:xfrm>
            <a:off x="8556784" y="48260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solidFill>
                  <a:schemeClr val="lt1"/>
                </a:solidFill>
              </a:rPr>
              <a:t>‹#›</a:t>
            </a:fld>
            <a:endParaRPr>
              <a:solidFill>
                <a:schemeClr val="lt1"/>
              </a:solidFill>
            </a:endParaRPr>
          </a:p>
        </p:txBody>
      </p:sp>
      <p:sp>
        <p:nvSpPr>
          <p:cNvPr id="198" name="Google Shape;198;p29"/>
          <p:cNvSpPr txBox="1"/>
          <p:nvPr>
            <p:ph type="title"/>
          </p:nvPr>
        </p:nvSpPr>
        <p:spPr>
          <a:xfrm>
            <a:off x="658575" y="246600"/>
            <a:ext cx="7708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PT">
                <a:solidFill>
                  <a:schemeClr val="accent5"/>
                </a:solidFill>
                <a:latin typeface="Lato"/>
                <a:ea typeface="Lato"/>
                <a:cs typeface="Lato"/>
                <a:sym typeface="Lato"/>
              </a:rPr>
              <a:t>Work Plan</a:t>
            </a:r>
            <a:endParaRPr>
              <a:solidFill>
                <a:schemeClr val="accent5"/>
              </a:solidFill>
              <a:latin typeface="Lato"/>
              <a:ea typeface="Lato"/>
              <a:cs typeface="Lato"/>
              <a:sym typeface="Lato"/>
            </a:endParaRPr>
          </a:p>
        </p:txBody>
      </p:sp>
      <p:sp>
        <p:nvSpPr>
          <p:cNvPr id="199" name="Google Shape;199;p29"/>
          <p:cNvSpPr/>
          <p:nvPr/>
        </p:nvSpPr>
        <p:spPr>
          <a:xfrm>
            <a:off x="3883138" y="335892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9"/>
          <p:cNvSpPr/>
          <p:nvPr/>
        </p:nvSpPr>
        <p:spPr>
          <a:xfrm>
            <a:off x="5078522" y="335892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9"/>
          <p:cNvSpPr/>
          <p:nvPr/>
        </p:nvSpPr>
        <p:spPr>
          <a:xfrm>
            <a:off x="1491209" y="150918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9"/>
          <p:cNvSpPr/>
          <p:nvPr/>
        </p:nvSpPr>
        <p:spPr>
          <a:xfrm>
            <a:off x="1491209" y="1971541"/>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9"/>
          <p:cNvSpPr/>
          <p:nvPr/>
        </p:nvSpPr>
        <p:spPr>
          <a:xfrm>
            <a:off x="1491209" y="243406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a:t>   </a:t>
            </a:r>
            <a:endParaRPr/>
          </a:p>
        </p:txBody>
      </p:sp>
      <p:sp>
        <p:nvSpPr>
          <p:cNvPr id="204" name="Google Shape;204;p29"/>
          <p:cNvSpPr/>
          <p:nvPr/>
        </p:nvSpPr>
        <p:spPr>
          <a:xfrm>
            <a:off x="1491209" y="289641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9"/>
          <p:cNvSpPr/>
          <p:nvPr/>
        </p:nvSpPr>
        <p:spPr>
          <a:xfrm>
            <a:off x="1491209" y="335892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9"/>
          <p:cNvSpPr/>
          <p:nvPr/>
        </p:nvSpPr>
        <p:spPr>
          <a:xfrm>
            <a:off x="2687062" y="150918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9"/>
          <p:cNvSpPr/>
          <p:nvPr/>
        </p:nvSpPr>
        <p:spPr>
          <a:xfrm>
            <a:off x="2687062" y="1971541"/>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9"/>
          <p:cNvSpPr/>
          <p:nvPr/>
        </p:nvSpPr>
        <p:spPr>
          <a:xfrm>
            <a:off x="2687062" y="243406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a:t>   </a:t>
            </a:r>
            <a:endParaRPr/>
          </a:p>
        </p:txBody>
      </p:sp>
      <p:sp>
        <p:nvSpPr>
          <p:cNvPr id="209" name="Google Shape;209;p29"/>
          <p:cNvSpPr/>
          <p:nvPr/>
        </p:nvSpPr>
        <p:spPr>
          <a:xfrm>
            <a:off x="2687062" y="289641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9"/>
          <p:cNvSpPr/>
          <p:nvPr/>
        </p:nvSpPr>
        <p:spPr>
          <a:xfrm>
            <a:off x="2687062" y="335892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p:nvPr/>
        </p:nvSpPr>
        <p:spPr>
          <a:xfrm>
            <a:off x="1491891" y="894225"/>
            <a:ext cx="1195200" cy="307500"/>
          </a:xfrm>
          <a:prstGeom prst="rect">
            <a:avLst/>
          </a:prstGeom>
          <a:solidFill>
            <a:srgbClr val="155B5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t-PT" sz="800">
                <a:solidFill>
                  <a:srgbClr val="FFFFFF"/>
                </a:solidFill>
                <a:latin typeface="Roboto"/>
                <a:ea typeface="Roboto"/>
                <a:cs typeface="Roboto"/>
                <a:sym typeface="Roboto"/>
              </a:rPr>
              <a:t>Q1</a:t>
            </a:r>
            <a:endParaRPr b="1" sz="800">
              <a:solidFill>
                <a:srgbClr val="FFFFFF"/>
              </a:solidFill>
              <a:latin typeface="Roboto"/>
              <a:ea typeface="Roboto"/>
              <a:cs typeface="Roboto"/>
              <a:sym typeface="Roboto"/>
            </a:endParaRPr>
          </a:p>
        </p:txBody>
      </p:sp>
      <p:sp>
        <p:nvSpPr>
          <p:cNvPr id="212" name="Google Shape;212;p29"/>
          <p:cNvSpPr/>
          <p:nvPr/>
        </p:nvSpPr>
        <p:spPr>
          <a:xfrm>
            <a:off x="1491891" y="1201703"/>
            <a:ext cx="398100" cy="307500"/>
          </a:xfrm>
          <a:prstGeom prst="rect">
            <a:avLst/>
          </a:prstGeom>
          <a:solidFill>
            <a:srgbClr val="155B5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600">
                <a:solidFill>
                  <a:srgbClr val="FFFFFF"/>
                </a:solidFill>
                <a:latin typeface="Roboto"/>
                <a:ea typeface="Roboto"/>
                <a:cs typeface="Roboto"/>
                <a:sym typeface="Roboto"/>
              </a:rPr>
              <a:t>LOR</a:t>
            </a:r>
            <a:endParaRPr sz="600">
              <a:solidFill>
                <a:srgbClr val="FFFFFF"/>
              </a:solidFill>
              <a:latin typeface="Roboto"/>
              <a:ea typeface="Roboto"/>
              <a:cs typeface="Roboto"/>
              <a:sym typeface="Roboto"/>
            </a:endParaRPr>
          </a:p>
        </p:txBody>
      </p:sp>
      <p:sp>
        <p:nvSpPr>
          <p:cNvPr id="213" name="Google Shape;213;p29"/>
          <p:cNvSpPr/>
          <p:nvPr/>
        </p:nvSpPr>
        <p:spPr>
          <a:xfrm>
            <a:off x="2288605" y="1201703"/>
            <a:ext cx="398100" cy="307500"/>
          </a:xfrm>
          <a:prstGeom prst="rect">
            <a:avLst/>
          </a:prstGeom>
          <a:solidFill>
            <a:srgbClr val="155B5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600">
                <a:solidFill>
                  <a:srgbClr val="FFFFFF"/>
                </a:solidFill>
                <a:latin typeface="Roboto"/>
                <a:ea typeface="Roboto"/>
                <a:cs typeface="Roboto"/>
                <a:sym typeface="Roboto"/>
              </a:rPr>
              <a:t>DOL</a:t>
            </a:r>
            <a:endParaRPr sz="600">
              <a:solidFill>
                <a:srgbClr val="FFFFFF"/>
              </a:solidFill>
              <a:latin typeface="Roboto"/>
              <a:ea typeface="Roboto"/>
              <a:cs typeface="Roboto"/>
              <a:sym typeface="Roboto"/>
            </a:endParaRPr>
          </a:p>
        </p:txBody>
      </p:sp>
      <p:sp>
        <p:nvSpPr>
          <p:cNvPr id="214" name="Google Shape;214;p29"/>
          <p:cNvSpPr/>
          <p:nvPr/>
        </p:nvSpPr>
        <p:spPr>
          <a:xfrm>
            <a:off x="2687747" y="894225"/>
            <a:ext cx="1195200" cy="307500"/>
          </a:xfrm>
          <a:prstGeom prst="rect">
            <a:avLst/>
          </a:prstGeom>
          <a:solidFill>
            <a:srgbClr val="1B786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t-PT" sz="800">
                <a:solidFill>
                  <a:srgbClr val="FFFFFF"/>
                </a:solidFill>
                <a:latin typeface="Roboto"/>
                <a:ea typeface="Roboto"/>
                <a:cs typeface="Roboto"/>
                <a:sym typeface="Roboto"/>
              </a:rPr>
              <a:t>Q2</a:t>
            </a:r>
            <a:endParaRPr b="1" sz="800">
              <a:solidFill>
                <a:srgbClr val="FFFFFF"/>
              </a:solidFill>
              <a:latin typeface="Roboto"/>
              <a:ea typeface="Roboto"/>
              <a:cs typeface="Roboto"/>
              <a:sym typeface="Roboto"/>
            </a:endParaRPr>
          </a:p>
        </p:txBody>
      </p:sp>
      <p:sp>
        <p:nvSpPr>
          <p:cNvPr id="215" name="Google Shape;215;p29"/>
          <p:cNvSpPr/>
          <p:nvPr/>
        </p:nvSpPr>
        <p:spPr>
          <a:xfrm>
            <a:off x="2687747" y="1201703"/>
            <a:ext cx="398100" cy="307500"/>
          </a:xfrm>
          <a:prstGeom prst="rect">
            <a:avLst/>
          </a:prstGeom>
          <a:solidFill>
            <a:srgbClr val="1B786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600">
                <a:solidFill>
                  <a:srgbClr val="FFFFFF"/>
                </a:solidFill>
                <a:latin typeface="Roboto"/>
                <a:ea typeface="Roboto"/>
                <a:cs typeface="Roboto"/>
                <a:sym typeface="Roboto"/>
              </a:rPr>
              <a:t>LOR</a:t>
            </a:r>
            <a:endParaRPr sz="600">
              <a:solidFill>
                <a:srgbClr val="FFFFFF"/>
              </a:solidFill>
              <a:latin typeface="Roboto"/>
              <a:ea typeface="Roboto"/>
              <a:cs typeface="Roboto"/>
              <a:sym typeface="Roboto"/>
            </a:endParaRPr>
          </a:p>
        </p:txBody>
      </p:sp>
      <p:sp>
        <p:nvSpPr>
          <p:cNvPr id="216" name="Google Shape;216;p29"/>
          <p:cNvSpPr/>
          <p:nvPr/>
        </p:nvSpPr>
        <p:spPr>
          <a:xfrm>
            <a:off x="3484460" y="1201703"/>
            <a:ext cx="398100" cy="307500"/>
          </a:xfrm>
          <a:prstGeom prst="rect">
            <a:avLst/>
          </a:prstGeom>
          <a:solidFill>
            <a:srgbClr val="1B786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600">
                <a:solidFill>
                  <a:srgbClr val="FFFFFF"/>
                </a:solidFill>
                <a:latin typeface="Roboto"/>
                <a:ea typeface="Roboto"/>
                <a:cs typeface="Roboto"/>
                <a:sym typeface="Roboto"/>
              </a:rPr>
              <a:t>DOL</a:t>
            </a:r>
            <a:endParaRPr sz="600">
              <a:solidFill>
                <a:srgbClr val="FFFFFF"/>
              </a:solidFill>
              <a:latin typeface="Roboto"/>
              <a:ea typeface="Roboto"/>
              <a:cs typeface="Roboto"/>
              <a:sym typeface="Roboto"/>
            </a:endParaRPr>
          </a:p>
        </p:txBody>
      </p:sp>
      <p:sp>
        <p:nvSpPr>
          <p:cNvPr id="217" name="Google Shape;217;p29"/>
          <p:cNvSpPr/>
          <p:nvPr/>
        </p:nvSpPr>
        <p:spPr>
          <a:xfrm>
            <a:off x="3883138" y="150918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9"/>
          <p:cNvSpPr/>
          <p:nvPr/>
        </p:nvSpPr>
        <p:spPr>
          <a:xfrm>
            <a:off x="3883138" y="1971541"/>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9"/>
          <p:cNvSpPr/>
          <p:nvPr/>
        </p:nvSpPr>
        <p:spPr>
          <a:xfrm>
            <a:off x="3883138" y="243406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9"/>
          <p:cNvSpPr/>
          <p:nvPr/>
        </p:nvSpPr>
        <p:spPr>
          <a:xfrm>
            <a:off x="3883138" y="289641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
          <p:cNvSpPr/>
          <p:nvPr/>
        </p:nvSpPr>
        <p:spPr>
          <a:xfrm>
            <a:off x="3883823" y="894225"/>
            <a:ext cx="1195200" cy="307500"/>
          </a:xfrm>
          <a:prstGeom prst="rect">
            <a:avLst/>
          </a:prstGeom>
          <a:solidFill>
            <a:srgbClr val="1F887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t-PT" sz="800">
                <a:solidFill>
                  <a:srgbClr val="FFFFFF"/>
                </a:solidFill>
                <a:latin typeface="Roboto"/>
                <a:ea typeface="Roboto"/>
                <a:cs typeface="Roboto"/>
                <a:sym typeface="Roboto"/>
              </a:rPr>
              <a:t>Q3</a:t>
            </a:r>
            <a:endParaRPr b="1" sz="800">
              <a:solidFill>
                <a:srgbClr val="FFFFFF"/>
              </a:solidFill>
              <a:latin typeface="Roboto"/>
              <a:ea typeface="Roboto"/>
              <a:cs typeface="Roboto"/>
              <a:sym typeface="Roboto"/>
            </a:endParaRPr>
          </a:p>
        </p:txBody>
      </p:sp>
      <p:sp>
        <p:nvSpPr>
          <p:cNvPr id="222" name="Google Shape;222;p29"/>
          <p:cNvSpPr/>
          <p:nvPr/>
        </p:nvSpPr>
        <p:spPr>
          <a:xfrm>
            <a:off x="3883823" y="1201703"/>
            <a:ext cx="398100" cy="307500"/>
          </a:xfrm>
          <a:prstGeom prst="rect">
            <a:avLst/>
          </a:prstGeom>
          <a:solidFill>
            <a:srgbClr val="1F887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600">
                <a:solidFill>
                  <a:srgbClr val="FFFFFF"/>
                </a:solidFill>
                <a:latin typeface="Roboto"/>
                <a:ea typeface="Roboto"/>
                <a:cs typeface="Roboto"/>
                <a:sym typeface="Roboto"/>
              </a:rPr>
              <a:t>LOR</a:t>
            </a:r>
            <a:endParaRPr sz="600">
              <a:solidFill>
                <a:srgbClr val="FFFFFF"/>
              </a:solidFill>
              <a:latin typeface="Roboto"/>
              <a:ea typeface="Roboto"/>
              <a:cs typeface="Roboto"/>
              <a:sym typeface="Roboto"/>
            </a:endParaRPr>
          </a:p>
        </p:txBody>
      </p:sp>
      <p:sp>
        <p:nvSpPr>
          <p:cNvPr id="223" name="Google Shape;223;p29"/>
          <p:cNvSpPr/>
          <p:nvPr/>
        </p:nvSpPr>
        <p:spPr>
          <a:xfrm>
            <a:off x="4680536" y="1201703"/>
            <a:ext cx="398100" cy="307500"/>
          </a:xfrm>
          <a:prstGeom prst="rect">
            <a:avLst/>
          </a:prstGeom>
          <a:solidFill>
            <a:srgbClr val="1F887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600">
                <a:solidFill>
                  <a:srgbClr val="FFFFFF"/>
                </a:solidFill>
                <a:latin typeface="Roboto"/>
                <a:ea typeface="Roboto"/>
                <a:cs typeface="Roboto"/>
                <a:sym typeface="Roboto"/>
              </a:rPr>
              <a:t>DOL</a:t>
            </a:r>
            <a:endParaRPr sz="600">
              <a:solidFill>
                <a:srgbClr val="FFFFFF"/>
              </a:solidFill>
              <a:latin typeface="Roboto"/>
              <a:ea typeface="Roboto"/>
              <a:cs typeface="Roboto"/>
              <a:sym typeface="Roboto"/>
            </a:endParaRPr>
          </a:p>
        </p:txBody>
      </p:sp>
      <p:sp>
        <p:nvSpPr>
          <p:cNvPr id="224" name="Google Shape;224;p29"/>
          <p:cNvSpPr/>
          <p:nvPr/>
        </p:nvSpPr>
        <p:spPr>
          <a:xfrm>
            <a:off x="5078522" y="150918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a:off x="5078522" y="1971541"/>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p:nvPr/>
        </p:nvSpPr>
        <p:spPr>
          <a:xfrm>
            <a:off x="5078522" y="243406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
          <p:cNvSpPr/>
          <p:nvPr/>
        </p:nvSpPr>
        <p:spPr>
          <a:xfrm>
            <a:off x="5078522" y="289641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
          <p:cNvSpPr/>
          <p:nvPr/>
        </p:nvSpPr>
        <p:spPr>
          <a:xfrm>
            <a:off x="5079207" y="894225"/>
            <a:ext cx="1195200" cy="307500"/>
          </a:xfrm>
          <a:prstGeom prst="rect">
            <a:avLst/>
          </a:prstGeom>
          <a:solidFill>
            <a:srgbClr val="249C9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t-PT" sz="800">
                <a:solidFill>
                  <a:srgbClr val="FFFFFF"/>
                </a:solidFill>
                <a:latin typeface="Roboto"/>
                <a:ea typeface="Roboto"/>
                <a:cs typeface="Roboto"/>
                <a:sym typeface="Roboto"/>
              </a:rPr>
              <a:t>Q4</a:t>
            </a:r>
            <a:endParaRPr b="1" sz="800">
              <a:solidFill>
                <a:srgbClr val="FFFFFF"/>
              </a:solidFill>
              <a:latin typeface="Roboto"/>
              <a:ea typeface="Roboto"/>
              <a:cs typeface="Roboto"/>
              <a:sym typeface="Roboto"/>
            </a:endParaRPr>
          </a:p>
        </p:txBody>
      </p:sp>
      <p:sp>
        <p:nvSpPr>
          <p:cNvPr id="229" name="Google Shape;229;p29"/>
          <p:cNvSpPr/>
          <p:nvPr/>
        </p:nvSpPr>
        <p:spPr>
          <a:xfrm>
            <a:off x="5079207" y="1202078"/>
            <a:ext cx="398100" cy="307500"/>
          </a:xfrm>
          <a:prstGeom prst="rect">
            <a:avLst/>
          </a:prstGeom>
          <a:solidFill>
            <a:srgbClr val="249C9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600">
                <a:solidFill>
                  <a:srgbClr val="FFFFFF"/>
                </a:solidFill>
                <a:latin typeface="Roboto"/>
                <a:ea typeface="Roboto"/>
                <a:cs typeface="Roboto"/>
                <a:sym typeface="Roboto"/>
              </a:rPr>
              <a:t>LOR</a:t>
            </a:r>
            <a:endParaRPr sz="600">
              <a:solidFill>
                <a:srgbClr val="FFFFFF"/>
              </a:solidFill>
              <a:latin typeface="Roboto"/>
              <a:ea typeface="Roboto"/>
              <a:cs typeface="Roboto"/>
              <a:sym typeface="Roboto"/>
            </a:endParaRPr>
          </a:p>
        </p:txBody>
      </p:sp>
      <p:sp>
        <p:nvSpPr>
          <p:cNvPr id="230" name="Google Shape;230;p29"/>
          <p:cNvSpPr/>
          <p:nvPr/>
        </p:nvSpPr>
        <p:spPr>
          <a:xfrm>
            <a:off x="5875920" y="1201703"/>
            <a:ext cx="398100" cy="307500"/>
          </a:xfrm>
          <a:prstGeom prst="rect">
            <a:avLst/>
          </a:prstGeom>
          <a:solidFill>
            <a:srgbClr val="249C9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600">
                <a:solidFill>
                  <a:srgbClr val="FFFFFF"/>
                </a:solidFill>
                <a:latin typeface="Roboto"/>
                <a:ea typeface="Roboto"/>
                <a:cs typeface="Roboto"/>
                <a:sym typeface="Roboto"/>
              </a:rPr>
              <a:t>DOL</a:t>
            </a:r>
            <a:endParaRPr sz="600">
              <a:solidFill>
                <a:srgbClr val="FFFFFF"/>
              </a:solidFill>
              <a:latin typeface="Roboto"/>
              <a:ea typeface="Roboto"/>
              <a:cs typeface="Roboto"/>
              <a:sym typeface="Roboto"/>
            </a:endParaRPr>
          </a:p>
        </p:txBody>
      </p:sp>
      <p:sp>
        <p:nvSpPr>
          <p:cNvPr id="231" name="Google Shape;231;p29"/>
          <p:cNvSpPr/>
          <p:nvPr/>
        </p:nvSpPr>
        <p:spPr>
          <a:xfrm flipH="1" rot="5400000">
            <a:off x="3215025" y="2072700"/>
            <a:ext cx="140400" cy="11742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9"/>
          <p:cNvSpPr/>
          <p:nvPr/>
        </p:nvSpPr>
        <p:spPr>
          <a:xfrm flipH="1" rot="5400000">
            <a:off x="2698125" y="2589562"/>
            <a:ext cx="141300" cy="141300"/>
          </a:xfrm>
          <a:prstGeom prst="round2SameRect">
            <a:avLst>
              <a:gd fmla="val 50000" name="adj1"/>
              <a:gd fmla="val 50000" name="adj2"/>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
          <p:cNvSpPr/>
          <p:nvPr/>
        </p:nvSpPr>
        <p:spPr>
          <a:xfrm flipH="1" rot="5400000">
            <a:off x="2847075" y="1247200"/>
            <a:ext cx="141300" cy="19092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PT"/>
              <a:t> </a:t>
            </a:r>
            <a:endParaRPr/>
          </a:p>
        </p:txBody>
      </p:sp>
      <p:sp>
        <p:nvSpPr>
          <p:cNvPr id="234" name="Google Shape;234;p29"/>
          <p:cNvSpPr/>
          <p:nvPr/>
        </p:nvSpPr>
        <p:spPr>
          <a:xfrm flipH="1" rot="5400000">
            <a:off x="2152125" y="1944625"/>
            <a:ext cx="138900" cy="516900"/>
          </a:xfrm>
          <a:prstGeom prst="round2SameRect">
            <a:avLst>
              <a:gd fmla="val 50000" name="adj1"/>
              <a:gd fmla="val 50000" name="adj2"/>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p:nvPr/>
        </p:nvSpPr>
        <p:spPr>
          <a:xfrm>
            <a:off x="477425" y="1971549"/>
            <a:ext cx="1014600" cy="462900"/>
          </a:xfrm>
          <a:prstGeom prst="rect">
            <a:avLst/>
          </a:prstGeom>
          <a:solidFill>
            <a:srgbClr val="155B5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800">
                <a:solidFill>
                  <a:srgbClr val="FFFFFF"/>
                </a:solidFill>
                <a:latin typeface="Roboto"/>
                <a:ea typeface="Roboto"/>
                <a:cs typeface="Roboto"/>
                <a:sym typeface="Roboto"/>
              </a:rPr>
              <a:t>Lorem ipsum</a:t>
            </a:r>
            <a:endParaRPr b="1" sz="800">
              <a:solidFill>
                <a:srgbClr val="FFFFFF"/>
              </a:solidFill>
              <a:latin typeface="Roboto"/>
              <a:ea typeface="Roboto"/>
              <a:cs typeface="Roboto"/>
              <a:sym typeface="Roboto"/>
            </a:endParaRPr>
          </a:p>
        </p:txBody>
      </p:sp>
      <p:sp>
        <p:nvSpPr>
          <p:cNvPr id="236" name="Google Shape;236;p29"/>
          <p:cNvSpPr/>
          <p:nvPr/>
        </p:nvSpPr>
        <p:spPr>
          <a:xfrm>
            <a:off x="477425" y="2434070"/>
            <a:ext cx="1014600" cy="462900"/>
          </a:xfrm>
          <a:prstGeom prst="rect">
            <a:avLst/>
          </a:prstGeom>
          <a:solidFill>
            <a:srgbClr val="1B786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800">
                <a:solidFill>
                  <a:srgbClr val="FFFFFF"/>
                </a:solidFill>
                <a:latin typeface="Roboto"/>
                <a:ea typeface="Roboto"/>
                <a:cs typeface="Roboto"/>
                <a:sym typeface="Roboto"/>
              </a:rPr>
              <a:t>Lorem ipsum</a:t>
            </a:r>
            <a:r>
              <a:rPr b="1" lang="pt-PT" sz="800">
                <a:solidFill>
                  <a:srgbClr val="FFFFFF"/>
                </a:solidFill>
                <a:latin typeface="Roboto"/>
                <a:ea typeface="Roboto"/>
                <a:cs typeface="Roboto"/>
                <a:sym typeface="Roboto"/>
              </a:rPr>
              <a:t>   </a:t>
            </a:r>
            <a:endParaRPr b="1" sz="800">
              <a:solidFill>
                <a:srgbClr val="FFFFFF"/>
              </a:solidFill>
              <a:latin typeface="Roboto"/>
              <a:ea typeface="Roboto"/>
              <a:cs typeface="Roboto"/>
              <a:sym typeface="Roboto"/>
            </a:endParaRPr>
          </a:p>
        </p:txBody>
      </p:sp>
      <p:sp>
        <p:nvSpPr>
          <p:cNvPr id="237" name="Google Shape;237;p29"/>
          <p:cNvSpPr/>
          <p:nvPr/>
        </p:nvSpPr>
        <p:spPr>
          <a:xfrm>
            <a:off x="477425" y="2896421"/>
            <a:ext cx="1014600" cy="462900"/>
          </a:xfrm>
          <a:prstGeom prst="rect">
            <a:avLst/>
          </a:prstGeom>
          <a:solidFill>
            <a:srgbClr val="1D7E7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800">
                <a:solidFill>
                  <a:srgbClr val="FFFFFF"/>
                </a:solidFill>
                <a:latin typeface="Roboto"/>
                <a:ea typeface="Roboto"/>
                <a:cs typeface="Roboto"/>
                <a:sym typeface="Roboto"/>
              </a:rPr>
              <a:t>Lorem ipsum</a:t>
            </a:r>
            <a:endParaRPr b="1" sz="800">
              <a:solidFill>
                <a:srgbClr val="FFFFFF"/>
              </a:solidFill>
              <a:latin typeface="Roboto"/>
              <a:ea typeface="Roboto"/>
              <a:cs typeface="Roboto"/>
              <a:sym typeface="Roboto"/>
            </a:endParaRPr>
          </a:p>
        </p:txBody>
      </p:sp>
      <p:sp>
        <p:nvSpPr>
          <p:cNvPr id="238" name="Google Shape;238;p29"/>
          <p:cNvSpPr/>
          <p:nvPr/>
        </p:nvSpPr>
        <p:spPr>
          <a:xfrm>
            <a:off x="477425" y="3358925"/>
            <a:ext cx="1014600" cy="462900"/>
          </a:xfrm>
          <a:prstGeom prst="rect">
            <a:avLst/>
          </a:prstGeom>
          <a:solidFill>
            <a:srgbClr val="1D7E7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800">
                <a:solidFill>
                  <a:srgbClr val="FFFFFF"/>
                </a:solidFill>
                <a:latin typeface="Roboto"/>
                <a:ea typeface="Roboto"/>
                <a:cs typeface="Roboto"/>
                <a:sym typeface="Roboto"/>
              </a:rPr>
              <a:t>Lorem ipsum</a:t>
            </a:r>
            <a:endParaRPr b="1" sz="800">
              <a:solidFill>
                <a:srgbClr val="FFFFFF"/>
              </a:solidFill>
              <a:latin typeface="Roboto"/>
              <a:ea typeface="Roboto"/>
              <a:cs typeface="Roboto"/>
              <a:sym typeface="Roboto"/>
            </a:endParaRPr>
          </a:p>
        </p:txBody>
      </p:sp>
      <p:sp>
        <p:nvSpPr>
          <p:cNvPr id="239" name="Google Shape;239;p29"/>
          <p:cNvSpPr/>
          <p:nvPr/>
        </p:nvSpPr>
        <p:spPr>
          <a:xfrm>
            <a:off x="477425" y="894225"/>
            <a:ext cx="1014600" cy="1077900"/>
          </a:xfrm>
          <a:prstGeom prst="rect">
            <a:avLst/>
          </a:prstGeom>
          <a:solidFill>
            <a:srgbClr val="155B54"/>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pt-PT" sz="800">
                <a:solidFill>
                  <a:srgbClr val="FFFFFF"/>
                </a:solidFill>
                <a:latin typeface="Roboto"/>
                <a:ea typeface="Roboto"/>
                <a:cs typeface="Roboto"/>
                <a:sym typeface="Roboto"/>
              </a:rPr>
              <a:t>Lorem ipsum</a:t>
            </a:r>
            <a:endParaRPr sz="800">
              <a:solidFill>
                <a:srgbClr val="FFFFFF"/>
              </a:solidFill>
              <a:latin typeface="Roboto"/>
              <a:ea typeface="Roboto"/>
              <a:cs typeface="Roboto"/>
              <a:sym typeface="Roboto"/>
            </a:endParaRPr>
          </a:p>
          <a:p>
            <a:pPr indent="0" lvl="0" marL="0" rtl="0" algn="l">
              <a:spcBef>
                <a:spcPts val="0"/>
              </a:spcBef>
              <a:spcAft>
                <a:spcPts val="0"/>
              </a:spcAft>
              <a:buNone/>
            </a:pPr>
            <a:r>
              <a:t/>
            </a:r>
            <a:endParaRPr sz="800">
              <a:solidFill>
                <a:srgbClr val="FFFFFF"/>
              </a:solidFill>
              <a:latin typeface="Roboto"/>
              <a:ea typeface="Roboto"/>
              <a:cs typeface="Roboto"/>
              <a:sym typeface="Roboto"/>
            </a:endParaRPr>
          </a:p>
        </p:txBody>
      </p:sp>
      <p:sp>
        <p:nvSpPr>
          <p:cNvPr id="240" name="Google Shape;240;p29"/>
          <p:cNvSpPr/>
          <p:nvPr/>
        </p:nvSpPr>
        <p:spPr>
          <a:xfrm flipH="1" rot="5400000">
            <a:off x="2446538" y="1011374"/>
            <a:ext cx="141600" cy="14580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p:nvPr/>
        </p:nvSpPr>
        <p:spPr>
          <a:xfrm flipH="1" rot="5400000">
            <a:off x="1767475" y="1547175"/>
            <a:ext cx="144600" cy="389100"/>
          </a:xfrm>
          <a:prstGeom prst="round2SameRect">
            <a:avLst>
              <a:gd fmla="val 50000" name="adj1"/>
              <a:gd fmla="val 50000" name="adj2"/>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p:nvPr/>
        </p:nvSpPr>
        <p:spPr>
          <a:xfrm>
            <a:off x="1868511" y="1717724"/>
            <a:ext cx="44700" cy="453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p:nvPr/>
        </p:nvSpPr>
        <p:spPr>
          <a:xfrm>
            <a:off x="2452209" y="1717724"/>
            <a:ext cx="44700" cy="453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9"/>
          <p:cNvSpPr/>
          <p:nvPr/>
        </p:nvSpPr>
        <p:spPr>
          <a:xfrm flipH="1" rot="5400000">
            <a:off x="4809600" y="2538750"/>
            <a:ext cx="143100" cy="11802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p:nvPr/>
        </p:nvSpPr>
        <p:spPr>
          <a:xfrm flipH="1" rot="5400000">
            <a:off x="4291162" y="3057300"/>
            <a:ext cx="141300" cy="141300"/>
          </a:xfrm>
          <a:prstGeom prst="round2SameRect">
            <a:avLst>
              <a:gd fmla="val 50000" name="adj1"/>
              <a:gd fmla="val 50000" name="adj2"/>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9"/>
          <p:cNvSpPr/>
          <p:nvPr/>
        </p:nvSpPr>
        <p:spPr>
          <a:xfrm>
            <a:off x="6274597" y="335892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9"/>
          <p:cNvSpPr/>
          <p:nvPr/>
        </p:nvSpPr>
        <p:spPr>
          <a:xfrm>
            <a:off x="6274597" y="150918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9"/>
          <p:cNvSpPr/>
          <p:nvPr/>
        </p:nvSpPr>
        <p:spPr>
          <a:xfrm>
            <a:off x="6274597" y="1971541"/>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9"/>
          <p:cNvSpPr/>
          <p:nvPr/>
        </p:nvSpPr>
        <p:spPr>
          <a:xfrm>
            <a:off x="6274597" y="243406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
          <p:cNvSpPr/>
          <p:nvPr/>
        </p:nvSpPr>
        <p:spPr>
          <a:xfrm>
            <a:off x="6274597" y="289641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p:nvPr/>
        </p:nvSpPr>
        <p:spPr>
          <a:xfrm>
            <a:off x="6275281" y="894225"/>
            <a:ext cx="1195200" cy="307500"/>
          </a:xfrm>
          <a:prstGeom prst="rect">
            <a:avLst/>
          </a:prstGeom>
          <a:solidFill>
            <a:srgbClr val="155B5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t-PT" sz="800">
                <a:solidFill>
                  <a:srgbClr val="FFFFFF"/>
                </a:solidFill>
                <a:latin typeface="Roboto"/>
                <a:ea typeface="Roboto"/>
                <a:cs typeface="Roboto"/>
                <a:sym typeface="Roboto"/>
              </a:rPr>
              <a:t>Q1</a:t>
            </a:r>
            <a:endParaRPr b="1" sz="800">
              <a:solidFill>
                <a:srgbClr val="FFFFFF"/>
              </a:solidFill>
              <a:latin typeface="Roboto"/>
              <a:ea typeface="Roboto"/>
              <a:cs typeface="Roboto"/>
              <a:sym typeface="Roboto"/>
            </a:endParaRPr>
          </a:p>
        </p:txBody>
      </p:sp>
      <p:sp>
        <p:nvSpPr>
          <p:cNvPr id="252" name="Google Shape;252;p29"/>
          <p:cNvSpPr/>
          <p:nvPr/>
        </p:nvSpPr>
        <p:spPr>
          <a:xfrm>
            <a:off x="6275281" y="1201703"/>
            <a:ext cx="398100" cy="307500"/>
          </a:xfrm>
          <a:prstGeom prst="rect">
            <a:avLst/>
          </a:prstGeom>
          <a:solidFill>
            <a:srgbClr val="155B5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600">
                <a:solidFill>
                  <a:srgbClr val="FFFFFF"/>
                </a:solidFill>
                <a:latin typeface="Roboto"/>
                <a:ea typeface="Roboto"/>
                <a:cs typeface="Roboto"/>
                <a:sym typeface="Roboto"/>
              </a:rPr>
              <a:t>LOR</a:t>
            </a:r>
            <a:endParaRPr sz="600">
              <a:solidFill>
                <a:srgbClr val="FFFFFF"/>
              </a:solidFill>
              <a:latin typeface="Roboto"/>
              <a:ea typeface="Roboto"/>
              <a:cs typeface="Roboto"/>
              <a:sym typeface="Roboto"/>
            </a:endParaRPr>
          </a:p>
        </p:txBody>
      </p:sp>
      <p:sp>
        <p:nvSpPr>
          <p:cNvPr id="253" name="Google Shape;253;p29"/>
          <p:cNvSpPr/>
          <p:nvPr/>
        </p:nvSpPr>
        <p:spPr>
          <a:xfrm>
            <a:off x="7071995" y="1201703"/>
            <a:ext cx="398100" cy="307500"/>
          </a:xfrm>
          <a:prstGeom prst="rect">
            <a:avLst/>
          </a:prstGeom>
          <a:solidFill>
            <a:srgbClr val="155B5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600">
                <a:solidFill>
                  <a:srgbClr val="FFFFFF"/>
                </a:solidFill>
                <a:latin typeface="Roboto"/>
                <a:ea typeface="Roboto"/>
                <a:cs typeface="Roboto"/>
                <a:sym typeface="Roboto"/>
              </a:rPr>
              <a:t>DOL</a:t>
            </a:r>
            <a:endParaRPr sz="600">
              <a:solidFill>
                <a:srgbClr val="FFFFFF"/>
              </a:solidFill>
              <a:latin typeface="Roboto"/>
              <a:ea typeface="Roboto"/>
              <a:cs typeface="Roboto"/>
              <a:sym typeface="Roboto"/>
            </a:endParaRPr>
          </a:p>
        </p:txBody>
      </p:sp>
      <p:sp>
        <p:nvSpPr>
          <p:cNvPr id="254" name="Google Shape;254;p29"/>
          <p:cNvSpPr/>
          <p:nvPr/>
        </p:nvSpPr>
        <p:spPr>
          <a:xfrm>
            <a:off x="7470671" y="335892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
          <p:cNvSpPr/>
          <p:nvPr/>
        </p:nvSpPr>
        <p:spPr>
          <a:xfrm>
            <a:off x="7470671" y="150918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9"/>
          <p:cNvSpPr/>
          <p:nvPr/>
        </p:nvSpPr>
        <p:spPr>
          <a:xfrm>
            <a:off x="7470671" y="1971541"/>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9"/>
          <p:cNvSpPr/>
          <p:nvPr/>
        </p:nvSpPr>
        <p:spPr>
          <a:xfrm>
            <a:off x="7470671" y="243406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9"/>
          <p:cNvSpPr/>
          <p:nvPr/>
        </p:nvSpPr>
        <p:spPr>
          <a:xfrm>
            <a:off x="7470671" y="289641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9"/>
          <p:cNvSpPr/>
          <p:nvPr/>
        </p:nvSpPr>
        <p:spPr>
          <a:xfrm>
            <a:off x="7471355" y="894225"/>
            <a:ext cx="1195200" cy="307500"/>
          </a:xfrm>
          <a:prstGeom prst="rect">
            <a:avLst/>
          </a:prstGeom>
          <a:solidFill>
            <a:srgbClr val="1B786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t-PT" sz="800">
                <a:solidFill>
                  <a:srgbClr val="FFFFFF"/>
                </a:solidFill>
                <a:latin typeface="Roboto"/>
                <a:ea typeface="Roboto"/>
                <a:cs typeface="Roboto"/>
                <a:sym typeface="Roboto"/>
              </a:rPr>
              <a:t>Q2</a:t>
            </a:r>
            <a:endParaRPr b="1" sz="800">
              <a:solidFill>
                <a:srgbClr val="FFFFFF"/>
              </a:solidFill>
              <a:latin typeface="Roboto"/>
              <a:ea typeface="Roboto"/>
              <a:cs typeface="Roboto"/>
              <a:sym typeface="Roboto"/>
            </a:endParaRPr>
          </a:p>
        </p:txBody>
      </p:sp>
      <p:sp>
        <p:nvSpPr>
          <p:cNvPr id="260" name="Google Shape;260;p29"/>
          <p:cNvSpPr/>
          <p:nvPr/>
        </p:nvSpPr>
        <p:spPr>
          <a:xfrm>
            <a:off x="7471355" y="1201703"/>
            <a:ext cx="398100" cy="307500"/>
          </a:xfrm>
          <a:prstGeom prst="rect">
            <a:avLst/>
          </a:prstGeom>
          <a:solidFill>
            <a:srgbClr val="1B786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600">
                <a:solidFill>
                  <a:srgbClr val="FFFFFF"/>
                </a:solidFill>
                <a:latin typeface="Roboto"/>
                <a:ea typeface="Roboto"/>
                <a:cs typeface="Roboto"/>
                <a:sym typeface="Roboto"/>
              </a:rPr>
              <a:t>LOR</a:t>
            </a:r>
            <a:endParaRPr sz="600">
              <a:solidFill>
                <a:srgbClr val="FFFFFF"/>
              </a:solidFill>
              <a:latin typeface="Roboto"/>
              <a:ea typeface="Roboto"/>
              <a:cs typeface="Roboto"/>
              <a:sym typeface="Roboto"/>
            </a:endParaRPr>
          </a:p>
        </p:txBody>
      </p:sp>
      <p:sp>
        <p:nvSpPr>
          <p:cNvPr id="261" name="Google Shape;261;p29"/>
          <p:cNvSpPr/>
          <p:nvPr/>
        </p:nvSpPr>
        <p:spPr>
          <a:xfrm>
            <a:off x="8268069" y="1201703"/>
            <a:ext cx="398100" cy="307500"/>
          </a:xfrm>
          <a:prstGeom prst="rect">
            <a:avLst/>
          </a:prstGeom>
          <a:solidFill>
            <a:srgbClr val="1B786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600">
                <a:solidFill>
                  <a:srgbClr val="FFFFFF"/>
                </a:solidFill>
                <a:latin typeface="Roboto"/>
                <a:ea typeface="Roboto"/>
                <a:cs typeface="Roboto"/>
                <a:sym typeface="Roboto"/>
              </a:rPr>
              <a:t>DOL</a:t>
            </a:r>
            <a:endParaRPr sz="600">
              <a:solidFill>
                <a:srgbClr val="FFFFFF"/>
              </a:solidFill>
              <a:latin typeface="Roboto"/>
              <a:ea typeface="Roboto"/>
              <a:cs typeface="Roboto"/>
              <a:sym typeface="Roboto"/>
            </a:endParaRPr>
          </a:p>
        </p:txBody>
      </p:sp>
      <p:sp>
        <p:nvSpPr>
          <p:cNvPr id="262" name="Google Shape;262;p29"/>
          <p:cNvSpPr/>
          <p:nvPr/>
        </p:nvSpPr>
        <p:spPr>
          <a:xfrm flipH="1" rot="5400000">
            <a:off x="6605375" y="1609250"/>
            <a:ext cx="141600" cy="3963000"/>
          </a:xfrm>
          <a:prstGeom prst="round2SameRect">
            <a:avLst>
              <a:gd fmla="val 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9"/>
          <p:cNvSpPr/>
          <p:nvPr/>
        </p:nvSpPr>
        <p:spPr>
          <a:xfrm flipH="1" rot="5400000">
            <a:off x="4694312" y="3520075"/>
            <a:ext cx="141300" cy="141300"/>
          </a:xfrm>
          <a:prstGeom prst="round2SameRect">
            <a:avLst>
              <a:gd fmla="val 50000" name="adj1"/>
              <a:gd fmla="val 50000" name="adj2"/>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9"/>
          <p:cNvSpPr/>
          <p:nvPr/>
        </p:nvSpPr>
        <p:spPr>
          <a:xfrm>
            <a:off x="3883138" y="335892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
          <p:cNvSpPr/>
          <p:nvPr/>
        </p:nvSpPr>
        <p:spPr>
          <a:xfrm>
            <a:off x="5078522" y="335892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9"/>
          <p:cNvSpPr/>
          <p:nvPr/>
        </p:nvSpPr>
        <p:spPr>
          <a:xfrm>
            <a:off x="1491209" y="150918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
          <p:cNvSpPr/>
          <p:nvPr/>
        </p:nvSpPr>
        <p:spPr>
          <a:xfrm>
            <a:off x="1491209" y="1971541"/>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
          <p:cNvSpPr/>
          <p:nvPr/>
        </p:nvSpPr>
        <p:spPr>
          <a:xfrm>
            <a:off x="1491209" y="243406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a:t>   </a:t>
            </a:r>
            <a:endParaRPr/>
          </a:p>
        </p:txBody>
      </p:sp>
      <p:sp>
        <p:nvSpPr>
          <p:cNvPr id="269" name="Google Shape;269;p29"/>
          <p:cNvSpPr/>
          <p:nvPr/>
        </p:nvSpPr>
        <p:spPr>
          <a:xfrm>
            <a:off x="1491209" y="289641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
          <p:cNvSpPr/>
          <p:nvPr/>
        </p:nvSpPr>
        <p:spPr>
          <a:xfrm>
            <a:off x="1491209" y="335892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
          <p:cNvSpPr/>
          <p:nvPr/>
        </p:nvSpPr>
        <p:spPr>
          <a:xfrm>
            <a:off x="2687062" y="150918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p:nvPr/>
        </p:nvSpPr>
        <p:spPr>
          <a:xfrm>
            <a:off x="2687062" y="1971541"/>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a:off x="2687062" y="243406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a:t>   </a:t>
            </a:r>
            <a:endParaRPr/>
          </a:p>
        </p:txBody>
      </p:sp>
      <p:sp>
        <p:nvSpPr>
          <p:cNvPr id="274" name="Google Shape;274;p29"/>
          <p:cNvSpPr/>
          <p:nvPr/>
        </p:nvSpPr>
        <p:spPr>
          <a:xfrm>
            <a:off x="2687062" y="289641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
          <p:cNvSpPr/>
          <p:nvPr/>
        </p:nvSpPr>
        <p:spPr>
          <a:xfrm>
            <a:off x="2687062" y="335892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
          <p:cNvSpPr/>
          <p:nvPr/>
        </p:nvSpPr>
        <p:spPr>
          <a:xfrm>
            <a:off x="1491891" y="894225"/>
            <a:ext cx="1195200" cy="307500"/>
          </a:xfrm>
          <a:prstGeom prst="rect">
            <a:avLst/>
          </a:prstGeom>
          <a:solidFill>
            <a:srgbClr val="155B5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t-PT" sz="800">
                <a:solidFill>
                  <a:srgbClr val="FFFFFF"/>
                </a:solidFill>
                <a:latin typeface="Roboto"/>
                <a:ea typeface="Roboto"/>
                <a:cs typeface="Roboto"/>
                <a:sym typeface="Roboto"/>
              </a:rPr>
              <a:t>Q1</a:t>
            </a:r>
            <a:endParaRPr b="1" sz="800">
              <a:solidFill>
                <a:srgbClr val="FFFFFF"/>
              </a:solidFill>
              <a:latin typeface="Roboto"/>
              <a:ea typeface="Roboto"/>
              <a:cs typeface="Roboto"/>
              <a:sym typeface="Roboto"/>
            </a:endParaRPr>
          </a:p>
        </p:txBody>
      </p:sp>
      <p:sp>
        <p:nvSpPr>
          <p:cNvPr id="277" name="Google Shape;277;p29"/>
          <p:cNvSpPr/>
          <p:nvPr/>
        </p:nvSpPr>
        <p:spPr>
          <a:xfrm>
            <a:off x="1491891" y="1201703"/>
            <a:ext cx="398100" cy="307500"/>
          </a:xfrm>
          <a:prstGeom prst="rect">
            <a:avLst/>
          </a:prstGeom>
          <a:solidFill>
            <a:srgbClr val="155B5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600">
                <a:solidFill>
                  <a:srgbClr val="FFFFFF"/>
                </a:solidFill>
                <a:latin typeface="Roboto"/>
                <a:ea typeface="Roboto"/>
                <a:cs typeface="Roboto"/>
                <a:sym typeface="Roboto"/>
              </a:rPr>
              <a:t>LOR</a:t>
            </a:r>
            <a:endParaRPr sz="600">
              <a:solidFill>
                <a:srgbClr val="FFFFFF"/>
              </a:solidFill>
              <a:latin typeface="Roboto"/>
              <a:ea typeface="Roboto"/>
              <a:cs typeface="Roboto"/>
              <a:sym typeface="Roboto"/>
            </a:endParaRPr>
          </a:p>
        </p:txBody>
      </p:sp>
      <p:sp>
        <p:nvSpPr>
          <p:cNvPr id="278" name="Google Shape;278;p29"/>
          <p:cNvSpPr/>
          <p:nvPr/>
        </p:nvSpPr>
        <p:spPr>
          <a:xfrm>
            <a:off x="2288605" y="1201703"/>
            <a:ext cx="398100" cy="307500"/>
          </a:xfrm>
          <a:prstGeom prst="rect">
            <a:avLst/>
          </a:prstGeom>
          <a:solidFill>
            <a:srgbClr val="155B5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600">
                <a:solidFill>
                  <a:srgbClr val="FFFFFF"/>
                </a:solidFill>
                <a:latin typeface="Roboto"/>
                <a:ea typeface="Roboto"/>
                <a:cs typeface="Roboto"/>
                <a:sym typeface="Roboto"/>
              </a:rPr>
              <a:t>DOL</a:t>
            </a:r>
            <a:endParaRPr sz="600">
              <a:solidFill>
                <a:srgbClr val="FFFFFF"/>
              </a:solidFill>
              <a:latin typeface="Roboto"/>
              <a:ea typeface="Roboto"/>
              <a:cs typeface="Roboto"/>
              <a:sym typeface="Roboto"/>
            </a:endParaRPr>
          </a:p>
        </p:txBody>
      </p:sp>
      <p:sp>
        <p:nvSpPr>
          <p:cNvPr id="279" name="Google Shape;279;p29"/>
          <p:cNvSpPr/>
          <p:nvPr/>
        </p:nvSpPr>
        <p:spPr>
          <a:xfrm>
            <a:off x="2687747" y="894225"/>
            <a:ext cx="1195200" cy="307500"/>
          </a:xfrm>
          <a:prstGeom prst="rect">
            <a:avLst/>
          </a:prstGeom>
          <a:solidFill>
            <a:srgbClr val="1B786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t-PT" sz="800">
                <a:solidFill>
                  <a:srgbClr val="FFFFFF"/>
                </a:solidFill>
                <a:latin typeface="Roboto"/>
                <a:ea typeface="Roboto"/>
                <a:cs typeface="Roboto"/>
                <a:sym typeface="Roboto"/>
              </a:rPr>
              <a:t>Q2</a:t>
            </a:r>
            <a:endParaRPr b="1" sz="800">
              <a:solidFill>
                <a:srgbClr val="FFFFFF"/>
              </a:solidFill>
              <a:latin typeface="Roboto"/>
              <a:ea typeface="Roboto"/>
              <a:cs typeface="Roboto"/>
              <a:sym typeface="Roboto"/>
            </a:endParaRPr>
          </a:p>
        </p:txBody>
      </p:sp>
      <p:sp>
        <p:nvSpPr>
          <p:cNvPr id="280" name="Google Shape;280;p29"/>
          <p:cNvSpPr/>
          <p:nvPr/>
        </p:nvSpPr>
        <p:spPr>
          <a:xfrm>
            <a:off x="2687747" y="1201703"/>
            <a:ext cx="398100" cy="307500"/>
          </a:xfrm>
          <a:prstGeom prst="rect">
            <a:avLst/>
          </a:prstGeom>
          <a:solidFill>
            <a:srgbClr val="1B786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600">
                <a:solidFill>
                  <a:srgbClr val="FFFFFF"/>
                </a:solidFill>
                <a:latin typeface="Roboto"/>
                <a:ea typeface="Roboto"/>
                <a:cs typeface="Roboto"/>
                <a:sym typeface="Roboto"/>
              </a:rPr>
              <a:t>LOR</a:t>
            </a:r>
            <a:endParaRPr sz="600">
              <a:solidFill>
                <a:srgbClr val="FFFFFF"/>
              </a:solidFill>
              <a:latin typeface="Roboto"/>
              <a:ea typeface="Roboto"/>
              <a:cs typeface="Roboto"/>
              <a:sym typeface="Roboto"/>
            </a:endParaRPr>
          </a:p>
        </p:txBody>
      </p:sp>
      <p:sp>
        <p:nvSpPr>
          <p:cNvPr id="281" name="Google Shape;281;p29"/>
          <p:cNvSpPr/>
          <p:nvPr/>
        </p:nvSpPr>
        <p:spPr>
          <a:xfrm>
            <a:off x="3484460" y="1201703"/>
            <a:ext cx="398100" cy="307500"/>
          </a:xfrm>
          <a:prstGeom prst="rect">
            <a:avLst/>
          </a:prstGeom>
          <a:solidFill>
            <a:srgbClr val="1B786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600">
                <a:solidFill>
                  <a:srgbClr val="FFFFFF"/>
                </a:solidFill>
                <a:latin typeface="Roboto"/>
                <a:ea typeface="Roboto"/>
                <a:cs typeface="Roboto"/>
                <a:sym typeface="Roboto"/>
              </a:rPr>
              <a:t>DOL</a:t>
            </a:r>
            <a:endParaRPr sz="600">
              <a:solidFill>
                <a:srgbClr val="FFFFFF"/>
              </a:solidFill>
              <a:latin typeface="Roboto"/>
              <a:ea typeface="Roboto"/>
              <a:cs typeface="Roboto"/>
              <a:sym typeface="Roboto"/>
            </a:endParaRPr>
          </a:p>
        </p:txBody>
      </p:sp>
      <p:sp>
        <p:nvSpPr>
          <p:cNvPr id="282" name="Google Shape;282;p29"/>
          <p:cNvSpPr/>
          <p:nvPr/>
        </p:nvSpPr>
        <p:spPr>
          <a:xfrm>
            <a:off x="3883138" y="150918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9"/>
          <p:cNvSpPr/>
          <p:nvPr/>
        </p:nvSpPr>
        <p:spPr>
          <a:xfrm>
            <a:off x="3883138" y="1971541"/>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9"/>
          <p:cNvSpPr/>
          <p:nvPr/>
        </p:nvSpPr>
        <p:spPr>
          <a:xfrm>
            <a:off x="3883138" y="243406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9"/>
          <p:cNvSpPr/>
          <p:nvPr/>
        </p:nvSpPr>
        <p:spPr>
          <a:xfrm>
            <a:off x="3883138" y="289641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p:nvPr/>
        </p:nvSpPr>
        <p:spPr>
          <a:xfrm>
            <a:off x="3883823" y="894225"/>
            <a:ext cx="1195200" cy="307500"/>
          </a:xfrm>
          <a:prstGeom prst="rect">
            <a:avLst/>
          </a:prstGeom>
          <a:solidFill>
            <a:srgbClr val="1F887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t-PT" sz="800">
                <a:solidFill>
                  <a:srgbClr val="FFFFFF"/>
                </a:solidFill>
                <a:latin typeface="Roboto"/>
                <a:ea typeface="Roboto"/>
                <a:cs typeface="Roboto"/>
                <a:sym typeface="Roboto"/>
              </a:rPr>
              <a:t>Q3</a:t>
            </a:r>
            <a:endParaRPr b="1" sz="800">
              <a:solidFill>
                <a:srgbClr val="FFFFFF"/>
              </a:solidFill>
              <a:latin typeface="Roboto"/>
              <a:ea typeface="Roboto"/>
              <a:cs typeface="Roboto"/>
              <a:sym typeface="Roboto"/>
            </a:endParaRPr>
          </a:p>
        </p:txBody>
      </p:sp>
      <p:sp>
        <p:nvSpPr>
          <p:cNvPr id="287" name="Google Shape;287;p29"/>
          <p:cNvSpPr/>
          <p:nvPr/>
        </p:nvSpPr>
        <p:spPr>
          <a:xfrm>
            <a:off x="3883823" y="1201703"/>
            <a:ext cx="398100" cy="307500"/>
          </a:xfrm>
          <a:prstGeom prst="rect">
            <a:avLst/>
          </a:prstGeom>
          <a:solidFill>
            <a:srgbClr val="1F887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600">
                <a:solidFill>
                  <a:srgbClr val="FFFFFF"/>
                </a:solidFill>
                <a:latin typeface="Roboto"/>
                <a:ea typeface="Roboto"/>
                <a:cs typeface="Roboto"/>
                <a:sym typeface="Roboto"/>
              </a:rPr>
              <a:t>LOR</a:t>
            </a:r>
            <a:endParaRPr sz="600">
              <a:solidFill>
                <a:srgbClr val="FFFFFF"/>
              </a:solidFill>
              <a:latin typeface="Roboto"/>
              <a:ea typeface="Roboto"/>
              <a:cs typeface="Roboto"/>
              <a:sym typeface="Roboto"/>
            </a:endParaRPr>
          </a:p>
        </p:txBody>
      </p:sp>
      <p:sp>
        <p:nvSpPr>
          <p:cNvPr id="288" name="Google Shape;288;p29"/>
          <p:cNvSpPr/>
          <p:nvPr/>
        </p:nvSpPr>
        <p:spPr>
          <a:xfrm>
            <a:off x="4680536" y="1201703"/>
            <a:ext cx="398100" cy="307500"/>
          </a:xfrm>
          <a:prstGeom prst="rect">
            <a:avLst/>
          </a:prstGeom>
          <a:solidFill>
            <a:srgbClr val="1F887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600">
                <a:solidFill>
                  <a:srgbClr val="FFFFFF"/>
                </a:solidFill>
                <a:latin typeface="Roboto"/>
                <a:ea typeface="Roboto"/>
                <a:cs typeface="Roboto"/>
                <a:sym typeface="Roboto"/>
              </a:rPr>
              <a:t>DOL</a:t>
            </a:r>
            <a:endParaRPr sz="600">
              <a:solidFill>
                <a:srgbClr val="FFFFFF"/>
              </a:solidFill>
              <a:latin typeface="Roboto"/>
              <a:ea typeface="Roboto"/>
              <a:cs typeface="Roboto"/>
              <a:sym typeface="Roboto"/>
            </a:endParaRPr>
          </a:p>
        </p:txBody>
      </p:sp>
      <p:sp>
        <p:nvSpPr>
          <p:cNvPr id="289" name="Google Shape;289;p29"/>
          <p:cNvSpPr/>
          <p:nvPr/>
        </p:nvSpPr>
        <p:spPr>
          <a:xfrm>
            <a:off x="5078522" y="150918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p:cNvSpPr/>
          <p:nvPr/>
        </p:nvSpPr>
        <p:spPr>
          <a:xfrm>
            <a:off x="5078522" y="1971541"/>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9"/>
          <p:cNvSpPr/>
          <p:nvPr/>
        </p:nvSpPr>
        <p:spPr>
          <a:xfrm>
            <a:off x="5078522" y="243406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9"/>
          <p:cNvSpPr/>
          <p:nvPr/>
        </p:nvSpPr>
        <p:spPr>
          <a:xfrm>
            <a:off x="5078522" y="289641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9"/>
          <p:cNvSpPr/>
          <p:nvPr/>
        </p:nvSpPr>
        <p:spPr>
          <a:xfrm>
            <a:off x="5079207" y="894225"/>
            <a:ext cx="1195200" cy="307500"/>
          </a:xfrm>
          <a:prstGeom prst="rect">
            <a:avLst/>
          </a:prstGeom>
          <a:solidFill>
            <a:srgbClr val="249C9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t-PT" sz="800">
                <a:solidFill>
                  <a:srgbClr val="FFFFFF"/>
                </a:solidFill>
                <a:latin typeface="Roboto"/>
                <a:ea typeface="Roboto"/>
                <a:cs typeface="Roboto"/>
                <a:sym typeface="Roboto"/>
              </a:rPr>
              <a:t>Q4</a:t>
            </a:r>
            <a:endParaRPr b="1" sz="800">
              <a:solidFill>
                <a:srgbClr val="FFFFFF"/>
              </a:solidFill>
              <a:latin typeface="Roboto"/>
              <a:ea typeface="Roboto"/>
              <a:cs typeface="Roboto"/>
              <a:sym typeface="Roboto"/>
            </a:endParaRPr>
          </a:p>
        </p:txBody>
      </p:sp>
      <p:sp>
        <p:nvSpPr>
          <p:cNvPr id="294" name="Google Shape;294;p29"/>
          <p:cNvSpPr/>
          <p:nvPr/>
        </p:nvSpPr>
        <p:spPr>
          <a:xfrm>
            <a:off x="5079207" y="1202078"/>
            <a:ext cx="398100" cy="307500"/>
          </a:xfrm>
          <a:prstGeom prst="rect">
            <a:avLst/>
          </a:prstGeom>
          <a:solidFill>
            <a:srgbClr val="249C9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600">
                <a:solidFill>
                  <a:srgbClr val="FFFFFF"/>
                </a:solidFill>
                <a:latin typeface="Roboto"/>
                <a:ea typeface="Roboto"/>
                <a:cs typeface="Roboto"/>
                <a:sym typeface="Roboto"/>
              </a:rPr>
              <a:t>LOR</a:t>
            </a:r>
            <a:endParaRPr sz="600">
              <a:solidFill>
                <a:srgbClr val="FFFFFF"/>
              </a:solidFill>
              <a:latin typeface="Roboto"/>
              <a:ea typeface="Roboto"/>
              <a:cs typeface="Roboto"/>
              <a:sym typeface="Roboto"/>
            </a:endParaRPr>
          </a:p>
        </p:txBody>
      </p:sp>
      <p:sp>
        <p:nvSpPr>
          <p:cNvPr id="295" name="Google Shape;295;p29"/>
          <p:cNvSpPr/>
          <p:nvPr/>
        </p:nvSpPr>
        <p:spPr>
          <a:xfrm>
            <a:off x="5875920" y="1201703"/>
            <a:ext cx="398100" cy="307500"/>
          </a:xfrm>
          <a:prstGeom prst="rect">
            <a:avLst/>
          </a:prstGeom>
          <a:solidFill>
            <a:srgbClr val="249C9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600">
                <a:solidFill>
                  <a:srgbClr val="FFFFFF"/>
                </a:solidFill>
                <a:latin typeface="Roboto"/>
                <a:ea typeface="Roboto"/>
                <a:cs typeface="Roboto"/>
                <a:sym typeface="Roboto"/>
              </a:rPr>
              <a:t>DOL</a:t>
            </a:r>
            <a:endParaRPr sz="600">
              <a:solidFill>
                <a:srgbClr val="FFFFFF"/>
              </a:solidFill>
              <a:latin typeface="Roboto"/>
              <a:ea typeface="Roboto"/>
              <a:cs typeface="Roboto"/>
              <a:sym typeface="Roboto"/>
            </a:endParaRPr>
          </a:p>
        </p:txBody>
      </p:sp>
      <p:sp>
        <p:nvSpPr>
          <p:cNvPr id="296" name="Google Shape;296;p29"/>
          <p:cNvSpPr/>
          <p:nvPr/>
        </p:nvSpPr>
        <p:spPr>
          <a:xfrm flipH="1" rot="5400000">
            <a:off x="3215025" y="2072700"/>
            <a:ext cx="140400" cy="11742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9"/>
          <p:cNvSpPr/>
          <p:nvPr/>
        </p:nvSpPr>
        <p:spPr>
          <a:xfrm flipH="1" rot="5400000">
            <a:off x="2698125" y="2589562"/>
            <a:ext cx="141300" cy="141300"/>
          </a:xfrm>
          <a:prstGeom prst="round2SameRect">
            <a:avLst>
              <a:gd fmla="val 50000" name="adj1"/>
              <a:gd fmla="val 50000" name="adj2"/>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
          <p:cNvSpPr/>
          <p:nvPr/>
        </p:nvSpPr>
        <p:spPr>
          <a:xfrm flipH="1" rot="5400000">
            <a:off x="2847075" y="1247200"/>
            <a:ext cx="141300" cy="19092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PT"/>
              <a:t> </a:t>
            </a:r>
            <a:endParaRPr/>
          </a:p>
        </p:txBody>
      </p:sp>
      <p:sp>
        <p:nvSpPr>
          <p:cNvPr id="299" name="Google Shape;299;p29"/>
          <p:cNvSpPr/>
          <p:nvPr/>
        </p:nvSpPr>
        <p:spPr>
          <a:xfrm flipH="1" rot="5400000">
            <a:off x="2152125" y="1944625"/>
            <a:ext cx="138900" cy="516900"/>
          </a:xfrm>
          <a:prstGeom prst="round2SameRect">
            <a:avLst>
              <a:gd fmla="val 50000" name="adj1"/>
              <a:gd fmla="val 50000" name="adj2"/>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9"/>
          <p:cNvSpPr/>
          <p:nvPr/>
        </p:nvSpPr>
        <p:spPr>
          <a:xfrm>
            <a:off x="477425" y="1971549"/>
            <a:ext cx="1014600" cy="462900"/>
          </a:xfrm>
          <a:prstGeom prst="rect">
            <a:avLst/>
          </a:prstGeom>
          <a:solidFill>
            <a:srgbClr val="155B5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800">
                <a:solidFill>
                  <a:srgbClr val="FFFFFF"/>
                </a:solidFill>
                <a:latin typeface="Roboto"/>
                <a:ea typeface="Roboto"/>
                <a:cs typeface="Roboto"/>
                <a:sym typeface="Roboto"/>
              </a:rPr>
              <a:t>Lorem ipsum</a:t>
            </a:r>
            <a:endParaRPr b="1" sz="800">
              <a:solidFill>
                <a:srgbClr val="FFFFFF"/>
              </a:solidFill>
              <a:latin typeface="Roboto"/>
              <a:ea typeface="Roboto"/>
              <a:cs typeface="Roboto"/>
              <a:sym typeface="Roboto"/>
            </a:endParaRPr>
          </a:p>
        </p:txBody>
      </p:sp>
      <p:sp>
        <p:nvSpPr>
          <p:cNvPr id="301" name="Google Shape;301;p29"/>
          <p:cNvSpPr/>
          <p:nvPr/>
        </p:nvSpPr>
        <p:spPr>
          <a:xfrm>
            <a:off x="477425" y="2434070"/>
            <a:ext cx="1014600" cy="462900"/>
          </a:xfrm>
          <a:prstGeom prst="rect">
            <a:avLst/>
          </a:prstGeom>
          <a:solidFill>
            <a:srgbClr val="1B786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800">
                <a:solidFill>
                  <a:srgbClr val="FFFFFF"/>
                </a:solidFill>
                <a:latin typeface="Roboto"/>
                <a:ea typeface="Roboto"/>
                <a:cs typeface="Roboto"/>
                <a:sym typeface="Roboto"/>
              </a:rPr>
              <a:t>Lorem ipsum</a:t>
            </a:r>
            <a:r>
              <a:rPr b="1" lang="pt-PT" sz="800">
                <a:solidFill>
                  <a:srgbClr val="FFFFFF"/>
                </a:solidFill>
                <a:latin typeface="Roboto"/>
                <a:ea typeface="Roboto"/>
                <a:cs typeface="Roboto"/>
                <a:sym typeface="Roboto"/>
              </a:rPr>
              <a:t>   </a:t>
            </a:r>
            <a:endParaRPr b="1" sz="800">
              <a:solidFill>
                <a:srgbClr val="FFFFFF"/>
              </a:solidFill>
              <a:latin typeface="Roboto"/>
              <a:ea typeface="Roboto"/>
              <a:cs typeface="Roboto"/>
              <a:sym typeface="Roboto"/>
            </a:endParaRPr>
          </a:p>
        </p:txBody>
      </p:sp>
      <p:sp>
        <p:nvSpPr>
          <p:cNvPr id="302" name="Google Shape;302;p29"/>
          <p:cNvSpPr/>
          <p:nvPr/>
        </p:nvSpPr>
        <p:spPr>
          <a:xfrm>
            <a:off x="477425" y="2896421"/>
            <a:ext cx="1014600" cy="462900"/>
          </a:xfrm>
          <a:prstGeom prst="rect">
            <a:avLst/>
          </a:prstGeom>
          <a:solidFill>
            <a:srgbClr val="1D7E7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800">
                <a:solidFill>
                  <a:srgbClr val="FFFFFF"/>
                </a:solidFill>
                <a:latin typeface="Roboto"/>
                <a:ea typeface="Roboto"/>
                <a:cs typeface="Roboto"/>
                <a:sym typeface="Roboto"/>
              </a:rPr>
              <a:t>Lorem ipsum</a:t>
            </a:r>
            <a:endParaRPr b="1" sz="800">
              <a:solidFill>
                <a:srgbClr val="FFFFFF"/>
              </a:solidFill>
              <a:latin typeface="Roboto"/>
              <a:ea typeface="Roboto"/>
              <a:cs typeface="Roboto"/>
              <a:sym typeface="Roboto"/>
            </a:endParaRPr>
          </a:p>
        </p:txBody>
      </p:sp>
      <p:sp>
        <p:nvSpPr>
          <p:cNvPr id="303" name="Google Shape;303;p29"/>
          <p:cNvSpPr/>
          <p:nvPr/>
        </p:nvSpPr>
        <p:spPr>
          <a:xfrm>
            <a:off x="477425" y="3358925"/>
            <a:ext cx="1014600" cy="462900"/>
          </a:xfrm>
          <a:prstGeom prst="rect">
            <a:avLst/>
          </a:prstGeom>
          <a:solidFill>
            <a:srgbClr val="1D7E7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800">
                <a:solidFill>
                  <a:srgbClr val="FFFFFF"/>
                </a:solidFill>
                <a:latin typeface="Roboto"/>
                <a:ea typeface="Roboto"/>
                <a:cs typeface="Roboto"/>
                <a:sym typeface="Roboto"/>
              </a:rPr>
              <a:t>Lorem ipsum</a:t>
            </a:r>
            <a:endParaRPr b="1" sz="800">
              <a:solidFill>
                <a:srgbClr val="FFFFFF"/>
              </a:solidFill>
              <a:latin typeface="Roboto"/>
              <a:ea typeface="Roboto"/>
              <a:cs typeface="Roboto"/>
              <a:sym typeface="Roboto"/>
            </a:endParaRPr>
          </a:p>
        </p:txBody>
      </p:sp>
      <p:sp>
        <p:nvSpPr>
          <p:cNvPr id="304" name="Google Shape;304;p29"/>
          <p:cNvSpPr/>
          <p:nvPr/>
        </p:nvSpPr>
        <p:spPr>
          <a:xfrm>
            <a:off x="477425" y="894225"/>
            <a:ext cx="1014600" cy="615000"/>
          </a:xfrm>
          <a:prstGeom prst="rect">
            <a:avLst/>
          </a:prstGeom>
          <a:solidFill>
            <a:schemeClr val="dk1"/>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sz="800">
              <a:solidFill>
                <a:srgbClr val="FFFFFF"/>
              </a:solidFill>
              <a:latin typeface="Roboto"/>
              <a:ea typeface="Roboto"/>
              <a:cs typeface="Roboto"/>
              <a:sym typeface="Roboto"/>
            </a:endParaRPr>
          </a:p>
          <a:p>
            <a:pPr indent="0" lvl="0" marL="0" rtl="0" algn="l">
              <a:spcBef>
                <a:spcPts val="0"/>
              </a:spcBef>
              <a:spcAft>
                <a:spcPts val="0"/>
              </a:spcAft>
              <a:buNone/>
            </a:pPr>
            <a:r>
              <a:t/>
            </a:r>
            <a:endParaRPr sz="800">
              <a:solidFill>
                <a:srgbClr val="FFFFFF"/>
              </a:solidFill>
              <a:latin typeface="Roboto"/>
              <a:ea typeface="Roboto"/>
              <a:cs typeface="Roboto"/>
              <a:sym typeface="Roboto"/>
            </a:endParaRPr>
          </a:p>
        </p:txBody>
      </p:sp>
      <p:sp>
        <p:nvSpPr>
          <p:cNvPr id="305" name="Google Shape;305;p29"/>
          <p:cNvSpPr/>
          <p:nvPr/>
        </p:nvSpPr>
        <p:spPr>
          <a:xfrm flipH="1" rot="5400000">
            <a:off x="2446538" y="1011374"/>
            <a:ext cx="141600" cy="14580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
          <p:cNvSpPr/>
          <p:nvPr/>
        </p:nvSpPr>
        <p:spPr>
          <a:xfrm flipH="1" rot="5400000">
            <a:off x="1767475" y="1547175"/>
            <a:ext cx="144600" cy="389100"/>
          </a:xfrm>
          <a:prstGeom prst="round2SameRect">
            <a:avLst>
              <a:gd fmla="val 50000" name="adj1"/>
              <a:gd fmla="val 50000" name="adj2"/>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9"/>
          <p:cNvSpPr/>
          <p:nvPr/>
        </p:nvSpPr>
        <p:spPr>
          <a:xfrm>
            <a:off x="1868511" y="1717724"/>
            <a:ext cx="44700" cy="453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9"/>
          <p:cNvSpPr/>
          <p:nvPr/>
        </p:nvSpPr>
        <p:spPr>
          <a:xfrm>
            <a:off x="2452209" y="1717724"/>
            <a:ext cx="44700" cy="453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9"/>
          <p:cNvSpPr/>
          <p:nvPr/>
        </p:nvSpPr>
        <p:spPr>
          <a:xfrm flipH="1" rot="5400000">
            <a:off x="4809600" y="2538750"/>
            <a:ext cx="143100" cy="11802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9"/>
          <p:cNvSpPr/>
          <p:nvPr/>
        </p:nvSpPr>
        <p:spPr>
          <a:xfrm flipH="1" rot="5400000">
            <a:off x="4291162" y="3057300"/>
            <a:ext cx="141300" cy="141300"/>
          </a:xfrm>
          <a:prstGeom prst="round2SameRect">
            <a:avLst>
              <a:gd fmla="val 50000" name="adj1"/>
              <a:gd fmla="val 50000" name="adj2"/>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9"/>
          <p:cNvSpPr/>
          <p:nvPr/>
        </p:nvSpPr>
        <p:spPr>
          <a:xfrm>
            <a:off x="6274597" y="335892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9"/>
          <p:cNvSpPr/>
          <p:nvPr/>
        </p:nvSpPr>
        <p:spPr>
          <a:xfrm>
            <a:off x="6274597" y="150918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
          <p:cNvSpPr/>
          <p:nvPr/>
        </p:nvSpPr>
        <p:spPr>
          <a:xfrm>
            <a:off x="6274597" y="1971541"/>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9"/>
          <p:cNvSpPr/>
          <p:nvPr/>
        </p:nvSpPr>
        <p:spPr>
          <a:xfrm>
            <a:off x="6274597" y="243406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9"/>
          <p:cNvSpPr/>
          <p:nvPr/>
        </p:nvSpPr>
        <p:spPr>
          <a:xfrm>
            <a:off x="6274597" y="289641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9"/>
          <p:cNvSpPr/>
          <p:nvPr/>
        </p:nvSpPr>
        <p:spPr>
          <a:xfrm>
            <a:off x="6275281" y="894225"/>
            <a:ext cx="1195200" cy="307500"/>
          </a:xfrm>
          <a:prstGeom prst="rect">
            <a:avLst/>
          </a:prstGeom>
          <a:solidFill>
            <a:srgbClr val="155B5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t-PT" sz="800">
                <a:solidFill>
                  <a:srgbClr val="FFFFFF"/>
                </a:solidFill>
                <a:latin typeface="Roboto"/>
                <a:ea typeface="Roboto"/>
                <a:cs typeface="Roboto"/>
                <a:sym typeface="Roboto"/>
              </a:rPr>
              <a:t>Q1</a:t>
            </a:r>
            <a:endParaRPr b="1" sz="800">
              <a:solidFill>
                <a:srgbClr val="FFFFFF"/>
              </a:solidFill>
              <a:latin typeface="Roboto"/>
              <a:ea typeface="Roboto"/>
              <a:cs typeface="Roboto"/>
              <a:sym typeface="Roboto"/>
            </a:endParaRPr>
          </a:p>
        </p:txBody>
      </p:sp>
      <p:sp>
        <p:nvSpPr>
          <p:cNvPr id="317" name="Google Shape;317;p29"/>
          <p:cNvSpPr/>
          <p:nvPr/>
        </p:nvSpPr>
        <p:spPr>
          <a:xfrm>
            <a:off x="6275281" y="1201703"/>
            <a:ext cx="398100" cy="307500"/>
          </a:xfrm>
          <a:prstGeom prst="rect">
            <a:avLst/>
          </a:prstGeom>
          <a:solidFill>
            <a:srgbClr val="155B5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600">
                <a:solidFill>
                  <a:srgbClr val="FFFFFF"/>
                </a:solidFill>
                <a:latin typeface="Roboto"/>
                <a:ea typeface="Roboto"/>
                <a:cs typeface="Roboto"/>
                <a:sym typeface="Roboto"/>
              </a:rPr>
              <a:t>LOR</a:t>
            </a:r>
            <a:endParaRPr sz="600">
              <a:solidFill>
                <a:srgbClr val="FFFFFF"/>
              </a:solidFill>
              <a:latin typeface="Roboto"/>
              <a:ea typeface="Roboto"/>
              <a:cs typeface="Roboto"/>
              <a:sym typeface="Roboto"/>
            </a:endParaRPr>
          </a:p>
        </p:txBody>
      </p:sp>
      <p:sp>
        <p:nvSpPr>
          <p:cNvPr id="318" name="Google Shape;318;p29"/>
          <p:cNvSpPr/>
          <p:nvPr/>
        </p:nvSpPr>
        <p:spPr>
          <a:xfrm>
            <a:off x="7071995" y="1201703"/>
            <a:ext cx="398100" cy="307500"/>
          </a:xfrm>
          <a:prstGeom prst="rect">
            <a:avLst/>
          </a:prstGeom>
          <a:solidFill>
            <a:srgbClr val="155B5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600">
                <a:solidFill>
                  <a:srgbClr val="FFFFFF"/>
                </a:solidFill>
                <a:latin typeface="Roboto"/>
                <a:ea typeface="Roboto"/>
                <a:cs typeface="Roboto"/>
                <a:sym typeface="Roboto"/>
              </a:rPr>
              <a:t>DOL</a:t>
            </a:r>
            <a:endParaRPr sz="600">
              <a:solidFill>
                <a:srgbClr val="FFFFFF"/>
              </a:solidFill>
              <a:latin typeface="Roboto"/>
              <a:ea typeface="Roboto"/>
              <a:cs typeface="Roboto"/>
              <a:sym typeface="Roboto"/>
            </a:endParaRPr>
          </a:p>
        </p:txBody>
      </p:sp>
      <p:sp>
        <p:nvSpPr>
          <p:cNvPr id="319" name="Google Shape;319;p29"/>
          <p:cNvSpPr/>
          <p:nvPr/>
        </p:nvSpPr>
        <p:spPr>
          <a:xfrm>
            <a:off x="7470671" y="335892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9"/>
          <p:cNvSpPr/>
          <p:nvPr/>
        </p:nvSpPr>
        <p:spPr>
          <a:xfrm>
            <a:off x="7470671" y="150918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9"/>
          <p:cNvSpPr/>
          <p:nvPr/>
        </p:nvSpPr>
        <p:spPr>
          <a:xfrm>
            <a:off x="7470671" y="1971541"/>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a:off x="7470671" y="243406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p:nvPr/>
        </p:nvSpPr>
        <p:spPr>
          <a:xfrm>
            <a:off x="7470671" y="289641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
          <p:cNvSpPr/>
          <p:nvPr/>
        </p:nvSpPr>
        <p:spPr>
          <a:xfrm>
            <a:off x="7471355" y="894225"/>
            <a:ext cx="1195200" cy="307500"/>
          </a:xfrm>
          <a:prstGeom prst="rect">
            <a:avLst/>
          </a:prstGeom>
          <a:solidFill>
            <a:srgbClr val="1B786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t-PT" sz="800">
                <a:solidFill>
                  <a:srgbClr val="FFFFFF"/>
                </a:solidFill>
                <a:latin typeface="Roboto"/>
                <a:ea typeface="Roboto"/>
                <a:cs typeface="Roboto"/>
                <a:sym typeface="Roboto"/>
              </a:rPr>
              <a:t>Q2</a:t>
            </a:r>
            <a:endParaRPr b="1" sz="800">
              <a:solidFill>
                <a:srgbClr val="FFFFFF"/>
              </a:solidFill>
              <a:latin typeface="Roboto"/>
              <a:ea typeface="Roboto"/>
              <a:cs typeface="Roboto"/>
              <a:sym typeface="Roboto"/>
            </a:endParaRPr>
          </a:p>
        </p:txBody>
      </p:sp>
      <p:sp>
        <p:nvSpPr>
          <p:cNvPr id="325" name="Google Shape;325;p29"/>
          <p:cNvSpPr/>
          <p:nvPr/>
        </p:nvSpPr>
        <p:spPr>
          <a:xfrm>
            <a:off x="7471355" y="1201703"/>
            <a:ext cx="398100" cy="307500"/>
          </a:xfrm>
          <a:prstGeom prst="rect">
            <a:avLst/>
          </a:prstGeom>
          <a:solidFill>
            <a:srgbClr val="1B786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600">
                <a:solidFill>
                  <a:srgbClr val="FFFFFF"/>
                </a:solidFill>
                <a:latin typeface="Roboto"/>
                <a:ea typeface="Roboto"/>
                <a:cs typeface="Roboto"/>
                <a:sym typeface="Roboto"/>
              </a:rPr>
              <a:t>LOR</a:t>
            </a:r>
            <a:endParaRPr sz="600">
              <a:solidFill>
                <a:srgbClr val="FFFFFF"/>
              </a:solidFill>
              <a:latin typeface="Roboto"/>
              <a:ea typeface="Roboto"/>
              <a:cs typeface="Roboto"/>
              <a:sym typeface="Roboto"/>
            </a:endParaRPr>
          </a:p>
        </p:txBody>
      </p:sp>
      <p:sp>
        <p:nvSpPr>
          <p:cNvPr id="326" name="Google Shape;326;p29"/>
          <p:cNvSpPr/>
          <p:nvPr/>
        </p:nvSpPr>
        <p:spPr>
          <a:xfrm>
            <a:off x="8268069" y="1201703"/>
            <a:ext cx="398100" cy="307500"/>
          </a:xfrm>
          <a:prstGeom prst="rect">
            <a:avLst/>
          </a:prstGeom>
          <a:solidFill>
            <a:srgbClr val="1B786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600">
                <a:solidFill>
                  <a:srgbClr val="FFFFFF"/>
                </a:solidFill>
                <a:latin typeface="Roboto"/>
                <a:ea typeface="Roboto"/>
                <a:cs typeface="Roboto"/>
                <a:sym typeface="Roboto"/>
              </a:rPr>
              <a:t>DOL</a:t>
            </a:r>
            <a:endParaRPr sz="600">
              <a:solidFill>
                <a:srgbClr val="FFFFFF"/>
              </a:solidFill>
              <a:latin typeface="Roboto"/>
              <a:ea typeface="Roboto"/>
              <a:cs typeface="Roboto"/>
              <a:sym typeface="Roboto"/>
            </a:endParaRPr>
          </a:p>
        </p:txBody>
      </p:sp>
      <p:sp>
        <p:nvSpPr>
          <p:cNvPr id="327" name="Google Shape;327;p29"/>
          <p:cNvSpPr/>
          <p:nvPr/>
        </p:nvSpPr>
        <p:spPr>
          <a:xfrm flipH="1" rot="5400000">
            <a:off x="6605375" y="1609250"/>
            <a:ext cx="141600" cy="3963000"/>
          </a:xfrm>
          <a:prstGeom prst="round2SameRect">
            <a:avLst>
              <a:gd fmla="val 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9"/>
          <p:cNvSpPr/>
          <p:nvPr/>
        </p:nvSpPr>
        <p:spPr>
          <a:xfrm flipH="1" rot="5400000">
            <a:off x="4694312" y="3520075"/>
            <a:ext cx="141300" cy="141300"/>
          </a:xfrm>
          <a:prstGeom prst="round2SameRect">
            <a:avLst>
              <a:gd fmla="val 50000" name="adj1"/>
              <a:gd fmla="val 50000" name="adj2"/>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9"/>
          <p:cNvSpPr/>
          <p:nvPr/>
        </p:nvSpPr>
        <p:spPr>
          <a:xfrm>
            <a:off x="3883138" y="335892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9"/>
          <p:cNvSpPr/>
          <p:nvPr/>
        </p:nvSpPr>
        <p:spPr>
          <a:xfrm>
            <a:off x="5078522" y="335892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
          <p:cNvSpPr/>
          <p:nvPr/>
        </p:nvSpPr>
        <p:spPr>
          <a:xfrm>
            <a:off x="1491209" y="150918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a:off x="1491209" y="1971541"/>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9"/>
          <p:cNvSpPr/>
          <p:nvPr/>
        </p:nvSpPr>
        <p:spPr>
          <a:xfrm>
            <a:off x="1491209" y="243406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a:t>   </a:t>
            </a:r>
            <a:endParaRPr/>
          </a:p>
        </p:txBody>
      </p:sp>
      <p:sp>
        <p:nvSpPr>
          <p:cNvPr id="334" name="Google Shape;334;p29"/>
          <p:cNvSpPr/>
          <p:nvPr/>
        </p:nvSpPr>
        <p:spPr>
          <a:xfrm>
            <a:off x="1491209" y="289641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1491209" y="335892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2687062" y="150918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2687062" y="1971541"/>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2687062" y="243406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a:t>   </a:t>
            </a:r>
            <a:endParaRPr/>
          </a:p>
        </p:txBody>
      </p:sp>
      <p:sp>
        <p:nvSpPr>
          <p:cNvPr id="339" name="Google Shape;339;p29"/>
          <p:cNvSpPr/>
          <p:nvPr/>
        </p:nvSpPr>
        <p:spPr>
          <a:xfrm>
            <a:off x="2687062" y="289641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2687062" y="335892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1491891" y="894225"/>
            <a:ext cx="1195200" cy="307500"/>
          </a:xfrm>
          <a:prstGeom prst="rect">
            <a:avLst/>
          </a:prstGeom>
          <a:solidFill>
            <a:srgbClr val="00325A"/>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PT" sz="800">
                <a:solidFill>
                  <a:srgbClr val="FFFFFF"/>
                </a:solidFill>
                <a:latin typeface="Roboto"/>
                <a:ea typeface="Roboto"/>
                <a:cs typeface="Roboto"/>
                <a:sym typeface="Roboto"/>
              </a:rPr>
              <a:t>JANUARY</a:t>
            </a:r>
            <a:endParaRPr b="1" sz="800">
              <a:solidFill>
                <a:srgbClr val="FFFFFF"/>
              </a:solidFill>
              <a:latin typeface="Roboto"/>
              <a:ea typeface="Roboto"/>
              <a:cs typeface="Roboto"/>
              <a:sym typeface="Roboto"/>
            </a:endParaRPr>
          </a:p>
        </p:txBody>
      </p:sp>
      <p:sp>
        <p:nvSpPr>
          <p:cNvPr id="342" name="Google Shape;342;p29"/>
          <p:cNvSpPr/>
          <p:nvPr/>
        </p:nvSpPr>
        <p:spPr>
          <a:xfrm>
            <a:off x="1491900" y="1201700"/>
            <a:ext cx="609900" cy="307500"/>
          </a:xfrm>
          <a:prstGeom prst="rect">
            <a:avLst/>
          </a:prstGeom>
          <a:solidFill>
            <a:srgbClr val="00325A"/>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sz="600">
                <a:solidFill>
                  <a:srgbClr val="FFFFFF"/>
                </a:solidFill>
                <a:latin typeface="Roboto"/>
                <a:ea typeface="Roboto"/>
                <a:cs typeface="Roboto"/>
                <a:sym typeface="Roboto"/>
              </a:rPr>
              <a:t>Week 1 &amp; 2</a:t>
            </a:r>
            <a:endParaRPr sz="600">
              <a:solidFill>
                <a:srgbClr val="FFFFFF"/>
              </a:solidFill>
              <a:latin typeface="Roboto"/>
              <a:ea typeface="Roboto"/>
              <a:cs typeface="Roboto"/>
              <a:sym typeface="Roboto"/>
            </a:endParaRPr>
          </a:p>
        </p:txBody>
      </p:sp>
      <p:sp>
        <p:nvSpPr>
          <p:cNvPr id="343" name="Google Shape;343;p29"/>
          <p:cNvSpPr/>
          <p:nvPr/>
        </p:nvSpPr>
        <p:spPr>
          <a:xfrm>
            <a:off x="2101800" y="1201700"/>
            <a:ext cx="585000" cy="307500"/>
          </a:xfrm>
          <a:prstGeom prst="rect">
            <a:avLst/>
          </a:prstGeom>
          <a:solidFill>
            <a:srgbClr val="00325A"/>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pt-PT" sz="600">
                <a:solidFill>
                  <a:schemeClr val="lt1"/>
                </a:solidFill>
                <a:latin typeface="Roboto"/>
                <a:ea typeface="Roboto"/>
                <a:cs typeface="Roboto"/>
                <a:sym typeface="Roboto"/>
              </a:rPr>
              <a:t>Week 3 &amp; 4</a:t>
            </a:r>
            <a:endParaRPr sz="600">
              <a:solidFill>
                <a:srgbClr val="FFFFFF"/>
              </a:solidFill>
              <a:latin typeface="Roboto"/>
              <a:ea typeface="Roboto"/>
              <a:cs typeface="Roboto"/>
              <a:sym typeface="Roboto"/>
            </a:endParaRPr>
          </a:p>
        </p:txBody>
      </p:sp>
      <p:sp>
        <p:nvSpPr>
          <p:cNvPr id="344" name="Google Shape;344;p29"/>
          <p:cNvSpPr/>
          <p:nvPr/>
        </p:nvSpPr>
        <p:spPr>
          <a:xfrm>
            <a:off x="2687747" y="894225"/>
            <a:ext cx="1195200" cy="307500"/>
          </a:xfrm>
          <a:prstGeom prst="rect">
            <a:avLst/>
          </a:prstGeom>
          <a:solidFill>
            <a:srgbClr val="4CAAC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PT" sz="800">
                <a:solidFill>
                  <a:srgbClr val="FFFFFF"/>
                </a:solidFill>
                <a:latin typeface="Roboto"/>
                <a:ea typeface="Roboto"/>
                <a:cs typeface="Roboto"/>
                <a:sym typeface="Roboto"/>
              </a:rPr>
              <a:t>FEBRUARY</a:t>
            </a:r>
            <a:endParaRPr b="1" sz="800">
              <a:solidFill>
                <a:srgbClr val="FFFFFF"/>
              </a:solidFill>
              <a:latin typeface="Roboto"/>
              <a:ea typeface="Roboto"/>
              <a:cs typeface="Roboto"/>
              <a:sym typeface="Roboto"/>
            </a:endParaRPr>
          </a:p>
        </p:txBody>
      </p:sp>
      <p:sp>
        <p:nvSpPr>
          <p:cNvPr id="345" name="Google Shape;345;p29"/>
          <p:cNvSpPr/>
          <p:nvPr/>
        </p:nvSpPr>
        <p:spPr>
          <a:xfrm>
            <a:off x="2687750" y="1201700"/>
            <a:ext cx="585000" cy="307500"/>
          </a:xfrm>
          <a:prstGeom prst="rect">
            <a:avLst/>
          </a:prstGeom>
          <a:solidFill>
            <a:srgbClr val="4CAAC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sz="600">
                <a:solidFill>
                  <a:srgbClr val="FFFFFF"/>
                </a:solidFill>
                <a:latin typeface="Roboto"/>
                <a:ea typeface="Roboto"/>
                <a:cs typeface="Roboto"/>
                <a:sym typeface="Roboto"/>
              </a:rPr>
              <a:t>Week 1 &amp; 2</a:t>
            </a:r>
            <a:endParaRPr sz="600">
              <a:solidFill>
                <a:srgbClr val="FFFFFF"/>
              </a:solidFill>
              <a:latin typeface="Roboto"/>
              <a:ea typeface="Roboto"/>
              <a:cs typeface="Roboto"/>
              <a:sym typeface="Roboto"/>
            </a:endParaRPr>
          </a:p>
        </p:txBody>
      </p:sp>
      <p:sp>
        <p:nvSpPr>
          <p:cNvPr id="346" name="Google Shape;346;p29"/>
          <p:cNvSpPr/>
          <p:nvPr/>
        </p:nvSpPr>
        <p:spPr>
          <a:xfrm>
            <a:off x="3272750" y="1201700"/>
            <a:ext cx="609900" cy="307500"/>
          </a:xfrm>
          <a:prstGeom prst="rect">
            <a:avLst/>
          </a:prstGeom>
          <a:solidFill>
            <a:srgbClr val="4CAAC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sz="600">
                <a:solidFill>
                  <a:srgbClr val="FFFFFF"/>
                </a:solidFill>
                <a:latin typeface="Roboto"/>
                <a:ea typeface="Roboto"/>
                <a:cs typeface="Roboto"/>
                <a:sym typeface="Roboto"/>
              </a:rPr>
              <a:t>Week 3 &amp; 4</a:t>
            </a:r>
            <a:endParaRPr sz="600">
              <a:solidFill>
                <a:srgbClr val="FFFFFF"/>
              </a:solidFill>
              <a:latin typeface="Roboto"/>
              <a:ea typeface="Roboto"/>
              <a:cs typeface="Roboto"/>
              <a:sym typeface="Roboto"/>
            </a:endParaRPr>
          </a:p>
        </p:txBody>
      </p:sp>
      <p:sp>
        <p:nvSpPr>
          <p:cNvPr id="347" name="Google Shape;347;p29"/>
          <p:cNvSpPr/>
          <p:nvPr/>
        </p:nvSpPr>
        <p:spPr>
          <a:xfrm>
            <a:off x="3883138" y="150918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
          <p:cNvSpPr/>
          <p:nvPr/>
        </p:nvSpPr>
        <p:spPr>
          <a:xfrm>
            <a:off x="3883138" y="1971541"/>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
          <p:cNvSpPr/>
          <p:nvPr/>
        </p:nvSpPr>
        <p:spPr>
          <a:xfrm>
            <a:off x="3883138" y="243406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
          <p:cNvSpPr/>
          <p:nvPr/>
        </p:nvSpPr>
        <p:spPr>
          <a:xfrm>
            <a:off x="3883138" y="289641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9"/>
          <p:cNvSpPr/>
          <p:nvPr/>
        </p:nvSpPr>
        <p:spPr>
          <a:xfrm>
            <a:off x="3883823" y="894225"/>
            <a:ext cx="1195200" cy="307500"/>
          </a:xfrm>
          <a:prstGeom prst="rect">
            <a:avLst/>
          </a:prstGeom>
          <a:solidFill>
            <a:srgbClr val="00325A"/>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PT" sz="800">
                <a:solidFill>
                  <a:srgbClr val="FFFFFF"/>
                </a:solidFill>
                <a:latin typeface="Roboto"/>
                <a:ea typeface="Roboto"/>
                <a:cs typeface="Roboto"/>
                <a:sym typeface="Roboto"/>
              </a:rPr>
              <a:t>MARCH</a:t>
            </a:r>
            <a:endParaRPr b="1" sz="800">
              <a:solidFill>
                <a:srgbClr val="FFFFFF"/>
              </a:solidFill>
              <a:latin typeface="Roboto"/>
              <a:ea typeface="Roboto"/>
              <a:cs typeface="Roboto"/>
              <a:sym typeface="Roboto"/>
            </a:endParaRPr>
          </a:p>
        </p:txBody>
      </p:sp>
      <p:sp>
        <p:nvSpPr>
          <p:cNvPr id="352" name="Google Shape;352;p29"/>
          <p:cNvSpPr/>
          <p:nvPr/>
        </p:nvSpPr>
        <p:spPr>
          <a:xfrm>
            <a:off x="3883825" y="1201700"/>
            <a:ext cx="609900" cy="307500"/>
          </a:xfrm>
          <a:prstGeom prst="rect">
            <a:avLst/>
          </a:prstGeom>
          <a:solidFill>
            <a:srgbClr val="00325A"/>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sz="600">
                <a:solidFill>
                  <a:schemeClr val="lt1"/>
                </a:solidFill>
                <a:latin typeface="Roboto"/>
                <a:ea typeface="Roboto"/>
                <a:cs typeface="Roboto"/>
                <a:sym typeface="Roboto"/>
              </a:rPr>
              <a:t>Week 1 &amp; 2</a:t>
            </a:r>
            <a:endParaRPr sz="600">
              <a:solidFill>
                <a:srgbClr val="FFFFFF"/>
              </a:solidFill>
              <a:latin typeface="Roboto"/>
              <a:ea typeface="Roboto"/>
              <a:cs typeface="Roboto"/>
              <a:sym typeface="Roboto"/>
            </a:endParaRPr>
          </a:p>
        </p:txBody>
      </p:sp>
      <p:sp>
        <p:nvSpPr>
          <p:cNvPr id="353" name="Google Shape;353;p29"/>
          <p:cNvSpPr/>
          <p:nvPr/>
        </p:nvSpPr>
        <p:spPr>
          <a:xfrm>
            <a:off x="4493620" y="1201700"/>
            <a:ext cx="585000" cy="307500"/>
          </a:xfrm>
          <a:prstGeom prst="rect">
            <a:avLst/>
          </a:prstGeom>
          <a:solidFill>
            <a:srgbClr val="00325A"/>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600">
                <a:solidFill>
                  <a:srgbClr val="FFFFFF"/>
                </a:solidFill>
                <a:latin typeface="Roboto"/>
                <a:ea typeface="Roboto"/>
                <a:cs typeface="Roboto"/>
                <a:sym typeface="Roboto"/>
              </a:rPr>
              <a:t>Week 3 &amp; 4</a:t>
            </a:r>
            <a:endParaRPr sz="600">
              <a:solidFill>
                <a:srgbClr val="FFFFFF"/>
              </a:solidFill>
              <a:latin typeface="Roboto"/>
              <a:ea typeface="Roboto"/>
              <a:cs typeface="Roboto"/>
              <a:sym typeface="Roboto"/>
            </a:endParaRPr>
          </a:p>
        </p:txBody>
      </p:sp>
      <p:sp>
        <p:nvSpPr>
          <p:cNvPr id="354" name="Google Shape;354;p29"/>
          <p:cNvSpPr/>
          <p:nvPr/>
        </p:nvSpPr>
        <p:spPr>
          <a:xfrm>
            <a:off x="5078522" y="150918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5078522" y="1971541"/>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5078522" y="243406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5078522" y="289641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a:off x="5079207" y="894225"/>
            <a:ext cx="1195200" cy="307500"/>
          </a:xfrm>
          <a:prstGeom prst="rect">
            <a:avLst/>
          </a:prstGeom>
          <a:solidFill>
            <a:srgbClr val="4CAAC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PT" sz="800">
                <a:solidFill>
                  <a:srgbClr val="FFFFFF"/>
                </a:solidFill>
                <a:latin typeface="Roboto"/>
                <a:ea typeface="Roboto"/>
                <a:cs typeface="Roboto"/>
                <a:sym typeface="Roboto"/>
              </a:rPr>
              <a:t>APRIL</a:t>
            </a:r>
            <a:endParaRPr b="1" sz="800">
              <a:solidFill>
                <a:srgbClr val="FFFFFF"/>
              </a:solidFill>
              <a:latin typeface="Roboto"/>
              <a:ea typeface="Roboto"/>
              <a:cs typeface="Roboto"/>
              <a:sym typeface="Roboto"/>
            </a:endParaRPr>
          </a:p>
        </p:txBody>
      </p:sp>
      <p:sp>
        <p:nvSpPr>
          <p:cNvPr id="359" name="Google Shape;359;p29"/>
          <p:cNvSpPr/>
          <p:nvPr/>
        </p:nvSpPr>
        <p:spPr>
          <a:xfrm>
            <a:off x="5079196" y="1202075"/>
            <a:ext cx="609900" cy="307500"/>
          </a:xfrm>
          <a:prstGeom prst="rect">
            <a:avLst/>
          </a:prstGeom>
          <a:solidFill>
            <a:srgbClr val="4CAAC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sz="600">
                <a:solidFill>
                  <a:schemeClr val="lt1"/>
                </a:solidFill>
                <a:latin typeface="Roboto"/>
                <a:ea typeface="Roboto"/>
                <a:cs typeface="Roboto"/>
                <a:sym typeface="Roboto"/>
              </a:rPr>
              <a:t>Week 1 &amp; 2</a:t>
            </a:r>
            <a:endParaRPr sz="600">
              <a:solidFill>
                <a:srgbClr val="FFFFFF"/>
              </a:solidFill>
              <a:latin typeface="Roboto"/>
              <a:ea typeface="Roboto"/>
              <a:cs typeface="Roboto"/>
              <a:sym typeface="Roboto"/>
            </a:endParaRPr>
          </a:p>
        </p:txBody>
      </p:sp>
      <p:sp>
        <p:nvSpPr>
          <p:cNvPr id="360" name="Google Shape;360;p29"/>
          <p:cNvSpPr/>
          <p:nvPr/>
        </p:nvSpPr>
        <p:spPr>
          <a:xfrm>
            <a:off x="5689025" y="1201700"/>
            <a:ext cx="585000" cy="307500"/>
          </a:xfrm>
          <a:prstGeom prst="rect">
            <a:avLst/>
          </a:prstGeom>
          <a:solidFill>
            <a:srgbClr val="4CAAC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600">
                <a:solidFill>
                  <a:srgbClr val="FFFFFF"/>
                </a:solidFill>
                <a:latin typeface="Roboto"/>
                <a:ea typeface="Roboto"/>
                <a:cs typeface="Roboto"/>
                <a:sym typeface="Roboto"/>
              </a:rPr>
              <a:t>Week 3 &amp; 4</a:t>
            </a:r>
            <a:endParaRPr sz="600">
              <a:solidFill>
                <a:srgbClr val="FFFFFF"/>
              </a:solidFill>
              <a:latin typeface="Roboto"/>
              <a:ea typeface="Roboto"/>
              <a:cs typeface="Roboto"/>
              <a:sym typeface="Roboto"/>
            </a:endParaRPr>
          </a:p>
        </p:txBody>
      </p:sp>
      <p:sp>
        <p:nvSpPr>
          <p:cNvPr id="361" name="Google Shape;361;p29"/>
          <p:cNvSpPr/>
          <p:nvPr/>
        </p:nvSpPr>
        <p:spPr>
          <a:xfrm flipH="1" rot="5400000">
            <a:off x="4410300" y="2078338"/>
            <a:ext cx="140400" cy="11742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flipH="1" rot="5400000">
            <a:off x="3893400" y="2594787"/>
            <a:ext cx="141300" cy="141300"/>
          </a:xfrm>
          <a:prstGeom prst="round2SameRect">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flipH="1" rot="5400000">
            <a:off x="3507525" y="1907650"/>
            <a:ext cx="141300" cy="5883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PT"/>
              <a:t> </a:t>
            </a:r>
            <a:endParaRPr/>
          </a:p>
        </p:txBody>
      </p:sp>
      <p:sp>
        <p:nvSpPr>
          <p:cNvPr id="364" name="Google Shape;364;p29"/>
          <p:cNvSpPr/>
          <p:nvPr/>
        </p:nvSpPr>
        <p:spPr>
          <a:xfrm>
            <a:off x="477425" y="1971549"/>
            <a:ext cx="1014600" cy="462900"/>
          </a:xfrm>
          <a:prstGeom prst="rect">
            <a:avLst/>
          </a:prstGeom>
          <a:solidFill>
            <a:srgbClr val="016F8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800">
                <a:solidFill>
                  <a:srgbClr val="FFFFFF"/>
                </a:solidFill>
                <a:latin typeface="Roboto"/>
                <a:ea typeface="Roboto"/>
                <a:cs typeface="Roboto"/>
                <a:sym typeface="Roboto"/>
              </a:rPr>
              <a:t>Understanding the </a:t>
            </a:r>
            <a:r>
              <a:rPr i="1" lang="pt-PT" sz="800">
                <a:solidFill>
                  <a:srgbClr val="FFFFFF"/>
                </a:solidFill>
                <a:latin typeface="Roboto"/>
                <a:ea typeface="Roboto"/>
                <a:cs typeface="Roboto"/>
                <a:sym typeface="Roboto"/>
              </a:rPr>
              <a:t>Next</a:t>
            </a:r>
            <a:r>
              <a:rPr lang="pt-PT" sz="800">
                <a:solidFill>
                  <a:srgbClr val="FFFFFF"/>
                </a:solidFill>
                <a:latin typeface="Roboto"/>
                <a:ea typeface="Roboto"/>
                <a:cs typeface="Roboto"/>
                <a:sym typeface="Roboto"/>
              </a:rPr>
              <a:t> platform</a:t>
            </a:r>
            <a:endParaRPr b="1" sz="800">
              <a:solidFill>
                <a:srgbClr val="FFFFFF"/>
              </a:solidFill>
              <a:latin typeface="Roboto"/>
              <a:ea typeface="Roboto"/>
              <a:cs typeface="Roboto"/>
              <a:sym typeface="Roboto"/>
            </a:endParaRPr>
          </a:p>
        </p:txBody>
      </p:sp>
      <p:sp>
        <p:nvSpPr>
          <p:cNvPr id="365" name="Google Shape;365;p29"/>
          <p:cNvSpPr/>
          <p:nvPr/>
        </p:nvSpPr>
        <p:spPr>
          <a:xfrm>
            <a:off x="477425" y="2434070"/>
            <a:ext cx="1014600" cy="462900"/>
          </a:xfrm>
          <a:prstGeom prst="rect">
            <a:avLst/>
          </a:prstGeom>
          <a:solidFill>
            <a:srgbClr val="016F8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800">
                <a:solidFill>
                  <a:srgbClr val="FFFFFF"/>
                </a:solidFill>
                <a:latin typeface="Roboto"/>
                <a:ea typeface="Roboto"/>
                <a:cs typeface="Roboto"/>
                <a:sym typeface="Roboto"/>
              </a:rPr>
              <a:t>Scrutiny and processing of sensor data</a:t>
            </a:r>
            <a:endParaRPr b="1" sz="800">
              <a:solidFill>
                <a:srgbClr val="FFFFFF"/>
              </a:solidFill>
              <a:latin typeface="Roboto"/>
              <a:ea typeface="Roboto"/>
              <a:cs typeface="Roboto"/>
              <a:sym typeface="Roboto"/>
            </a:endParaRPr>
          </a:p>
        </p:txBody>
      </p:sp>
      <p:sp>
        <p:nvSpPr>
          <p:cNvPr id="366" name="Google Shape;366;p29"/>
          <p:cNvSpPr/>
          <p:nvPr/>
        </p:nvSpPr>
        <p:spPr>
          <a:xfrm>
            <a:off x="477425" y="2896421"/>
            <a:ext cx="1014600" cy="462900"/>
          </a:xfrm>
          <a:prstGeom prst="rect">
            <a:avLst/>
          </a:prstGeom>
          <a:solidFill>
            <a:srgbClr val="016F8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800">
                <a:solidFill>
                  <a:srgbClr val="FFFFFF"/>
                </a:solidFill>
                <a:latin typeface="Roboto"/>
                <a:ea typeface="Roboto"/>
                <a:cs typeface="Roboto"/>
                <a:sym typeface="Roboto"/>
              </a:rPr>
              <a:t>Development and calibration of the Digital Twin</a:t>
            </a:r>
            <a:endParaRPr b="1" sz="800">
              <a:solidFill>
                <a:srgbClr val="FFFFFF"/>
              </a:solidFill>
              <a:latin typeface="Roboto"/>
              <a:ea typeface="Roboto"/>
              <a:cs typeface="Roboto"/>
              <a:sym typeface="Roboto"/>
            </a:endParaRPr>
          </a:p>
        </p:txBody>
      </p:sp>
      <p:sp>
        <p:nvSpPr>
          <p:cNvPr id="367" name="Google Shape;367;p29"/>
          <p:cNvSpPr/>
          <p:nvPr/>
        </p:nvSpPr>
        <p:spPr>
          <a:xfrm>
            <a:off x="477425" y="3358925"/>
            <a:ext cx="1014600" cy="462900"/>
          </a:xfrm>
          <a:prstGeom prst="rect">
            <a:avLst/>
          </a:prstGeom>
          <a:solidFill>
            <a:srgbClr val="016F8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800">
                <a:solidFill>
                  <a:srgbClr val="FFFFFF"/>
                </a:solidFill>
                <a:latin typeface="Roboto"/>
                <a:ea typeface="Roboto"/>
                <a:cs typeface="Roboto"/>
                <a:sym typeface="Roboto"/>
              </a:rPr>
              <a:t>Data generation in highway locations devoid of sensors</a:t>
            </a:r>
            <a:endParaRPr b="1" sz="800">
              <a:solidFill>
                <a:srgbClr val="FFFFFF"/>
              </a:solidFill>
              <a:latin typeface="Roboto"/>
              <a:ea typeface="Roboto"/>
              <a:cs typeface="Roboto"/>
              <a:sym typeface="Roboto"/>
            </a:endParaRPr>
          </a:p>
        </p:txBody>
      </p:sp>
      <p:sp>
        <p:nvSpPr>
          <p:cNvPr id="368" name="Google Shape;368;p29"/>
          <p:cNvSpPr/>
          <p:nvPr/>
        </p:nvSpPr>
        <p:spPr>
          <a:xfrm>
            <a:off x="477425" y="1509225"/>
            <a:ext cx="1014600" cy="462900"/>
          </a:xfrm>
          <a:prstGeom prst="rect">
            <a:avLst/>
          </a:prstGeom>
          <a:solidFill>
            <a:srgbClr val="016F8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latin typeface="Roboto"/>
              <a:ea typeface="Roboto"/>
              <a:cs typeface="Roboto"/>
              <a:sym typeface="Roboto"/>
            </a:endParaRPr>
          </a:p>
          <a:p>
            <a:pPr indent="0" lvl="0" marL="0" rtl="0" algn="l">
              <a:spcBef>
                <a:spcPts val="0"/>
              </a:spcBef>
              <a:spcAft>
                <a:spcPts val="0"/>
              </a:spcAft>
              <a:buNone/>
            </a:pPr>
            <a:r>
              <a:rPr lang="pt-PT" sz="800">
                <a:solidFill>
                  <a:srgbClr val="FFFFFF"/>
                </a:solidFill>
                <a:latin typeface="Roboto"/>
                <a:ea typeface="Roboto"/>
                <a:cs typeface="Roboto"/>
                <a:sym typeface="Roboto"/>
              </a:rPr>
              <a:t>State-of-the-art study of the topic</a:t>
            </a:r>
            <a:endParaRPr sz="800">
              <a:solidFill>
                <a:srgbClr val="FFFFFF"/>
              </a:solidFill>
              <a:latin typeface="Roboto"/>
              <a:ea typeface="Roboto"/>
              <a:cs typeface="Roboto"/>
              <a:sym typeface="Roboto"/>
            </a:endParaRPr>
          </a:p>
          <a:p>
            <a:pPr indent="0" lvl="0" marL="0" rtl="0" algn="l">
              <a:spcBef>
                <a:spcPts val="0"/>
              </a:spcBef>
              <a:spcAft>
                <a:spcPts val="0"/>
              </a:spcAft>
              <a:buNone/>
            </a:pPr>
            <a:r>
              <a:t/>
            </a:r>
            <a:endParaRPr sz="800">
              <a:solidFill>
                <a:srgbClr val="FFFFFF"/>
              </a:solidFill>
              <a:latin typeface="Roboto"/>
              <a:ea typeface="Roboto"/>
              <a:cs typeface="Roboto"/>
              <a:sym typeface="Roboto"/>
            </a:endParaRPr>
          </a:p>
        </p:txBody>
      </p:sp>
      <p:sp>
        <p:nvSpPr>
          <p:cNvPr id="369" name="Google Shape;369;p29"/>
          <p:cNvSpPr/>
          <p:nvPr/>
        </p:nvSpPr>
        <p:spPr>
          <a:xfrm flipH="1" rot="5400000">
            <a:off x="2446538" y="1011374"/>
            <a:ext cx="141600" cy="14580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flipH="1" rot="5400000">
            <a:off x="1952975" y="1361775"/>
            <a:ext cx="144600" cy="759900"/>
          </a:xfrm>
          <a:prstGeom prst="round2SameRect">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6274597" y="335892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6274597" y="150918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6274597" y="1971541"/>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6274597" y="243406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p:nvPr/>
        </p:nvSpPr>
        <p:spPr>
          <a:xfrm>
            <a:off x="6274597" y="289641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9"/>
          <p:cNvSpPr/>
          <p:nvPr/>
        </p:nvSpPr>
        <p:spPr>
          <a:xfrm>
            <a:off x="6275281" y="894225"/>
            <a:ext cx="1195200" cy="307500"/>
          </a:xfrm>
          <a:prstGeom prst="rect">
            <a:avLst/>
          </a:prstGeom>
          <a:solidFill>
            <a:srgbClr val="00325A"/>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PT" sz="800">
                <a:solidFill>
                  <a:srgbClr val="FFFFFF"/>
                </a:solidFill>
                <a:latin typeface="Roboto"/>
                <a:ea typeface="Roboto"/>
                <a:cs typeface="Roboto"/>
                <a:sym typeface="Roboto"/>
              </a:rPr>
              <a:t>MAY</a:t>
            </a:r>
            <a:endParaRPr b="1" sz="800">
              <a:solidFill>
                <a:srgbClr val="FFFFFF"/>
              </a:solidFill>
              <a:latin typeface="Roboto"/>
              <a:ea typeface="Roboto"/>
              <a:cs typeface="Roboto"/>
              <a:sym typeface="Roboto"/>
            </a:endParaRPr>
          </a:p>
        </p:txBody>
      </p:sp>
      <p:sp>
        <p:nvSpPr>
          <p:cNvPr id="377" name="Google Shape;377;p29"/>
          <p:cNvSpPr/>
          <p:nvPr/>
        </p:nvSpPr>
        <p:spPr>
          <a:xfrm>
            <a:off x="6275275" y="1201700"/>
            <a:ext cx="609900" cy="307500"/>
          </a:xfrm>
          <a:prstGeom prst="rect">
            <a:avLst/>
          </a:prstGeom>
          <a:solidFill>
            <a:srgbClr val="00325A"/>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sz="600">
                <a:solidFill>
                  <a:srgbClr val="FFFFFF"/>
                </a:solidFill>
                <a:latin typeface="Roboto"/>
                <a:ea typeface="Roboto"/>
                <a:cs typeface="Roboto"/>
                <a:sym typeface="Roboto"/>
              </a:rPr>
              <a:t>Week 1 &amp; 2</a:t>
            </a:r>
            <a:endParaRPr sz="600">
              <a:solidFill>
                <a:srgbClr val="FFFFFF"/>
              </a:solidFill>
              <a:latin typeface="Roboto"/>
              <a:ea typeface="Roboto"/>
              <a:cs typeface="Roboto"/>
              <a:sym typeface="Roboto"/>
            </a:endParaRPr>
          </a:p>
        </p:txBody>
      </p:sp>
      <p:sp>
        <p:nvSpPr>
          <p:cNvPr id="378" name="Google Shape;378;p29"/>
          <p:cNvSpPr/>
          <p:nvPr/>
        </p:nvSpPr>
        <p:spPr>
          <a:xfrm>
            <a:off x="6885100" y="1201700"/>
            <a:ext cx="585000" cy="307500"/>
          </a:xfrm>
          <a:prstGeom prst="rect">
            <a:avLst/>
          </a:prstGeom>
          <a:solidFill>
            <a:srgbClr val="00325A"/>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sz="600">
                <a:solidFill>
                  <a:schemeClr val="lt1"/>
                </a:solidFill>
                <a:latin typeface="Roboto"/>
                <a:ea typeface="Roboto"/>
                <a:cs typeface="Roboto"/>
                <a:sym typeface="Roboto"/>
              </a:rPr>
              <a:t>Week 3 &amp; 4</a:t>
            </a:r>
            <a:endParaRPr sz="600">
              <a:solidFill>
                <a:srgbClr val="FFFFFF"/>
              </a:solidFill>
              <a:latin typeface="Roboto"/>
              <a:ea typeface="Roboto"/>
              <a:cs typeface="Roboto"/>
              <a:sym typeface="Roboto"/>
            </a:endParaRPr>
          </a:p>
        </p:txBody>
      </p:sp>
      <p:sp>
        <p:nvSpPr>
          <p:cNvPr id="379" name="Google Shape;379;p29"/>
          <p:cNvSpPr/>
          <p:nvPr/>
        </p:nvSpPr>
        <p:spPr>
          <a:xfrm>
            <a:off x="7470671" y="335892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a:off x="7470671" y="150918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7470671" y="1971541"/>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7470671" y="243406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7470671" y="2896417"/>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7471355" y="894225"/>
            <a:ext cx="1195200" cy="307500"/>
          </a:xfrm>
          <a:prstGeom prst="rect">
            <a:avLst/>
          </a:prstGeom>
          <a:solidFill>
            <a:srgbClr val="4CAAC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PT" sz="800">
                <a:solidFill>
                  <a:srgbClr val="FFFFFF"/>
                </a:solidFill>
                <a:latin typeface="Roboto"/>
                <a:ea typeface="Roboto"/>
                <a:cs typeface="Roboto"/>
                <a:sym typeface="Roboto"/>
              </a:rPr>
              <a:t>JUNE</a:t>
            </a:r>
            <a:endParaRPr b="1" sz="800">
              <a:solidFill>
                <a:srgbClr val="FFFFFF"/>
              </a:solidFill>
              <a:latin typeface="Roboto"/>
              <a:ea typeface="Roboto"/>
              <a:cs typeface="Roboto"/>
              <a:sym typeface="Roboto"/>
            </a:endParaRPr>
          </a:p>
        </p:txBody>
      </p:sp>
      <p:sp>
        <p:nvSpPr>
          <p:cNvPr id="385" name="Google Shape;385;p29"/>
          <p:cNvSpPr/>
          <p:nvPr/>
        </p:nvSpPr>
        <p:spPr>
          <a:xfrm>
            <a:off x="7471350" y="1201700"/>
            <a:ext cx="609900" cy="307500"/>
          </a:xfrm>
          <a:prstGeom prst="rect">
            <a:avLst/>
          </a:prstGeom>
          <a:solidFill>
            <a:srgbClr val="4CAAC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sz="600">
                <a:solidFill>
                  <a:srgbClr val="FFFFFF"/>
                </a:solidFill>
                <a:latin typeface="Roboto"/>
                <a:ea typeface="Roboto"/>
                <a:cs typeface="Roboto"/>
                <a:sym typeface="Roboto"/>
              </a:rPr>
              <a:t>Week 1 &amp; 2</a:t>
            </a:r>
            <a:endParaRPr sz="600">
              <a:solidFill>
                <a:srgbClr val="FFFFFF"/>
              </a:solidFill>
              <a:latin typeface="Roboto"/>
              <a:ea typeface="Roboto"/>
              <a:cs typeface="Roboto"/>
              <a:sym typeface="Roboto"/>
            </a:endParaRPr>
          </a:p>
        </p:txBody>
      </p:sp>
      <p:sp>
        <p:nvSpPr>
          <p:cNvPr id="386" name="Google Shape;386;p29"/>
          <p:cNvSpPr/>
          <p:nvPr/>
        </p:nvSpPr>
        <p:spPr>
          <a:xfrm>
            <a:off x="8081175" y="1201700"/>
            <a:ext cx="585000" cy="307500"/>
          </a:xfrm>
          <a:prstGeom prst="rect">
            <a:avLst/>
          </a:prstGeom>
          <a:solidFill>
            <a:srgbClr val="4CAAC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600">
                <a:solidFill>
                  <a:srgbClr val="FFFFFF"/>
                </a:solidFill>
                <a:latin typeface="Roboto"/>
                <a:ea typeface="Roboto"/>
                <a:cs typeface="Roboto"/>
                <a:sym typeface="Roboto"/>
              </a:rPr>
              <a:t>Week 3 &amp; 4</a:t>
            </a:r>
            <a:endParaRPr sz="600">
              <a:solidFill>
                <a:srgbClr val="FFFFFF"/>
              </a:solidFill>
              <a:latin typeface="Roboto"/>
              <a:ea typeface="Roboto"/>
              <a:cs typeface="Roboto"/>
              <a:sym typeface="Roboto"/>
            </a:endParaRPr>
          </a:p>
        </p:txBody>
      </p:sp>
      <p:cxnSp>
        <p:nvCxnSpPr>
          <p:cNvPr id="387" name="Google Shape;387;p29"/>
          <p:cNvCxnSpPr/>
          <p:nvPr/>
        </p:nvCxnSpPr>
        <p:spPr>
          <a:xfrm>
            <a:off x="495850" y="894950"/>
            <a:ext cx="1021200" cy="629100"/>
          </a:xfrm>
          <a:prstGeom prst="straightConnector1">
            <a:avLst/>
          </a:prstGeom>
          <a:noFill/>
          <a:ln cap="flat" cmpd="sng" w="9525">
            <a:solidFill>
              <a:schemeClr val="lt1"/>
            </a:solidFill>
            <a:prstDash val="solid"/>
            <a:round/>
            <a:headEnd len="med" w="med" type="none"/>
            <a:tailEnd len="med" w="med" type="none"/>
          </a:ln>
        </p:spPr>
      </p:cxnSp>
      <p:sp>
        <p:nvSpPr>
          <p:cNvPr id="388" name="Google Shape;388;p29"/>
          <p:cNvSpPr txBox="1"/>
          <p:nvPr/>
        </p:nvSpPr>
        <p:spPr>
          <a:xfrm>
            <a:off x="495850" y="1155575"/>
            <a:ext cx="54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100">
                <a:solidFill>
                  <a:schemeClr val="lt1"/>
                </a:solidFill>
              </a:rPr>
              <a:t>Task</a:t>
            </a:r>
            <a:endParaRPr b="1" sz="1100">
              <a:solidFill>
                <a:schemeClr val="lt1"/>
              </a:solidFill>
            </a:endParaRPr>
          </a:p>
        </p:txBody>
      </p:sp>
      <p:sp>
        <p:nvSpPr>
          <p:cNvPr id="389" name="Google Shape;389;p29"/>
          <p:cNvSpPr txBox="1"/>
          <p:nvPr/>
        </p:nvSpPr>
        <p:spPr>
          <a:xfrm>
            <a:off x="967150" y="870975"/>
            <a:ext cx="54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100">
                <a:solidFill>
                  <a:schemeClr val="lt1"/>
                </a:solidFill>
              </a:rPr>
              <a:t>Time</a:t>
            </a:r>
            <a:endParaRPr b="1" sz="1100">
              <a:solidFill>
                <a:schemeClr val="lt1"/>
              </a:solidFill>
            </a:endParaRPr>
          </a:p>
        </p:txBody>
      </p:sp>
      <p:sp>
        <p:nvSpPr>
          <p:cNvPr id="390" name="Google Shape;390;p29"/>
          <p:cNvSpPr/>
          <p:nvPr/>
        </p:nvSpPr>
        <p:spPr>
          <a:xfrm flipH="1" rot="5400000">
            <a:off x="3284025" y="2132437"/>
            <a:ext cx="141300" cy="141300"/>
          </a:xfrm>
          <a:prstGeom prst="round2SameRect">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477425" y="3821300"/>
            <a:ext cx="1014600" cy="462900"/>
          </a:xfrm>
          <a:prstGeom prst="rect">
            <a:avLst/>
          </a:prstGeom>
          <a:solidFill>
            <a:srgbClr val="016F8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800">
                <a:solidFill>
                  <a:srgbClr val="FFFFFF"/>
                </a:solidFill>
                <a:latin typeface="Roboto"/>
                <a:ea typeface="Roboto"/>
                <a:cs typeface="Roboto"/>
                <a:sym typeface="Roboto"/>
              </a:rPr>
              <a:t>Incorporation of produced data in the Digital Twin</a:t>
            </a:r>
            <a:endParaRPr b="1" sz="800">
              <a:solidFill>
                <a:srgbClr val="FFFFFF"/>
              </a:solidFill>
              <a:latin typeface="Roboto"/>
              <a:ea typeface="Roboto"/>
              <a:cs typeface="Roboto"/>
              <a:sym typeface="Roboto"/>
            </a:endParaRPr>
          </a:p>
        </p:txBody>
      </p:sp>
      <p:sp>
        <p:nvSpPr>
          <p:cNvPr id="392" name="Google Shape;392;p29"/>
          <p:cNvSpPr/>
          <p:nvPr/>
        </p:nvSpPr>
        <p:spPr>
          <a:xfrm>
            <a:off x="1491209" y="3821298"/>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2687059" y="382707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3882909" y="382217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5078872" y="382217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6275109" y="382217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7471334" y="382217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flipH="1" rot="5400000">
            <a:off x="6252375" y="2944400"/>
            <a:ext cx="140400" cy="12927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flipH="1" rot="5400000">
            <a:off x="7104225" y="3763000"/>
            <a:ext cx="140400" cy="5784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flipH="1" rot="5400000">
            <a:off x="6885187" y="3982000"/>
            <a:ext cx="141300" cy="141300"/>
          </a:xfrm>
          <a:prstGeom prst="round2SameRect">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flipH="1" rot="5400000">
            <a:off x="5676287" y="3520100"/>
            <a:ext cx="141300" cy="141300"/>
          </a:xfrm>
          <a:prstGeom prst="round2SameRect">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
          <p:cNvSpPr/>
          <p:nvPr/>
        </p:nvSpPr>
        <p:spPr>
          <a:xfrm flipH="1" rot="5400000">
            <a:off x="5911375" y="1647750"/>
            <a:ext cx="140400" cy="29604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9"/>
          <p:cNvSpPr/>
          <p:nvPr/>
        </p:nvSpPr>
        <p:spPr>
          <a:xfrm flipH="1" rot="5400000">
            <a:off x="4501362" y="3057300"/>
            <a:ext cx="141300" cy="141300"/>
          </a:xfrm>
          <a:prstGeom prst="round2SameRect">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9"/>
          <p:cNvSpPr/>
          <p:nvPr/>
        </p:nvSpPr>
        <p:spPr>
          <a:xfrm>
            <a:off x="475950" y="4283775"/>
            <a:ext cx="1014600" cy="462900"/>
          </a:xfrm>
          <a:prstGeom prst="rect">
            <a:avLst/>
          </a:prstGeom>
          <a:solidFill>
            <a:srgbClr val="016F8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800">
                <a:solidFill>
                  <a:srgbClr val="FFFFFF"/>
                </a:solidFill>
                <a:latin typeface="Roboto"/>
                <a:ea typeface="Roboto"/>
                <a:cs typeface="Roboto"/>
                <a:sym typeface="Roboto"/>
              </a:rPr>
              <a:t>Dissertation document write-up</a:t>
            </a:r>
            <a:endParaRPr b="1" sz="800">
              <a:solidFill>
                <a:srgbClr val="FFFFFF"/>
              </a:solidFill>
              <a:latin typeface="Roboto"/>
              <a:ea typeface="Roboto"/>
              <a:cs typeface="Roboto"/>
              <a:sym typeface="Roboto"/>
            </a:endParaRPr>
          </a:p>
        </p:txBody>
      </p:sp>
      <p:sp>
        <p:nvSpPr>
          <p:cNvPr id="405" name="Google Shape;405;p29"/>
          <p:cNvSpPr/>
          <p:nvPr/>
        </p:nvSpPr>
        <p:spPr>
          <a:xfrm>
            <a:off x="1491209" y="428377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p:nvPr/>
        </p:nvSpPr>
        <p:spPr>
          <a:xfrm>
            <a:off x="2686934" y="428377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a:off x="3883159" y="428377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5079134" y="428377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6275109" y="428347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a:off x="7471334" y="4285423"/>
            <a:ext cx="1195200" cy="4629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flipH="1" rot="5400000">
            <a:off x="7987975" y="3930375"/>
            <a:ext cx="140400" cy="11742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flipH="1" rot="5400000">
            <a:off x="7471075" y="4446825"/>
            <a:ext cx="141300" cy="141300"/>
          </a:xfrm>
          <a:prstGeom prst="round2SameRect">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0"/>
          <p:cNvSpPr txBox="1"/>
          <p:nvPr>
            <p:ph idx="12" type="sldNum"/>
          </p:nvPr>
        </p:nvSpPr>
        <p:spPr>
          <a:xfrm>
            <a:off x="8556784" y="48260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solidFill>
                  <a:schemeClr val="lt1"/>
                </a:solidFill>
              </a:rPr>
              <a:t>‹#›</a:t>
            </a:fld>
            <a:endParaRPr>
              <a:solidFill>
                <a:schemeClr val="lt1"/>
              </a:solidFill>
            </a:endParaRPr>
          </a:p>
        </p:txBody>
      </p:sp>
      <p:sp>
        <p:nvSpPr>
          <p:cNvPr id="418" name="Google Shape;418;p30"/>
          <p:cNvSpPr txBox="1"/>
          <p:nvPr>
            <p:ph type="title"/>
          </p:nvPr>
        </p:nvSpPr>
        <p:spPr>
          <a:xfrm>
            <a:off x="717800" y="383175"/>
            <a:ext cx="7708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PT">
                <a:solidFill>
                  <a:schemeClr val="accent5"/>
                </a:solidFill>
                <a:latin typeface="Lato"/>
                <a:ea typeface="Lato"/>
                <a:cs typeface="Lato"/>
                <a:sym typeface="Lato"/>
              </a:rPr>
              <a:t>SWOT Analysis</a:t>
            </a:r>
            <a:endParaRPr>
              <a:solidFill>
                <a:schemeClr val="accent5"/>
              </a:solidFill>
              <a:latin typeface="Lato"/>
              <a:ea typeface="Lato"/>
              <a:cs typeface="Lato"/>
              <a:sym typeface="Lato"/>
            </a:endParaRPr>
          </a:p>
        </p:txBody>
      </p:sp>
      <p:grpSp>
        <p:nvGrpSpPr>
          <p:cNvPr id="419" name="Google Shape;419;p30"/>
          <p:cNvGrpSpPr/>
          <p:nvPr/>
        </p:nvGrpSpPr>
        <p:grpSpPr>
          <a:xfrm>
            <a:off x="465971" y="1024130"/>
            <a:ext cx="1976104" cy="3725710"/>
            <a:chOff x="717796" y="1024055"/>
            <a:chExt cx="1976104" cy="3725710"/>
          </a:xfrm>
        </p:grpSpPr>
        <p:grpSp>
          <p:nvGrpSpPr>
            <p:cNvPr id="420" name="Google Shape;420;p30"/>
            <p:cNvGrpSpPr/>
            <p:nvPr/>
          </p:nvGrpSpPr>
          <p:grpSpPr>
            <a:xfrm>
              <a:off x="717796" y="1024055"/>
              <a:ext cx="1915219" cy="3725710"/>
              <a:chOff x="908625" y="1024025"/>
              <a:chExt cx="1442400" cy="3357100"/>
            </a:xfrm>
          </p:grpSpPr>
          <p:sp>
            <p:nvSpPr>
              <p:cNvPr id="421" name="Google Shape;421;p30"/>
              <p:cNvSpPr/>
              <p:nvPr/>
            </p:nvSpPr>
            <p:spPr>
              <a:xfrm>
                <a:off x="908625" y="1024025"/>
                <a:ext cx="1442400" cy="3305400"/>
              </a:xfrm>
              <a:prstGeom prst="roundRect">
                <a:avLst>
                  <a:gd fmla="val 50000" name="adj"/>
                </a:avLst>
              </a:prstGeom>
              <a:solidFill>
                <a:srgbClr val="FFB6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0"/>
              <p:cNvSpPr/>
              <p:nvPr/>
            </p:nvSpPr>
            <p:spPr>
              <a:xfrm>
                <a:off x="908625" y="3374925"/>
                <a:ext cx="1442400" cy="1006200"/>
              </a:xfrm>
              <a:prstGeom prst="rect">
                <a:avLst/>
              </a:prstGeom>
              <a:solidFill>
                <a:srgbClr val="FFB6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 name="Google Shape;423;p30"/>
            <p:cNvSpPr/>
            <p:nvPr/>
          </p:nvSpPr>
          <p:spPr>
            <a:xfrm>
              <a:off x="1000413" y="1198900"/>
              <a:ext cx="1350000" cy="13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sz="6600">
                  <a:latin typeface="Roboto Black"/>
                  <a:ea typeface="Roboto Black"/>
                  <a:cs typeface="Roboto Black"/>
                  <a:sym typeface="Roboto Black"/>
                </a:rPr>
                <a:t>S</a:t>
              </a:r>
              <a:endParaRPr sz="6600">
                <a:latin typeface="Roboto Black"/>
                <a:ea typeface="Roboto Black"/>
                <a:cs typeface="Roboto Black"/>
                <a:sym typeface="Roboto Black"/>
              </a:endParaRPr>
            </a:p>
          </p:txBody>
        </p:sp>
        <p:grpSp>
          <p:nvGrpSpPr>
            <p:cNvPr id="424" name="Google Shape;424;p30"/>
            <p:cNvGrpSpPr/>
            <p:nvPr/>
          </p:nvGrpSpPr>
          <p:grpSpPr>
            <a:xfrm>
              <a:off x="717800" y="2571750"/>
              <a:ext cx="1976100" cy="2139300"/>
              <a:chOff x="717800" y="2571750"/>
              <a:chExt cx="1976100" cy="2139300"/>
            </a:xfrm>
          </p:grpSpPr>
          <p:sp>
            <p:nvSpPr>
              <p:cNvPr id="425" name="Google Shape;425;p30"/>
              <p:cNvSpPr txBox="1"/>
              <p:nvPr/>
            </p:nvSpPr>
            <p:spPr>
              <a:xfrm>
                <a:off x="1058300" y="2571750"/>
                <a:ext cx="1234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sz="1800">
                    <a:solidFill>
                      <a:schemeClr val="lt1"/>
                    </a:solidFill>
                    <a:latin typeface="Roboto Black"/>
                    <a:ea typeface="Roboto Black"/>
                    <a:cs typeface="Roboto Black"/>
                    <a:sym typeface="Roboto Black"/>
                  </a:rPr>
                  <a:t>Strengths</a:t>
                </a:r>
                <a:endParaRPr sz="1800">
                  <a:solidFill>
                    <a:schemeClr val="lt1"/>
                  </a:solidFill>
                  <a:latin typeface="Roboto Black"/>
                  <a:ea typeface="Roboto Black"/>
                  <a:cs typeface="Roboto Black"/>
                  <a:sym typeface="Roboto Black"/>
                </a:endParaRPr>
              </a:p>
            </p:txBody>
          </p:sp>
          <p:sp>
            <p:nvSpPr>
              <p:cNvPr id="426" name="Google Shape;426;p30"/>
              <p:cNvSpPr txBox="1"/>
              <p:nvPr/>
            </p:nvSpPr>
            <p:spPr>
              <a:xfrm>
                <a:off x="717800" y="3033450"/>
                <a:ext cx="1976100" cy="1677600"/>
              </a:xfrm>
              <a:prstGeom prst="rect">
                <a:avLst/>
              </a:prstGeom>
              <a:noFill/>
              <a:ln>
                <a:noFill/>
              </a:ln>
            </p:spPr>
            <p:txBody>
              <a:bodyPr anchorCtr="0" anchor="t" bIns="91425" lIns="91425" spcFirstLastPara="1" rIns="91425" wrap="square" tIns="91425">
                <a:spAutoFit/>
              </a:bodyPr>
              <a:lstStyle/>
              <a:p>
                <a:pPr indent="-184199" lvl="0" marL="179999" rtl="0" algn="l">
                  <a:spcBef>
                    <a:spcPts val="0"/>
                  </a:spcBef>
                  <a:spcAft>
                    <a:spcPts val="0"/>
                  </a:spcAft>
                  <a:buClr>
                    <a:schemeClr val="lt1"/>
                  </a:buClr>
                  <a:buSzPts val="1200"/>
                  <a:buChar char="●"/>
                </a:pPr>
                <a:r>
                  <a:rPr lang="pt-PT" sz="1200">
                    <a:solidFill>
                      <a:schemeClr val="lt1"/>
                    </a:solidFill>
                  </a:rPr>
                  <a:t>ARMIS interest</a:t>
                </a:r>
                <a:endParaRPr sz="1200">
                  <a:solidFill>
                    <a:schemeClr val="lt1"/>
                  </a:solidFill>
                </a:endParaRPr>
              </a:p>
              <a:p>
                <a:pPr indent="-184199" lvl="0" marL="179999" rtl="0" algn="l">
                  <a:spcBef>
                    <a:spcPts val="1000"/>
                  </a:spcBef>
                  <a:spcAft>
                    <a:spcPts val="0"/>
                  </a:spcAft>
                  <a:buClr>
                    <a:schemeClr val="lt1"/>
                  </a:buClr>
                  <a:buSzPts val="1200"/>
                  <a:buChar char="●"/>
                </a:pPr>
                <a:r>
                  <a:rPr lang="pt-PT" sz="1200">
                    <a:solidFill>
                      <a:schemeClr val="lt1"/>
                    </a:solidFill>
                  </a:rPr>
                  <a:t>Practical application</a:t>
                </a:r>
                <a:endParaRPr sz="1200">
                  <a:solidFill>
                    <a:schemeClr val="lt1"/>
                  </a:solidFill>
                </a:endParaRPr>
              </a:p>
              <a:p>
                <a:pPr indent="-184199" lvl="0" marL="179999" rtl="0" algn="l">
                  <a:spcBef>
                    <a:spcPts val="1000"/>
                  </a:spcBef>
                  <a:spcAft>
                    <a:spcPts val="0"/>
                  </a:spcAft>
                  <a:buClr>
                    <a:schemeClr val="lt1"/>
                  </a:buClr>
                  <a:buSzPts val="1200"/>
                  <a:buChar char="●"/>
                </a:pPr>
                <a:r>
                  <a:rPr lang="pt-PT" sz="1200">
                    <a:solidFill>
                      <a:schemeClr val="lt1"/>
                    </a:solidFill>
                  </a:rPr>
                  <a:t>Scientific and modern nature</a:t>
                </a:r>
                <a:endParaRPr sz="1200">
                  <a:solidFill>
                    <a:schemeClr val="lt1"/>
                  </a:solidFill>
                </a:endParaRPr>
              </a:p>
              <a:p>
                <a:pPr indent="-184199" lvl="0" marL="179999" rtl="0" algn="l">
                  <a:spcBef>
                    <a:spcPts val="1000"/>
                  </a:spcBef>
                  <a:spcAft>
                    <a:spcPts val="1000"/>
                  </a:spcAft>
                  <a:buClr>
                    <a:schemeClr val="lt1"/>
                  </a:buClr>
                  <a:buSzPts val="1200"/>
                  <a:buChar char="●"/>
                </a:pPr>
                <a:r>
                  <a:rPr lang="pt-PT" sz="1200">
                    <a:solidFill>
                      <a:schemeClr val="lt1"/>
                    </a:solidFill>
                  </a:rPr>
                  <a:t>Considerable amount of sensors along VCI</a:t>
                </a:r>
                <a:endParaRPr sz="1200">
                  <a:solidFill>
                    <a:schemeClr val="lt1"/>
                  </a:solidFill>
                </a:endParaRPr>
              </a:p>
            </p:txBody>
          </p:sp>
        </p:grpSp>
      </p:grpSp>
      <p:grpSp>
        <p:nvGrpSpPr>
          <p:cNvPr id="427" name="Google Shape;427;p30"/>
          <p:cNvGrpSpPr/>
          <p:nvPr/>
        </p:nvGrpSpPr>
        <p:grpSpPr>
          <a:xfrm>
            <a:off x="2564612" y="1024130"/>
            <a:ext cx="1915646" cy="3743695"/>
            <a:chOff x="2905254" y="1024055"/>
            <a:chExt cx="1915646" cy="3743695"/>
          </a:xfrm>
        </p:grpSpPr>
        <p:grpSp>
          <p:nvGrpSpPr>
            <p:cNvPr id="428" name="Google Shape;428;p30"/>
            <p:cNvGrpSpPr/>
            <p:nvPr/>
          </p:nvGrpSpPr>
          <p:grpSpPr>
            <a:xfrm>
              <a:off x="2905396" y="1024055"/>
              <a:ext cx="1915219" cy="3725710"/>
              <a:chOff x="908625" y="1024025"/>
              <a:chExt cx="1442400" cy="3357100"/>
            </a:xfrm>
          </p:grpSpPr>
          <p:sp>
            <p:nvSpPr>
              <p:cNvPr id="429" name="Google Shape;429;p30"/>
              <p:cNvSpPr/>
              <p:nvPr/>
            </p:nvSpPr>
            <p:spPr>
              <a:xfrm>
                <a:off x="908625" y="1024025"/>
                <a:ext cx="1442400" cy="3305400"/>
              </a:xfrm>
              <a:prstGeom prst="roundRect">
                <a:avLst>
                  <a:gd fmla="val 50000" name="adj"/>
                </a:avLst>
              </a:prstGeom>
              <a:solidFill>
                <a:srgbClr val="016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a:off x="908625" y="3374925"/>
                <a:ext cx="1442400" cy="1006200"/>
              </a:xfrm>
              <a:prstGeom prst="rect">
                <a:avLst/>
              </a:prstGeom>
              <a:solidFill>
                <a:srgbClr val="016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 name="Google Shape;431;p30"/>
            <p:cNvSpPr/>
            <p:nvPr/>
          </p:nvSpPr>
          <p:spPr>
            <a:xfrm>
              <a:off x="3188013" y="1198900"/>
              <a:ext cx="1350000" cy="13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sz="6600">
                  <a:latin typeface="Roboto Black"/>
                  <a:ea typeface="Roboto Black"/>
                  <a:cs typeface="Roboto Black"/>
                  <a:sym typeface="Roboto Black"/>
                </a:rPr>
                <a:t>W</a:t>
              </a:r>
              <a:endParaRPr sz="6600">
                <a:latin typeface="Roboto Black"/>
                <a:ea typeface="Roboto Black"/>
                <a:cs typeface="Roboto Black"/>
                <a:sym typeface="Roboto Black"/>
              </a:endParaRPr>
            </a:p>
          </p:txBody>
        </p:sp>
        <p:grpSp>
          <p:nvGrpSpPr>
            <p:cNvPr id="432" name="Google Shape;432;p30"/>
            <p:cNvGrpSpPr/>
            <p:nvPr/>
          </p:nvGrpSpPr>
          <p:grpSpPr>
            <a:xfrm>
              <a:off x="2905254" y="2571675"/>
              <a:ext cx="1915646" cy="2196075"/>
              <a:chOff x="717654" y="2571675"/>
              <a:chExt cx="1915646" cy="2196075"/>
            </a:xfrm>
          </p:grpSpPr>
          <p:sp>
            <p:nvSpPr>
              <p:cNvPr id="433" name="Google Shape;433;p30"/>
              <p:cNvSpPr txBox="1"/>
              <p:nvPr/>
            </p:nvSpPr>
            <p:spPr>
              <a:xfrm>
                <a:off x="717654" y="2571675"/>
                <a:ext cx="191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sz="1800">
                    <a:solidFill>
                      <a:schemeClr val="lt1"/>
                    </a:solidFill>
                    <a:latin typeface="Roboto Black"/>
                    <a:ea typeface="Roboto Black"/>
                    <a:cs typeface="Roboto Black"/>
                    <a:sym typeface="Roboto Black"/>
                  </a:rPr>
                  <a:t>Weaknesses</a:t>
                </a:r>
                <a:endParaRPr sz="1800">
                  <a:solidFill>
                    <a:schemeClr val="lt1"/>
                  </a:solidFill>
                  <a:latin typeface="Roboto Black"/>
                  <a:ea typeface="Roboto Black"/>
                  <a:cs typeface="Roboto Black"/>
                  <a:sym typeface="Roboto Black"/>
                </a:endParaRPr>
              </a:p>
            </p:txBody>
          </p:sp>
          <p:sp>
            <p:nvSpPr>
              <p:cNvPr id="434" name="Google Shape;434;p30"/>
              <p:cNvSpPr txBox="1"/>
              <p:nvPr/>
            </p:nvSpPr>
            <p:spPr>
              <a:xfrm>
                <a:off x="717800" y="3033450"/>
                <a:ext cx="1915500" cy="1734300"/>
              </a:xfrm>
              <a:prstGeom prst="rect">
                <a:avLst/>
              </a:prstGeom>
              <a:noFill/>
              <a:ln>
                <a:noFill/>
              </a:ln>
            </p:spPr>
            <p:txBody>
              <a:bodyPr anchorCtr="0" anchor="t" bIns="91425" lIns="91425" spcFirstLastPara="1" rIns="91425" wrap="square" tIns="91425">
                <a:spAutoFit/>
              </a:bodyPr>
              <a:lstStyle/>
              <a:p>
                <a:pPr indent="-184199" lvl="0" marL="179999" rtl="0" algn="l">
                  <a:spcBef>
                    <a:spcPts val="0"/>
                  </a:spcBef>
                  <a:spcAft>
                    <a:spcPts val="0"/>
                  </a:spcAft>
                  <a:buClr>
                    <a:schemeClr val="lt1"/>
                  </a:buClr>
                  <a:buSzPts val="1200"/>
                  <a:buChar char="●"/>
                </a:pPr>
                <a:r>
                  <a:rPr lang="pt-PT" sz="1200">
                    <a:solidFill>
                      <a:schemeClr val="lt1"/>
                    </a:solidFill>
                  </a:rPr>
                  <a:t>Only one type of data source</a:t>
                </a:r>
                <a:endParaRPr sz="1200">
                  <a:solidFill>
                    <a:schemeClr val="lt1"/>
                  </a:solidFill>
                </a:endParaRPr>
              </a:p>
              <a:p>
                <a:pPr indent="-184199" lvl="0" marL="179999" rtl="0" algn="l">
                  <a:spcBef>
                    <a:spcPts val="1000"/>
                  </a:spcBef>
                  <a:spcAft>
                    <a:spcPts val="0"/>
                  </a:spcAft>
                  <a:buClr>
                    <a:schemeClr val="lt1"/>
                  </a:buClr>
                  <a:buSzPts val="1200"/>
                  <a:buChar char="●"/>
                </a:pPr>
                <a:r>
                  <a:rPr lang="pt-PT" sz="1200">
                    <a:solidFill>
                      <a:schemeClr val="lt1"/>
                    </a:solidFill>
                  </a:rPr>
                  <a:t>DT only concerns the VCI highway</a:t>
                </a:r>
                <a:endParaRPr sz="1200">
                  <a:solidFill>
                    <a:schemeClr val="lt1"/>
                  </a:solidFill>
                </a:endParaRPr>
              </a:p>
              <a:p>
                <a:pPr indent="-184199" lvl="0" marL="179999" rtl="0" algn="l">
                  <a:spcBef>
                    <a:spcPts val="1000"/>
                  </a:spcBef>
                  <a:spcAft>
                    <a:spcPts val="1000"/>
                  </a:spcAft>
                  <a:buClr>
                    <a:schemeClr val="lt1"/>
                  </a:buClr>
                  <a:buSzPts val="1200"/>
                  <a:buChar char="●"/>
                </a:pPr>
                <a:r>
                  <a:rPr lang="pt-PT" sz="1200">
                    <a:solidFill>
                      <a:schemeClr val="lt1"/>
                    </a:solidFill>
                  </a:rPr>
                  <a:t>Missing or poor data in regions devoid of sensors</a:t>
                </a:r>
                <a:endParaRPr sz="1200">
                  <a:solidFill>
                    <a:schemeClr val="lt1"/>
                  </a:solidFill>
                </a:endParaRPr>
              </a:p>
            </p:txBody>
          </p:sp>
        </p:grpSp>
      </p:grpSp>
      <p:grpSp>
        <p:nvGrpSpPr>
          <p:cNvPr id="435" name="Google Shape;435;p30"/>
          <p:cNvGrpSpPr/>
          <p:nvPr/>
        </p:nvGrpSpPr>
        <p:grpSpPr>
          <a:xfrm>
            <a:off x="4663538" y="1024130"/>
            <a:ext cx="1915504" cy="3742195"/>
            <a:chOff x="5026371" y="1024055"/>
            <a:chExt cx="1915504" cy="3742195"/>
          </a:xfrm>
        </p:grpSpPr>
        <p:grpSp>
          <p:nvGrpSpPr>
            <p:cNvPr id="436" name="Google Shape;436;p30"/>
            <p:cNvGrpSpPr/>
            <p:nvPr/>
          </p:nvGrpSpPr>
          <p:grpSpPr>
            <a:xfrm>
              <a:off x="5026371" y="1024055"/>
              <a:ext cx="1915219" cy="3725710"/>
              <a:chOff x="908625" y="1024025"/>
              <a:chExt cx="1442400" cy="3357100"/>
            </a:xfrm>
          </p:grpSpPr>
          <p:sp>
            <p:nvSpPr>
              <p:cNvPr id="437" name="Google Shape;437;p30"/>
              <p:cNvSpPr/>
              <p:nvPr/>
            </p:nvSpPr>
            <p:spPr>
              <a:xfrm>
                <a:off x="908625" y="1024025"/>
                <a:ext cx="1442400" cy="3305400"/>
              </a:xfrm>
              <a:prstGeom prst="roundRect">
                <a:avLst>
                  <a:gd fmla="val 50000" name="adj"/>
                </a:avLst>
              </a:prstGeom>
              <a:solidFill>
                <a:srgbClr val="0032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0"/>
              <p:cNvSpPr/>
              <p:nvPr/>
            </p:nvSpPr>
            <p:spPr>
              <a:xfrm>
                <a:off x="908625" y="3374925"/>
                <a:ext cx="1442400" cy="1006200"/>
              </a:xfrm>
              <a:prstGeom prst="rect">
                <a:avLst/>
              </a:prstGeom>
              <a:solidFill>
                <a:srgbClr val="0032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30"/>
            <p:cNvSpPr/>
            <p:nvPr/>
          </p:nvSpPr>
          <p:spPr>
            <a:xfrm>
              <a:off x="5308988" y="1198900"/>
              <a:ext cx="1350000" cy="13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sz="6600">
                  <a:latin typeface="Roboto Black"/>
                  <a:ea typeface="Roboto Black"/>
                  <a:cs typeface="Roboto Black"/>
                  <a:sym typeface="Roboto Black"/>
                </a:rPr>
                <a:t>O</a:t>
              </a:r>
              <a:endParaRPr sz="6600">
                <a:latin typeface="Roboto Black"/>
                <a:ea typeface="Roboto Black"/>
                <a:cs typeface="Roboto Black"/>
                <a:sym typeface="Roboto Black"/>
              </a:endParaRPr>
            </a:p>
          </p:txBody>
        </p:sp>
        <p:grpSp>
          <p:nvGrpSpPr>
            <p:cNvPr id="440" name="Google Shape;440;p30"/>
            <p:cNvGrpSpPr/>
            <p:nvPr/>
          </p:nvGrpSpPr>
          <p:grpSpPr>
            <a:xfrm>
              <a:off x="5026375" y="2571675"/>
              <a:ext cx="1915500" cy="2194575"/>
              <a:chOff x="717800" y="2571675"/>
              <a:chExt cx="1915500" cy="2194575"/>
            </a:xfrm>
          </p:grpSpPr>
          <p:sp>
            <p:nvSpPr>
              <p:cNvPr id="441" name="Google Shape;441;p30"/>
              <p:cNvSpPr txBox="1"/>
              <p:nvPr/>
            </p:nvSpPr>
            <p:spPr>
              <a:xfrm>
                <a:off x="717945" y="2571675"/>
                <a:ext cx="1915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sz="1800">
                    <a:solidFill>
                      <a:schemeClr val="lt1"/>
                    </a:solidFill>
                    <a:latin typeface="Roboto Black"/>
                    <a:ea typeface="Roboto Black"/>
                    <a:cs typeface="Roboto Black"/>
                    <a:sym typeface="Roboto Black"/>
                  </a:rPr>
                  <a:t>Opportunities</a:t>
                </a:r>
                <a:endParaRPr sz="1800">
                  <a:solidFill>
                    <a:schemeClr val="lt1"/>
                  </a:solidFill>
                  <a:latin typeface="Roboto Black"/>
                  <a:ea typeface="Roboto Black"/>
                  <a:cs typeface="Roboto Black"/>
                  <a:sym typeface="Roboto Black"/>
                </a:endParaRPr>
              </a:p>
            </p:txBody>
          </p:sp>
          <p:sp>
            <p:nvSpPr>
              <p:cNvPr id="442" name="Google Shape;442;p30"/>
              <p:cNvSpPr txBox="1"/>
              <p:nvPr/>
            </p:nvSpPr>
            <p:spPr>
              <a:xfrm>
                <a:off x="717800" y="3033450"/>
                <a:ext cx="1915500" cy="1732800"/>
              </a:xfrm>
              <a:prstGeom prst="rect">
                <a:avLst/>
              </a:prstGeom>
              <a:noFill/>
              <a:ln>
                <a:noFill/>
              </a:ln>
            </p:spPr>
            <p:txBody>
              <a:bodyPr anchorCtr="0" anchor="t" bIns="90000" lIns="91425" spcFirstLastPara="1" rIns="91425" wrap="square" tIns="91425">
                <a:spAutoFit/>
              </a:bodyPr>
              <a:lstStyle/>
              <a:p>
                <a:pPr indent="-184199" lvl="0" marL="179999" rtl="0" algn="l">
                  <a:lnSpc>
                    <a:spcPct val="100000"/>
                  </a:lnSpc>
                  <a:spcBef>
                    <a:spcPts val="0"/>
                  </a:spcBef>
                  <a:spcAft>
                    <a:spcPts val="0"/>
                  </a:spcAft>
                  <a:buClr>
                    <a:schemeClr val="lt1"/>
                  </a:buClr>
                  <a:buSzPts val="1200"/>
                  <a:buChar char="●"/>
                </a:pPr>
                <a:r>
                  <a:rPr lang="pt-PT" sz="1200">
                    <a:solidFill>
                      <a:schemeClr val="lt1"/>
                    </a:solidFill>
                  </a:rPr>
                  <a:t>Modernization of traffic control systems</a:t>
                </a:r>
                <a:endParaRPr sz="1200">
                  <a:solidFill>
                    <a:schemeClr val="lt1"/>
                  </a:solidFill>
                </a:endParaRPr>
              </a:p>
              <a:p>
                <a:pPr indent="-184199" lvl="0" marL="179999" rtl="0" algn="l">
                  <a:lnSpc>
                    <a:spcPct val="100000"/>
                  </a:lnSpc>
                  <a:spcBef>
                    <a:spcPts val="1000"/>
                  </a:spcBef>
                  <a:spcAft>
                    <a:spcPts val="0"/>
                  </a:spcAft>
                  <a:buClr>
                    <a:schemeClr val="lt1"/>
                  </a:buClr>
                  <a:buSzPts val="1200"/>
                  <a:buChar char="●"/>
                </a:pPr>
                <a:r>
                  <a:rPr lang="pt-PT" sz="1200">
                    <a:solidFill>
                      <a:schemeClr val="lt1"/>
                    </a:solidFill>
                  </a:rPr>
                  <a:t>Introduction of DT concept in ITS</a:t>
                </a:r>
                <a:endParaRPr sz="1200">
                  <a:solidFill>
                    <a:schemeClr val="lt1"/>
                  </a:solidFill>
                </a:endParaRPr>
              </a:p>
              <a:p>
                <a:pPr indent="-184199" lvl="0" marL="179999" rtl="0" algn="l">
                  <a:lnSpc>
                    <a:spcPct val="100000"/>
                  </a:lnSpc>
                  <a:spcBef>
                    <a:spcPts val="1000"/>
                  </a:spcBef>
                  <a:spcAft>
                    <a:spcPts val="1000"/>
                  </a:spcAft>
                  <a:buClr>
                    <a:schemeClr val="lt1"/>
                  </a:buClr>
                  <a:buSzPts val="1200"/>
                  <a:buChar char="●"/>
                </a:pPr>
                <a:r>
                  <a:rPr lang="pt-PT" sz="1200">
                    <a:solidFill>
                      <a:schemeClr val="lt1"/>
                    </a:solidFill>
                  </a:rPr>
                  <a:t>Improvements in speed and quality of data collection</a:t>
                </a:r>
                <a:endParaRPr sz="1200">
                  <a:solidFill>
                    <a:schemeClr val="lt1"/>
                  </a:solidFill>
                </a:endParaRPr>
              </a:p>
            </p:txBody>
          </p:sp>
        </p:grpSp>
      </p:grpSp>
      <p:grpSp>
        <p:nvGrpSpPr>
          <p:cNvPr id="443" name="Google Shape;443;p30"/>
          <p:cNvGrpSpPr/>
          <p:nvPr/>
        </p:nvGrpSpPr>
        <p:grpSpPr>
          <a:xfrm>
            <a:off x="6762321" y="1024130"/>
            <a:ext cx="1915504" cy="3725710"/>
            <a:chOff x="7014146" y="1024055"/>
            <a:chExt cx="1915504" cy="3725710"/>
          </a:xfrm>
        </p:grpSpPr>
        <p:grpSp>
          <p:nvGrpSpPr>
            <p:cNvPr id="444" name="Google Shape;444;p30"/>
            <p:cNvGrpSpPr/>
            <p:nvPr/>
          </p:nvGrpSpPr>
          <p:grpSpPr>
            <a:xfrm>
              <a:off x="7014146" y="1024055"/>
              <a:ext cx="1915219" cy="3725710"/>
              <a:chOff x="908625" y="1024025"/>
              <a:chExt cx="1442400" cy="3357100"/>
            </a:xfrm>
          </p:grpSpPr>
          <p:sp>
            <p:nvSpPr>
              <p:cNvPr id="445" name="Google Shape;445;p30"/>
              <p:cNvSpPr/>
              <p:nvPr/>
            </p:nvSpPr>
            <p:spPr>
              <a:xfrm>
                <a:off x="908625" y="1024025"/>
                <a:ext cx="1442400" cy="3305400"/>
              </a:xfrm>
              <a:prstGeom prst="roundRect">
                <a:avLst>
                  <a:gd fmla="val 50000" name="adj"/>
                </a:avLst>
              </a:prstGeom>
              <a:solidFill>
                <a:srgbClr val="4CAA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908625" y="3374925"/>
                <a:ext cx="1442400" cy="1006200"/>
              </a:xfrm>
              <a:prstGeom prst="rect">
                <a:avLst/>
              </a:prstGeom>
              <a:solidFill>
                <a:srgbClr val="4CAA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7" name="Google Shape;447;p30"/>
            <p:cNvSpPr/>
            <p:nvPr/>
          </p:nvSpPr>
          <p:spPr>
            <a:xfrm>
              <a:off x="7296763" y="1198900"/>
              <a:ext cx="1350000" cy="13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sz="6600">
                  <a:latin typeface="Roboto Black"/>
                  <a:ea typeface="Roboto Black"/>
                  <a:cs typeface="Roboto Black"/>
                  <a:sym typeface="Roboto Black"/>
                </a:rPr>
                <a:t>T</a:t>
              </a:r>
              <a:endParaRPr sz="6600">
                <a:latin typeface="Roboto Black"/>
                <a:ea typeface="Roboto Black"/>
                <a:cs typeface="Roboto Black"/>
                <a:sym typeface="Roboto Black"/>
              </a:endParaRPr>
            </a:p>
          </p:txBody>
        </p:sp>
        <p:grpSp>
          <p:nvGrpSpPr>
            <p:cNvPr id="448" name="Google Shape;448;p30"/>
            <p:cNvGrpSpPr/>
            <p:nvPr/>
          </p:nvGrpSpPr>
          <p:grpSpPr>
            <a:xfrm>
              <a:off x="7014150" y="2571750"/>
              <a:ext cx="1915500" cy="2011200"/>
              <a:chOff x="717800" y="2571750"/>
              <a:chExt cx="1915500" cy="2011200"/>
            </a:xfrm>
          </p:grpSpPr>
          <p:sp>
            <p:nvSpPr>
              <p:cNvPr id="449" name="Google Shape;449;p30"/>
              <p:cNvSpPr txBox="1"/>
              <p:nvPr/>
            </p:nvSpPr>
            <p:spPr>
              <a:xfrm>
                <a:off x="1058300" y="2571750"/>
                <a:ext cx="1234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sz="1800">
                    <a:solidFill>
                      <a:schemeClr val="lt1"/>
                    </a:solidFill>
                    <a:latin typeface="Roboto Black"/>
                    <a:ea typeface="Roboto Black"/>
                    <a:cs typeface="Roboto Black"/>
                    <a:sym typeface="Roboto Black"/>
                  </a:rPr>
                  <a:t>Threats</a:t>
                </a:r>
                <a:endParaRPr sz="1800">
                  <a:solidFill>
                    <a:schemeClr val="lt1"/>
                  </a:solidFill>
                  <a:latin typeface="Roboto Black"/>
                  <a:ea typeface="Roboto Black"/>
                  <a:cs typeface="Roboto Black"/>
                  <a:sym typeface="Roboto Black"/>
                </a:endParaRPr>
              </a:p>
            </p:txBody>
          </p:sp>
          <p:sp>
            <p:nvSpPr>
              <p:cNvPr id="450" name="Google Shape;450;p30"/>
              <p:cNvSpPr txBox="1"/>
              <p:nvPr/>
            </p:nvSpPr>
            <p:spPr>
              <a:xfrm>
                <a:off x="717800" y="3033450"/>
                <a:ext cx="1915500" cy="1549500"/>
              </a:xfrm>
              <a:prstGeom prst="rect">
                <a:avLst/>
              </a:prstGeom>
              <a:noFill/>
              <a:ln>
                <a:noFill/>
              </a:ln>
            </p:spPr>
            <p:txBody>
              <a:bodyPr anchorCtr="0" anchor="t" bIns="91425" lIns="91425" spcFirstLastPara="1" rIns="91425" wrap="square" tIns="91425">
                <a:spAutoFit/>
              </a:bodyPr>
              <a:lstStyle/>
              <a:p>
                <a:pPr indent="-184199" lvl="0" marL="179999" rtl="0" algn="l">
                  <a:spcBef>
                    <a:spcPts val="0"/>
                  </a:spcBef>
                  <a:spcAft>
                    <a:spcPts val="0"/>
                  </a:spcAft>
                  <a:buClr>
                    <a:schemeClr val="lt1"/>
                  </a:buClr>
                  <a:buSzPts val="1200"/>
                  <a:buChar char="●"/>
                </a:pPr>
                <a:r>
                  <a:rPr lang="pt-PT" sz="1200">
                    <a:solidFill>
                      <a:schemeClr val="lt1"/>
                    </a:solidFill>
                  </a:rPr>
                  <a:t>Difficulties in obtaining accurate data</a:t>
                </a:r>
                <a:endParaRPr sz="1200">
                  <a:solidFill>
                    <a:schemeClr val="lt1"/>
                  </a:solidFill>
                </a:endParaRPr>
              </a:p>
              <a:p>
                <a:pPr indent="-184199" lvl="0" marL="179999" rtl="0" algn="l">
                  <a:spcBef>
                    <a:spcPts val="1000"/>
                  </a:spcBef>
                  <a:spcAft>
                    <a:spcPts val="0"/>
                  </a:spcAft>
                  <a:buClr>
                    <a:schemeClr val="lt1"/>
                  </a:buClr>
                  <a:buSzPts val="1200"/>
                  <a:buChar char="●"/>
                </a:pPr>
                <a:r>
                  <a:rPr lang="pt-PT" sz="1200">
                    <a:solidFill>
                      <a:schemeClr val="lt1"/>
                    </a:solidFill>
                  </a:rPr>
                  <a:t>Hard understanding of the </a:t>
                </a:r>
                <a:r>
                  <a:rPr i="1" lang="pt-PT" sz="1200">
                    <a:solidFill>
                      <a:schemeClr val="lt1"/>
                    </a:solidFill>
                  </a:rPr>
                  <a:t>Next</a:t>
                </a:r>
                <a:r>
                  <a:rPr lang="pt-PT" sz="1200">
                    <a:solidFill>
                      <a:schemeClr val="lt1"/>
                    </a:solidFill>
                  </a:rPr>
                  <a:t> platform</a:t>
                </a:r>
                <a:endParaRPr sz="1200">
                  <a:solidFill>
                    <a:schemeClr val="lt1"/>
                  </a:solidFill>
                </a:endParaRPr>
              </a:p>
              <a:p>
                <a:pPr indent="-184199" lvl="0" marL="179999" rtl="0" algn="l">
                  <a:spcBef>
                    <a:spcPts val="1000"/>
                  </a:spcBef>
                  <a:spcAft>
                    <a:spcPts val="1000"/>
                  </a:spcAft>
                  <a:buClr>
                    <a:schemeClr val="lt1"/>
                  </a:buClr>
                  <a:buSzPts val="1200"/>
                  <a:buChar char="●"/>
                </a:pPr>
                <a:r>
                  <a:rPr lang="pt-PT" sz="1200">
                    <a:solidFill>
                      <a:schemeClr val="lt1"/>
                    </a:solidFill>
                  </a:rPr>
                  <a:t>Non-compliance with established deadlines</a:t>
                </a:r>
                <a:endParaRPr sz="1200">
                  <a:solidFill>
                    <a:schemeClr val="lt1"/>
                  </a:solidFill>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1"/>
          <p:cNvSpPr txBox="1"/>
          <p:nvPr>
            <p:ph idx="12" type="sldNum"/>
          </p:nvPr>
        </p:nvSpPr>
        <p:spPr>
          <a:xfrm>
            <a:off x="8556784" y="48260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solidFill>
                  <a:schemeClr val="lt1"/>
                </a:solidFill>
              </a:rPr>
              <a:t>‹#›</a:t>
            </a:fld>
            <a:endParaRPr>
              <a:solidFill>
                <a:schemeClr val="lt1"/>
              </a:solidFill>
            </a:endParaRPr>
          </a:p>
        </p:txBody>
      </p:sp>
      <p:grpSp>
        <p:nvGrpSpPr>
          <p:cNvPr id="456" name="Google Shape;456;p31"/>
          <p:cNvGrpSpPr/>
          <p:nvPr/>
        </p:nvGrpSpPr>
        <p:grpSpPr>
          <a:xfrm>
            <a:off x="3822150" y="768600"/>
            <a:ext cx="1499700" cy="3933900"/>
            <a:chOff x="3822150" y="1378200"/>
            <a:chExt cx="1499700" cy="3933900"/>
          </a:xfrm>
        </p:grpSpPr>
        <p:sp>
          <p:nvSpPr>
            <p:cNvPr id="457" name="Google Shape;457;p31"/>
            <p:cNvSpPr/>
            <p:nvPr/>
          </p:nvSpPr>
          <p:spPr>
            <a:xfrm>
              <a:off x="3822150" y="2794500"/>
              <a:ext cx="1499700" cy="251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1"/>
            <p:cNvSpPr txBox="1"/>
            <p:nvPr/>
          </p:nvSpPr>
          <p:spPr>
            <a:xfrm>
              <a:off x="3822150" y="3504625"/>
              <a:ext cx="1499700" cy="58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1600">
                  <a:solidFill>
                    <a:schemeClr val="accent3"/>
                  </a:solidFill>
                  <a:latin typeface="Fira Sans Extra Condensed ExtraBold"/>
                  <a:ea typeface="Fira Sans Extra Condensed ExtraBold"/>
                  <a:cs typeface="Fira Sans Extra Condensed ExtraBold"/>
                  <a:sym typeface="Fira Sans Extra Condensed ExtraBold"/>
                </a:rPr>
                <a:t>ACHIEVABLE</a:t>
              </a:r>
              <a:endParaRPr sz="1600">
                <a:solidFill>
                  <a:schemeClr val="accent3"/>
                </a:solidFill>
                <a:latin typeface="Fira Sans Extra Condensed ExtraBold"/>
                <a:ea typeface="Fira Sans Extra Condensed ExtraBold"/>
                <a:cs typeface="Fira Sans Extra Condensed ExtraBold"/>
                <a:sym typeface="Fira Sans Extra Condensed ExtraBold"/>
              </a:endParaRPr>
            </a:p>
          </p:txBody>
        </p:sp>
        <p:sp>
          <p:nvSpPr>
            <p:cNvPr id="459" name="Google Shape;459;p31"/>
            <p:cNvSpPr txBox="1"/>
            <p:nvPr/>
          </p:nvSpPr>
          <p:spPr>
            <a:xfrm>
              <a:off x="3886200" y="4026394"/>
              <a:ext cx="1371600" cy="8016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pt-PT" sz="1200">
                  <a:solidFill>
                    <a:schemeClr val="dk1"/>
                  </a:solidFill>
                  <a:latin typeface="Roboto"/>
                  <a:ea typeface="Roboto"/>
                  <a:cs typeface="Roboto"/>
                  <a:sym typeface="Roboto"/>
                </a:rPr>
                <a:t>Validate the Digital Twin by using real-time data provided by ARMIS.</a:t>
              </a:r>
              <a:endParaRPr sz="1200">
                <a:solidFill>
                  <a:schemeClr val="dk1"/>
                </a:solidFill>
                <a:latin typeface="Roboto"/>
                <a:ea typeface="Roboto"/>
                <a:cs typeface="Roboto"/>
                <a:sym typeface="Roboto"/>
              </a:endParaRPr>
            </a:p>
          </p:txBody>
        </p:sp>
        <p:sp>
          <p:nvSpPr>
            <p:cNvPr id="460" name="Google Shape;460;p31"/>
            <p:cNvSpPr txBox="1"/>
            <p:nvPr/>
          </p:nvSpPr>
          <p:spPr>
            <a:xfrm>
              <a:off x="3822150" y="1378200"/>
              <a:ext cx="1499700" cy="17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8000">
                  <a:solidFill>
                    <a:schemeClr val="accent3"/>
                  </a:solidFill>
                  <a:latin typeface="Fira Sans Extra Condensed Black"/>
                  <a:ea typeface="Fira Sans Extra Condensed Black"/>
                  <a:cs typeface="Fira Sans Extra Condensed Black"/>
                  <a:sym typeface="Fira Sans Extra Condensed Black"/>
                </a:rPr>
                <a:t>A</a:t>
              </a:r>
              <a:endParaRPr sz="8000">
                <a:solidFill>
                  <a:schemeClr val="accent3"/>
                </a:solidFill>
                <a:latin typeface="Raleway Black"/>
                <a:ea typeface="Raleway Black"/>
                <a:cs typeface="Raleway Black"/>
                <a:sym typeface="Raleway Black"/>
              </a:endParaRPr>
            </a:p>
          </p:txBody>
        </p:sp>
        <p:sp>
          <p:nvSpPr>
            <p:cNvPr id="461" name="Google Shape;461;p31"/>
            <p:cNvSpPr/>
            <p:nvPr/>
          </p:nvSpPr>
          <p:spPr>
            <a:xfrm rot="-8100000">
              <a:off x="4135432" y="2360174"/>
              <a:ext cx="873135" cy="873135"/>
            </a:xfrm>
            <a:prstGeom prst="halfFrame">
              <a:avLst>
                <a:gd fmla="val 33333" name="adj1"/>
                <a:gd fmla="val 33333"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31"/>
          <p:cNvGrpSpPr/>
          <p:nvPr/>
        </p:nvGrpSpPr>
        <p:grpSpPr>
          <a:xfrm>
            <a:off x="427600" y="768600"/>
            <a:ext cx="1501868" cy="3933900"/>
            <a:chOff x="427600" y="1378200"/>
            <a:chExt cx="1501868" cy="3933900"/>
          </a:xfrm>
        </p:grpSpPr>
        <p:sp>
          <p:nvSpPr>
            <p:cNvPr id="463" name="Google Shape;463;p31"/>
            <p:cNvSpPr/>
            <p:nvPr/>
          </p:nvSpPr>
          <p:spPr>
            <a:xfrm>
              <a:off x="427600" y="2794500"/>
              <a:ext cx="1499700" cy="251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1"/>
            <p:cNvSpPr txBox="1"/>
            <p:nvPr/>
          </p:nvSpPr>
          <p:spPr>
            <a:xfrm>
              <a:off x="429768" y="1378200"/>
              <a:ext cx="1499700" cy="17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8000">
                  <a:solidFill>
                    <a:srgbClr val="4CAAC1"/>
                  </a:solidFill>
                  <a:latin typeface="Fira Sans Extra Condensed Black"/>
                  <a:ea typeface="Fira Sans Extra Condensed Black"/>
                  <a:cs typeface="Fira Sans Extra Condensed Black"/>
                  <a:sym typeface="Fira Sans Extra Condensed Black"/>
                </a:rPr>
                <a:t>S</a:t>
              </a:r>
              <a:endParaRPr sz="8000">
                <a:solidFill>
                  <a:srgbClr val="4CAAC1"/>
                </a:solidFill>
                <a:latin typeface="Fira Sans Extra Condensed Black"/>
                <a:ea typeface="Fira Sans Extra Condensed Black"/>
                <a:cs typeface="Fira Sans Extra Condensed Black"/>
                <a:sym typeface="Fira Sans Extra Condensed Black"/>
              </a:endParaRPr>
            </a:p>
          </p:txBody>
        </p:sp>
        <p:sp>
          <p:nvSpPr>
            <p:cNvPr id="465" name="Google Shape;465;p31"/>
            <p:cNvSpPr/>
            <p:nvPr/>
          </p:nvSpPr>
          <p:spPr>
            <a:xfrm rot="-8100000">
              <a:off x="789520" y="2360174"/>
              <a:ext cx="873135" cy="873135"/>
            </a:xfrm>
            <a:prstGeom prst="halfFrame">
              <a:avLst>
                <a:gd fmla="val 33333" name="adj1"/>
                <a:gd fmla="val 33333" name="adj2"/>
              </a:avLst>
            </a:prstGeom>
            <a:solidFill>
              <a:srgbClr val="4CAA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1"/>
            <p:cNvSpPr txBox="1"/>
            <p:nvPr/>
          </p:nvSpPr>
          <p:spPr>
            <a:xfrm>
              <a:off x="429768" y="3504625"/>
              <a:ext cx="1499700" cy="58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PT" sz="1500">
                  <a:solidFill>
                    <a:srgbClr val="4CAAC1"/>
                  </a:solidFill>
                  <a:latin typeface="Fira Sans Extra Condensed"/>
                  <a:ea typeface="Fira Sans Extra Condensed"/>
                  <a:cs typeface="Fira Sans Extra Condensed"/>
                  <a:sym typeface="Fira Sans Extra Condensed"/>
                </a:rPr>
                <a:t>SPECIFIC</a:t>
              </a:r>
              <a:endParaRPr b="1" sz="1500">
                <a:solidFill>
                  <a:srgbClr val="4CAAC1"/>
                </a:solidFill>
                <a:latin typeface="Fira Sans Extra Condensed"/>
                <a:ea typeface="Fira Sans Extra Condensed"/>
                <a:cs typeface="Fira Sans Extra Condensed"/>
                <a:sym typeface="Fira Sans Extra Condensed"/>
              </a:endParaRPr>
            </a:p>
          </p:txBody>
        </p:sp>
        <p:sp>
          <p:nvSpPr>
            <p:cNvPr id="467" name="Google Shape;467;p31"/>
            <p:cNvSpPr txBox="1"/>
            <p:nvPr/>
          </p:nvSpPr>
          <p:spPr>
            <a:xfrm>
              <a:off x="493825" y="4026389"/>
              <a:ext cx="1371600" cy="10800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pt-PT" sz="1200">
                  <a:solidFill>
                    <a:schemeClr val="dk1"/>
                  </a:solidFill>
                  <a:latin typeface="Roboto"/>
                  <a:ea typeface="Roboto"/>
                  <a:cs typeface="Roboto"/>
                  <a:sym typeface="Roboto"/>
                </a:rPr>
                <a:t>Build a reliable Digital Twin for the VCI highway, carefully addressing locations without sensors.</a:t>
              </a:r>
              <a:endParaRPr sz="1200">
                <a:solidFill>
                  <a:schemeClr val="dk1"/>
                </a:solidFill>
                <a:latin typeface="Roboto"/>
                <a:ea typeface="Roboto"/>
                <a:cs typeface="Roboto"/>
                <a:sym typeface="Roboto"/>
              </a:endParaRPr>
            </a:p>
          </p:txBody>
        </p:sp>
      </p:grpSp>
      <p:grpSp>
        <p:nvGrpSpPr>
          <p:cNvPr id="468" name="Google Shape;468;p31"/>
          <p:cNvGrpSpPr/>
          <p:nvPr/>
        </p:nvGrpSpPr>
        <p:grpSpPr>
          <a:xfrm>
            <a:off x="2119425" y="768600"/>
            <a:ext cx="1499712" cy="3933900"/>
            <a:chOff x="2119425" y="1378200"/>
            <a:chExt cx="1499712" cy="3933900"/>
          </a:xfrm>
        </p:grpSpPr>
        <p:sp>
          <p:nvSpPr>
            <p:cNvPr id="469" name="Google Shape;469;p31"/>
            <p:cNvSpPr/>
            <p:nvPr/>
          </p:nvSpPr>
          <p:spPr>
            <a:xfrm>
              <a:off x="2119425" y="2794500"/>
              <a:ext cx="1499700" cy="251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1"/>
            <p:cNvSpPr txBox="1"/>
            <p:nvPr/>
          </p:nvSpPr>
          <p:spPr>
            <a:xfrm>
              <a:off x="2119437" y="1378200"/>
              <a:ext cx="1499700" cy="17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pt-PT" sz="8000">
                  <a:solidFill>
                    <a:schemeClr val="accent2"/>
                  </a:solidFill>
                  <a:latin typeface="Fira Sans Extra Condensed Black"/>
                  <a:ea typeface="Fira Sans Extra Condensed Black"/>
                  <a:cs typeface="Fira Sans Extra Condensed Black"/>
                  <a:sym typeface="Fira Sans Extra Condensed Black"/>
                </a:rPr>
                <a:t>M</a:t>
              </a:r>
              <a:endParaRPr sz="8000">
                <a:solidFill>
                  <a:schemeClr val="accent2"/>
                </a:solidFill>
                <a:latin typeface="Raleway Black"/>
                <a:ea typeface="Raleway Black"/>
                <a:cs typeface="Raleway Black"/>
                <a:sym typeface="Raleway Black"/>
              </a:endParaRPr>
            </a:p>
          </p:txBody>
        </p:sp>
        <p:sp>
          <p:nvSpPr>
            <p:cNvPr id="471" name="Google Shape;471;p31"/>
            <p:cNvSpPr/>
            <p:nvPr/>
          </p:nvSpPr>
          <p:spPr>
            <a:xfrm rot="-8100000">
              <a:off x="2432719" y="2360174"/>
              <a:ext cx="873135" cy="873135"/>
            </a:xfrm>
            <a:prstGeom prst="halfFrame">
              <a:avLst>
                <a:gd fmla="val 33333" name="adj1"/>
                <a:gd fmla="val 33333"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1"/>
            <p:cNvSpPr txBox="1"/>
            <p:nvPr/>
          </p:nvSpPr>
          <p:spPr>
            <a:xfrm>
              <a:off x="2119437" y="3504625"/>
              <a:ext cx="1499700" cy="58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PT" sz="1500">
                  <a:solidFill>
                    <a:schemeClr val="accent2"/>
                  </a:solidFill>
                  <a:latin typeface="Fira Sans Extra Condensed"/>
                  <a:ea typeface="Fira Sans Extra Condensed"/>
                  <a:cs typeface="Fira Sans Extra Condensed"/>
                  <a:sym typeface="Fira Sans Extra Condensed"/>
                </a:rPr>
                <a:t>MEASURABLE</a:t>
              </a:r>
              <a:endParaRPr b="1" sz="1500">
                <a:solidFill>
                  <a:schemeClr val="accent2"/>
                </a:solidFill>
                <a:latin typeface="Fira Sans Extra Condensed"/>
                <a:ea typeface="Fira Sans Extra Condensed"/>
                <a:cs typeface="Fira Sans Extra Condensed"/>
                <a:sym typeface="Fira Sans Extra Condensed"/>
              </a:endParaRPr>
            </a:p>
          </p:txBody>
        </p:sp>
        <p:sp>
          <p:nvSpPr>
            <p:cNvPr id="473" name="Google Shape;473;p31"/>
            <p:cNvSpPr txBox="1"/>
            <p:nvPr/>
          </p:nvSpPr>
          <p:spPr>
            <a:xfrm>
              <a:off x="2183475" y="4026391"/>
              <a:ext cx="1371600" cy="979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pt-PT" sz="1200">
                  <a:solidFill>
                    <a:schemeClr val="dk1"/>
                  </a:solidFill>
                  <a:latin typeface="Roboto"/>
                  <a:ea typeface="Roboto"/>
                  <a:cs typeface="Roboto"/>
                  <a:sym typeface="Roboto"/>
                </a:rPr>
                <a:t>Obtain a negligible error, both in model calibration and in the generation of synthetic data</a:t>
              </a:r>
              <a:r>
                <a:rPr lang="pt-PT"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p:txBody>
        </p:sp>
      </p:grpSp>
      <p:grpSp>
        <p:nvGrpSpPr>
          <p:cNvPr id="474" name="Google Shape;474;p31"/>
          <p:cNvGrpSpPr/>
          <p:nvPr/>
        </p:nvGrpSpPr>
        <p:grpSpPr>
          <a:xfrm>
            <a:off x="5496375" y="768600"/>
            <a:ext cx="1499708" cy="3933875"/>
            <a:chOff x="5496375" y="1378200"/>
            <a:chExt cx="1499708" cy="3933875"/>
          </a:xfrm>
        </p:grpSpPr>
        <p:sp>
          <p:nvSpPr>
            <p:cNvPr id="475" name="Google Shape;475;p31"/>
            <p:cNvSpPr/>
            <p:nvPr/>
          </p:nvSpPr>
          <p:spPr>
            <a:xfrm>
              <a:off x="5496375" y="2798075"/>
              <a:ext cx="1499700" cy="251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1"/>
            <p:cNvSpPr txBox="1"/>
            <p:nvPr/>
          </p:nvSpPr>
          <p:spPr>
            <a:xfrm>
              <a:off x="5496383" y="1378200"/>
              <a:ext cx="1499700" cy="17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pt-PT" sz="8000">
                  <a:solidFill>
                    <a:srgbClr val="00325A"/>
                  </a:solidFill>
                  <a:latin typeface="Fira Sans Extra Condensed Black"/>
                  <a:ea typeface="Fira Sans Extra Condensed Black"/>
                  <a:cs typeface="Fira Sans Extra Condensed Black"/>
                  <a:sym typeface="Fira Sans Extra Condensed Black"/>
                </a:rPr>
                <a:t>R</a:t>
              </a:r>
              <a:endParaRPr sz="8000">
                <a:solidFill>
                  <a:srgbClr val="00325A"/>
                </a:solidFill>
                <a:latin typeface="Raleway Black"/>
                <a:ea typeface="Raleway Black"/>
                <a:cs typeface="Raleway Black"/>
                <a:sym typeface="Raleway Black"/>
              </a:endParaRPr>
            </a:p>
          </p:txBody>
        </p:sp>
        <p:sp>
          <p:nvSpPr>
            <p:cNvPr id="477" name="Google Shape;477;p31"/>
            <p:cNvSpPr/>
            <p:nvPr/>
          </p:nvSpPr>
          <p:spPr>
            <a:xfrm rot="-8100000">
              <a:off x="5819415" y="2357104"/>
              <a:ext cx="873135" cy="873135"/>
            </a:xfrm>
            <a:prstGeom prst="halfFrame">
              <a:avLst>
                <a:gd fmla="val 33333" name="adj1"/>
                <a:gd fmla="val 33333" name="adj2"/>
              </a:avLst>
            </a:prstGeom>
            <a:solidFill>
              <a:srgbClr val="0032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1"/>
            <p:cNvSpPr txBox="1"/>
            <p:nvPr/>
          </p:nvSpPr>
          <p:spPr>
            <a:xfrm>
              <a:off x="5496383" y="3504625"/>
              <a:ext cx="1499700" cy="58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PT" sz="1600">
                  <a:solidFill>
                    <a:srgbClr val="00325A"/>
                  </a:solidFill>
                  <a:latin typeface="Fira Sans Extra Condensed"/>
                  <a:ea typeface="Fira Sans Extra Condensed"/>
                  <a:cs typeface="Fira Sans Extra Condensed"/>
                  <a:sym typeface="Fira Sans Extra Condensed"/>
                </a:rPr>
                <a:t>RELEVANT</a:t>
              </a:r>
              <a:endParaRPr b="1" sz="1600">
                <a:solidFill>
                  <a:srgbClr val="00325A"/>
                </a:solidFill>
                <a:latin typeface="Fira Sans Extra Condensed"/>
                <a:ea typeface="Fira Sans Extra Condensed"/>
                <a:cs typeface="Fira Sans Extra Condensed"/>
                <a:sym typeface="Fira Sans Extra Condensed"/>
              </a:endParaRPr>
            </a:p>
          </p:txBody>
        </p:sp>
        <p:sp>
          <p:nvSpPr>
            <p:cNvPr id="479" name="Google Shape;479;p31"/>
            <p:cNvSpPr txBox="1"/>
            <p:nvPr/>
          </p:nvSpPr>
          <p:spPr>
            <a:xfrm>
              <a:off x="5560433" y="4026408"/>
              <a:ext cx="1371600" cy="460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pt-PT" sz="1200">
                  <a:solidFill>
                    <a:schemeClr val="dk1"/>
                  </a:solidFill>
                  <a:latin typeface="Roboto"/>
                  <a:ea typeface="Roboto"/>
                  <a:cs typeface="Roboto"/>
                  <a:sym typeface="Roboto"/>
                </a:rPr>
                <a:t>Besides ARMIS interest, it will contribute to the promotion of the term Digital Twin in ITS.</a:t>
              </a:r>
              <a:endParaRPr sz="1200">
                <a:solidFill>
                  <a:schemeClr val="dk1"/>
                </a:solidFill>
                <a:latin typeface="Roboto"/>
                <a:ea typeface="Roboto"/>
                <a:cs typeface="Roboto"/>
                <a:sym typeface="Roboto"/>
              </a:endParaRPr>
            </a:p>
          </p:txBody>
        </p:sp>
      </p:grpSp>
      <p:grpSp>
        <p:nvGrpSpPr>
          <p:cNvPr id="480" name="Google Shape;480;p31"/>
          <p:cNvGrpSpPr/>
          <p:nvPr/>
        </p:nvGrpSpPr>
        <p:grpSpPr>
          <a:xfrm>
            <a:off x="7190100" y="768600"/>
            <a:ext cx="1499700" cy="3933900"/>
            <a:chOff x="7190100" y="1378200"/>
            <a:chExt cx="1499700" cy="3933900"/>
          </a:xfrm>
        </p:grpSpPr>
        <p:sp>
          <p:nvSpPr>
            <p:cNvPr id="481" name="Google Shape;481;p31"/>
            <p:cNvSpPr/>
            <p:nvPr/>
          </p:nvSpPr>
          <p:spPr>
            <a:xfrm>
              <a:off x="7190100" y="2794500"/>
              <a:ext cx="1499700" cy="251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1"/>
            <p:cNvSpPr txBox="1"/>
            <p:nvPr/>
          </p:nvSpPr>
          <p:spPr>
            <a:xfrm>
              <a:off x="7190100" y="1378200"/>
              <a:ext cx="1499700" cy="17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8000">
                  <a:solidFill>
                    <a:schemeClr val="accent4"/>
                  </a:solidFill>
                  <a:latin typeface="Fira Sans Extra Condensed Black"/>
                  <a:ea typeface="Fira Sans Extra Condensed Black"/>
                  <a:cs typeface="Fira Sans Extra Condensed Black"/>
                  <a:sym typeface="Fira Sans Extra Condensed Black"/>
                </a:rPr>
                <a:t>T</a:t>
              </a:r>
              <a:endParaRPr sz="8000">
                <a:solidFill>
                  <a:schemeClr val="accent4"/>
                </a:solidFill>
                <a:latin typeface="Raleway Black"/>
                <a:ea typeface="Raleway Black"/>
                <a:cs typeface="Raleway Black"/>
                <a:sym typeface="Raleway Black"/>
              </a:endParaRPr>
            </a:p>
          </p:txBody>
        </p:sp>
        <p:sp>
          <p:nvSpPr>
            <p:cNvPr id="483" name="Google Shape;483;p31"/>
            <p:cNvSpPr/>
            <p:nvPr/>
          </p:nvSpPr>
          <p:spPr>
            <a:xfrm rot="-8100000">
              <a:off x="7503382" y="2360174"/>
              <a:ext cx="873135" cy="873135"/>
            </a:xfrm>
            <a:prstGeom prst="halfFrame">
              <a:avLst>
                <a:gd fmla="val 33333" name="adj1"/>
                <a:gd fmla="val 33333"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1"/>
            <p:cNvSpPr txBox="1"/>
            <p:nvPr/>
          </p:nvSpPr>
          <p:spPr>
            <a:xfrm>
              <a:off x="7190100" y="3504625"/>
              <a:ext cx="1499700" cy="58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PT" sz="1600">
                  <a:solidFill>
                    <a:schemeClr val="accent4"/>
                  </a:solidFill>
                  <a:latin typeface="Fira Sans Extra Condensed"/>
                  <a:ea typeface="Fira Sans Extra Condensed"/>
                  <a:cs typeface="Fira Sans Extra Condensed"/>
                  <a:sym typeface="Fira Sans Extra Condensed"/>
                </a:rPr>
                <a:t>TIME BOUND</a:t>
              </a:r>
              <a:endParaRPr b="1" sz="1600">
                <a:solidFill>
                  <a:schemeClr val="accent4"/>
                </a:solidFill>
                <a:latin typeface="Fira Sans Extra Condensed"/>
                <a:ea typeface="Fira Sans Extra Condensed"/>
                <a:cs typeface="Fira Sans Extra Condensed"/>
                <a:sym typeface="Fira Sans Extra Condensed"/>
              </a:endParaRPr>
            </a:p>
          </p:txBody>
        </p:sp>
        <p:sp>
          <p:nvSpPr>
            <p:cNvPr id="485" name="Google Shape;485;p31"/>
            <p:cNvSpPr txBox="1"/>
            <p:nvPr/>
          </p:nvSpPr>
          <p:spPr>
            <a:xfrm>
              <a:off x="7254150" y="4026378"/>
              <a:ext cx="1371600" cy="979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pt-PT" sz="1200">
                  <a:solidFill>
                    <a:schemeClr val="dk1"/>
                  </a:solidFill>
                  <a:latin typeface="Roboto"/>
                  <a:ea typeface="Roboto"/>
                  <a:cs typeface="Roboto"/>
                  <a:sym typeface="Roboto"/>
                </a:rPr>
                <a:t>Complete Digital Twin development and incorporation of synthetic traffic data by June.</a:t>
              </a:r>
              <a:endParaRPr sz="1200">
                <a:solidFill>
                  <a:schemeClr val="dk1"/>
                </a:solidFill>
                <a:latin typeface="Roboto"/>
                <a:ea typeface="Roboto"/>
                <a:cs typeface="Roboto"/>
                <a:sym typeface="Roboto"/>
              </a:endParaRPr>
            </a:p>
          </p:txBody>
        </p:sp>
      </p:grpSp>
      <p:sp>
        <p:nvSpPr>
          <p:cNvPr id="486" name="Google Shape;486;p31"/>
          <p:cNvSpPr txBox="1"/>
          <p:nvPr>
            <p:ph type="title"/>
          </p:nvPr>
        </p:nvSpPr>
        <p:spPr>
          <a:xfrm>
            <a:off x="717900" y="338775"/>
            <a:ext cx="7708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PT">
                <a:solidFill>
                  <a:schemeClr val="accent5"/>
                </a:solidFill>
                <a:latin typeface="Lato"/>
                <a:ea typeface="Lato"/>
                <a:cs typeface="Lato"/>
                <a:sym typeface="Lato"/>
              </a:rPr>
              <a:t>SMART Analysis</a:t>
            </a:r>
            <a:endParaRPr>
              <a:solidFill>
                <a:schemeClr val="accent5"/>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nvSpPr>
        <p:spPr>
          <a:xfrm>
            <a:off x="717800" y="383175"/>
            <a:ext cx="7708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2500">
                <a:solidFill>
                  <a:schemeClr val="accent5"/>
                </a:solidFill>
                <a:latin typeface="Lato"/>
                <a:ea typeface="Lato"/>
                <a:cs typeface="Lato"/>
                <a:sym typeface="Lato"/>
              </a:rPr>
              <a:t>Index</a:t>
            </a:r>
            <a:endParaRPr sz="2500">
              <a:solidFill>
                <a:schemeClr val="accent5"/>
              </a:solidFill>
              <a:latin typeface="Lato"/>
              <a:ea typeface="Lato"/>
              <a:cs typeface="Lato"/>
              <a:sym typeface="Lato"/>
            </a:endParaRPr>
          </a:p>
        </p:txBody>
      </p:sp>
      <p:sp>
        <p:nvSpPr>
          <p:cNvPr id="94" name="Google Shape;94;p17"/>
          <p:cNvSpPr txBox="1"/>
          <p:nvPr/>
        </p:nvSpPr>
        <p:spPr>
          <a:xfrm>
            <a:off x="847025" y="1090800"/>
            <a:ext cx="74268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Clr>
                <a:schemeClr val="accent5"/>
              </a:buClr>
              <a:buSzPts val="1400"/>
              <a:buFont typeface="Karla"/>
              <a:buAutoNum type="arabicPeriod"/>
            </a:pPr>
            <a:r>
              <a:rPr lang="pt-PT">
                <a:latin typeface="Karla"/>
                <a:ea typeface="Karla"/>
                <a:cs typeface="Karla"/>
                <a:sym typeface="Karla"/>
              </a:rPr>
              <a:t>Context</a:t>
            </a:r>
            <a:endParaRPr>
              <a:latin typeface="Karla"/>
              <a:ea typeface="Karla"/>
              <a:cs typeface="Karla"/>
              <a:sym typeface="Karla"/>
            </a:endParaRPr>
          </a:p>
          <a:p>
            <a:pPr indent="-317500" lvl="0" marL="457200" rtl="0" algn="l">
              <a:lnSpc>
                <a:spcPct val="200000"/>
              </a:lnSpc>
              <a:spcBef>
                <a:spcPts val="0"/>
              </a:spcBef>
              <a:spcAft>
                <a:spcPts val="0"/>
              </a:spcAft>
              <a:buClr>
                <a:schemeClr val="accent5"/>
              </a:buClr>
              <a:buSzPts val="1400"/>
              <a:buFont typeface="Karla"/>
              <a:buAutoNum type="arabicPeriod"/>
            </a:pPr>
            <a:r>
              <a:rPr lang="pt-PT">
                <a:latin typeface="Karla"/>
                <a:ea typeface="Karla"/>
                <a:cs typeface="Karla"/>
                <a:sym typeface="Karla"/>
              </a:rPr>
              <a:t>Motivation</a:t>
            </a:r>
            <a:endParaRPr>
              <a:latin typeface="Karla"/>
              <a:ea typeface="Karla"/>
              <a:cs typeface="Karla"/>
              <a:sym typeface="Karla"/>
            </a:endParaRPr>
          </a:p>
          <a:p>
            <a:pPr indent="-317500" lvl="0" marL="457200" rtl="0" algn="l">
              <a:lnSpc>
                <a:spcPct val="200000"/>
              </a:lnSpc>
              <a:spcBef>
                <a:spcPts val="0"/>
              </a:spcBef>
              <a:spcAft>
                <a:spcPts val="0"/>
              </a:spcAft>
              <a:buClr>
                <a:schemeClr val="accent5"/>
              </a:buClr>
              <a:buSzPts val="1400"/>
              <a:buFont typeface="Karla"/>
              <a:buAutoNum type="arabicPeriod"/>
            </a:pPr>
            <a:r>
              <a:rPr lang="pt-PT">
                <a:latin typeface="Karla"/>
                <a:ea typeface="Karla"/>
                <a:cs typeface="Karla"/>
                <a:sym typeface="Karla"/>
              </a:rPr>
              <a:t>Goals</a:t>
            </a:r>
            <a:endParaRPr>
              <a:latin typeface="Karla"/>
              <a:ea typeface="Karla"/>
              <a:cs typeface="Karla"/>
              <a:sym typeface="Karla"/>
            </a:endParaRPr>
          </a:p>
          <a:p>
            <a:pPr indent="-317500" lvl="0" marL="457200" rtl="0" algn="l">
              <a:lnSpc>
                <a:spcPct val="200000"/>
              </a:lnSpc>
              <a:spcBef>
                <a:spcPts val="0"/>
              </a:spcBef>
              <a:spcAft>
                <a:spcPts val="0"/>
              </a:spcAft>
              <a:buClr>
                <a:schemeClr val="accent5"/>
              </a:buClr>
              <a:buSzPts val="1400"/>
              <a:buFont typeface="Karla"/>
              <a:buAutoNum type="arabicPeriod"/>
            </a:pPr>
            <a:r>
              <a:rPr lang="pt-PT">
                <a:latin typeface="Karla"/>
                <a:ea typeface="Karla"/>
                <a:cs typeface="Karla"/>
                <a:sym typeface="Karla"/>
              </a:rPr>
              <a:t>State of the art</a:t>
            </a:r>
            <a:endParaRPr>
              <a:latin typeface="Karla"/>
              <a:ea typeface="Karla"/>
              <a:cs typeface="Karla"/>
              <a:sym typeface="Karla"/>
            </a:endParaRPr>
          </a:p>
          <a:p>
            <a:pPr indent="-317500" lvl="0" marL="457200" rtl="0" algn="l">
              <a:lnSpc>
                <a:spcPct val="200000"/>
              </a:lnSpc>
              <a:spcBef>
                <a:spcPts val="0"/>
              </a:spcBef>
              <a:spcAft>
                <a:spcPts val="0"/>
              </a:spcAft>
              <a:buClr>
                <a:schemeClr val="accent5"/>
              </a:buClr>
              <a:buSzPts val="1400"/>
              <a:buFont typeface="Karla"/>
              <a:buAutoNum type="arabicPeriod"/>
            </a:pPr>
            <a:r>
              <a:rPr lang="pt-PT">
                <a:latin typeface="Karla"/>
                <a:ea typeface="Karla"/>
                <a:cs typeface="Karla"/>
                <a:sym typeface="Karla"/>
              </a:rPr>
              <a:t>Methodology</a:t>
            </a:r>
            <a:endParaRPr>
              <a:latin typeface="Karla"/>
              <a:ea typeface="Karla"/>
              <a:cs typeface="Karla"/>
              <a:sym typeface="Karla"/>
            </a:endParaRPr>
          </a:p>
          <a:p>
            <a:pPr indent="-317500" lvl="0" marL="457200" rtl="0" algn="l">
              <a:lnSpc>
                <a:spcPct val="200000"/>
              </a:lnSpc>
              <a:spcBef>
                <a:spcPts val="0"/>
              </a:spcBef>
              <a:spcAft>
                <a:spcPts val="0"/>
              </a:spcAft>
              <a:buClr>
                <a:schemeClr val="accent5"/>
              </a:buClr>
              <a:buSzPts val="1400"/>
              <a:buFont typeface="Karla"/>
              <a:buAutoNum type="arabicPeriod"/>
            </a:pPr>
            <a:r>
              <a:rPr lang="pt-PT">
                <a:latin typeface="Karla"/>
                <a:ea typeface="Karla"/>
                <a:cs typeface="Karla"/>
                <a:sym typeface="Karla"/>
              </a:rPr>
              <a:t>Work Plan</a:t>
            </a:r>
            <a:endParaRPr>
              <a:latin typeface="Karla"/>
              <a:ea typeface="Karla"/>
              <a:cs typeface="Karla"/>
              <a:sym typeface="Karla"/>
            </a:endParaRPr>
          </a:p>
          <a:p>
            <a:pPr indent="-317500" lvl="0" marL="457200" rtl="0" algn="l">
              <a:lnSpc>
                <a:spcPct val="200000"/>
              </a:lnSpc>
              <a:spcBef>
                <a:spcPts val="0"/>
              </a:spcBef>
              <a:spcAft>
                <a:spcPts val="0"/>
              </a:spcAft>
              <a:buClr>
                <a:schemeClr val="accent5"/>
              </a:buClr>
              <a:buSzPts val="1400"/>
              <a:buFont typeface="Karla"/>
              <a:buAutoNum type="arabicPeriod"/>
            </a:pPr>
            <a:r>
              <a:rPr lang="pt-PT">
                <a:latin typeface="Karla"/>
                <a:ea typeface="Karla"/>
                <a:cs typeface="Karla"/>
                <a:sym typeface="Karla"/>
              </a:rPr>
              <a:t>SWOT &amp; SMART Analysis</a:t>
            </a:r>
            <a:endParaRPr>
              <a:latin typeface="Karla"/>
              <a:ea typeface="Karla"/>
              <a:cs typeface="Karla"/>
              <a:sym typeface="Karla"/>
            </a:endParaRPr>
          </a:p>
        </p:txBody>
      </p:sp>
      <p:sp>
        <p:nvSpPr>
          <p:cNvPr id="95" name="Google Shape;95;p17"/>
          <p:cNvSpPr/>
          <p:nvPr/>
        </p:nvSpPr>
        <p:spPr>
          <a:xfrm>
            <a:off x="6843675" y="2424450"/>
            <a:ext cx="1160100" cy="2062200"/>
          </a:xfrm>
          <a:prstGeom prst="rect">
            <a:avLst/>
          </a:prstGeom>
          <a:solidFill>
            <a:schemeClr val="dk2"/>
          </a:solidFill>
          <a:ln cap="flat" cmpd="sng" w="9525">
            <a:solidFill>
              <a:srgbClr val="8C2D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endParaRPr>
          </a:p>
        </p:txBody>
      </p:sp>
      <p:sp>
        <p:nvSpPr>
          <p:cNvPr id="96" name="Google Shape;96;p17"/>
          <p:cNvSpPr/>
          <p:nvPr/>
        </p:nvSpPr>
        <p:spPr>
          <a:xfrm>
            <a:off x="8003775" y="0"/>
            <a:ext cx="1140300" cy="24246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ph idx="12" type="sldNum"/>
          </p:nvPr>
        </p:nvSpPr>
        <p:spPr>
          <a:xfrm>
            <a:off x="8556784" y="48260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717800" y="383175"/>
            <a:ext cx="7708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Context</a:t>
            </a:r>
            <a:endParaRPr/>
          </a:p>
        </p:txBody>
      </p:sp>
      <p:sp>
        <p:nvSpPr>
          <p:cNvPr id="103" name="Google Shape;103;p18"/>
          <p:cNvSpPr txBox="1"/>
          <p:nvPr/>
        </p:nvSpPr>
        <p:spPr>
          <a:xfrm>
            <a:off x="717800" y="1032078"/>
            <a:ext cx="37749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PT" sz="1300">
                <a:solidFill>
                  <a:schemeClr val="dk1"/>
                </a:solidFill>
                <a:latin typeface="Karla"/>
                <a:ea typeface="Karla"/>
                <a:cs typeface="Karla"/>
                <a:sym typeface="Karla"/>
              </a:rPr>
              <a:t>The </a:t>
            </a:r>
            <a:r>
              <a:rPr b="1" lang="pt-PT" sz="1300">
                <a:solidFill>
                  <a:schemeClr val="dk1"/>
                </a:solidFill>
                <a:latin typeface="Karla"/>
                <a:ea typeface="Karla"/>
                <a:cs typeface="Karla"/>
                <a:sym typeface="Karla"/>
              </a:rPr>
              <a:t>Via de Cintura Interna</a:t>
            </a:r>
            <a:r>
              <a:rPr lang="pt-PT" sz="1300">
                <a:solidFill>
                  <a:schemeClr val="dk1"/>
                </a:solidFill>
                <a:latin typeface="Karla"/>
                <a:ea typeface="Karla"/>
                <a:cs typeface="Karla"/>
                <a:sym typeface="Karla"/>
              </a:rPr>
              <a:t> (VCI) highway in Porto has been encountering issues, such as traffic congestion and accidents.</a:t>
            </a:r>
            <a:endParaRPr sz="1300">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sz="1300">
              <a:latin typeface="Karla"/>
              <a:ea typeface="Karla"/>
              <a:cs typeface="Karla"/>
              <a:sym typeface="Karla"/>
            </a:endParaRPr>
          </a:p>
          <a:p>
            <a:pPr indent="0" lvl="0" marL="0" rtl="0" algn="l">
              <a:spcBef>
                <a:spcPts val="0"/>
              </a:spcBef>
              <a:spcAft>
                <a:spcPts val="0"/>
              </a:spcAft>
              <a:buNone/>
            </a:pPr>
            <a:r>
              <a:rPr lang="pt-PT" sz="1300">
                <a:latin typeface="Karla"/>
                <a:ea typeface="Karla"/>
                <a:cs typeface="Karla"/>
                <a:sym typeface="Karla"/>
              </a:rPr>
              <a:t>This work will be done in collaboration with the company ARMIS, namely with its Intelligent Transport Systems module.</a:t>
            </a:r>
            <a:endParaRPr sz="1300">
              <a:latin typeface="Karla"/>
              <a:ea typeface="Karla"/>
              <a:cs typeface="Karla"/>
              <a:sym typeface="Karla"/>
            </a:endParaRPr>
          </a:p>
          <a:p>
            <a:pPr indent="0" lvl="0" marL="0" rtl="0" algn="l">
              <a:spcBef>
                <a:spcPts val="0"/>
              </a:spcBef>
              <a:spcAft>
                <a:spcPts val="0"/>
              </a:spcAft>
              <a:buNone/>
            </a:pPr>
            <a:r>
              <a:t/>
            </a:r>
            <a:endParaRPr sz="1300">
              <a:latin typeface="Karla"/>
              <a:ea typeface="Karla"/>
              <a:cs typeface="Karla"/>
              <a:sym typeface="Karla"/>
            </a:endParaRPr>
          </a:p>
          <a:p>
            <a:pPr indent="0" lvl="0" marL="0" rtl="0" algn="l">
              <a:spcBef>
                <a:spcPts val="0"/>
              </a:spcBef>
              <a:spcAft>
                <a:spcPts val="0"/>
              </a:spcAft>
              <a:buNone/>
            </a:pPr>
            <a:r>
              <a:rPr lang="pt-PT" sz="1300">
                <a:latin typeface="Karla"/>
                <a:ea typeface="Karla"/>
                <a:cs typeface="Karla"/>
                <a:sym typeface="Karla"/>
              </a:rPr>
              <a:t>ARMIS developed the platform </a:t>
            </a:r>
            <a:r>
              <a:rPr i="1" lang="pt-PT" sz="1300">
                <a:latin typeface="Karla"/>
                <a:ea typeface="Karla"/>
                <a:cs typeface="Karla"/>
                <a:sym typeface="Karla"/>
              </a:rPr>
              <a:t>Next</a:t>
            </a:r>
            <a:r>
              <a:rPr lang="pt-PT" sz="1300">
                <a:latin typeface="Karla"/>
                <a:ea typeface="Karla"/>
                <a:cs typeface="Karla"/>
                <a:sym typeface="Karla"/>
              </a:rPr>
              <a:t>, intended for monitoring, managing and planning urban networks through intelligent traffic control, which applies the concept of artificial transport systems.</a:t>
            </a:r>
            <a:endParaRPr sz="1300">
              <a:latin typeface="Karla"/>
              <a:ea typeface="Karla"/>
              <a:cs typeface="Karla"/>
              <a:sym typeface="Karla"/>
            </a:endParaRPr>
          </a:p>
          <a:p>
            <a:pPr indent="0" lvl="0" marL="0" rtl="0" algn="l">
              <a:spcBef>
                <a:spcPts val="0"/>
              </a:spcBef>
              <a:spcAft>
                <a:spcPts val="0"/>
              </a:spcAft>
              <a:buNone/>
            </a:pPr>
            <a:r>
              <a:t/>
            </a:r>
            <a:endParaRPr sz="1300">
              <a:latin typeface="Karla"/>
              <a:ea typeface="Karla"/>
              <a:cs typeface="Karla"/>
              <a:sym typeface="Karla"/>
            </a:endParaRPr>
          </a:p>
          <a:p>
            <a:pPr indent="0" lvl="0" marL="0" rtl="0" algn="l">
              <a:spcBef>
                <a:spcPts val="0"/>
              </a:spcBef>
              <a:spcAft>
                <a:spcPts val="0"/>
              </a:spcAft>
              <a:buNone/>
            </a:pPr>
            <a:r>
              <a:rPr lang="pt-PT" sz="1300">
                <a:latin typeface="Karla"/>
                <a:ea typeface="Karla"/>
                <a:cs typeface="Karla"/>
                <a:sym typeface="Karla"/>
              </a:rPr>
              <a:t>Hereupon, this dissertation intends to improve this platform.</a:t>
            </a:r>
            <a:endParaRPr sz="1300">
              <a:latin typeface="Karla"/>
              <a:ea typeface="Karla"/>
              <a:cs typeface="Karla"/>
              <a:sym typeface="Karla"/>
            </a:endParaRPr>
          </a:p>
        </p:txBody>
      </p:sp>
      <p:sp>
        <p:nvSpPr>
          <p:cNvPr id="104" name="Google Shape;104;p18"/>
          <p:cNvSpPr txBox="1"/>
          <p:nvPr>
            <p:ph idx="12" type="sldNum"/>
          </p:nvPr>
        </p:nvSpPr>
        <p:spPr>
          <a:xfrm>
            <a:off x="8556784" y="48260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pic>
        <p:nvPicPr>
          <p:cNvPr id="105" name="Google Shape;105;p18"/>
          <p:cNvPicPr preferRelativeResize="0"/>
          <p:nvPr/>
        </p:nvPicPr>
        <p:blipFill rotWithShape="1">
          <a:blip r:embed="rId3">
            <a:alphaModFix/>
          </a:blip>
          <a:srcRect b="0" l="0" r="0" t="0"/>
          <a:stretch/>
        </p:blipFill>
        <p:spPr>
          <a:xfrm>
            <a:off x="5044771" y="215101"/>
            <a:ext cx="3361475" cy="2218325"/>
          </a:xfrm>
          <a:prstGeom prst="rect">
            <a:avLst/>
          </a:prstGeom>
          <a:noFill/>
          <a:ln>
            <a:noFill/>
          </a:ln>
        </p:spPr>
      </p:pic>
      <p:pic>
        <p:nvPicPr>
          <p:cNvPr id="106" name="Google Shape;106;p18"/>
          <p:cNvPicPr preferRelativeResize="0"/>
          <p:nvPr/>
        </p:nvPicPr>
        <p:blipFill rotWithShape="1">
          <a:blip r:embed="rId4">
            <a:alphaModFix/>
          </a:blip>
          <a:srcRect b="0" l="0" r="0" t="0"/>
          <a:stretch/>
        </p:blipFill>
        <p:spPr>
          <a:xfrm>
            <a:off x="4721705" y="2632969"/>
            <a:ext cx="4007625" cy="2256275"/>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nvSpPr>
        <p:spPr>
          <a:xfrm>
            <a:off x="717800" y="383175"/>
            <a:ext cx="7708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sz="2800">
                <a:solidFill>
                  <a:schemeClr val="accent5"/>
                </a:solidFill>
                <a:latin typeface="Lato"/>
                <a:ea typeface="Lato"/>
                <a:cs typeface="Lato"/>
                <a:sym typeface="Lato"/>
              </a:rPr>
              <a:t>Problem</a:t>
            </a:r>
            <a:endParaRPr sz="2500">
              <a:solidFill>
                <a:schemeClr val="accent5"/>
              </a:solidFill>
              <a:latin typeface="Lato"/>
              <a:ea typeface="Lato"/>
              <a:cs typeface="Lato"/>
              <a:sym typeface="Lato"/>
            </a:endParaRPr>
          </a:p>
        </p:txBody>
      </p:sp>
      <p:sp>
        <p:nvSpPr>
          <p:cNvPr id="112" name="Google Shape;112;p19"/>
          <p:cNvSpPr/>
          <p:nvPr/>
        </p:nvSpPr>
        <p:spPr>
          <a:xfrm>
            <a:off x="6843675" y="2424450"/>
            <a:ext cx="1160100" cy="2062200"/>
          </a:xfrm>
          <a:prstGeom prst="rect">
            <a:avLst/>
          </a:prstGeom>
          <a:solidFill>
            <a:schemeClr val="dk2"/>
          </a:solidFill>
          <a:ln cap="flat" cmpd="sng" w="9525">
            <a:solidFill>
              <a:srgbClr val="8C2D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endParaRPr>
          </a:p>
        </p:txBody>
      </p:sp>
      <p:sp>
        <p:nvSpPr>
          <p:cNvPr id="113" name="Google Shape;113;p19"/>
          <p:cNvSpPr/>
          <p:nvPr/>
        </p:nvSpPr>
        <p:spPr>
          <a:xfrm>
            <a:off x="8003775" y="0"/>
            <a:ext cx="1140300" cy="24246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txBox="1"/>
          <p:nvPr>
            <p:ph idx="12" type="sldNum"/>
          </p:nvPr>
        </p:nvSpPr>
        <p:spPr>
          <a:xfrm>
            <a:off x="8556784" y="48260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15" name="Google Shape;115;p19"/>
          <p:cNvSpPr txBox="1"/>
          <p:nvPr/>
        </p:nvSpPr>
        <p:spPr>
          <a:xfrm>
            <a:off x="717800" y="1032075"/>
            <a:ext cx="4862400" cy="27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PT" sz="1300">
                <a:solidFill>
                  <a:schemeClr val="dk1"/>
                </a:solidFill>
                <a:latin typeface="Karla"/>
                <a:ea typeface="Karla"/>
                <a:cs typeface="Karla"/>
                <a:sym typeface="Karla"/>
              </a:rPr>
              <a:t>The primary goal of this work is the creation of a </a:t>
            </a:r>
            <a:r>
              <a:rPr b="1" lang="pt-PT" sz="1300">
                <a:solidFill>
                  <a:schemeClr val="dk1"/>
                </a:solidFill>
                <a:latin typeface="Karla"/>
                <a:ea typeface="Karla"/>
                <a:cs typeface="Karla"/>
                <a:sym typeface="Karla"/>
              </a:rPr>
              <a:t>Digital Twin</a:t>
            </a:r>
            <a:r>
              <a:rPr lang="pt-PT" sz="1300">
                <a:solidFill>
                  <a:schemeClr val="dk1"/>
                </a:solidFill>
                <a:latin typeface="Karla"/>
                <a:ea typeface="Karla"/>
                <a:cs typeface="Karla"/>
                <a:sym typeface="Karla"/>
              </a:rPr>
              <a:t> (DT) of the VCI highway.</a:t>
            </a:r>
            <a:endParaRPr sz="1300">
              <a:solidFill>
                <a:schemeClr val="dk1"/>
              </a:solidFill>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sz="1300">
              <a:solidFill>
                <a:schemeClr val="dk1"/>
              </a:solidFill>
              <a:latin typeface="Karla"/>
              <a:ea typeface="Karla"/>
              <a:cs typeface="Karla"/>
              <a:sym typeface="Karla"/>
            </a:endParaRPr>
          </a:p>
          <a:p>
            <a:pPr indent="0" lvl="0" marL="0" rtl="0" algn="l">
              <a:spcBef>
                <a:spcPts val="0"/>
              </a:spcBef>
              <a:spcAft>
                <a:spcPts val="0"/>
              </a:spcAft>
              <a:buClr>
                <a:schemeClr val="dk1"/>
              </a:buClr>
              <a:buSzPts val="1100"/>
              <a:buFont typeface="Arial"/>
              <a:buNone/>
            </a:pPr>
            <a:r>
              <a:rPr lang="pt-PT" sz="1300">
                <a:solidFill>
                  <a:schemeClr val="dk1"/>
                </a:solidFill>
                <a:latin typeface="Karla"/>
                <a:ea typeface="Karla"/>
                <a:cs typeface="Karla"/>
                <a:sym typeface="Karla"/>
              </a:rPr>
              <a:t>ARMIS will provide direct access to data from inductive-loop detectors underneath the VCI pavement, which will be used to calibrate the digital model in real-time.</a:t>
            </a:r>
            <a:endParaRPr sz="1300">
              <a:solidFill>
                <a:schemeClr val="dk1"/>
              </a:solidFill>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sz="1300">
              <a:solidFill>
                <a:schemeClr val="dk1"/>
              </a:solidFill>
              <a:latin typeface="Karla"/>
              <a:ea typeface="Karla"/>
              <a:cs typeface="Karla"/>
              <a:sym typeface="Karla"/>
            </a:endParaRPr>
          </a:p>
          <a:p>
            <a:pPr indent="0" lvl="0" marL="0" rtl="0" algn="l">
              <a:spcBef>
                <a:spcPts val="0"/>
              </a:spcBef>
              <a:spcAft>
                <a:spcPts val="0"/>
              </a:spcAft>
              <a:buNone/>
            </a:pPr>
            <a:r>
              <a:rPr lang="pt-PT" sz="1300">
                <a:solidFill>
                  <a:schemeClr val="dk1"/>
                </a:solidFill>
                <a:latin typeface="Karla"/>
                <a:ea typeface="Karla"/>
                <a:cs typeface="Karla"/>
                <a:sym typeface="Karla"/>
              </a:rPr>
              <a:t>The problem with fixed detectors is their limited network coverage.</a:t>
            </a:r>
            <a:endParaRPr sz="1300">
              <a:solidFill>
                <a:schemeClr val="dk1"/>
              </a:solidFill>
              <a:latin typeface="Karla"/>
              <a:ea typeface="Karla"/>
              <a:cs typeface="Karla"/>
              <a:sym typeface="Karla"/>
            </a:endParaRPr>
          </a:p>
          <a:p>
            <a:pPr indent="0" lvl="0" marL="0" rtl="0" algn="l">
              <a:spcBef>
                <a:spcPts val="0"/>
              </a:spcBef>
              <a:spcAft>
                <a:spcPts val="0"/>
              </a:spcAft>
              <a:buNone/>
            </a:pPr>
            <a:r>
              <a:t/>
            </a:r>
            <a:endParaRPr sz="1300">
              <a:solidFill>
                <a:schemeClr val="dk1"/>
              </a:solidFill>
              <a:latin typeface="Karla"/>
              <a:ea typeface="Karla"/>
              <a:cs typeface="Karla"/>
              <a:sym typeface="Karla"/>
            </a:endParaRPr>
          </a:p>
          <a:p>
            <a:pPr indent="0" lvl="0" marL="0" rtl="0" algn="l">
              <a:spcBef>
                <a:spcPts val="0"/>
              </a:spcBef>
              <a:spcAft>
                <a:spcPts val="0"/>
              </a:spcAft>
              <a:buNone/>
            </a:pPr>
            <a:r>
              <a:rPr lang="pt-PT" sz="1300">
                <a:solidFill>
                  <a:schemeClr val="dk1"/>
                </a:solidFill>
                <a:latin typeface="Karla"/>
                <a:ea typeface="Karla"/>
                <a:cs typeface="Karla"/>
                <a:sym typeface="Karla"/>
              </a:rPr>
              <a:t>In regions without sensors, information is scarce or poor, making it difficult to precisely replicate the entire VCI network digitally.</a:t>
            </a:r>
            <a:endParaRPr sz="1300">
              <a:solidFill>
                <a:schemeClr val="dk1"/>
              </a:solidFill>
              <a:latin typeface="Karla"/>
              <a:ea typeface="Karla"/>
              <a:cs typeface="Karla"/>
              <a:sym typeface="Karl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nvSpPr>
        <p:spPr>
          <a:xfrm>
            <a:off x="717800" y="383175"/>
            <a:ext cx="7708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2800">
                <a:solidFill>
                  <a:schemeClr val="accent5"/>
                </a:solidFill>
                <a:latin typeface="Lato"/>
                <a:ea typeface="Lato"/>
                <a:cs typeface="Lato"/>
                <a:sym typeface="Lato"/>
              </a:rPr>
              <a:t>Motivation</a:t>
            </a:r>
            <a:endParaRPr sz="2500">
              <a:solidFill>
                <a:schemeClr val="accent5"/>
              </a:solidFill>
              <a:latin typeface="Lato"/>
              <a:ea typeface="Lato"/>
              <a:cs typeface="Lato"/>
              <a:sym typeface="Lato"/>
            </a:endParaRPr>
          </a:p>
        </p:txBody>
      </p:sp>
      <p:sp>
        <p:nvSpPr>
          <p:cNvPr id="121" name="Google Shape;121;p20"/>
          <p:cNvSpPr/>
          <p:nvPr/>
        </p:nvSpPr>
        <p:spPr>
          <a:xfrm>
            <a:off x="7993875" y="2424600"/>
            <a:ext cx="1160100" cy="2062200"/>
          </a:xfrm>
          <a:prstGeom prst="rect">
            <a:avLst/>
          </a:prstGeom>
          <a:solidFill>
            <a:schemeClr val="dk2"/>
          </a:solidFill>
          <a:ln cap="flat" cmpd="sng" w="9525">
            <a:solidFill>
              <a:srgbClr val="8C2D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endParaRPr>
          </a:p>
        </p:txBody>
      </p:sp>
      <p:sp>
        <p:nvSpPr>
          <p:cNvPr id="122" name="Google Shape;122;p20"/>
          <p:cNvSpPr/>
          <p:nvPr/>
        </p:nvSpPr>
        <p:spPr>
          <a:xfrm>
            <a:off x="6853575" y="0"/>
            <a:ext cx="1140300" cy="24246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txBox="1"/>
          <p:nvPr>
            <p:ph idx="12" type="sldNum"/>
          </p:nvPr>
        </p:nvSpPr>
        <p:spPr>
          <a:xfrm>
            <a:off x="8556784" y="48260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24" name="Google Shape;124;p20"/>
          <p:cNvSpPr txBox="1"/>
          <p:nvPr/>
        </p:nvSpPr>
        <p:spPr>
          <a:xfrm>
            <a:off x="717800" y="1032075"/>
            <a:ext cx="48624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300">
                <a:solidFill>
                  <a:schemeClr val="dk1"/>
                </a:solidFill>
                <a:latin typeface="Karla"/>
                <a:ea typeface="Karla"/>
                <a:cs typeface="Karla"/>
                <a:sym typeface="Karla"/>
              </a:rPr>
              <a:t>Integrating DTs in intelligent transportation helps increase decision-making execution, safety, and vehicle stability, beyond expediting smart and safe driving.</a:t>
            </a:r>
            <a:endParaRPr sz="1300">
              <a:solidFill>
                <a:schemeClr val="dk1"/>
              </a:solidFill>
              <a:latin typeface="Karla"/>
              <a:ea typeface="Karla"/>
              <a:cs typeface="Karla"/>
              <a:sym typeface="Karla"/>
            </a:endParaRPr>
          </a:p>
          <a:p>
            <a:pPr indent="0" lvl="0" marL="0" rtl="0" algn="l">
              <a:spcBef>
                <a:spcPts val="0"/>
              </a:spcBef>
              <a:spcAft>
                <a:spcPts val="0"/>
              </a:spcAft>
              <a:buNone/>
            </a:pPr>
            <a:r>
              <a:t/>
            </a:r>
            <a:endParaRPr sz="1300">
              <a:solidFill>
                <a:schemeClr val="dk1"/>
              </a:solidFill>
              <a:latin typeface="Karla"/>
              <a:ea typeface="Karla"/>
              <a:cs typeface="Karla"/>
              <a:sym typeface="Karla"/>
            </a:endParaRPr>
          </a:p>
          <a:p>
            <a:pPr indent="0" lvl="0" marL="0" rtl="0" algn="l">
              <a:spcBef>
                <a:spcPts val="0"/>
              </a:spcBef>
              <a:spcAft>
                <a:spcPts val="0"/>
              </a:spcAft>
              <a:buNone/>
            </a:pPr>
            <a:r>
              <a:rPr lang="pt-PT" sz="1300">
                <a:solidFill>
                  <a:schemeClr val="dk1"/>
                </a:solidFill>
                <a:latin typeface="Karla"/>
                <a:ea typeface="Karla"/>
                <a:cs typeface="Karla"/>
                <a:sym typeface="Karla"/>
              </a:rPr>
              <a:t>T</a:t>
            </a:r>
            <a:r>
              <a:rPr lang="pt-PT" sz="1300">
                <a:solidFill>
                  <a:schemeClr val="dk1"/>
                </a:solidFill>
                <a:latin typeface="Karla"/>
                <a:ea typeface="Karla"/>
                <a:cs typeface="Karla"/>
                <a:sym typeface="Karla"/>
              </a:rPr>
              <a:t>his dissertation intends to complement the </a:t>
            </a:r>
            <a:r>
              <a:rPr i="1" lang="pt-PT" sz="1300">
                <a:solidFill>
                  <a:schemeClr val="dk1"/>
                </a:solidFill>
                <a:latin typeface="Karla"/>
                <a:ea typeface="Karla"/>
                <a:cs typeface="Karla"/>
                <a:sym typeface="Karla"/>
              </a:rPr>
              <a:t>Next</a:t>
            </a:r>
            <a:r>
              <a:rPr lang="pt-PT" sz="1300">
                <a:solidFill>
                  <a:schemeClr val="dk1"/>
                </a:solidFill>
                <a:latin typeface="Karla"/>
                <a:ea typeface="Karla"/>
                <a:cs typeface="Karla"/>
                <a:sym typeface="Karla"/>
              </a:rPr>
              <a:t> platform with a VCI Digital Twin (DT).</a:t>
            </a:r>
            <a:endParaRPr sz="1300">
              <a:solidFill>
                <a:schemeClr val="dk1"/>
              </a:solidFill>
              <a:latin typeface="Karla"/>
              <a:ea typeface="Karla"/>
              <a:cs typeface="Karla"/>
              <a:sym typeface="Karla"/>
            </a:endParaRPr>
          </a:p>
          <a:p>
            <a:pPr indent="0" lvl="0" marL="0" rtl="0" algn="l">
              <a:spcBef>
                <a:spcPts val="0"/>
              </a:spcBef>
              <a:spcAft>
                <a:spcPts val="0"/>
              </a:spcAft>
              <a:buNone/>
            </a:pPr>
            <a:r>
              <a:t/>
            </a:r>
            <a:endParaRPr sz="1300">
              <a:solidFill>
                <a:schemeClr val="dk1"/>
              </a:solidFill>
              <a:latin typeface="Karla"/>
              <a:ea typeface="Karla"/>
              <a:cs typeface="Karla"/>
              <a:sym typeface="Karla"/>
            </a:endParaRPr>
          </a:p>
          <a:p>
            <a:pPr indent="0" lvl="0" marL="0" rtl="0" algn="l">
              <a:spcBef>
                <a:spcPts val="0"/>
              </a:spcBef>
              <a:spcAft>
                <a:spcPts val="0"/>
              </a:spcAft>
              <a:buNone/>
            </a:pPr>
            <a:r>
              <a:rPr lang="pt-PT" sz="1300">
                <a:solidFill>
                  <a:schemeClr val="dk1"/>
                </a:solidFill>
                <a:latin typeface="Karla"/>
                <a:ea typeface="Karla"/>
                <a:cs typeface="Karla"/>
                <a:sym typeface="Karla"/>
              </a:rPr>
              <a:t>This integration makes the system more reliable, reducing discrepancies between simulated and real values.</a:t>
            </a:r>
            <a:endParaRPr sz="1300">
              <a:solidFill>
                <a:schemeClr val="dk1"/>
              </a:solidFill>
              <a:latin typeface="Karla"/>
              <a:ea typeface="Karla"/>
              <a:cs typeface="Karla"/>
              <a:sym typeface="Karla"/>
            </a:endParaRPr>
          </a:p>
          <a:p>
            <a:pPr indent="0" lvl="0" marL="0" rtl="0" algn="l">
              <a:spcBef>
                <a:spcPts val="0"/>
              </a:spcBef>
              <a:spcAft>
                <a:spcPts val="0"/>
              </a:spcAft>
              <a:buNone/>
            </a:pPr>
            <a:r>
              <a:t/>
            </a:r>
            <a:endParaRPr sz="1300">
              <a:solidFill>
                <a:schemeClr val="dk1"/>
              </a:solidFill>
              <a:latin typeface="Karla"/>
              <a:ea typeface="Karla"/>
              <a:cs typeface="Karla"/>
              <a:sym typeface="Karla"/>
            </a:endParaRPr>
          </a:p>
          <a:p>
            <a:pPr indent="0" lvl="0" marL="0" rtl="0" algn="l">
              <a:spcBef>
                <a:spcPts val="0"/>
              </a:spcBef>
              <a:spcAft>
                <a:spcPts val="0"/>
              </a:spcAft>
              <a:buNone/>
            </a:pPr>
            <a:r>
              <a:rPr lang="pt-PT" sz="1300">
                <a:solidFill>
                  <a:schemeClr val="dk1"/>
                </a:solidFill>
                <a:latin typeface="Karla"/>
                <a:ea typeface="Karla"/>
                <a:cs typeface="Karla"/>
                <a:sym typeface="Karla"/>
              </a:rPr>
              <a:t>This study will be highly valuable for the ITS field and for spreading the notion of DT in this industry.</a:t>
            </a:r>
            <a:endParaRPr sz="1300">
              <a:solidFill>
                <a:schemeClr val="dk1"/>
              </a:solidFill>
              <a:latin typeface="Karla"/>
              <a:ea typeface="Karla"/>
              <a:cs typeface="Karla"/>
              <a:sym typeface="Karl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717800" y="383175"/>
            <a:ext cx="7708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Goals</a:t>
            </a:r>
            <a:endParaRPr/>
          </a:p>
        </p:txBody>
      </p:sp>
      <p:sp>
        <p:nvSpPr>
          <p:cNvPr id="130" name="Google Shape;130;p21"/>
          <p:cNvSpPr txBox="1"/>
          <p:nvPr/>
        </p:nvSpPr>
        <p:spPr>
          <a:xfrm>
            <a:off x="717800" y="1032100"/>
            <a:ext cx="5794800" cy="97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pt-PT" sz="1300">
                <a:latin typeface="Karla"/>
                <a:ea typeface="Karla"/>
                <a:cs typeface="Karla"/>
                <a:sym typeface="Karla"/>
              </a:rPr>
              <a:t>This dissertation has two primary goals:</a:t>
            </a:r>
            <a:endParaRPr sz="1300">
              <a:latin typeface="Karla"/>
              <a:ea typeface="Karla"/>
              <a:cs typeface="Karla"/>
              <a:sym typeface="Karla"/>
            </a:endParaRPr>
          </a:p>
          <a:p>
            <a:pPr indent="-311150" lvl="0" marL="457200" rtl="0" algn="l">
              <a:lnSpc>
                <a:spcPct val="115000"/>
              </a:lnSpc>
              <a:spcBef>
                <a:spcPts val="1000"/>
              </a:spcBef>
              <a:spcAft>
                <a:spcPts val="0"/>
              </a:spcAft>
              <a:buSzPts val="1300"/>
              <a:buFont typeface="Karla"/>
              <a:buChar char="●"/>
            </a:pPr>
            <a:r>
              <a:rPr lang="pt-PT" sz="1300">
                <a:latin typeface="Karla"/>
                <a:ea typeface="Karla"/>
                <a:cs typeface="Karla"/>
                <a:sym typeface="Karla"/>
              </a:rPr>
              <a:t>Development of a Digital Twin of the VCI highway</a:t>
            </a:r>
            <a:endParaRPr sz="1300">
              <a:latin typeface="Karla"/>
              <a:ea typeface="Karla"/>
              <a:cs typeface="Karla"/>
              <a:sym typeface="Karla"/>
            </a:endParaRPr>
          </a:p>
          <a:p>
            <a:pPr indent="-311150" lvl="0" marL="457200" rtl="0" algn="l">
              <a:lnSpc>
                <a:spcPct val="115000"/>
              </a:lnSpc>
              <a:spcBef>
                <a:spcPts val="0"/>
              </a:spcBef>
              <a:spcAft>
                <a:spcPts val="0"/>
              </a:spcAft>
              <a:buSzPts val="1300"/>
              <a:buFont typeface="Karla"/>
              <a:buChar char="●"/>
            </a:pPr>
            <a:r>
              <a:rPr lang="pt-PT" sz="1300">
                <a:latin typeface="Karla"/>
                <a:ea typeface="Karla"/>
                <a:cs typeface="Karla"/>
                <a:sym typeface="Karla"/>
              </a:rPr>
              <a:t>Analysis of data generation techniques in places devoid of sensors</a:t>
            </a:r>
            <a:endParaRPr sz="1300">
              <a:latin typeface="Karla"/>
              <a:ea typeface="Karla"/>
              <a:cs typeface="Karla"/>
              <a:sym typeface="Karla"/>
            </a:endParaRPr>
          </a:p>
        </p:txBody>
      </p:sp>
      <p:sp>
        <p:nvSpPr>
          <p:cNvPr id="131" name="Google Shape;131;p21"/>
          <p:cNvSpPr txBox="1"/>
          <p:nvPr>
            <p:ph idx="12" type="sldNum"/>
          </p:nvPr>
        </p:nvSpPr>
        <p:spPr>
          <a:xfrm>
            <a:off x="8556784" y="48260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32" name="Google Shape;132;p21"/>
          <p:cNvSpPr txBox="1"/>
          <p:nvPr/>
        </p:nvSpPr>
        <p:spPr>
          <a:xfrm>
            <a:off x="717800" y="2083150"/>
            <a:ext cx="7622700" cy="189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pt-PT" sz="1300">
                <a:latin typeface="Karla"/>
                <a:ea typeface="Karla"/>
                <a:cs typeface="Karla"/>
                <a:sym typeface="Karla"/>
              </a:rPr>
              <a:t>In order to achieve the goals indicated above, the following specific objectives need to be fulfilled:</a:t>
            </a:r>
            <a:endParaRPr sz="1300">
              <a:latin typeface="Karla"/>
              <a:ea typeface="Karla"/>
              <a:cs typeface="Karla"/>
              <a:sym typeface="Karla"/>
            </a:endParaRPr>
          </a:p>
          <a:p>
            <a:pPr indent="-311150" lvl="0" marL="457200" rtl="0" algn="l">
              <a:lnSpc>
                <a:spcPct val="115000"/>
              </a:lnSpc>
              <a:spcBef>
                <a:spcPts val="1000"/>
              </a:spcBef>
              <a:spcAft>
                <a:spcPts val="0"/>
              </a:spcAft>
              <a:buSzPts val="1300"/>
              <a:buFont typeface="Karla"/>
              <a:buChar char="➢"/>
            </a:pPr>
            <a:r>
              <a:rPr lang="pt-PT" sz="1300">
                <a:latin typeface="Karla"/>
                <a:ea typeface="Karla"/>
                <a:cs typeface="Karla"/>
                <a:sym typeface="Karla"/>
              </a:rPr>
              <a:t>Study of the theme's relevant topics and presentation of its state-of-the-art;</a:t>
            </a:r>
            <a:endParaRPr sz="1300">
              <a:latin typeface="Karla"/>
              <a:ea typeface="Karla"/>
              <a:cs typeface="Karla"/>
              <a:sym typeface="Karla"/>
            </a:endParaRPr>
          </a:p>
          <a:p>
            <a:pPr indent="-311150" lvl="0" marL="457200" rtl="0" algn="l">
              <a:lnSpc>
                <a:spcPct val="115000"/>
              </a:lnSpc>
              <a:spcBef>
                <a:spcPts val="0"/>
              </a:spcBef>
              <a:spcAft>
                <a:spcPts val="0"/>
              </a:spcAft>
              <a:buSzPts val="1300"/>
              <a:buFont typeface="Karla"/>
              <a:buChar char="➢"/>
            </a:pPr>
            <a:r>
              <a:rPr lang="pt-PT" sz="1300">
                <a:latin typeface="Karla"/>
                <a:ea typeface="Karla"/>
                <a:cs typeface="Karla"/>
                <a:sym typeface="Karla"/>
              </a:rPr>
              <a:t>Scrutiny and processing of data from sensors;</a:t>
            </a:r>
            <a:endParaRPr sz="1300">
              <a:latin typeface="Karla"/>
              <a:ea typeface="Karla"/>
              <a:cs typeface="Karla"/>
              <a:sym typeface="Karla"/>
            </a:endParaRPr>
          </a:p>
          <a:p>
            <a:pPr indent="-311150" lvl="0" marL="457200" rtl="0" algn="l">
              <a:lnSpc>
                <a:spcPct val="115000"/>
              </a:lnSpc>
              <a:spcBef>
                <a:spcPts val="0"/>
              </a:spcBef>
              <a:spcAft>
                <a:spcPts val="0"/>
              </a:spcAft>
              <a:buSzPts val="1300"/>
              <a:buFont typeface="Karla"/>
              <a:buChar char="➢"/>
            </a:pPr>
            <a:r>
              <a:rPr lang="pt-PT" sz="1300">
                <a:latin typeface="Karla"/>
                <a:ea typeface="Karla"/>
                <a:cs typeface="Karla"/>
                <a:sym typeface="Karla"/>
              </a:rPr>
              <a:t>Development of a VCI Digital Twin using the microscopic traffic simulator SUMO;</a:t>
            </a:r>
            <a:endParaRPr sz="1300">
              <a:latin typeface="Karla"/>
              <a:ea typeface="Karla"/>
              <a:cs typeface="Karla"/>
              <a:sym typeface="Karla"/>
            </a:endParaRPr>
          </a:p>
          <a:p>
            <a:pPr indent="-311150" lvl="0" marL="457200" rtl="0" algn="l">
              <a:lnSpc>
                <a:spcPct val="115000"/>
              </a:lnSpc>
              <a:spcBef>
                <a:spcPts val="0"/>
              </a:spcBef>
              <a:spcAft>
                <a:spcPts val="0"/>
              </a:spcAft>
              <a:buSzPts val="1300"/>
              <a:buFont typeface="Karla"/>
              <a:buChar char="➢"/>
            </a:pPr>
            <a:r>
              <a:rPr lang="pt-PT" sz="1300">
                <a:latin typeface="Karla"/>
                <a:ea typeface="Karla"/>
                <a:cs typeface="Karla"/>
                <a:sym typeface="Karla"/>
              </a:rPr>
              <a:t>Model validation through comparison with sensor data;</a:t>
            </a:r>
            <a:endParaRPr sz="1300">
              <a:latin typeface="Karla"/>
              <a:ea typeface="Karla"/>
              <a:cs typeface="Karla"/>
              <a:sym typeface="Karla"/>
            </a:endParaRPr>
          </a:p>
          <a:p>
            <a:pPr indent="-311150" lvl="0" marL="457200" rtl="0" algn="l">
              <a:lnSpc>
                <a:spcPct val="115000"/>
              </a:lnSpc>
              <a:spcBef>
                <a:spcPts val="0"/>
              </a:spcBef>
              <a:spcAft>
                <a:spcPts val="0"/>
              </a:spcAft>
              <a:buSzPts val="1300"/>
              <a:buFont typeface="Karla"/>
              <a:buChar char="➢"/>
            </a:pPr>
            <a:r>
              <a:rPr lang="pt-PT" sz="1300">
                <a:latin typeface="Karla"/>
                <a:ea typeface="Karla"/>
                <a:cs typeface="Karla"/>
                <a:sym typeface="Karla"/>
              </a:rPr>
              <a:t>Data generation in highway locations devoid of sensors;</a:t>
            </a:r>
            <a:endParaRPr sz="1300">
              <a:latin typeface="Karla"/>
              <a:ea typeface="Karla"/>
              <a:cs typeface="Karla"/>
              <a:sym typeface="Karla"/>
            </a:endParaRPr>
          </a:p>
          <a:p>
            <a:pPr indent="-311150" lvl="0" marL="457200" rtl="0" algn="l">
              <a:lnSpc>
                <a:spcPct val="115000"/>
              </a:lnSpc>
              <a:spcBef>
                <a:spcPts val="0"/>
              </a:spcBef>
              <a:spcAft>
                <a:spcPts val="0"/>
              </a:spcAft>
              <a:buSzPts val="1300"/>
              <a:buFont typeface="Karla"/>
              <a:buChar char="➢"/>
            </a:pPr>
            <a:r>
              <a:rPr lang="pt-PT" sz="1300">
                <a:latin typeface="Karla"/>
                <a:ea typeface="Karla"/>
                <a:cs typeface="Karla"/>
                <a:sym typeface="Karla"/>
              </a:rPr>
              <a:t>Incorporation of produced data in the DT and respective validation.</a:t>
            </a:r>
            <a:endParaRPr sz="1300">
              <a:latin typeface="Karla"/>
              <a:ea typeface="Karla"/>
              <a:cs typeface="Karla"/>
              <a:sym typeface="Karla"/>
            </a:endParaRPr>
          </a:p>
        </p:txBody>
      </p:sp>
      <p:sp>
        <p:nvSpPr>
          <p:cNvPr id="133" name="Google Shape;133;p21"/>
          <p:cNvSpPr txBox="1"/>
          <p:nvPr/>
        </p:nvSpPr>
        <p:spPr>
          <a:xfrm>
            <a:off x="717800" y="4054600"/>
            <a:ext cx="8274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Clr>
                <a:schemeClr val="dk1"/>
              </a:buClr>
              <a:buSzPts val="1100"/>
              <a:buFont typeface="Arial"/>
              <a:buNone/>
            </a:pPr>
            <a:r>
              <a:rPr lang="pt-PT" sz="1300">
                <a:latin typeface="Karla"/>
                <a:ea typeface="Karla"/>
                <a:cs typeface="Karla"/>
                <a:sym typeface="Karla"/>
              </a:rPr>
              <a:t>In addition to generating a solid dissertation document, the developed work must be valuable to ARMIS.</a:t>
            </a:r>
            <a:endParaRPr sz="1300">
              <a:latin typeface="Karla"/>
              <a:ea typeface="Karla"/>
              <a:cs typeface="Karla"/>
              <a:sym typeface="Karl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717800" y="383175"/>
            <a:ext cx="7708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pt-PT"/>
              <a:t>State of the art: Definition of Digital Twin</a:t>
            </a:r>
            <a:endParaRPr/>
          </a:p>
        </p:txBody>
      </p:sp>
      <p:sp>
        <p:nvSpPr>
          <p:cNvPr id="139" name="Google Shape;139;p22"/>
          <p:cNvSpPr txBox="1"/>
          <p:nvPr/>
        </p:nvSpPr>
        <p:spPr>
          <a:xfrm>
            <a:off x="717800" y="902400"/>
            <a:ext cx="81630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PT" sz="1300">
                <a:latin typeface="Karla"/>
                <a:ea typeface="Karla"/>
                <a:cs typeface="Karla"/>
                <a:sym typeface="Karla"/>
              </a:rPr>
              <a:t>The meaning of this term has varied over time to reflect new applications. Due to the ever-changing definitions, there is a degree of uncertainty around the terminology, making it challenging to describe. The promising future of this technology requires a more definitive definition.</a:t>
            </a:r>
            <a:endParaRPr sz="1300">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sz="1300">
              <a:latin typeface="Karla"/>
              <a:ea typeface="Karla"/>
              <a:cs typeface="Karla"/>
              <a:sym typeface="Karla"/>
            </a:endParaRPr>
          </a:p>
          <a:p>
            <a:pPr indent="0" lvl="0" marL="0" rtl="0" algn="l">
              <a:spcBef>
                <a:spcPts val="0"/>
              </a:spcBef>
              <a:spcAft>
                <a:spcPts val="0"/>
              </a:spcAft>
              <a:buClr>
                <a:schemeClr val="dk1"/>
              </a:buClr>
              <a:buSzPts val="1100"/>
              <a:buFont typeface="Arial"/>
              <a:buNone/>
            </a:pPr>
            <a:r>
              <a:rPr lang="pt-PT" sz="1300">
                <a:solidFill>
                  <a:schemeClr val="hlink"/>
                </a:solidFill>
                <a:uFill>
                  <a:noFill/>
                </a:uFill>
                <a:latin typeface="Karla"/>
                <a:ea typeface="Karla"/>
                <a:cs typeface="Karla"/>
                <a:sym typeface="Karla"/>
                <a:hlinkClick r:id="rId3"/>
              </a:rPr>
              <a:t>[1]</a:t>
            </a:r>
            <a:r>
              <a:rPr lang="pt-PT" sz="1300">
                <a:latin typeface="Karla"/>
                <a:ea typeface="Karla"/>
                <a:cs typeface="Karla"/>
                <a:sym typeface="Karla"/>
              </a:rPr>
              <a:t> conducts an exhaustive systematic literature review on Digital Twins, seeking to narrow down the meaning of this concept, defining it as follows:</a:t>
            </a:r>
            <a:endParaRPr sz="1300">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sz="1300">
              <a:latin typeface="Karla"/>
              <a:ea typeface="Karla"/>
              <a:cs typeface="Karla"/>
              <a:sym typeface="Karla"/>
            </a:endParaRPr>
          </a:p>
          <a:p>
            <a:pPr indent="0" lvl="0" marL="0" rtl="0" algn="ctr">
              <a:spcBef>
                <a:spcPts val="0"/>
              </a:spcBef>
              <a:spcAft>
                <a:spcPts val="0"/>
              </a:spcAft>
              <a:buClr>
                <a:schemeClr val="dk1"/>
              </a:buClr>
              <a:buSzPts val="1100"/>
              <a:buFont typeface="Arial"/>
              <a:buNone/>
            </a:pPr>
            <a:r>
              <a:rPr i="1" lang="pt-PT" sz="1300">
                <a:latin typeface="Karla"/>
                <a:ea typeface="Karla"/>
                <a:cs typeface="Karla"/>
                <a:sym typeface="Karla"/>
              </a:rPr>
              <a:t>“A set of adaptive models that emulate the behaviour of a physical system in a virtual system getting real-time data to update itself along its life cycle. The digital twin replicates the physical system to predict failures and opportunities for change, prescribe real-time actions for optimizing and/or mitigating unexpected events by observing and evaluating the operating profile system.”</a:t>
            </a:r>
            <a:endParaRPr sz="1300">
              <a:latin typeface="Karla"/>
              <a:ea typeface="Karla"/>
              <a:cs typeface="Karla"/>
              <a:sym typeface="Karla"/>
            </a:endParaRPr>
          </a:p>
        </p:txBody>
      </p:sp>
      <p:sp>
        <p:nvSpPr>
          <p:cNvPr id="140" name="Google Shape;140;p22"/>
          <p:cNvSpPr txBox="1"/>
          <p:nvPr>
            <p:ph idx="12" type="sldNum"/>
          </p:nvPr>
        </p:nvSpPr>
        <p:spPr>
          <a:xfrm>
            <a:off x="8556784" y="48260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41" name="Google Shape;141;p22"/>
          <p:cNvSpPr txBox="1"/>
          <p:nvPr/>
        </p:nvSpPr>
        <p:spPr>
          <a:xfrm>
            <a:off x="1174100" y="4896325"/>
            <a:ext cx="6795600" cy="155700"/>
          </a:xfrm>
          <a:prstGeom prst="rect">
            <a:avLst/>
          </a:prstGeom>
          <a:noFill/>
          <a:ln>
            <a:noFill/>
          </a:ln>
        </p:spPr>
        <p:txBody>
          <a:bodyPr anchorCtr="0" anchor="ctr" bIns="91425" lIns="91425" spcFirstLastPara="1" rIns="91425" wrap="square" tIns="91425">
            <a:noAutofit/>
          </a:bodyPr>
          <a:lstStyle/>
          <a:p>
            <a:pPr indent="-279400" lvl="0" marL="279400" rtl="0" algn="l">
              <a:lnSpc>
                <a:spcPct val="135000"/>
              </a:lnSpc>
              <a:spcBef>
                <a:spcPts val="0"/>
              </a:spcBef>
              <a:spcAft>
                <a:spcPts val="0"/>
              </a:spcAft>
              <a:buNone/>
            </a:pPr>
            <a:r>
              <a:rPr lang="pt-PT" sz="600"/>
              <a:t>[1] </a:t>
            </a:r>
            <a:r>
              <a:rPr lang="pt-PT" sz="600"/>
              <a:t>Semeraro, Concetta, Mario Lezoche, Hervé Panetto, e Michele Dassisti. «Digital Twin Paradigm: A Systematic Literature Review». </a:t>
            </a:r>
            <a:r>
              <a:rPr i="1" lang="pt-PT" sz="600"/>
              <a:t>Computers in Industry</a:t>
            </a:r>
            <a:r>
              <a:rPr lang="pt-PT" sz="600"/>
              <a:t> 130 (1 de setembro de 2021): 103469.</a:t>
            </a:r>
            <a:endParaRPr sz="600"/>
          </a:p>
        </p:txBody>
      </p:sp>
      <p:sp>
        <p:nvSpPr>
          <p:cNvPr id="142" name="Google Shape;142;p22"/>
          <p:cNvSpPr txBox="1"/>
          <p:nvPr/>
        </p:nvSpPr>
        <p:spPr>
          <a:xfrm>
            <a:off x="1174100" y="4993675"/>
            <a:ext cx="5840700" cy="155700"/>
          </a:xfrm>
          <a:prstGeom prst="rect">
            <a:avLst/>
          </a:prstGeom>
          <a:noFill/>
          <a:ln>
            <a:noFill/>
          </a:ln>
        </p:spPr>
        <p:txBody>
          <a:bodyPr anchorCtr="0" anchor="ctr" bIns="91425" lIns="91425" spcFirstLastPara="1" rIns="91425" wrap="square" tIns="91425">
            <a:noAutofit/>
          </a:bodyPr>
          <a:lstStyle/>
          <a:p>
            <a:pPr indent="-279400" lvl="0" marL="279400" rtl="0" algn="l">
              <a:lnSpc>
                <a:spcPct val="135000"/>
              </a:lnSpc>
              <a:spcBef>
                <a:spcPts val="0"/>
              </a:spcBef>
              <a:spcAft>
                <a:spcPts val="0"/>
              </a:spcAft>
              <a:buNone/>
            </a:pPr>
            <a:r>
              <a:rPr lang="pt-PT" sz="600"/>
              <a:t>[2] </a:t>
            </a:r>
            <a:r>
              <a:rPr lang="pt-PT" sz="600"/>
              <a:t>Fuller, Aidan, Zhong Fan, Charles Day, e Chris Barlow. «Digital Twin: Enabling Technologies, Challenges and Open Research». </a:t>
            </a:r>
            <a:r>
              <a:rPr i="1" lang="pt-PT" sz="600"/>
              <a:t>IEEE Access</a:t>
            </a:r>
            <a:r>
              <a:rPr lang="pt-PT" sz="600"/>
              <a:t> 8 (2020): 108952–71.</a:t>
            </a:r>
            <a:endParaRPr sz="600"/>
          </a:p>
        </p:txBody>
      </p:sp>
      <p:pic>
        <p:nvPicPr>
          <p:cNvPr id="143" name="Google Shape;143;p22"/>
          <p:cNvPicPr preferRelativeResize="0"/>
          <p:nvPr/>
        </p:nvPicPr>
        <p:blipFill>
          <a:blip r:embed="rId4">
            <a:alphaModFix/>
          </a:blip>
          <a:stretch>
            <a:fillRect/>
          </a:stretch>
        </p:blipFill>
        <p:spPr>
          <a:xfrm>
            <a:off x="2112838" y="3739713"/>
            <a:ext cx="5372901" cy="1010125"/>
          </a:xfrm>
          <a:prstGeom prst="rect">
            <a:avLst/>
          </a:prstGeom>
          <a:noFill/>
          <a:ln>
            <a:noFill/>
          </a:ln>
        </p:spPr>
      </p:pic>
      <p:sp>
        <p:nvSpPr>
          <p:cNvPr id="144" name="Google Shape;144;p22"/>
          <p:cNvSpPr txBox="1"/>
          <p:nvPr/>
        </p:nvSpPr>
        <p:spPr>
          <a:xfrm>
            <a:off x="717800" y="3191725"/>
            <a:ext cx="8163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PT" sz="1300">
                <a:latin typeface="Karla"/>
                <a:ea typeface="Karla"/>
                <a:cs typeface="Karla"/>
                <a:sym typeface="Karla"/>
              </a:rPr>
              <a:t>The uncertainties about this term result in some fallacies by some authors. </a:t>
            </a:r>
            <a:r>
              <a:rPr lang="pt-PT" sz="1300">
                <a:solidFill>
                  <a:schemeClr val="hlink"/>
                </a:solidFill>
                <a:uFill>
                  <a:noFill/>
                </a:uFill>
                <a:latin typeface="Karla"/>
                <a:ea typeface="Karla"/>
                <a:cs typeface="Karla"/>
                <a:sym typeface="Karla"/>
                <a:hlinkClick r:id="rId5"/>
              </a:rPr>
              <a:t>[2]</a:t>
            </a:r>
            <a:r>
              <a:rPr lang="pt-PT" sz="1300">
                <a:latin typeface="Karla"/>
                <a:ea typeface="Karla"/>
                <a:cs typeface="Karla"/>
                <a:sym typeface="Karla"/>
              </a:rPr>
              <a:t> presents three definitions that help identify the general misconceptions in the literature:</a:t>
            </a:r>
            <a:endParaRPr sz="1300">
              <a:latin typeface="Karla"/>
              <a:ea typeface="Karla"/>
              <a:cs typeface="Karla"/>
              <a:sym typeface="Karl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17800" y="383175"/>
            <a:ext cx="7708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State of the art</a:t>
            </a:r>
            <a:r>
              <a:rPr lang="pt-PT"/>
              <a:t>: Challenges of Digital Twins</a:t>
            </a:r>
            <a:endParaRPr/>
          </a:p>
        </p:txBody>
      </p:sp>
      <p:sp>
        <p:nvSpPr>
          <p:cNvPr id="150" name="Google Shape;150;p23"/>
          <p:cNvSpPr txBox="1"/>
          <p:nvPr/>
        </p:nvSpPr>
        <p:spPr>
          <a:xfrm>
            <a:off x="717800" y="902400"/>
            <a:ext cx="8163000" cy="315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PT" sz="1300">
                <a:latin typeface="Karla"/>
                <a:ea typeface="Karla"/>
                <a:cs typeface="Karla"/>
                <a:sym typeface="Karla"/>
              </a:rPr>
              <a:t>DTs coexist alongside AI and IoT technology, resulting in shared difficulties. The most significant challenges of this technology are:</a:t>
            </a:r>
            <a:endParaRPr sz="1300">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sz="1300">
              <a:latin typeface="Karla"/>
              <a:ea typeface="Karla"/>
              <a:cs typeface="Karla"/>
              <a:sym typeface="Karla"/>
            </a:endParaRPr>
          </a:p>
          <a:p>
            <a:pPr indent="-312950" lvl="0" marL="460800" rtl="0" algn="l">
              <a:spcBef>
                <a:spcPts val="0"/>
              </a:spcBef>
              <a:spcAft>
                <a:spcPts val="0"/>
              </a:spcAft>
              <a:buSzPts val="1300"/>
              <a:buFont typeface="Karla"/>
              <a:buChar char="●"/>
            </a:pPr>
            <a:r>
              <a:rPr lang="pt-PT" sz="1300">
                <a:latin typeface="Karla"/>
                <a:ea typeface="Karla"/>
                <a:cs typeface="Karla"/>
                <a:sym typeface="Karla"/>
              </a:rPr>
              <a:t>The limitations of the present IT infrastructure;</a:t>
            </a:r>
            <a:endParaRPr sz="1300">
              <a:latin typeface="Karla"/>
              <a:ea typeface="Karla"/>
              <a:cs typeface="Karla"/>
              <a:sym typeface="Karla"/>
            </a:endParaRPr>
          </a:p>
          <a:p>
            <a:pPr indent="-312950" lvl="0" marL="460800" rtl="0" algn="l">
              <a:spcBef>
                <a:spcPts val="1000"/>
              </a:spcBef>
              <a:spcAft>
                <a:spcPts val="0"/>
              </a:spcAft>
              <a:buSzPts val="1300"/>
              <a:buFont typeface="Karla"/>
              <a:buChar char="●"/>
            </a:pPr>
            <a:r>
              <a:rPr lang="pt-PT" sz="1300">
                <a:latin typeface="Karla"/>
                <a:ea typeface="Karla"/>
                <a:cs typeface="Karla"/>
                <a:sym typeface="Karla"/>
              </a:rPr>
              <a:t>The need for high-quality noise-free data from a continuous, uninterrupted stream;</a:t>
            </a:r>
            <a:endParaRPr sz="1300">
              <a:latin typeface="Karla"/>
              <a:ea typeface="Karla"/>
              <a:cs typeface="Karla"/>
              <a:sym typeface="Karla"/>
            </a:endParaRPr>
          </a:p>
          <a:p>
            <a:pPr indent="-312950" lvl="0" marL="460800" rtl="0" algn="l">
              <a:spcBef>
                <a:spcPts val="1000"/>
              </a:spcBef>
              <a:spcAft>
                <a:spcPts val="0"/>
              </a:spcAft>
              <a:buSzPts val="1300"/>
              <a:buFont typeface="Karla"/>
              <a:buChar char="●"/>
            </a:pPr>
            <a:r>
              <a:rPr lang="pt-PT" sz="1300">
                <a:latin typeface="Karla"/>
                <a:ea typeface="Karla"/>
                <a:cs typeface="Karla"/>
                <a:sym typeface="Karla"/>
              </a:rPr>
              <a:t>Privacy and security issues;</a:t>
            </a:r>
            <a:endParaRPr sz="1300">
              <a:latin typeface="Karla"/>
              <a:ea typeface="Karla"/>
              <a:cs typeface="Karla"/>
              <a:sym typeface="Karla"/>
            </a:endParaRPr>
          </a:p>
          <a:p>
            <a:pPr indent="-312950" lvl="0" marL="460800" rtl="0" algn="l">
              <a:spcBef>
                <a:spcPts val="1000"/>
              </a:spcBef>
              <a:spcAft>
                <a:spcPts val="0"/>
              </a:spcAft>
              <a:buSzPts val="1300"/>
              <a:buFont typeface="Karla"/>
              <a:buChar char="●"/>
            </a:pPr>
            <a:r>
              <a:rPr lang="pt-PT" sz="1300">
                <a:latin typeface="Karla"/>
                <a:ea typeface="Karla"/>
                <a:cs typeface="Karla"/>
                <a:sym typeface="Karla"/>
              </a:rPr>
              <a:t>Trust difficulties;</a:t>
            </a:r>
            <a:endParaRPr sz="1300">
              <a:latin typeface="Karla"/>
              <a:ea typeface="Karla"/>
              <a:cs typeface="Karla"/>
              <a:sym typeface="Karla"/>
            </a:endParaRPr>
          </a:p>
          <a:p>
            <a:pPr indent="-312950" lvl="0" marL="460800" rtl="0" algn="l">
              <a:spcBef>
                <a:spcPts val="1000"/>
              </a:spcBef>
              <a:spcAft>
                <a:spcPts val="0"/>
              </a:spcAft>
              <a:buSzPts val="1300"/>
              <a:buFont typeface="Karla"/>
              <a:buChar char="●"/>
            </a:pPr>
            <a:r>
              <a:rPr lang="pt-PT" sz="1300">
                <a:latin typeface="Karla"/>
                <a:ea typeface="Karla"/>
                <a:cs typeface="Karla"/>
                <a:sym typeface="Karla"/>
              </a:rPr>
              <a:t>High expectations of this tool;</a:t>
            </a:r>
            <a:endParaRPr sz="1300">
              <a:latin typeface="Karla"/>
              <a:ea typeface="Karla"/>
              <a:cs typeface="Karla"/>
              <a:sym typeface="Karla"/>
            </a:endParaRPr>
          </a:p>
          <a:p>
            <a:pPr indent="-312950" lvl="0" marL="460800" rtl="0" algn="l">
              <a:spcBef>
                <a:spcPts val="1000"/>
              </a:spcBef>
              <a:spcAft>
                <a:spcPts val="0"/>
              </a:spcAft>
              <a:buSzPts val="1300"/>
              <a:buFont typeface="Karla"/>
              <a:buChar char="●"/>
            </a:pPr>
            <a:r>
              <a:rPr lang="pt-PT" sz="1300">
                <a:latin typeface="Karla"/>
                <a:ea typeface="Karla"/>
                <a:cs typeface="Karla"/>
                <a:sym typeface="Karla"/>
              </a:rPr>
              <a:t>Absence of a standardised modelling methodology;</a:t>
            </a:r>
            <a:endParaRPr sz="1300">
              <a:latin typeface="Karla"/>
              <a:ea typeface="Karla"/>
              <a:cs typeface="Karla"/>
              <a:sym typeface="Karla"/>
            </a:endParaRPr>
          </a:p>
          <a:p>
            <a:pPr indent="-312950" lvl="0" marL="460800" rtl="0" algn="l">
              <a:spcBef>
                <a:spcPts val="1000"/>
              </a:spcBef>
              <a:spcAft>
                <a:spcPts val="1000"/>
              </a:spcAft>
              <a:buSzPts val="1300"/>
              <a:buFont typeface="Karla"/>
              <a:buChar char="●"/>
            </a:pPr>
            <a:r>
              <a:rPr lang="pt-PT" sz="1300">
                <a:latin typeface="Karla"/>
                <a:ea typeface="Karla"/>
                <a:cs typeface="Karla"/>
                <a:sym typeface="Karla"/>
              </a:rPr>
              <a:t>Ensuring that information relating to domain use is conveyed to each development and functional level of DT modelling.</a:t>
            </a:r>
            <a:endParaRPr sz="1300">
              <a:latin typeface="Karla"/>
              <a:ea typeface="Karla"/>
              <a:cs typeface="Karla"/>
              <a:sym typeface="Karla"/>
            </a:endParaRPr>
          </a:p>
        </p:txBody>
      </p:sp>
      <p:sp>
        <p:nvSpPr>
          <p:cNvPr id="151" name="Google Shape;151;p23"/>
          <p:cNvSpPr txBox="1"/>
          <p:nvPr>
            <p:ph idx="12" type="sldNum"/>
          </p:nvPr>
        </p:nvSpPr>
        <p:spPr>
          <a:xfrm>
            <a:off x="8556784" y="48260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17800" y="383175"/>
            <a:ext cx="7708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State of the art: Data Sources</a:t>
            </a:r>
            <a:endParaRPr/>
          </a:p>
        </p:txBody>
      </p:sp>
      <p:sp>
        <p:nvSpPr>
          <p:cNvPr id="157" name="Google Shape;157;p24"/>
          <p:cNvSpPr txBox="1"/>
          <p:nvPr/>
        </p:nvSpPr>
        <p:spPr>
          <a:xfrm>
            <a:off x="717800" y="902400"/>
            <a:ext cx="81630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PT" sz="1300">
                <a:latin typeface="Karla"/>
                <a:ea typeface="Karla"/>
                <a:cs typeface="Karla"/>
                <a:sym typeface="Karla"/>
              </a:rPr>
              <a:t>DTs must perceive the current state of the physical entity by collecting the surrounding environmental information and communicating it in real time to the virtual model system.</a:t>
            </a:r>
            <a:endParaRPr sz="1300">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sz="1300">
              <a:latin typeface="Karla"/>
              <a:ea typeface="Karla"/>
              <a:cs typeface="Karla"/>
              <a:sym typeface="Karla"/>
            </a:endParaRPr>
          </a:p>
          <a:p>
            <a:pPr indent="0" lvl="0" marL="0" rtl="0" algn="l">
              <a:spcBef>
                <a:spcPts val="0"/>
              </a:spcBef>
              <a:spcAft>
                <a:spcPts val="0"/>
              </a:spcAft>
              <a:buClr>
                <a:schemeClr val="dk1"/>
              </a:buClr>
              <a:buSzPts val="1100"/>
              <a:buFont typeface="Arial"/>
              <a:buNone/>
            </a:pPr>
            <a:r>
              <a:rPr lang="pt-PT" sz="1300">
                <a:solidFill>
                  <a:schemeClr val="hlink"/>
                </a:solidFill>
                <a:uFill>
                  <a:noFill/>
                </a:uFill>
                <a:latin typeface="Karla"/>
                <a:ea typeface="Karla"/>
                <a:cs typeface="Karla"/>
                <a:sym typeface="Karla"/>
                <a:hlinkClick r:id="rId3"/>
              </a:rPr>
              <a:t>[3]</a:t>
            </a:r>
            <a:r>
              <a:rPr lang="pt-PT" sz="1300">
                <a:latin typeface="Karla"/>
                <a:ea typeface="Karla"/>
                <a:cs typeface="Karla"/>
                <a:sym typeface="Karla"/>
              </a:rPr>
              <a:t> grouped available data into three broad types:</a:t>
            </a:r>
            <a:endParaRPr sz="1300">
              <a:latin typeface="Karla"/>
              <a:ea typeface="Karla"/>
              <a:cs typeface="Karla"/>
              <a:sym typeface="Karla"/>
            </a:endParaRPr>
          </a:p>
          <a:p>
            <a:pPr indent="0" lvl="0" marL="0" rtl="0" algn="l">
              <a:spcBef>
                <a:spcPts val="0"/>
              </a:spcBef>
              <a:spcAft>
                <a:spcPts val="0"/>
              </a:spcAft>
              <a:buClr>
                <a:schemeClr val="dk1"/>
              </a:buClr>
              <a:buSzPts val="1100"/>
              <a:buFont typeface="Arial"/>
              <a:buNone/>
            </a:pPr>
            <a:r>
              <a:t/>
            </a:r>
            <a:endParaRPr sz="1300">
              <a:latin typeface="Karla"/>
              <a:ea typeface="Karla"/>
              <a:cs typeface="Karla"/>
              <a:sym typeface="Karla"/>
            </a:endParaRPr>
          </a:p>
          <a:p>
            <a:pPr indent="-311150" lvl="0" marL="457200" rtl="0" algn="l">
              <a:spcBef>
                <a:spcPts val="0"/>
              </a:spcBef>
              <a:spcAft>
                <a:spcPts val="0"/>
              </a:spcAft>
              <a:buSzPts val="1300"/>
              <a:buFont typeface="Karla"/>
              <a:buChar char="●"/>
            </a:pPr>
            <a:r>
              <a:rPr b="1" lang="pt-PT" sz="1300">
                <a:latin typeface="Karla"/>
                <a:ea typeface="Karla"/>
                <a:cs typeface="Karla"/>
                <a:sym typeface="Karla"/>
              </a:rPr>
              <a:t>Static observations:</a:t>
            </a:r>
            <a:r>
              <a:rPr lang="pt-PT" sz="1300">
                <a:latin typeface="Karla"/>
                <a:ea typeface="Karla"/>
                <a:cs typeface="Karla"/>
                <a:sym typeface="Karla"/>
              </a:rPr>
              <a:t> real-time information obtained in fixed locations in the network, e.g. from induction loops or surveillance systems;</a:t>
            </a:r>
            <a:endParaRPr sz="1300">
              <a:latin typeface="Karla"/>
              <a:ea typeface="Karla"/>
              <a:cs typeface="Karla"/>
              <a:sym typeface="Karla"/>
            </a:endParaRPr>
          </a:p>
          <a:p>
            <a:pPr indent="-311150" lvl="0" marL="457200" rtl="0" algn="l">
              <a:spcBef>
                <a:spcPts val="1000"/>
              </a:spcBef>
              <a:spcAft>
                <a:spcPts val="0"/>
              </a:spcAft>
              <a:buSzPts val="1300"/>
              <a:buFont typeface="Karla"/>
              <a:buChar char="●"/>
            </a:pPr>
            <a:r>
              <a:rPr b="1" lang="pt-PT" sz="1300">
                <a:latin typeface="Karla"/>
                <a:ea typeface="Karla"/>
                <a:cs typeface="Karla"/>
                <a:sym typeface="Karla"/>
              </a:rPr>
              <a:t>Route observations:</a:t>
            </a:r>
            <a:r>
              <a:rPr lang="pt-PT" sz="1300">
                <a:latin typeface="Karla"/>
                <a:ea typeface="Karla"/>
                <a:cs typeface="Karla"/>
                <a:sym typeface="Karla"/>
              </a:rPr>
              <a:t> usually obtained from GPS-enabled vehicles, smartphones or traffic operators;</a:t>
            </a:r>
            <a:endParaRPr sz="1300">
              <a:latin typeface="Karla"/>
              <a:ea typeface="Karla"/>
              <a:cs typeface="Karla"/>
              <a:sym typeface="Karla"/>
            </a:endParaRPr>
          </a:p>
          <a:p>
            <a:pPr indent="-311150" lvl="0" marL="457200" rtl="0" algn="l">
              <a:spcBef>
                <a:spcPts val="1000"/>
              </a:spcBef>
              <a:spcAft>
                <a:spcPts val="0"/>
              </a:spcAft>
              <a:buSzPts val="1300"/>
              <a:buFont typeface="Karla"/>
              <a:buChar char="●"/>
            </a:pPr>
            <a:r>
              <a:rPr b="1" lang="pt-PT" sz="1300">
                <a:latin typeface="Karla"/>
                <a:ea typeface="Karla"/>
                <a:cs typeface="Karla"/>
                <a:sym typeface="Karla"/>
              </a:rPr>
              <a:t>Global observations:</a:t>
            </a:r>
            <a:r>
              <a:rPr lang="pt-PT" sz="1300">
                <a:latin typeface="Karla"/>
                <a:ea typeface="Karla"/>
                <a:cs typeface="Karla"/>
                <a:sym typeface="Karla"/>
              </a:rPr>
              <a:t> usually obtained from a secondary source, like weather reports or special events.</a:t>
            </a:r>
            <a:endParaRPr sz="1300">
              <a:latin typeface="Karla"/>
              <a:ea typeface="Karla"/>
              <a:cs typeface="Karla"/>
              <a:sym typeface="Karla"/>
            </a:endParaRPr>
          </a:p>
          <a:p>
            <a:pPr indent="0" lvl="0" marL="0" rtl="0" algn="l">
              <a:spcBef>
                <a:spcPts val="1000"/>
              </a:spcBef>
              <a:spcAft>
                <a:spcPts val="0"/>
              </a:spcAft>
              <a:buNone/>
            </a:pPr>
            <a:r>
              <a:t/>
            </a:r>
            <a:endParaRPr sz="1300">
              <a:latin typeface="Karla"/>
              <a:ea typeface="Karla"/>
              <a:cs typeface="Karla"/>
              <a:sym typeface="Karla"/>
            </a:endParaRPr>
          </a:p>
          <a:p>
            <a:pPr indent="0" lvl="0" marL="0" rtl="0" algn="l">
              <a:spcBef>
                <a:spcPts val="0"/>
              </a:spcBef>
              <a:spcAft>
                <a:spcPts val="0"/>
              </a:spcAft>
              <a:buNone/>
            </a:pPr>
            <a:r>
              <a:rPr lang="pt-PT" sz="1300">
                <a:latin typeface="Karla"/>
                <a:ea typeface="Karla"/>
                <a:cs typeface="Karla"/>
                <a:sym typeface="Karla"/>
              </a:rPr>
              <a:t>When incorporating this information into the system, its uncertainty may also require assessment, especially when using data from unreliable sources like smartphone usage.</a:t>
            </a:r>
            <a:endParaRPr sz="1300">
              <a:latin typeface="Karla"/>
              <a:ea typeface="Karla"/>
              <a:cs typeface="Karla"/>
              <a:sym typeface="Karla"/>
            </a:endParaRPr>
          </a:p>
          <a:p>
            <a:pPr indent="0" lvl="0" marL="0" rtl="0" algn="l">
              <a:spcBef>
                <a:spcPts val="0"/>
              </a:spcBef>
              <a:spcAft>
                <a:spcPts val="0"/>
              </a:spcAft>
              <a:buNone/>
            </a:pPr>
            <a:r>
              <a:t/>
            </a:r>
            <a:endParaRPr sz="1300">
              <a:latin typeface="Karla"/>
              <a:ea typeface="Karla"/>
              <a:cs typeface="Karla"/>
              <a:sym typeface="Karla"/>
            </a:endParaRPr>
          </a:p>
          <a:p>
            <a:pPr indent="0" lvl="0" marL="0" rtl="0" algn="l">
              <a:spcBef>
                <a:spcPts val="0"/>
              </a:spcBef>
              <a:spcAft>
                <a:spcPts val="0"/>
              </a:spcAft>
              <a:buNone/>
            </a:pPr>
            <a:r>
              <a:rPr lang="pt-PT" sz="1300">
                <a:latin typeface="Karla"/>
                <a:ea typeface="Karla"/>
                <a:cs typeface="Karla"/>
                <a:sym typeface="Karla"/>
              </a:rPr>
              <a:t>It is important to emphasize that this work will be based on static observations.</a:t>
            </a:r>
            <a:endParaRPr sz="1300">
              <a:latin typeface="Karla"/>
              <a:ea typeface="Karla"/>
              <a:cs typeface="Karla"/>
              <a:sym typeface="Karla"/>
            </a:endParaRPr>
          </a:p>
        </p:txBody>
      </p:sp>
      <p:sp>
        <p:nvSpPr>
          <p:cNvPr id="158" name="Google Shape;158;p24"/>
          <p:cNvSpPr txBox="1"/>
          <p:nvPr>
            <p:ph idx="12" type="sldNum"/>
          </p:nvPr>
        </p:nvSpPr>
        <p:spPr>
          <a:xfrm>
            <a:off x="8556784" y="48260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59" name="Google Shape;159;p24"/>
          <p:cNvSpPr txBox="1"/>
          <p:nvPr/>
        </p:nvSpPr>
        <p:spPr>
          <a:xfrm>
            <a:off x="986450" y="4930750"/>
            <a:ext cx="7625700" cy="184200"/>
          </a:xfrm>
          <a:prstGeom prst="rect">
            <a:avLst/>
          </a:prstGeom>
          <a:noFill/>
          <a:ln>
            <a:noFill/>
          </a:ln>
        </p:spPr>
        <p:txBody>
          <a:bodyPr anchorCtr="0" anchor="ctr" bIns="91425" lIns="91425" spcFirstLastPara="1" rIns="91425" wrap="square" tIns="91425">
            <a:noAutofit/>
          </a:bodyPr>
          <a:lstStyle/>
          <a:p>
            <a:pPr indent="-279400" lvl="0" marL="279400" rtl="0" algn="l">
              <a:lnSpc>
                <a:spcPct val="135000"/>
              </a:lnSpc>
              <a:spcBef>
                <a:spcPts val="0"/>
              </a:spcBef>
              <a:spcAft>
                <a:spcPts val="0"/>
              </a:spcAft>
              <a:buNone/>
            </a:pPr>
            <a:r>
              <a:rPr lang="pt-PT" sz="600"/>
              <a:t>[3] </a:t>
            </a:r>
            <a:r>
              <a:rPr lang="pt-PT" sz="600"/>
              <a:t>Barros, Joaquim, Miguel Araujo, e Rosaldo J. F. Rossetti. «Short-term real-time traffic prediction methods: A survey». </a:t>
            </a:r>
            <a:r>
              <a:rPr i="1" lang="pt-PT" sz="600"/>
              <a:t>International Conference on Models and Technologies for Intelligent Transportation Systems</a:t>
            </a:r>
            <a:r>
              <a:rPr lang="pt-PT" sz="600"/>
              <a:t>, 2015.</a:t>
            </a:r>
            <a:endParaRPr sz="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