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715000" cx="9144000"/>
  <p:notesSz cx="6858000" cy="9144000"/>
  <p:embeddedFontLst>
    <p:embeddedFont>
      <p:font typeface="Lato"/>
      <p:regular r:id="rId29"/>
      <p:bold r:id="rId30"/>
      <p:italic r:id="rId31"/>
      <p:boldItalic r:id="rId32"/>
    </p:embeddedFont>
    <p:embeddedFont>
      <p:font typeface="Montserrat"/>
      <p:regular r:id="rId33"/>
      <p:bold r:id="rId34"/>
      <p:italic r:id="rId35"/>
      <p:boldItalic r:id="rId36"/>
    </p:embeddedFont>
    <p:embeddedFont>
      <p:font typeface="Karl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2">
          <p15:clr>
            <a:srgbClr val="747775"/>
          </p15:clr>
        </p15:guide>
        <p15:guide id="2" pos="5499">
          <p15:clr>
            <a:srgbClr val="747775"/>
          </p15:clr>
        </p15:guide>
        <p15:guide id="3" orient="horz" pos="916">
          <p15:clr>
            <a:srgbClr val="747775"/>
          </p15:clr>
        </p15:guide>
        <p15:guide id="4" orient="horz" pos="427">
          <p15:clr>
            <a:srgbClr val="747775"/>
          </p15:clr>
        </p15:guide>
        <p15:guide id="5" orient="horz" pos="1041">
          <p15:clr>
            <a:srgbClr val="747775"/>
          </p15:clr>
        </p15:guide>
        <p15:guide id="6" orient="horz" pos="129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2C931-8A6D-4625-9DFB-F00C2388C153}">
  <a:tblStyle styleId="{3622C931-8A6D-4625-9DFB-F00C2388C1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2"/>
        <p:guide pos="5499"/>
        <p:guide pos="916" orient="horz"/>
        <p:guide pos="427" orient="horz"/>
        <p:guide pos="1041" orient="horz"/>
        <p:guide pos="129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Karl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Karla-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Karla-italic.fntdata"/><Relationship Id="rId16" Type="http://schemas.openxmlformats.org/officeDocument/2006/relationships/slide" Target="slides/slide10.xml"/><Relationship Id="rId38" Type="http://schemas.openxmlformats.org/officeDocument/2006/relationships/font" Target="fonts/Karl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a8c9ef39e_0_253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a8c9ef39e_0_2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~13s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7ab64af10_0_3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7ab64af1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~41s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4009e3e0a_0_10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4009e3e0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~52s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4009e3e0a_0_12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4009e3e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~46s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4009e3e0a_0_14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4009e3e0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~56s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4009e3e0a_0_16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4009e3e0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~33s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4009e3e0a_0_20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4009e3e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4009e3e0a_0_22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4009e3e0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~1m17s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4009e3e0a_0_26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4009e3e0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~17s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7ab64af10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7ab64af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4009e3e0a_0_3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4009e3e0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~43s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a8c9ef39e_0_69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a8c9ef39e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~26s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6b1ef1c4f_0_1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6b1ef1c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~38s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a61e4e7a9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8a61e4e7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~1m24s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4e9798255_0_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4e97982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a8c9ef39e_0_34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a8c9ef39e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~1m11s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b3c35102c_0_69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b3c35102c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solidFill>
                  <a:schemeClr val="dk1"/>
                </a:solidFill>
              </a:rPr>
              <a:t>~1m05s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b3c35102c_0_70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b3c35102c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~40s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a8c9ef39e_0_363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a8c9ef39e_0_3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~52s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7ab64af10_0_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7ab64af1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~1m38s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4009e3e0a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4009e3e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~42s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7ab64af10_0_2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7ab64af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~36s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50" name="Shape 50"/>
        <p:cNvGrpSpPr/>
        <p:nvPr/>
      </p:nvGrpSpPr>
      <p:grpSpPr>
        <a:xfrm>
          <a:off x="0" y="0"/>
          <a:ext cx="0" cy="0"/>
          <a:chOff x="0" y="0"/>
          <a:chExt cx="0" cy="0"/>
        </a:xfrm>
      </p:grpSpPr>
      <p:sp>
        <p:nvSpPr>
          <p:cNvPr id="51" name="Google Shape;51;p13"/>
          <p:cNvSpPr txBox="1"/>
          <p:nvPr>
            <p:ph type="title"/>
          </p:nvPr>
        </p:nvSpPr>
        <p:spPr>
          <a:xfrm>
            <a:off x="717800" y="425750"/>
            <a:ext cx="77082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Font typeface="Montserrat"/>
              <a:buNone/>
              <a:defRPr>
                <a:solidFill>
                  <a:schemeClr val="accent5"/>
                </a:solidFill>
                <a:latin typeface="Lato"/>
                <a:ea typeface="Lato"/>
                <a:cs typeface="Lato"/>
                <a:sym typeface="Lato"/>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52" name="Google Shape;52;p13"/>
          <p:cNvSpPr txBox="1"/>
          <p:nvPr>
            <p:ph idx="1" type="subTitle"/>
          </p:nvPr>
        </p:nvSpPr>
        <p:spPr>
          <a:xfrm>
            <a:off x="1454225" y="3768111"/>
            <a:ext cx="2261700" cy="4539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3" name="Google Shape;53;p13"/>
          <p:cNvSpPr txBox="1"/>
          <p:nvPr>
            <p:ph idx="2" type="subTitle"/>
          </p:nvPr>
        </p:nvSpPr>
        <p:spPr>
          <a:xfrm>
            <a:off x="1454225" y="4185278"/>
            <a:ext cx="22617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4" name="Google Shape;54;p13"/>
          <p:cNvSpPr txBox="1"/>
          <p:nvPr>
            <p:ph idx="3" type="subTitle"/>
          </p:nvPr>
        </p:nvSpPr>
        <p:spPr>
          <a:xfrm>
            <a:off x="5427875" y="3768111"/>
            <a:ext cx="2261700" cy="4539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b="1">
                <a:solidFill>
                  <a:schemeClr val="accent1"/>
                </a:solidFill>
              </a:defRPr>
            </a:lvl1pPr>
            <a:lvl2pPr lvl="1" rtl="0" algn="ctr">
              <a:spcBef>
                <a:spcPts val="1200"/>
              </a:spcBef>
              <a:spcAft>
                <a:spcPts val="0"/>
              </a:spcAft>
              <a:buNone/>
              <a:defRPr b="1">
                <a:solidFill>
                  <a:schemeClr val="accent1"/>
                </a:solidFill>
              </a:defRPr>
            </a:lvl2pPr>
            <a:lvl3pPr lvl="2" rtl="0" algn="ctr">
              <a:spcBef>
                <a:spcPts val="1200"/>
              </a:spcBef>
              <a:spcAft>
                <a:spcPts val="0"/>
              </a:spcAft>
              <a:buNone/>
              <a:defRPr b="1">
                <a:solidFill>
                  <a:schemeClr val="accent1"/>
                </a:solidFill>
              </a:defRPr>
            </a:lvl3pPr>
            <a:lvl4pPr lvl="3" rtl="0" algn="ctr">
              <a:spcBef>
                <a:spcPts val="1200"/>
              </a:spcBef>
              <a:spcAft>
                <a:spcPts val="0"/>
              </a:spcAft>
              <a:buNone/>
              <a:defRPr b="1">
                <a:solidFill>
                  <a:schemeClr val="accent1"/>
                </a:solidFill>
              </a:defRPr>
            </a:lvl4pPr>
            <a:lvl5pPr lvl="4" rtl="0" algn="ctr">
              <a:spcBef>
                <a:spcPts val="1200"/>
              </a:spcBef>
              <a:spcAft>
                <a:spcPts val="0"/>
              </a:spcAft>
              <a:buNone/>
              <a:defRPr b="1">
                <a:solidFill>
                  <a:schemeClr val="accent1"/>
                </a:solidFill>
              </a:defRPr>
            </a:lvl5pPr>
            <a:lvl6pPr lvl="5" rtl="0" algn="ctr">
              <a:spcBef>
                <a:spcPts val="1200"/>
              </a:spcBef>
              <a:spcAft>
                <a:spcPts val="0"/>
              </a:spcAft>
              <a:buNone/>
              <a:defRPr b="1">
                <a:solidFill>
                  <a:schemeClr val="accent1"/>
                </a:solidFill>
              </a:defRPr>
            </a:lvl6pPr>
            <a:lvl7pPr lvl="6" rtl="0" algn="ctr">
              <a:spcBef>
                <a:spcPts val="1200"/>
              </a:spcBef>
              <a:spcAft>
                <a:spcPts val="0"/>
              </a:spcAft>
              <a:buNone/>
              <a:defRPr b="1">
                <a:solidFill>
                  <a:schemeClr val="accent1"/>
                </a:solidFill>
              </a:defRPr>
            </a:lvl7pPr>
            <a:lvl8pPr lvl="7" rtl="0" algn="ctr">
              <a:spcBef>
                <a:spcPts val="1200"/>
              </a:spcBef>
              <a:spcAft>
                <a:spcPts val="0"/>
              </a:spcAft>
              <a:buNone/>
              <a:defRPr b="1">
                <a:solidFill>
                  <a:schemeClr val="accent1"/>
                </a:solidFill>
              </a:defRPr>
            </a:lvl8pPr>
            <a:lvl9pPr lvl="8" rtl="0" algn="ctr">
              <a:spcBef>
                <a:spcPts val="1200"/>
              </a:spcBef>
              <a:spcAft>
                <a:spcPts val="1200"/>
              </a:spcAft>
              <a:buNone/>
              <a:defRPr b="1">
                <a:solidFill>
                  <a:schemeClr val="accent1"/>
                </a:solidFill>
              </a:defRPr>
            </a:lvl9pPr>
          </a:lstStyle>
          <a:p/>
        </p:txBody>
      </p:sp>
      <p:sp>
        <p:nvSpPr>
          <p:cNvPr id="55" name="Google Shape;55;p13"/>
          <p:cNvSpPr txBox="1"/>
          <p:nvPr>
            <p:ph idx="4" type="subTitle"/>
          </p:nvPr>
        </p:nvSpPr>
        <p:spPr>
          <a:xfrm>
            <a:off x="5427875" y="4185278"/>
            <a:ext cx="2261700" cy="804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56" name="Google Shape;56;p13"/>
          <p:cNvSpPr/>
          <p:nvPr/>
        </p:nvSpPr>
        <p:spPr>
          <a:xfrm rot="5400000">
            <a:off x="-2385300" y="2294911"/>
            <a:ext cx="50799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58" name="Shape 58"/>
        <p:cNvGrpSpPr/>
        <p:nvPr/>
      </p:nvGrpSpPr>
      <p:grpSpPr>
        <a:xfrm>
          <a:off x="0" y="0"/>
          <a:ext cx="0" cy="0"/>
          <a:chOff x="0" y="0"/>
          <a:chExt cx="0" cy="0"/>
        </a:xfrm>
      </p:grpSpPr>
      <p:sp>
        <p:nvSpPr>
          <p:cNvPr id="59" name="Google Shape;59;p14"/>
          <p:cNvSpPr txBox="1"/>
          <p:nvPr>
            <p:ph type="title"/>
          </p:nvPr>
        </p:nvSpPr>
        <p:spPr>
          <a:xfrm>
            <a:off x="717800" y="425750"/>
            <a:ext cx="7708200" cy="104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0" name="Google Shape;60;p14"/>
          <p:cNvSpPr/>
          <p:nvPr/>
        </p:nvSpPr>
        <p:spPr>
          <a:xfrm flipH="1">
            <a:off x="50" y="5371417"/>
            <a:ext cx="4572000" cy="343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flipH="1">
            <a:off x="4572000" y="5371417"/>
            <a:ext cx="4572000" cy="34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63" name="Shape 63"/>
        <p:cNvGrpSpPr/>
        <p:nvPr/>
      </p:nvGrpSpPr>
      <p:grpSpPr>
        <a:xfrm>
          <a:off x="0" y="0"/>
          <a:ext cx="0" cy="0"/>
          <a:chOff x="0" y="0"/>
          <a:chExt cx="0" cy="0"/>
        </a:xfrm>
      </p:grpSpPr>
      <p:sp>
        <p:nvSpPr>
          <p:cNvPr id="64" name="Google Shape;64;p15"/>
          <p:cNvSpPr txBox="1"/>
          <p:nvPr>
            <p:ph type="title"/>
          </p:nvPr>
        </p:nvSpPr>
        <p:spPr>
          <a:xfrm>
            <a:off x="717800" y="425750"/>
            <a:ext cx="7708200" cy="636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65" name="Google Shape;65;p15"/>
          <p:cNvSpPr txBox="1"/>
          <p:nvPr>
            <p:ph idx="1" type="subTitle"/>
          </p:nvPr>
        </p:nvSpPr>
        <p:spPr>
          <a:xfrm>
            <a:off x="1878275" y="1390750"/>
            <a:ext cx="2787600" cy="471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6" name="Google Shape;66;p15"/>
          <p:cNvSpPr txBox="1"/>
          <p:nvPr>
            <p:ph idx="2" type="subTitle"/>
          </p:nvPr>
        </p:nvSpPr>
        <p:spPr>
          <a:xfrm>
            <a:off x="1878275" y="1938161"/>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7" name="Google Shape;67;p15"/>
          <p:cNvSpPr txBox="1"/>
          <p:nvPr>
            <p:ph idx="3" type="subTitle"/>
          </p:nvPr>
        </p:nvSpPr>
        <p:spPr>
          <a:xfrm>
            <a:off x="5351497" y="1390750"/>
            <a:ext cx="2787600" cy="471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68" name="Google Shape;68;p15"/>
          <p:cNvSpPr txBox="1"/>
          <p:nvPr>
            <p:ph idx="4" type="subTitle"/>
          </p:nvPr>
        </p:nvSpPr>
        <p:spPr>
          <a:xfrm>
            <a:off x="5351493" y="1938091"/>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69" name="Google Shape;69;p15"/>
          <p:cNvSpPr txBox="1"/>
          <p:nvPr>
            <p:ph idx="5" type="subTitle"/>
          </p:nvPr>
        </p:nvSpPr>
        <p:spPr>
          <a:xfrm>
            <a:off x="1878275" y="3220165"/>
            <a:ext cx="2787600" cy="378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0" name="Google Shape;70;p15"/>
          <p:cNvSpPr txBox="1"/>
          <p:nvPr>
            <p:ph idx="6" type="subTitle"/>
          </p:nvPr>
        </p:nvSpPr>
        <p:spPr>
          <a:xfrm>
            <a:off x="1878275" y="3767505"/>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1" name="Google Shape;71;p15"/>
          <p:cNvSpPr txBox="1"/>
          <p:nvPr>
            <p:ph idx="7" type="subTitle"/>
          </p:nvPr>
        </p:nvSpPr>
        <p:spPr>
          <a:xfrm>
            <a:off x="5351425" y="3220173"/>
            <a:ext cx="2787600" cy="378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b="1">
                <a:solidFill>
                  <a:schemeClr val="lt1"/>
                </a:solidFill>
              </a:defRPr>
            </a:lvl1pPr>
            <a:lvl2pPr lvl="1" rtl="0">
              <a:spcBef>
                <a:spcPts val="1200"/>
              </a:spcBef>
              <a:spcAft>
                <a:spcPts val="0"/>
              </a:spcAft>
              <a:buNone/>
              <a:defRPr b="1">
                <a:solidFill>
                  <a:schemeClr val="lt1"/>
                </a:solidFill>
              </a:defRPr>
            </a:lvl2pPr>
            <a:lvl3pPr lvl="2" rtl="0">
              <a:spcBef>
                <a:spcPts val="1200"/>
              </a:spcBef>
              <a:spcAft>
                <a:spcPts val="0"/>
              </a:spcAft>
              <a:buNone/>
              <a:defRPr b="1">
                <a:solidFill>
                  <a:schemeClr val="lt1"/>
                </a:solidFill>
              </a:defRPr>
            </a:lvl3pPr>
            <a:lvl4pPr lvl="3" rtl="0">
              <a:spcBef>
                <a:spcPts val="1200"/>
              </a:spcBef>
              <a:spcAft>
                <a:spcPts val="0"/>
              </a:spcAft>
              <a:buNone/>
              <a:defRPr b="1">
                <a:solidFill>
                  <a:schemeClr val="lt1"/>
                </a:solidFill>
              </a:defRPr>
            </a:lvl4pPr>
            <a:lvl5pPr lvl="4" rtl="0">
              <a:spcBef>
                <a:spcPts val="1200"/>
              </a:spcBef>
              <a:spcAft>
                <a:spcPts val="0"/>
              </a:spcAft>
              <a:buNone/>
              <a:defRPr b="1">
                <a:solidFill>
                  <a:schemeClr val="lt1"/>
                </a:solidFill>
              </a:defRPr>
            </a:lvl5pPr>
            <a:lvl6pPr lvl="5" rtl="0">
              <a:spcBef>
                <a:spcPts val="1200"/>
              </a:spcBef>
              <a:spcAft>
                <a:spcPts val="0"/>
              </a:spcAft>
              <a:buNone/>
              <a:defRPr b="1">
                <a:solidFill>
                  <a:schemeClr val="lt1"/>
                </a:solidFill>
              </a:defRPr>
            </a:lvl6pPr>
            <a:lvl7pPr lvl="6" rtl="0">
              <a:spcBef>
                <a:spcPts val="1200"/>
              </a:spcBef>
              <a:spcAft>
                <a:spcPts val="0"/>
              </a:spcAft>
              <a:buNone/>
              <a:defRPr b="1">
                <a:solidFill>
                  <a:schemeClr val="lt1"/>
                </a:solidFill>
              </a:defRPr>
            </a:lvl7pPr>
            <a:lvl8pPr lvl="7" rtl="0">
              <a:spcBef>
                <a:spcPts val="1200"/>
              </a:spcBef>
              <a:spcAft>
                <a:spcPts val="0"/>
              </a:spcAft>
              <a:buNone/>
              <a:defRPr b="1">
                <a:solidFill>
                  <a:schemeClr val="lt1"/>
                </a:solidFill>
              </a:defRPr>
            </a:lvl8pPr>
            <a:lvl9pPr lvl="8" rtl="0">
              <a:spcBef>
                <a:spcPts val="1200"/>
              </a:spcBef>
              <a:spcAft>
                <a:spcPts val="1200"/>
              </a:spcAft>
              <a:buNone/>
              <a:defRPr b="1">
                <a:solidFill>
                  <a:schemeClr val="lt1"/>
                </a:solidFill>
              </a:defRPr>
            </a:lvl9pPr>
          </a:lstStyle>
          <a:p/>
        </p:txBody>
      </p:sp>
      <p:sp>
        <p:nvSpPr>
          <p:cNvPr id="72" name="Google Shape;72;p15"/>
          <p:cNvSpPr txBox="1"/>
          <p:nvPr>
            <p:ph idx="8" type="subTitle"/>
          </p:nvPr>
        </p:nvSpPr>
        <p:spPr>
          <a:xfrm>
            <a:off x="5351425" y="3767504"/>
            <a:ext cx="2787600" cy="969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200"/>
              </a:spcBef>
              <a:spcAft>
                <a:spcPts val="0"/>
              </a:spcAft>
              <a:buNone/>
              <a:defRPr sz="1400">
                <a:solidFill>
                  <a:schemeClr val="dk1"/>
                </a:solidFill>
              </a:defRPr>
            </a:lvl2pPr>
            <a:lvl3pPr lvl="2" rtl="0">
              <a:lnSpc>
                <a:spcPct val="100000"/>
              </a:lnSpc>
              <a:spcBef>
                <a:spcPts val="1200"/>
              </a:spcBef>
              <a:spcAft>
                <a:spcPts val="0"/>
              </a:spcAft>
              <a:buNone/>
              <a:defRPr sz="1400">
                <a:solidFill>
                  <a:schemeClr val="dk1"/>
                </a:solidFill>
              </a:defRPr>
            </a:lvl3pPr>
            <a:lvl4pPr lvl="3" rtl="0">
              <a:lnSpc>
                <a:spcPct val="100000"/>
              </a:lnSpc>
              <a:spcBef>
                <a:spcPts val="1200"/>
              </a:spcBef>
              <a:spcAft>
                <a:spcPts val="0"/>
              </a:spcAft>
              <a:buNone/>
              <a:defRPr sz="1400">
                <a:solidFill>
                  <a:schemeClr val="dk1"/>
                </a:solidFill>
              </a:defRPr>
            </a:lvl4pPr>
            <a:lvl5pPr lvl="4" rtl="0">
              <a:lnSpc>
                <a:spcPct val="100000"/>
              </a:lnSpc>
              <a:spcBef>
                <a:spcPts val="1200"/>
              </a:spcBef>
              <a:spcAft>
                <a:spcPts val="0"/>
              </a:spcAft>
              <a:buNone/>
              <a:defRPr sz="1400">
                <a:solidFill>
                  <a:schemeClr val="dk1"/>
                </a:solidFill>
              </a:defRPr>
            </a:lvl5pPr>
            <a:lvl6pPr lvl="5" rtl="0">
              <a:lnSpc>
                <a:spcPct val="100000"/>
              </a:lnSpc>
              <a:spcBef>
                <a:spcPts val="1200"/>
              </a:spcBef>
              <a:spcAft>
                <a:spcPts val="0"/>
              </a:spcAft>
              <a:buNone/>
              <a:defRPr sz="1400">
                <a:solidFill>
                  <a:schemeClr val="dk1"/>
                </a:solidFill>
              </a:defRPr>
            </a:lvl6pPr>
            <a:lvl7pPr lvl="6" rtl="0">
              <a:lnSpc>
                <a:spcPct val="100000"/>
              </a:lnSpc>
              <a:spcBef>
                <a:spcPts val="1200"/>
              </a:spcBef>
              <a:spcAft>
                <a:spcPts val="0"/>
              </a:spcAft>
              <a:buNone/>
              <a:defRPr sz="1400">
                <a:solidFill>
                  <a:schemeClr val="dk1"/>
                </a:solidFill>
              </a:defRPr>
            </a:lvl7pPr>
            <a:lvl8pPr lvl="7" rtl="0">
              <a:lnSpc>
                <a:spcPct val="100000"/>
              </a:lnSpc>
              <a:spcBef>
                <a:spcPts val="1200"/>
              </a:spcBef>
              <a:spcAft>
                <a:spcPts val="0"/>
              </a:spcAft>
              <a:buNone/>
              <a:defRPr sz="1400">
                <a:solidFill>
                  <a:schemeClr val="dk1"/>
                </a:solidFill>
              </a:defRPr>
            </a:lvl8pPr>
            <a:lvl9pPr lvl="8" rtl="0">
              <a:lnSpc>
                <a:spcPct val="100000"/>
              </a:lnSpc>
              <a:spcBef>
                <a:spcPts val="1200"/>
              </a:spcBef>
              <a:spcAft>
                <a:spcPts val="1200"/>
              </a:spcAft>
              <a:buNone/>
              <a:defRPr sz="1400">
                <a:solidFill>
                  <a:schemeClr val="dk1"/>
                </a:solidFill>
              </a:defRPr>
            </a:lvl9pPr>
          </a:lstStyle>
          <a:p/>
        </p:txBody>
      </p:sp>
      <p:sp>
        <p:nvSpPr>
          <p:cNvPr id="73" name="Google Shape;73;p15"/>
          <p:cNvSpPr txBox="1"/>
          <p:nvPr>
            <p:ph idx="9" type="subTitle"/>
          </p:nvPr>
        </p:nvSpPr>
        <p:spPr>
          <a:xfrm rot="-5400723">
            <a:off x="537609" y="2004503"/>
            <a:ext cx="14271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4" name="Google Shape;74;p15"/>
          <p:cNvSpPr txBox="1"/>
          <p:nvPr>
            <p:ph idx="13" type="subTitle"/>
          </p:nvPr>
        </p:nvSpPr>
        <p:spPr>
          <a:xfrm rot="-5400000">
            <a:off x="537675" y="3829983"/>
            <a:ext cx="1427100" cy="4926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1">
                <a:solidFill>
                  <a:schemeClr val="lt1"/>
                </a:solidFill>
              </a:defRPr>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5" name="Google Shape;75;p15"/>
          <p:cNvSpPr txBox="1"/>
          <p:nvPr>
            <p:ph idx="12" type="sldNum"/>
          </p:nvPr>
        </p:nvSpPr>
        <p:spPr>
          <a:xfrm>
            <a:off x="8556784" y="5277612"/>
            <a:ext cx="548700" cy="4374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doi.org/10.1109/ELMAR55880.2022.9899796" TargetMode="External"/><Relationship Id="rId5" Type="http://schemas.openxmlformats.org/officeDocument/2006/relationships/hyperlink" Target="https://doi.org/10.1016/j.aei.2022.10185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81" name="Google Shape;81;p16"/>
          <p:cNvSpPr txBox="1"/>
          <p:nvPr/>
        </p:nvSpPr>
        <p:spPr>
          <a:xfrm>
            <a:off x="79500" y="728127"/>
            <a:ext cx="8985000" cy="170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PT" sz="3380">
                <a:solidFill>
                  <a:srgbClr val="016F89"/>
                </a:solidFill>
                <a:latin typeface="Lato"/>
                <a:ea typeface="Lato"/>
                <a:cs typeface="Lato"/>
                <a:sym typeface="Lato"/>
              </a:rPr>
              <a:t>A Modelling Methodology Towards</a:t>
            </a:r>
            <a:endParaRPr b="1" sz="3380">
              <a:solidFill>
                <a:srgbClr val="016F89"/>
              </a:solidFill>
              <a:latin typeface="Lato"/>
              <a:ea typeface="Lato"/>
              <a:cs typeface="Lato"/>
              <a:sym typeface="Lato"/>
            </a:endParaRPr>
          </a:p>
          <a:p>
            <a:pPr indent="0" lvl="0" marL="0" rtl="0" algn="ctr">
              <a:spcBef>
                <a:spcPts val="0"/>
              </a:spcBef>
              <a:spcAft>
                <a:spcPts val="0"/>
              </a:spcAft>
              <a:buClr>
                <a:schemeClr val="dk1"/>
              </a:buClr>
              <a:buSzPts val="1100"/>
              <a:buFont typeface="Arial"/>
              <a:buNone/>
            </a:pPr>
            <a:r>
              <a:rPr b="1" lang="pt-PT" sz="3380">
                <a:solidFill>
                  <a:srgbClr val="016F89"/>
                </a:solidFill>
                <a:latin typeface="Lato"/>
                <a:ea typeface="Lato"/>
                <a:cs typeface="Lato"/>
                <a:sym typeface="Lato"/>
              </a:rPr>
              <a:t>Automated Generation of Road</a:t>
            </a:r>
            <a:endParaRPr b="1" sz="3380">
              <a:solidFill>
                <a:srgbClr val="016F89"/>
              </a:solidFill>
              <a:latin typeface="Lato"/>
              <a:ea typeface="Lato"/>
              <a:cs typeface="Lato"/>
              <a:sym typeface="Lato"/>
            </a:endParaRPr>
          </a:p>
          <a:p>
            <a:pPr indent="0" lvl="0" marL="0" rtl="0" algn="ctr">
              <a:spcBef>
                <a:spcPts val="0"/>
              </a:spcBef>
              <a:spcAft>
                <a:spcPts val="0"/>
              </a:spcAft>
              <a:buNone/>
            </a:pPr>
            <a:r>
              <a:rPr b="1" lang="pt-PT" sz="3380">
                <a:solidFill>
                  <a:srgbClr val="016F89"/>
                </a:solidFill>
                <a:latin typeface="Lato"/>
                <a:ea typeface="Lato"/>
                <a:cs typeface="Lato"/>
                <a:sym typeface="Lato"/>
              </a:rPr>
              <a:t>Network Digital Twins</a:t>
            </a:r>
            <a:endParaRPr b="1" sz="3380">
              <a:solidFill>
                <a:srgbClr val="016F89"/>
              </a:solidFill>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6382100" y="4193944"/>
            <a:ext cx="2554444" cy="909000"/>
          </a:xfrm>
          <a:prstGeom prst="rect">
            <a:avLst/>
          </a:prstGeom>
          <a:noFill/>
          <a:ln>
            <a:noFill/>
          </a:ln>
        </p:spPr>
      </p:pic>
      <p:sp>
        <p:nvSpPr>
          <p:cNvPr id="83" name="Google Shape;83;p16"/>
          <p:cNvSpPr txBox="1"/>
          <p:nvPr/>
        </p:nvSpPr>
        <p:spPr>
          <a:xfrm>
            <a:off x="2496492"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Supervisor</a:t>
            </a:r>
            <a:br>
              <a:rPr lang="pt-PT" sz="1100">
                <a:solidFill>
                  <a:srgbClr val="000000"/>
                </a:solidFill>
                <a:latin typeface="Karla"/>
                <a:ea typeface="Karla"/>
                <a:cs typeface="Karla"/>
                <a:sym typeface="Karla"/>
              </a:rPr>
            </a:br>
            <a:r>
              <a:rPr lang="pt-PT" sz="1200">
                <a:solidFill>
                  <a:srgbClr val="000000"/>
                </a:solidFill>
                <a:latin typeface="Karla"/>
                <a:ea typeface="Karla"/>
                <a:cs typeface="Karla"/>
                <a:sym typeface="Karla"/>
              </a:rPr>
              <a:t>Prof. </a:t>
            </a:r>
            <a:r>
              <a:rPr lang="pt-PT" sz="1200">
                <a:latin typeface="Karla"/>
                <a:ea typeface="Karla"/>
                <a:cs typeface="Karla"/>
                <a:sym typeface="Karla"/>
              </a:rPr>
              <a:t>Rosaldo Rossetti</a:t>
            </a:r>
            <a:endParaRPr sz="1200">
              <a:solidFill>
                <a:srgbClr val="000000"/>
              </a:solidFill>
              <a:latin typeface="Karla"/>
              <a:ea typeface="Karla"/>
              <a:cs typeface="Karla"/>
              <a:sym typeface="Karla"/>
            </a:endParaRPr>
          </a:p>
        </p:txBody>
      </p:sp>
      <p:sp>
        <p:nvSpPr>
          <p:cNvPr id="84" name="Google Shape;84;p16"/>
          <p:cNvSpPr txBox="1"/>
          <p:nvPr/>
        </p:nvSpPr>
        <p:spPr>
          <a:xfrm>
            <a:off x="260075" y="4484139"/>
            <a:ext cx="3150000" cy="55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200">
                <a:solidFill>
                  <a:schemeClr val="dk1"/>
                </a:solidFill>
                <a:latin typeface="Karla"/>
                <a:ea typeface="Karla"/>
                <a:cs typeface="Karla"/>
                <a:sym typeface="Karla"/>
              </a:rPr>
              <a:t>Master’s Thesis</a:t>
            </a:r>
            <a:endParaRPr sz="1200">
              <a:solidFill>
                <a:schemeClr val="dk1"/>
              </a:solidFill>
              <a:latin typeface="Karla"/>
              <a:ea typeface="Karla"/>
              <a:cs typeface="Karla"/>
              <a:sym typeface="Karla"/>
            </a:endParaRPr>
          </a:p>
          <a:p>
            <a:pPr indent="0" lvl="0" marL="0" rtl="0" algn="l">
              <a:lnSpc>
                <a:spcPct val="115000"/>
              </a:lnSpc>
              <a:spcBef>
                <a:spcPts val="0"/>
              </a:spcBef>
              <a:spcAft>
                <a:spcPts val="0"/>
              </a:spcAft>
              <a:buNone/>
            </a:pPr>
            <a:r>
              <a:rPr lang="pt-PT" sz="1000">
                <a:latin typeface="Karla"/>
                <a:ea typeface="Karla"/>
                <a:cs typeface="Karla"/>
                <a:sym typeface="Karla"/>
              </a:rPr>
              <a:t>Master in Informatics and Computing Engineering</a:t>
            </a:r>
            <a:endParaRPr sz="1000">
              <a:latin typeface="Karla"/>
              <a:ea typeface="Karla"/>
              <a:cs typeface="Karla"/>
              <a:sym typeface="Karla"/>
            </a:endParaRPr>
          </a:p>
        </p:txBody>
      </p:sp>
      <p:sp>
        <p:nvSpPr>
          <p:cNvPr id="85" name="Google Shape;85;p16"/>
          <p:cNvSpPr txBox="1"/>
          <p:nvPr/>
        </p:nvSpPr>
        <p:spPr>
          <a:xfrm>
            <a:off x="615275"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Author</a:t>
            </a:r>
            <a:br>
              <a:rPr lang="pt-PT" sz="1100">
                <a:solidFill>
                  <a:srgbClr val="000000"/>
                </a:solidFill>
                <a:latin typeface="Karla"/>
                <a:ea typeface="Karla"/>
                <a:cs typeface="Karla"/>
                <a:sym typeface="Karla"/>
              </a:rPr>
            </a:br>
            <a:r>
              <a:rPr lang="pt-PT" sz="1200">
                <a:latin typeface="Karla"/>
                <a:ea typeface="Karla"/>
                <a:cs typeface="Karla"/>
                <a:sym typeface="Karla"/>
              </a:rPr>
              <a:t>Paulo Ribeiro</a:t>
            </a:r>
            <a:endParaRPr sz="1200">
              <a:solidFill>
                <a:srgbClr val="000000"/>
              </a:solidFill>
              <a:latin typeface="Karla"/>
              <a:ea typeface="Karla"/>
              <a:cs typeface="Karla"/>
              <a:sym typeface="Karla"/>
            </a:endParaRPr>
          </a:p>
        </p:txBody>
      </p:sp>
      <p:sp>
        <p:nvSpPr>
          <p:cNvPr id="86" name="Google Shape;86;p16"/>
          <p:cNvSpPr txBox="1"/>
          <p:nvPr/>
        </p:nvSpPr>
        <p:spPr>
          <a:xfrm>
            <a:off x="4530108"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Receiving Enterprise</a:t>
            </a:r>
            <a:br>
              <a:rPr lang="pt-PT" sz="1100">
                <a:solidFill>
                  <a:srgbClr val="000000"/>
                </a:solidFill>
                <a:latin typeface="Karla"/>
                <a:ea typeface="Karla"/>
                <a:cs typeface="Karla"/>
                <a:sym typeface="Karla"/>
              </a:rPr>
            </a:br>
            <a:r>
              <a:rPr lang="pt-PT" sz="1200">
                <a:latin typeface="Karla"/>
                <a:ea typeface="Karla"/>
                <a:cs typeface="Karla"/>
                <a:sym typeface="Karla"/>
              </a:rPr>
              <a:t>ARMIS</a:t>
            </a:r>
            <a:endParaRPr sz="1200">
              <a:solidFill>
                <a:srgbClr val="000000"/>
              </a:solidFill>
              <a:latin typeface="Karla"/>
              <a:ea typeface="Karla"/>
              <a:cs typeface="Karla"/>
              <a:sym typeface="Karla"/>
            </a:endParaRPr>
          </a:p>
        </p:txBody>
      </p:sp>
      <p:sp>
        <p:nvSpPr>
          <p:cNvPr id="87" name="Google Shape;87;p16"/>
          <p:cNvSpPr txBox="1"/>
          <p:nvPr/>
        </p:nvSpPr>
        <p:spPr>
          <a:xfrm>
            <a:off x="6411325" y="2981578"/>
            <a:ext cx="21174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PT" sz="1100">
                <a:latin typeface="Karla"/>
                <a:ea typeface="Karla"/>
                <a:cs typeface="Karla"/>
                <a:sym typeface="Karla"/>
              </a:rPr>
              <a:t>Company’s Supervisor </a:t>
            </a:r>
            <a:br>
              <a:rPr lang="pt-PT" sz="1100">
                <a:solidFill>
                  <a:srgbClr val="000000"/>
                </a:solidFill>
                <a:latin typeface="Karla"/>
                <a:ea typeface="Karla"/>
                <a:cs typeface="Karla"/>
                <a:sym typeface="Karla"/>
              </a:rPr>
            </a:br>
            <a:r>
              <a:rPr lang="pt-PT" sz="1100">
                <a:solidFill>
                  <a:srgbClr val="000000"/>
                </a:solidFill>
                <a:latin typeface="Karla"/>
                <a:ea typeface="Karla"/>
                <a:cs typeface="Karla"/>
                <a:sym typeface="Karla"/>
              </a:rPr>
              <a:t>Eng.</a:t>
            </a:r>
            <a:r>
              <a:rPr lang="pt-PT" sz="1100">
                <a:latin typeface="Karla"/>
                <a:ea typeface="Karla"/>
                <a:cs typeface="Karla"/>
                <a:sym typeface="Karla"/>
              </a:rPr>
              <a:t> </a:t>
            </a:r>
            <a:r>
              <a:rPr lang="pt-PT" sz="1200">
                <a:latin typeface="Karla"/>
                <a:ea typeface="Karla"/>
                <a:cs typeface="Karla"/>
                <a:sym typeface="Karla"/>
              </a:rPr>
              <a:t>José Macedo</a:t>
            </a:r>
            <a:endParaRPr sz="1200">
              <a:solidFill>
                <a:srgbClr val="000000"/>
              </a:solidFill>
              <a:latin typeface="Karla"/>
              <a:ea typeface="Karla"/>
              <a:cs typeface="Karla"/>
              <a:sym typeface="Karla"/>
            </a:endParaRPr>
          </a:p>
        </p:txBody>
      </p:sp>
      <p:pic>
        <p:nvPicPr>
          <p:cNvPr id="88" name="Google Shape;88;p16"/>
          <p:cNvPicPr preferRelativeResize="0"/>
          <p:nvPr/>
        </p:nvPicPr>
        <p:blipFill>
          <a:blip r:embed="rId4">
            <a:alphaModFix/>
          </a:blip>
          <a:stretch>
            <a:fillRect/>
          </a:stretch>
        </p:blipFill>
        <p:spPr>
          <a:xfrm>
            <a:off x="4016353" y="4044989"/>
            <a:ext cx="1111275" cy="1109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pt-PT"/>
              <a:t>Baseline Methodology</a:t>
            </a:r>
            <a:endParaRPr/>
          </a:p>
        </p:txBody>
      </p:sp>
      <p:sp>
        <p:nvSpPr>
          <p:cNvPr id="160" name="Google Shape;160;p25"/>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61" name="Google Shape;161;p25"/>
          <p:cNvPicPr preferRelativeResize="0"/>
          <p:nvPr/>
        </p:nvPicPr>
        <p:blipFill>
          <a:blip r:embed="rId3">
            <a:alphaModFix/>
          </a:blip>
          <a:stretch>
            <a:fillRect/>
          </a:stretch>
        </p:blipFill>
        <p:spPr>
          <a:xfrm>
            <a:off x="4087525" y="1388500"/>
            <a:ext cx="4793276" cy="3467325"/>
          </a:xfrm>
          <a:prstGeom prst="rect">
            <a:avLst/>
          </a:prstGeom>
          <a:noFill/>
          <a:ln>
            <a:noFill/>
          </a:ln>
        </p:spPr>
      </p:pic>
      <p:sp>
        <p:nvSpPr>
          <p:cNvPr id="162" name="Google Shape;162;p25"/>
          <p:cNvSpPr txBox="1"/>
          <p:nvPr/>
        </p:nvSpPr>
        <p:spPr>
          <a:xfrm>
            <a:off x="717900" y="1453800"/>
            <a:ext cx="3414000" cy="3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chemeClr val="dk1"/>
                </a:solidFill>
                <a:latin typeface="Karla"/>
                <a:ea typeface="Karla"/>
                <a:cs typeface="Karla"/>
                <a:sym typeface="Karla"/>
              </a:rPr>
              <a:t>Subsequently, the authors proceed to derive the solution of the linear system of equations, which represents the flow balance’s general solution in the flow model.</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In practice, all flows must be non-negative. </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Therefor</a:t>
            </a:r>
            <a:r>
              <a:rPr lang="pt-PT" sz="1500">
                <a:solidFill>
                  <a:schemeClr val="dk1"/>
                </a:solidFill>
                <a:latin typeface="Karla"/>
                <a:ea typeface="Karla"/>
                <a:cs typeface="Karla"/>
                <a:sym typeface="Karla"/>
              </a:rPr>
              <a:t>e, restriction              </a:t>
            </a:r>
            <a:r>
              <a:rPr lang="pt-PT" sz="1500">
                <a:solidFill>
                  <a:schemeClr val="dk1"/>
                </a:solidFill>
                <a:latin typeface="Karla"/>
                <a:ea typeface="Karla"/>
                <a:cs typeface="Karla"/>
                <a:sym typeface="Karla"/>
              </a:rPr>
              <a:t>is added.</a:t>
            </a:r>
            <a:endParaRPr sz="1500">
              <a:solidFill>
                <a:schemeClr val="dk1"/>
              </a:solidFill>
              <a:latin typeface="Karla"/>
              <a:ea typeface="Karla"/>
              <a:cs typeface="Karla"/>
              <a:sym typeface="Karla"/>
            </a:endParaRPr>
          </a:p>
          <a:p>
            <a:pPr indent="0" lvl="0" marL="0" rtl="0" algn="l">
              <a:spcBef>
                <a:spcPts val="1500"/>
              </a:spcBef>
              <a:spcAft>
                <a:spcPts val="1500"/>
              </a:spcAft>
              <a:buNone/>
            </a:pPr>
            <a:r>
              <a:rPr lang="pt-PT" sz="1500">
                <a:solidFill>
                  <a:schemeClr val="dk1"/>
                </a:solidFill>
                <a:latin typeface="Karla"/>
                <a:ea typeface="Karla"/>
                <a:cs typeface="Karla"/>
                <a:sym typeface="Karla"/>
              </a:rPr>
              <a:t>This solution resulted in six free variables.</a:t>
            </a:r>
            <a:endParaRPr sz="1500">
              <a:solidFill>
                <a:schemeClr val="dk1"/>
              </a:solidFill>
              <a:latin typeface="Karla"/>
              <a:ea typeface="Karla"/>
              <a:cs typeface="Karla"/>
              <a:sym typeface="Karla"/>
            </a:endParaRPr>
          </a:p>
        </p:txBody>
      </p:sp>
      <p:pic>
        <p:nvPicPr>
          <p:cNvPr descr="{&quot;aid&quot;:null,&quot;font&quot;:{&quot;family&quot;:&quot;Karla&quot;,&quot;size&quot;:13,&quot;color&quot;:&quot;#000000&quot;},&quot;type&quot;:&quot;$$&quot;,&quot;backgroundColor&quot;:&quot;#FFFFFF&quot;,&quot;code&quot;:&quot;$$\\vec{X}\\,\\geq\\,0$$&quot;,&quot;id&quot;:&quot;1&quot;,&quot;ts&quot;:1695828416559,&quot;cs&quot;:&quot;EkvTlwVxpgln3cCBieG9tQ==&quot;,&quot;size&quot;:{&quot;width&quot;:52,&quot;height&quot;:19.166666666666668}}" id="163" name="Google Shape;163;p25"/>
          <p:cNvPicPr preferRelativeResize="0"/>
          <p:nvPr/>
        </p:nvPicPr>
        <p:blipFill>
          <a:blip r:embed="rId4">
            <a:alphaModFix/>
          </a:blip>
          <a:stretch>
            <a:fillRect/>
          </a:stretch>
        </p:blipFill>
        <p:spPr>
          <a:xfrm>
            <a:off x="2643525" y="3538425"/>
            <a:ext cx="548700" cy="2022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69" name="Google Shape;169;p26"/>
          <p:cNvSpPr txBox="1"/>
          <p:nvPr/>
        </p:nvSpPr>
        <p:spPr>
          <a:xfrm>
            <a:off x="717900" y="1453800"/>
            <a:ext cx="8011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latin typeface="Karla"/>
                <a:ea typeface="Karla"/>
                <a:cs typeface="Karla"/>
                <a:sym typeface="Karla"/>
              </a:rPr>
              <a:t>To estimate the values of the six free variables, the authors employ a linear programming approach, which enables searching for feasible solutions using the Simplex algorithm.</a:t>
            </a:r>
            <a:endParaRPr sz="1500">
              <a:latin typeface="Karla"/>
              <a:ea typeface="Karla"/>
              <a:cs typeface="Karla"/>
              <a:sym typeface="Karla"/>
            </a:endParaRPr>
          </a:p>
        </p:txBody>
      </p:sp>
      <p:sp>
        <p:nvSpPr>
          <p:cNvPr id="170" name="Google Shape;170;p26"/>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71" name="Google Shape;171;p26"/>
          <p:cNvSpPr txBox="1"/>
          <p:nvPr/>
        </p:nvSpPr>
        <p:spPr>
          <a:xfrm>
            <a:off x="717900" y="2176750"/>
            <a:ext cx="41166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solidFill>
                  <a:schemeClr val="dk1"/>
                </a:solidFill>
                <a:latin typeface="Karla"/>
                <a:ea typeface="Karla"/>
                <a:cs typeface="Karla"/>
                <a:sym typeface="Karla"/>
              </a:rPr>
              <a:t>More specifically, this methodology defines two steps of the Simplex algorithm.</a:t>
            </a:r>
            <a:endParaRPr sz="1500">
              <a:solidFill>
                <a:schemeClr val="dk1"/>
              </a:solidFill>
              <a:latin typeface="Karla"/>
              <a:ea typeface="Karla"/>
              <a:cs typeface="Karla"/>
              <a:sym typeface="Karla"/>
            </a:endParaRPr>
          </a:p>
          <a:p>
            <a:pPr indent="0" lvl="0" marL="0" rtl="0" algn="l">
              <a:spcBef>
                <a:spcPts val="1500"/>
              </a:spcBef>
              <a:spcAft>
                <a:spcPts val="0"/>
              </a:spcAft>
              <a:buNone/>
            </a:pPr>
            <a:r>
              <a:rPr lang="pt-PT" sz="1500">
                <a:solidFill>
                  <a:schemeClr val="dk1"/>
                </a:solidFill>
                <a:latin typeface="Karla"/>
                <a:ea typeface="Karla"/>
                <a:cs typeface="Karla"/>
                <a:sym typeface="Karla"/>
              </a:rPr>
              <a:t>In the first stage, the restriction               is applied, resulting in the definition of the extreme points of the feasible region for the free variables.</a:t>
            </a:r>
            <a:endParaRPr sz="1500">
              <a:solidFill>
                <a:schemeClr val="dk1"/>
              </a:solidFill>
              <a:latin typeface="Karla"/>
              <a:ea typeface="Karla"/>
              <a:cs typeface="Karla"/>
              <a:sym typeface="Karla"/>
            </a:endParaRPr>
          </a:p>
          <a:p>
            <a:pPr indent="0" lvl="0" marL="0" rtl="0" algn="l">
              <a:spcBef>
                <a:spcPts val="1500"/>
              </a:spcBef>
              <a:spcAft>
                <a:spcPts val="1500"/>
              </a:spcAft>
              <a:buNone/>
            </a:pPr>
            <a:r>
              <a:rPr lang="pt-PT" sz="1500">
                <a:solidFill>
                  <a:schemeClr val="dk1"/>
                </a:solidFill>
                <a:latin typeface="Karla"/>
                <a:ea typeface="Karla"/>
                <a:cs typeface="Karla"/>
                <a:sym typeface="Karla"/>
              </a:rPr>
              <a:t>The second stage imposes additional restrictions on the range of each free variable based on the intensity level for the corresponding road at each time of the day.</a:t>
            </a:r>
            <a:endParaRPr sz="1300">
              <a:solidFill>
                <a:schemeClr val="dk1"/>
              </a:solidFill>
              <a:latin typeface="Karla"/>
              <a:ea typeface="Karla"/>
              <a:cs typeface="Karla"/>
              <a:sym typeface="Karla"/>
            </a:endParaRPr>
          </a:p>
        </p:txBody>
      </p:sp>
      <p:pic>
        <p:nvPicPr>
          <p:cNvPr descr="{&quot;aid&quot;:null,&quot;font&quot;:{&quot;family&quot;:&quot;Karla&quot;,&quot;size&quot;:13,&quot;color&quot;:&quot;#000000&quot;},&quot;type&quot;:&quot;$$&quot;,&quot;backgroundColor&quot;:&quot;#FFFFFF&quot;,&quot;code&quot;:&quot;$$\\vec{X}\\,\\geq\\,0$$&quot;,&quot;id&quot;:&quot;1&quot;,&quot;ts&quot;:1695828416559,&quot;cs&quot;:&quot;EkvTlwVxpgln3cCBieG9tQ==&quot;,&quot;size&quot;:{&quot;width&quot;:52,&quot;height&quot;:19.166666666666668}}" id="172" name="Google Shape;172;p26"/>
          <p:cNvPicPr preferRelativeResize="0"/>
          <p:nvPr/>
        </p:nvPicPr>
        <p:blipFill>
          <a:blip r:embed="rId3">
            <a:alphaModFix/>
          </a:blip>
          <a:stretch>
            <a:fillRect/>
          </a:stretch>
        </p:blipFill>
        <p:spPr>
          <a:xfrm>
            <a:off x="3589825" y="2916300"/>
            <a:ext cx="601175" cy="221575"/>
          </a:xfrm>
          <a:prstGeom prst="rect">
            <a:avLst/>
          </a:prstGeom>
          <a:noFill/>
          <a:ln>
            <a:noFill/>
          </a:ln>
        </p:spPr>
      </p:pic>
      <p:pic>
        <p:nvPicPr>
          <p:cNvPr id="173" name="Google Shape;173;p26"/>
          <p:cNvPicPr preferRelativeResize="0"/>
          <p:nvPr/>
        </p:nvPicPr>
        <p:blipFill>
          <a:blip r:embed="rId4">
            <a:alphaModFix/>
          </a:blip>
          <a:stretch>
            <a:fillRect/>
          </a:stretch>
        </p:blipFill>
        <p:spPr>
          <a:xfrm>
            <a:off x="5347475" y="2171425"/>
            <a:ext cx="2960000" cy="288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79" name="Google Shape;179;p27"/>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0" name="Google Shape;180;p27"/>
          <p:cNvSpPr txBox="1"/>
          <p:nvPr/>
        </p:nvSpPr>
        <p:spPr>
          <a:xfrm>
            <a:off x="717900" y="1453800"/>
            <a:ext cx="4116600" cy="3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80808"/>
                </a:solidFill>
                <a:latin typeface="Karla"/>
                <a:ea typeface="Karla"/>
                <a:cs typeface="Karla"/>
                <a:sym typeface="Karla"/>
              </a:rPr>
              <a:t>The calculated flows must then be used for the calibration of the model, which is performed using SUMO's calibrator objects.</a:t>
            </a:r>
            <a:endParaRPr sz="1500">
              <a:solidFill>
                <a:srgbClr val="080808"/>
              </a:solidFill>
              <a:latin typeface="Karla"/>
              <a:ea typeface="Karla"/>
              <a:cs typeface="Karla"/>
              <a:sym typeface="Karla"/>
            </a:endParaRPr>
          </a:p>
          <a:p>
            <a:pPr indent="0" lvl="0" marL="0" rtl="0" algn="l">
              <a:spcBef>
                <a:spcPts val="2000"/>
              </a:spcBef>
              <a:spcAft>
                <a:spcPts val="0"/>
              </a:spcAft>
              <a:buNone/>
            </a:pPr>
            <a:r>
              <a:rPr lang="pt-PT" sz="1500">
                <a:solidFill>
                  <a:srgbClr val="080808"/>
                </a:solidFill>
                <a:latin typeface="Karla"/>
                <a:ea typeface="Karla"/>
                <a:cs typeface="Karla"/>
                <a:sym typeface="Karla"/>
              </a:rPr>
              <a:t>The authors started by defining some initial uniform vehicle entry flows, which enable the activation of these objects.</a:t>
            </a:r>
            <a:endParaRPr sz="1500">
              <a:solidFill>
                <a:srgbClr val="080808"/>
              </a:solidFill>
              <a:latin typeface="Karla"/>
              <a:ea typeface="Karla"/>
              <a:cs typeface="Karla"/>
              <a:sym typeface="Karla"/>
            </a:endParaRPr>
          </a:p>
          <a:p>
            <a:pPr indent="0" lvl="0" marL="0" rtl="0" algn="l">
              <a:spcBef>
                <a:spcPts val="2000"/>
              </a:spcBef>
              <a:spcAft>
                <a:spcPts val="2000"/>
              </a:spcAft>
              <a:buNone/>
            </a:pPr>
            <a:r>
              <a:rPr lang="pt-PT" sz="1500">
                <a:solidFill>
                  <a:srgbClr val="080808"/>
                </a:solidFill>
                <a:latin typeface="Karla"/>
                <a:ea typeface="Karla"/>
                <a:cs typeface="Karla"/>
                <a:sym typeface="Karla"/>
              </a:rPr>
              <a:t>The network </a:t>
            </a:r>
            <a:r>
              <a:rPr i="1" lang="pt-PT" sz="1500">
                <a:solidFill>
                  <a:srgbClr val="080808"/>
                </a:solidFill>
                <a:latin typeface="Karla"/>
                <a:ea typeface="Karla"/>
                <a:cs typeface="Karla"/>
                <a:sym typeface="Karla"/>
              </a:rPr>
              <a:t>calibrators</a:t>
            </a:r>
            <a:r>
              <a:rPr lang="pt-PT" sz="1500">
                <a:solidFill>
                  <a:srgbClr val="080808"/>
                </a:solidFill>
                <a:latin typeface="Karla"/>
                <a:ea typeface="Karla"/>
                <a:cs typeface="Karla"/>
                <a:sym typeface="Karla"/>
              </a:rPr>
              <a:t> are dynamically accessed every minute via TraCI, a SUMO interface that provides access to the simulation at runtime.</a:t>
            </a:r>
            <a:endParaRPr sz="1500">
              <a:solidFill>
                <a:srgbClr val="080808"/>
              </a:solidFill>
              <a:latin typeface="Karla"/>
              <a:ea typeface="Karla"/>
              <a:cs typeface="Karla"/>
              <a:sym typeface="Karla"/>
            </a:endParaRPr>
          </a:p>
        </p:txBody>
      </p:sp>
      <p:pic>
        <p:nvPicPr>
          <p:cNvPr id="181" name="Google Shape;181;p27"/>
          <p:cNvPicPr preferRelativeResize="0"/>
          <p:nvPr/>
        </p:nvPicPr>
        <p:blipFill>
          <a:blip r:embed="rId3">
            <a:alphaModFix/>
          </a:blip>
          <a:stretch>
            <a:fillRect/>
          </a:stretch>
        </p:blipFill>
        <p:spPr>
          <a:xfrm>
            <a:off x="5350850" y="296300"/>
            <a:ext cx="3378475" cy="1772026"/>
          </a:xfrm>
          <a:prstGeom prst="rect">
            <a:avLst/>
          </a:prstGeom>
          <a:noFill/>
          <a:ln>
            <a:noFill/>
          </a:ln>
        </p:spPr>
      </p:pic>
      <p:pic>
        <p:nvPicPr>
          <p:cNvPr id="182" name="Google Shape;182;p27"/>
          <p:cNvPicPr preferRelativeResize="0"/>
          <p:nvPr/>
        </p:nvPicPr>
        <p:blipFill>
          <a:blip r:embed="rId4">
            <a:alphaModFix/>
          </a:blip>
          <a:stretch>
            <a:fillRect/>
          </a:stretch>
        </p:blipFill>
        <p:spPr>
          <a:xfrm>
            <a:off x="5553725" y="2472650"/>
            <a:ext cx="3067725" cy="260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88" name="Google Shape;188;p28"/>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89" name="Google Shape;189;p28"/>
          <p:cNvSpPr txBox="1"/>
          <p:nvPr/>
        </p:nvSpPr>
        <p:spPr>
          <a:xfrm>
            <a:off x="717800" y="1417125"/>
            <a:ext cx="8046900" cy="208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450">
                <a:solidFill>
                  <a:srgbClr val="080808"/>
                </a:solidFill>
                <a:latin typeface="Karla"/>
                <a:ea typeface="Karla"/>
                <a:cs typeface="Karla"/>
                <a:sym typeface="Karla"/>
              </a:rPr>
              <a:t>After the calibrator has inserted the appropriate traffic flow, it is necessary to disseminate it across the network, by allocating routes to vehicles.</a:t>
            </a:r>
            <a:endParaRPr sz="1450">
              <a:solidFill>
                <a:srgbClr val="080808"/>
              </a:solidFill>
              <a:latin typeface="Karla"/>
              <a:ea typeface="Karla"/>
              <a:cs typeface="Karla"/>
              <a:sym typeface="Karla"/>
            </a:endParaRPr>
          </a:p>
          <a:p>
            <a:pPr indent="0" lvl="0" marL="0" rtl="0" algn="l">
              <a:spcBef>
                <a:spcPts val="1300"/>
              </a:spcBef>
              <a:spcAft>
                <a:spcPts val="0"/>
              </a:spcAft>
              <a:buNone/>
            </a:pPr>
            <a:r>
              <a:rPr lang="pt-PT" sz="1450">
                <a:solidFill>
                  <a:srgbClr val="080808"/>
                </a:solidFill>
                <a:latin typeface="Karla"/>
                <a:ea typeface="Karla"/>
                <a:cs typeface="Karla"/>
                <a:sym typeface="Karla"/>
              </a:rPr>
              <a:t>The distribution of routes is determined probabilistically, reflecting the probability of a vehicle following a given route.</a:t>
            </a:r>
            <a:endParaRPr sz="1450">
              <a:solidFill>
                <a:srgbClr val="080808"/>
              </a:solidFill>
              <a:latin typeface="Karla"/>
              <a:ea typeface="Karla"/>
              <a:cs typeface="Karla"/>
              <a:sym typeface="Karla"/>
            </a:endParaRPr>
          </a:p>
          <a:p>
            <a:pPr indent="0" lvl="0" marL="0" rtl="0" algn="l">
              <a:spcBef>
                <a:spcPts val="1300"/>
              </a:spcBef>
              <a:spcAft>
                <a:spcPts val="1300"/>
              </a:spcAft>
              <a:buNone/>
            </a:pPr>
            <a:r>
              <a:rPr lang="pt-PT" sz="1450">
                <a:solidFill>
                  <a:srgbClr val="080808"/>
                </a:solidFill>
                <a:latin typeface="Karla"/>
                <a:ea typeface="Karla"/>
                <a:cs typeface="Karla"/>
                <a:sym typeface="Karla"/>
              </a:rPr>
              <a:t>The rerouting mechanism, designated Dynamic Flow Calibrator (DFC), calculates probability distributions based on the flow values ​​calculated in the previous stage, and assigns routes to vehicles that cross a given router according to these probabilities.</a:t>
            </a:r>
            <a:endParaRPr sz="1450">
              <a:solidFill>
                <a:srgbClr val="080808"/>
              </a:solidFill>
              <a:latin typeface="Karla"/>
              <a:ea typeface="Karla"/>
              <a:cs typeface="Karla"/>
              <a:sym typeface="Karla"/>
            </a:endParaRPr>
          </a:p>
        </p:txBody>
      </p:sp>
      <p:pic>
        <p:nvPicPr>
          <p:cNvPr id="190" name="Google Shape;190;p28"/>
          <p:cNvPicPr preferRelativeResize="0"/>
          <p:nvPr/>
        </p:nvPicPr>
        <p:blipFill rotWithShape="1">
          <a:blip r:embed="rId3">
            <a:alphaModFix/>
          </a:blip>
          <a:srcRect b="3411" l="0" r="0" t="3121"/>
          <a:stretch/>
        </p:blipFill>
        <p:spPr>
          <a:xfrm>
            <a:off x="836000" y="3547150"/>
            <a:ext cx="7810500" cy="178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717900" y="1417125"/>
            <a:ext cx="8163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The developed framework can be divided into four primary phases:</a:t>
            </a:r>
            <a:endParaRPr sz="1500">
              <a:solidFill>
                <a:srgbClr val="080808"/>
              </a:solidFill>
              <a:latin typeface="Karla"/>
              <a:ea typeface="Karla"/>
              <a:cs typeface="Karla"/>
              <a:sym typeface="Karla"/>
            </a:endParaRPr>
          </a:p>
        </p:txBody>
      </p:sp>
      <p:sp>
        <p:nvSpPr>
          <p:cNvPr id="196" name="Google Shape;196;p29"/>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197" name="Google Shape;197;p29"/>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Proposed Framework</a:t>
            </a:r>
            <a:endParaRPr>
              <a:solidFill>
                <a:schemeClr val="accent5"/>
              </a:solidFill>
              <a:latin typeface="Lato"/>
              <a:ea typeface="Lato"/>
              <a:cs typeface="Lato"/>
              <a:sym typeface="Lato"/>
            </a:endParaRPr>
          </a:p>
        </p:txBody>
      </p:sp>
      <p:pic>
        <p:nvPicPr>
          <p:cNvPr id="198" name="Google Shape;198;p29"/>
          <p:cNvPicPr preferRelativeResize="0"/>
          <p:nvPr/>
        </p:nvPicPr>
        <p:blipFill>
          <a:blip r:embed="rId3">
            <a:alphaModFix/>
          </a:blip>
          <a:stretch>
            <a:fillRect/>
          </a:stretch>
        </p:blipFill>
        <p:spPr>
          <a:xfrm>
            <a:off x="273925" y="2004925"/>
            <a:ext cx="8596151" cy="257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nvSpPr>
        <p:spPr>
          <a:xfrm>
            <a:off x="717900" y="1442375"/>
            <a:ext cx="80115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a:solidFill>
                  <a:srgbClr val="080808"/>
                </a:solidFill>
                <a:latin typeface="Karla"/>
                <a:ea typeface="Karla"/>
                <a:cs typeface="Karla"/>
                <a:sym typeface="Karla"/>
              </a:rPr>
              <a:t>In addition to preparing sensor data by grouping vehicle counts into one-minute blocks, the first phase also deals with finding out the coverage of each sensor.</a:t>
            </a:r>
            <a:br>
              <a:rPr lang="pt-PT">
                <a:solidFill>
                  <a:srgbClr val="080808"/>
                </a:solidFill>
                <a:latin typeface="Karla"/>
                <a:ea typeface="Karla"/>
                <a:cs typeface="Karla"/>
                <a:sym typeface="Karla"/>
              </a:rPr>
            </a:br>
            <a:r>
              <a:rPr lang="pt-PT">
                <a:solidFill>
                  <a:srgbClr val="080808"/>
                </a:solidFill>
                <a:latin typeface="Karla"/>
                <a:ea typeface="Karla"/>
                <a:cs typeface="Karla"/>
                <a:sym typeface="Karla"/>
              </a:rPr>
              <a:t>This first phase also deals with detecting the network's entries and exits:</a:t>
            </a:r>
            <a:endParaRPr>
              <a:solidFill>
                <a:srgbClr val="080808"/>
              </a:solidFill>
              <a:latin typeface="Karla"/>
              <a:ea typeface="Karla"/>
              <a:cs typeface="Karla"/>
              <a:sym typeface="Karla"/>
            </a:endParaRPr>
          </a:p>
          <a:p>
            <a:pPr indent="-317500" lvl="0" marL="457200" rtl="0" algn="l">
              <a:spcBef>
                <a:spcPts val="1000"/>
              </a:spcBef>
              <a:spcAft>
                <a:spcPts val="0"/>
              </a:spcAft>
              <a:buClr>
                <a:srgbClr val="016F89"/>
              </a:buClr>
              <a:buSzPts val="1400"/>
              <a:buFont typeface="Karla"/>
              <a:buChar char="➢"/>
            </a:pPr>
            <a:r>
              <a:rPr lang="pt-PT">
                <a:solidFill>
                  <a:srgbClr val="080808"/>
                </a:solidFill>
                <a:latin typeface="Karla"/>
                <a:ea typeface="Karla"/>
                <a:cs typeface="Karla"/>
                <a:sym typeface="Karla"/>
              </a:rPr>
              <a:t>If the node has no incoming edges, it is an entry node.</a:t>
            </a:r>
            <a:endParaRPr>
              <a:solidFill>
                <a:srgbClr val="080808"/>
              </a:solidFill>
              <a:latin typeface="Karla"/>
              <a:ea typeface="Karla"/>
              <a:cs typeface="Karla"/>
              <a:sym typeface="Karla"/>
            </a:endParaRPr>
          </a:p>
          <a:p>
            <a:pPr indent="-317500" lvl="0" marL="457200" rtl="0" algn="l">
              <a:spcBef>
                <a:spcPts val="500"/>
              </a:spcBef>
              <a:spcAft>
                <a:spcPts val="1000"/>
              </a:spcAft>
              <a:buClr>
                <a:srgbClr val="016F89"/>
              </a:buClr>
              <a:buSzPts val="1400"/>
              <a:buFont typeface="Karla"/>
              <a:buChar char="➢"/>
            </a:pPr>
            <a:r>
              <a:rPr lang="pt-PT">
                <a:solidFill>
                  <a:srgbClr val="080808"/>
                </a:solidFill>
                <a:latin typeface="Karla"/>
                <a:ea typeface="Karla"/>
                <a:cs typeface="Karla"/>
                <a:sym typeface="Karla"/>
              </a:rPr>
              <a:t>If the node has no outgoing edges, it is an exit node.</a:t>
            </a:r>
            <a:endParaRPr>
              <a:solidFill>
                <a:srgbClr val="080808"/>
              </a:solidFill>
              <a:latin typeface="Karla"/>
              <a:ea typeface="Karla"/>
              <a:cs typeface="Karla"/>
              <a:sym typeface="Karla"/>
            </a:endParaRPr>
          </a:p>
        </p:txBody>
      </p:sp>
      <p:sp>
        <p:nvSpPr>
          <p:cNvPr id="204" name="Google Shape;204;p30"/>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205" name="Google Shape;205;p30"/>
          <p:cNvPicPr preferRelativeResize="0"/>
          <p:nvPr/>
        </p:nvPicPr>
        <p:blipFill>
          <a:blip r:embed="rId3">
            <a:alphaModFix/>
          </a:blip>
          <a:stretch>
            <a:fillRect/>
          </a:stretch>
        </p:blipFill>
        <p:spPr>
          <a:xfrm>
            <a:off x="1227225" y="3105750"/>
            <a:ext cx="2564378" cy="2256526"/>
          </a:xfrm>
          <a:prstGeom prst="rect">
            <a:avLst/>
          </a:prstGeom>
          <a:noFill/>
          <a:ln>
            <a:noFill/>
          </a:ln>
        </p:spPr>
      </p:pic>
      <p:pic>
        <p:nvPicPr>
          <p:cNvPr id="206" name="Google Shape;206;p30"/>
          <p:cNvPicPr preferRelativeResize="0"/>
          <p:nvPr/>
        </p:nvPicPr>
        <p:blipFill>
          <a:blip r:embed="rId4">
            <a:alphaModFix/>
          </a:blip>
          <a:stretch>
            <a:fillRect/>
          </a:stretch>
        </p:blipFill>
        <p:spPr>
          <a:xfrm>
            <a:off x="5978078" y="3089738"/>
            <a:ext cx="2407900" cy="2288550"/>
          </a:xfrm>
          <a:prstGeom prst="rect">
            <a:avLst/>
          </a:prstGeom>
          <a:noFill/>
          <a:ln>
            <a:noFill/>
          </a:ln>
        </p:spPr>
      </p:pic>
      <p:sp>
        <p:nvSpPr>
          <p:cNvPr id="207" name="Google Shape;207;p30"/>
          <p:cNvSpPr txBox="1"/>
          <p:nvPr/>
        </p:nvSpPr>
        <p:spPr>
          <a:xfrm>
            <a:off x="1464775" y="5338800"/>
            <a:ext cx="1360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an entry node</a:t>
            </a:r>
            <a:endParaRPr sz="800"/>
          </a:p>
        </p:txBody>
      </p:sp>
      <p:sp>
        <p:nvSpPr>
          <p:cNvPr id="208" name="Google Shape;208;p30"/>
          <p:cNvSpPr txBox="1"/>
          <p:nvPr/>
        </p:nvSpPr>
        <p:spPr>
          <a:xfrm>
            <a:off x="6763850" y="5394400"/>
            <a:ext cx="1360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an exit node</a:t>
            </a:r>
            <a:endParaRPr sz="800"/>
          </a:p>
        </p:txBody>
      </p:sp>
      <p:pic>
        <p:nvPicPr>
          <p:cNvPr id="209" name="Google Shape;209;p30"/>
          <p:cNvPicPr preferRelativeResize="0"/>
          <p:nvPr/>
        </p:nvPicPr>
        <p:blipFill>
          <a:blip r:embed="rId5">
            <a:alphaModFix/>
          </a:blip>
          <a:stretch>
            <a:fillRect/>
          </a:stretch>
        </p:blipFill>
        <p:spPr>
          <a:xfrm>
            <a:off x="2117701" y="3178789"/>
            <a:ext cx="5398251" cy="1041675"/>
          </a:xfrm>
          <a:prstGeom prst="rect">
            <a:avLst/>
          </a:prstGeom>
          <a:noFill/>
          <a:ln>
            <a:noFill/>
          </a:ln>
        </p:spPr>
      </p:pic>
      <p:sp>
        <p:nvSpPr>
          <p:cNvPr id="210" name="Google Shape;210;p30"/>
          <p:cNvSpPr txBox="1"/>
          <p:nvPr/>
        </p:nvSpPr>
        <p:spPr>
          <a:xfrm>
            <a:off x="3994825" y="3844263"/>
            <a:ext cx="1644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t>Example of a </a:t>
            </a:r>
            <a:r>
              <a:rPr lang="pt-PT" sz="800"/>
              <a:t>continuation</a:t>
            </a:r>
            <a:r>
              <a:rPr lang="pt-PT" sz="800"/>
              <a:t> edge</a:t>
            </a:r>
            <a:endParaRPr sz="800"/>
          </a:p>
        </p:txBody>
      </p:sp>
      <p:sp>
        <p:nvSpPr>
          <p:cNvPr id="211" name="Google Shape;211;p30"/>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12" name="Google Shape;212;p30"/>
          <p:cNvSpPr txBox="1"/>
          <p:nvPr/>
        </p:nvSpPr>
        <p:spPr>
          <a:xfrm>
            <a:off x="717900" y="992975"/>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Data Setup</a:t>
            </a:r>
            <a:endParaRPr sz="1720">
              <a:solidFill>
                <a:schemeClr val="accent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1"/>
          <p:cNvPicPr preferRelativeResize="0"/>
          <p:nvPr/>
        </p:nvPicPr>
        <p:blipFill>
          <a:blip r:embed="rId3">
            <a:alphaModFix/>
          </a:blip>
          <a:stretch>
            <a:fillRect/>
          </a:stretch>
        </p:blipFill>
        <p:spPr>
          <a:xfrm>
            <a:off x="6976826" y="3062150"/>
            <a:ext cx="1740925" cy="2406925"/>
          </a:xfrm>
          <a:prstGeom prst="rect">
            <a:avLst/>
          </a:prstGeom>
          <a:noFill/>
          <a:ln>
            <a:noFill/>
          </a:ln>
        </p:spPr>
      </p:pic>
      <p:sp>
        <p:nvSpPr>
          <p:cNvPr id="218" name="Google Shape;218;p31"/>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19" name="Google Shape;219;p31"/>
          <p:cNvSpPr txBox="1"/>
          <p:nvPr/>
        </p:nvSpPr>
        <p:spPr>
          <a:xfrm>
            <a:off x="739675" y="1389800"/>
            <a:ext cx="8163000" cy="179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a:solidFill>
                  <a:srgbClr val="080808"/>
                </a:solidFill>
                <a:latin typeface="Karla"/>
                <a:ea typeface="Karla"/>
                <a:cs typeface="Karla"/>
                <a:sym typeface="Karla"/>
              </a:rPr>
              <a:t>To assign variables to the edges of the network in the second phase, the program begins by generating new variables for the network's entries and exits. </a:t>
            </a:r>
            <a:r>
              <a:rPr lang="pt-PT">
                <a:solidFill>
                  <a:srgbClr val="080808"/>
                </a:solidFill>
                <a:latin typeface="Karla"/>
                <a:ea typeface="Karla"/>
                <a:cs typeface="Karla"/>
                <a:sym typeface="Karla"/>
              </a:rPr>
              <a:t>Then, a search begins by traversing the network from the entries, finding four possible scenarios:</a:t>
            </a:r>
            <a:endParaRPr>
              <a:solidFill>
                <a:srgbClr val="080808"/>
              </a:solidFill>
              <a:latin typeface="Karla"/>
              <a:ea typeface="Karla"/>
              <a:cs typeface="Karla"/>
              <a:sym typeface="Karla"/>
            </a:endParaRPr>
          </a:p>
          <a:p>
            <a:pPr indent="0" lvl="0" marL="0" rtl="0" algn="l">
              <a:spcBef>
                <a:spcPts val="500"/>
              </a:spcBef>
              <a:spcAft>
                <a:spcPts val="0"/>
              </a:spcAft>
              <a:buNone/>
            </a:pPr>
            <a:r>
              <a:t/>
            </a:r>
            <a:endParaRPr b="1">
              <a:solidFill>
                <a:schemeClr val="dk1"/>
              </a:solidFill>
              <a:latin typeface="Karla"/>
              <a:ea typeface="Karla"/>
              <a:cs typeface="Karla"/>
              <a:sym typeface="Karla"/>
            </a:endParaRPr>
          </a:p>
          <a:p>
            <a:pPr indent="0" lvl="0" marL="0" rtl="0" algn="l">
              <a:spcBef>
                <a:spcPts val="1000"/>
              </a:spcBef>
              <a:spcAft>
                <a:spcPts val="0"/>
              </a:spcAft>
              <a:buNone/>
            </a:pPr>
            <a:r>
              <a:t/>
            </a:r>
            <a:endParaRPr b="1">
              <a:solidFill>
                <a:schemeClr val="dk1"/>
              </a:solidFill>
              <a:latin typeface="Karla"/>
              <a:ea typeface="Karla"/>
              <a:cs typeface="Karla"/>
              <a:sym typeface="Karla"/>
            </a:endParaRPr>
          </a:p>
          <a:p>
            <a:pPr indent="0" lvl="0" marL="0" rtl="0" algn="l">
              <a:spcBef>
                <a:spcPts val="1000"/>
              </a:spcBef>
              <a:spcAft>
                <a:spcPts val="1000"/>
              </a:spcAft>
              <a:buNone/>
            </a:pPr>
            <a:r>
              <a:rPr lang="pt-PT">
                <a:solidFill>
                  <a:srgbClr val="080808"/>
                </a:solidFill>
                <a:latin typeface="Karla"/>
                <a:ea typeface="Karla"/>
                <a:cs typeface="Karla"/>
                <a:sym typeface="Karla"/>
              </a:rPr>
              <a:t>During this stage, the program also places a router before every split.</a:t>
            </a:r>
            <a:endParaRPr b="1">
              <a:solidFill>
                <a:srgbClr val="080808"/>
              </a:solidFill>
              <a:latin typeface="Karla"/>
              <a:ea typeface="Karla"/>
              <a:cs typeface="Karla"/>
              <a:sym typeface="Karla"/>
            </a:endParaRPr>
          </a:p>
        </p:txBody>
      </p:sp>
      <p:sp>
        <p:nvSpPr>
          <p:cNvPr id="220" name="Google Shape;220;p31"/>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21" name="Google Shape;221;p31"/>
          <p:cNvSpPr txBox="1"/>
          <p:nvPr/>
        </p:nvSpPr>
        <p:spPr>
          <a:xfrm>
            <a:off x="1306800" y="5392875"/>
            <a:ext cx="10941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latin typeface="Karla"/>
                <a:ea typeface="Karla"/>
                <a:cs typeface="Karla"/>
                <a:sym typeface="Karla"/>
              </a:rPr>
              <a:t>Example of a split</a:t>
            </a:r>
            <a:endParaRPr sz="800">
              <a:latin typeface="Karla"/>
              <a:ea typeface="Karla"/>
              <a:cs typeface="Karla"/>
              <a:sym typeface="Karla"/>
            </a:endParaRPr>
          </a:p>
        </p:txBody>
      </p:sp>
      <p:sp>
        <p:nvSpPr>
          <p:cNvPr id="222" name="Google Shape;222;p31"/>
          <p:cNvSpPr txBox="1"/>
          <p:nvPr/>
        </p:nvSpPr>
        <p:spPr>
          <a:xfrm>
            <a:off x="4216988" y="5392875"/>
            <a:ext cx="1360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800">
                <a:latin typeface="Karla"/>
                <a:ea typeface="Karla"/>
                <a:cs typeface="Karla"/>
                <a:sym typeface="Karla"/>
              </a:rPr>
              <a:t>Example of a merge</a:t>
            </a:r>
            <a:endParaRPr sz="800">
              <a:latin typeface="Karla"/>
              <a:ea typeface="Karla"/>
              <a:cs typeface="Karla"/>
              <a:sym typeface="Karla"/>
            </a:endParaRPr>
          </a:p>
        </p:txBody>
      </p:sp>
      <p:sp>
        <p:nvSpPr>
          <p:cNvPr id="223" name="Google Shape;223;p31"/>
          <p:cNvSpPr txBox="1"/>
          <p:nvPr/>
        </p:nvSpPr>
        <p:spPr>
          <a:xfrm>
            <a:off x="7106425" y="5392875"/>
            <a:ext cx="14817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800">
                <a:latin typeface="Karla"/>
                <a:ea typeface="Karla"/>
                <a:cs typeface="Karla"/>
                <a:sym typeface="Karla"/>
              </a:rPr>
              <a:t>Example of a complex node</a:t>
            </a:r>
            <a:endParaRPr sz="800">
              <a:latin typeface="Karla"/>
              <a:ea typeface="Karla"/>
              <a:cs typeface="Karla"/>
              <a:sym typeface="Karla"/>
            </a:endParaRPr>
          </a:p>
        </p:txBody>
      </p:sp>
      <p:pic>
        <p:nvPicPr>
          <p:cNvPr id="224" name="Google Shape;224;p31"/>
          <p:cNvPicPr preferRelativeResize="0"/>
          <p:nvPr/>
        </p:nvPicPr>
        <p:blipFill>
          <a:blip r:embed="rId4">
            <a:alphaModFix/>
          </a:blip>
          <a:stretch>
            <a:fillRect/>
          </a:stretch>
        </p:blipFill>
        <p:spPr>
          <a:xfrm>
            <a:off x="3833988" y="3398288"/>
            <a:ext cx="1974375" cy="2109250"/>
          </a:xfrm>
          <a:prstGeom prst="rect">
            <a:avLst/>
          </a:prstGeom>
          <a:noFill/>
          <a:ln>
            <a:noFill/>
          </a:ln>
        </p:spPr>
      </p:pic>
      <p:pic>
        <p:nvPicPr>
          <p:cNvPr id="225" name="Google Shape;225;p31"/>
          <p:cNvPicPr preferRelativeResize="0"/>
          <p:nvPr/>
        </p:nvPicPr>
        <p:blipFill>
          <a:blip r:embed="rId5">
            <a:alphaModFix/>
          </a:blip>
          <a:stretch>
            <a:fillRect/>
          </a:stretch>
        </p:blipFill>
        <p:spPr>
          <a:xfrm>
            <a:off x="983388" y="3237446"/>
            <a:ext cx="1740925" cy="2208724"/>
          </a:xfrm>
          <a:prstGeom prst="rect">
            <a:avLst/>
          </a:prstGeom>
          <a:noFill/>
          <a:ln>
            <a:noFill/>
          </a:ln>
        </p:spPr>
      </p:pic>
      <p:graphicFrame>
        <p:nvGraphicFramePr>
          <p:cNvPr id="226" name="Google Shape;226;p31"/>
          <p:cNvGraphicFramePr/>
          <p:nvPr/>
        </p:nvGraphicFramePr>
        <p:xfrm>
          <a:off x="739675" y="2164675"/>
          <a:ext cx="3000000" cy="3000000"/>
        </p:xfrm>
        <a:graphic>
          <a:graphicData uri="http://schemas.openxmlformats.org/drawingml/2006/table">
            <a:tbl>
              <a:tblPr>
                <a:noFill/>
                <a:tableStyleId>{3622C931-8A6D-4625-9DFB-F00C2388C153}</a:tableStyleId>
              </a:tblPr>
              <a:tblGrid>
                <a:gridCol w="3619500"/>
                <a:gridCol w="3619500"/>
              </a:tblGrid>
              <a:tr h="381000">
                <a:tc>
                  <a:txBody>
                    <a:bodyPr/>
                    <a:lstStyle/>
                    <a:p>
                      <a:pPr indent="-317500" lvl="0" marL="457200" rtl="0" algn="l">
                        <a:spcBef>
                          <a:spcPts val="0"/>
                        </a:spcBef>
                        <a:spcAft>
                          <a:spcPts val="0"/>
                        </a:spcAft>
                        <a:buClr>
                          <a:srgbClr val="080808"/>
                        </a:buClr>
                        <a:buSzPts val="1400"/>
                        <a:buFont typeface="Karla"/>
                        <a:buChar char="➢"/>
                      </a:pPr>
                      <a:r>
                        <a:rPr b="1" lang="pt-PT">
                          <a:solidFill>
                            <a:srgbClr val="080808"/>
                          </a:solidFill>
                          <a:latin typeface="Karla"/>
                          <a:ea typeface="Karla"/>
                          <a:cs typeface="Karla"/>
                          <a:sym typeface="Karla"/>
                        </a:rPr>
                        <a:t>continuation edge</a:t>
                      </a:r>
                      <a:endParaRPr>
                        <a:solidFill>
                          <a:srgbClr val="080808"/>
                        </a:solidFill>
                        <a:latin typeface="Karla"/>
                        <a:ea typeface="Karla"/>
                        <a:cs typeface="Karla"/>
                        <a:sym typeface="Karla"/>
                      </a:endParaRPr>
                    </a:p>
                    <a:p>
                      <a:pPr indent="-317500" lvl="0" marL="457200" rtl="0" algn="l">
                        <a:spcBef>
                          <a:spcPts val="300"/>
                        </a:spcBef>
                        <a:spcAft>
                          <a:spcPts val="300"/>
                        </a:spcAft>
                        <a:buClr>
                          <a:srgbClr val="080808"/>
                        </a:buClr>
                        <a:buSzPts val="1400"/>
                        <a:buFont typeface="Karla"/>
                        <a:buChar char="➢"/>
                      </a:pPr>
                      <a:r>
                        <a:rPr b="1" lang="pt-PT">
                          <a:solidFill>
                            <a:srgbClr val="080808"/>
                          </a:solidFill>
                          <a:latin typeface="Karla"/>
                          <a:ea typeface="Karla"/>
                          <a:cs typeface="Karla"/>
                          <a:sym typeface="Karla"/>
                        </a:rPr>
                        <a:t>split</a:t>
                      </a:r>
                      <a:endParaRPr>
                        <a:solidFill>
                          <a:srgbClr val="080808"/>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1150" lvl="0" marL="457200" rtl="0" algn="l">
                        <a:spcBef>
                          <a:spcPts val="0"/>
                        </a:spcBef>
                        <a:spcAft>
                          <a:spcPts val="0"/>
                        </a:spcAft>
                        <a:buClr>
                          <a:srgbClr val="080808"/>
                        </a:buClr>
                        <a:buSzPts val="1300"/>
                        <a:buFont typeface="Karla"/>
                        <a:buChar char="➢"/>
                      </a:pPr>
                      <a:r>
                        <a:rPr b="1" lang="pt-PT" sz="1300">
                          <a:solidFill>
                            <a:srgbClr val="080808"/>
                          </a:solidFill>
                          <a:latin typeface="Karla"/>
                          <a:ea typeface="Karla"/>
                          <a:cs typeface="Karla"/>
                          <a:sym typeface="Karla"/>
                        </a:rPr>
                        <a:t>merge</a:t>
                      </a:r>
                      <a:endParaRPr sz="1300">
                        <a:solidFill>
                          <a:srgbClr val="080808"/>
                        </a:solidFill>
                        <a:latin typeface="Karla"/>
                        <a:ea typeface="Karla"/>
                        <a:cs typeface="Karla"/>
                        <a:sym typeface="Karla"/>
                      </a:endParaRPr>
                    </a:p>
                    <a:p>
                      <a:pPr indent="-311150" lvl="0" marL="457200" rtl="0" algn="l">
                        <a:spcBef>
                          <a:spcPts val="300"/>
                        </a:spcBef>
                        <a:spcAft>
                          <a:spcPts val="300"/>
                        </a:spcAft>
                        <a:buClr>
                          <a:srgbClr val="080808"/>
                        </a:buClr>
                        <a:buSzPts val="1300"/>
                        <a:buFont typeface="Karla"/>
                        <a:buChar char="➢"/>
                      </a:pPr>
                      <a:r>
                        <a:rPr b="1" lang="pt-PT" sz="1300">
                          <a:solidFill>
                            <a:srgbClr val="080808"/>
                          </a:solidFill>
                          <a:latin typeface="Karla"/>
                          <a:ea typeface="Karla"/>
                          <a:cs typeface="Karla"/>
                          <a:sym typeface="Karla"/>
                        </a:rPr>
                        <a:t>complex nodes</a:t>
                      </a:r>
                      <a:endParaRPr>
                        <a:solidFill>
                          <a:srgbClr val="080808"/>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27" name="Google Shape;227;p31"/>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 Generation of variables and equations</a:t>
            </a:r>
            <a:endParaRPr sz="1720">
              <a:solidFill>
                <a:schemeClr val="accent5"/>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33" name="Google Shape;233;p32"/>
          <p:cNvSpPr txBox="1"/>
          <p:nvPr/>
        </p:nvSpPr>
        <p:spPr>
          <a:xfrm>
            <a:off x="717900" y="1991700"/>
            <a:ext cx="6066600" cy="17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PT" sz="1500">
                <a:solidFill>
                  <a:schemeClr val="dk1"/>
                </a:solidFill>
                <a:latin typeface="Karla"/>
                <a:ea typeface="Karla"/>
                <a:cs typeface="Karla"/>
                <a:sym typeface="Karla"/>
              </a:rPr>
              <a:t>In the third phase, the program generates the augmented matrix of the system of equations, and then converts it to the reduced row-echelon form, through Gaussian elimination operations.</a:t>
            </a:r>
            <a:endParaRPr sz="1500">
              <a:solidFill>
                <a:schemeClr val="dk1"/>
              </a:solidFill>
              <a:latin typeface="Karla"/>
              <a:ea typeface="Karla"/>
              <a:cs typeface="Karla"/>
              <a:sym typeface="Karla"/>
            </a:endParaRPr>
          </a:p>
          <a:p>
            <a:pPr indent="0" lvl="0" marL="0" rtl="0" algn="l">
              <a:lnSpc>
                <a:spcPct val="100000"/>
              </a:lnSpc>
              <a:spcBef>
                <a:spcPts val="1500"/>
              </a:spcBef>
              <a:spcAft>
                <a:spcPts val="1500"/>
              </a:spcAft>
              <a:buNone/>
            </a:pPr>
            <a:r>
              <a:rPr lang="pt-PT" sz="1500">
                <a:solidFill>
                  <a:schemeClr val="dk1"/>
                </a:solidFill>
                <a:latin typeface="Karla"/>
                <a:ea typeface="Karla"/>
                <a:cs typeface="Karla"/>
                <a:sym typeface="Karla"/>
              </a:rPr>
              <a:t>This phase determines the free variables of the system, in addition to the matrices related to the system solution, used to calculate the remaining variables during the simulation.</a:t>
            </a:r>
            <a:endParaRPr sz="1500">
              <a:solidFill>
                <a:schemeClr val="dk1"/>
              </a:solidFill>
              <a:latin typeface="Karla"/>
              <a:ea typeface="Karla"/>
              <a:cs typeface="Karla"/>
              <a:sym typeface="Karla"/>
            </a:endParaRPr>
          </a:p>
        </p:txBody>
      </p:sp>
      <p:sp>
        <p:nvSpPr>
          <p:cNvPr id="234" name="Google Shape;234;p32"/>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35" name="Google Shape;235;p32"/>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1720">
                <a:solidFill>
                  <a:schemeClr val="accent5"/>
                </a:solidFill>
                <a:latin typeface="Lato"/>
                <a:ea typeface="Lato"/>
                <a:cs typeface="Lato"/>
                <a:sym typeface="Lato"/>
              </a:rPr>
              <a:t>Flow System Resolution</a:t>
            </a:r>
            <a:endParaRPr sz="1720">
              <a:solidFill>
                <a:schemeClr val="accent5"/>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241" name="Google Shape;241;p33"/>
          <p:cNvSpPr txBox="1"/>
          <p:nvPr/>
        </p:nvSpPr>
        <p:spPr>
          <a:xfrm>
            <a:off x="739050" y="1453800"/>
            <a:ext cx="5048100" cy="3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solidFill>
                  <a:schemeClr val="dk1"/>
                </a:solidFill>
                <a:latin typeface="Karla"/>
                <a:ea typeface="Karla"/>
                <a:cs typeface="Karla"/>
                <a:sym typeface="Karla"/>
              </a:rPr>
              <a:t>The fourth phase begins by generating the calibrators, the initial flows and the vehicle routes.</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The routes of the calibrators, initial flows and vehicles are generated through a depth-first search (DFS).</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For the calibrators, this search starts at each calibrator edge, for the initial flows it starts at the edge of the network entry, and for the vehicles it starts at each router edge.</a:t>
            </a:r>
            <a:endParaRPr>
              <a:solidFill>
                <a:schemeClr val="dk1"/>
              </a:solidFill>
              <a:latin typeface="Karla"/>
              <a:ea typeface="Karla"/>
              <a:cs typeface="Karla"/>
              <a:sym typeface="Karla"/>
            </a:endParaRPr>
          </a:p>
          <a:p>
            <a:pPr indent="0" lvl="0" marL="0" rtl="0" algn="l">
              <a:spcBef>
                <a:spcPts val="1000"/>
              </a:spcBef>
              <a:spcAft>
                <a:spcPts val="0"/>
              </a:spcAft>
              <a:buNone/>
            </a:pPr>
            <a:r>
              <a:rPr lang="pt-PT">
                <a:solidFill>
                  <a:schemeClr val="dk1"/>
                </a:solidFill>
                <a:latin typeface="Karla"/>
                <a:ea typeface="Karla"/>
                <a:cs typeface="Karla"/>
                <a:sym typeface="Karla"/>
              </a:rPr>
              <a:t>For the three cases, the search ends in two possible scenarios:</a:t>
            </a:r>
            <a:endParaRPr>
              <a:solidFill>
                <a:schemeClr val="dk1"/>
              </a:solidFill>
              <a:latin typeface="Karla"/>
              <a:ea typeface="Karla"/>
              <a:cs typeface="Karla"/>
              <a:sym typeface="Karla"/>
            </a:endParaRPr>
          </a:p>
          <a:p>
            <a:pPr indent="-317500" lvl="0" marL="457200" rtl="0" algn="l">
              <a:spcBef>
                <a:spcPts val="1000"/>
              </a:spcBef>
              <a:spcAft>
                <a:spcPts val="0"/>
              </a:spcAft>
              <a:buClr>
                <a:srgbClr val="016F89"/>
              </a:buClr>
              <a:buSzPts val="1400"/>
              <a:buFont typeface="Karla"/>
              <a:buChar char="➢"/>
            </a:pPr>
            <a:r>
              <a:rPr lang="pt-PT">
                <a:solidFill>
                  <a:schemeClr val="dk1"/>
                </a:solidFill>
                <a:latin typeface="Karla"/>
                <a:ea typeface="Karla"/>
                <a:cs typeface="Karla"/>
                <a:sym typeface="Karla"/>
              </a:rPr>
              <a:t>It reached a router edge;</a:t>
            </a:r>
            <a:endParaRPr>
              <a:solidFill>
                <a:schemeClr val="dk1"/>
              </a:solidFill>
              <a:latin typeface="Karla"/>
              <a:ea typeface="Karla"/>
              <a:cs typeface="Karla"/>
              <a:sym typeface="Karla"/>
            </a:endParaRPr>
          </a:p>
          <a:p>
            <a:pPr indent="-317500" lvl="0" marL="457200" rtl="0" algn="l">
              <a:spcBef>
                <a:spcPts val="500"/>
              </a:spcBef>
              <a:spcAft>
                <a:spcPts val="0"/>
              </a:spcAft>
              <a:buClr>
                <a:srgbClr val="016F89"/>
              </a:buClr>
              <a:buSzPts val="1400"/>
              <a:buFont typeface="Karla"/>
              <a:buChar char="➢"/>
            </a:pPr>
            <a:r>
              <a:rPr lang="pt-PT">
                <a:solidFill>
                  <a:schemeClr val="dk1"/>
                </a:solidFill>
                <a:latin typeface="Karla"/>
                <a:ea typeface="Karla"/>
                <a:cs typeface="Karla"/>
                <a:sym typeface="Karla"/>
              </a:rPr>
              <a:t>It reached a network exit edge.</a:t>
            </a:r>
            <a:endParaRPr>
              <a:solidFill>
                <a:schemeClr val="dk1"/>
              </a:solidFill>
              <a:latin typeface="Karla"/>
              <a:ea typeface="Karla"/>
              <a:cs typeface="Karla"/>
              <a:sym typeface="Karla"/>
            </a:endParaRPr>
          </a:p>
          <a:p>
            <a:pPr indent="0" lvl="0" marL="0" rtl="0" algn="l">
              <a:spcBef>
                <a:spcPts val="1000"/>
              </a:spcBef>
              <a:spcAft>
                <a:spcPts val="1000"/>
              </a:spcAft>
              <a:buClr>
                <a:schemeClr val="dk1"/>
              </a:buClr>
              <a:buSzPts val="1100"/>
              <a:buFont typeface="Arial"/>
              <a:buNone/>
            </a:pPr>
            <a:r>
              <a:rPr lang="pt-PT">
                <a:solidFill>
                  <a:schemeClr val="dk1"/>
                </a:solidFill>
                <a:latin typeface="Karla"/>
                <a:ea typeface="Karla"/>
                <a:cs typeface="Karla"/>
                <a:sym typeface="Karla"/>
              </a:rPr>
              <a:t>Finally, the framework executes the Digital Twin, which constantly updates the simulation flows, recording their values ​​every minute.</a:t>
            </a:r>
            <a:endParaRPr>
              <a:solidFill>
                <a:schemeClr val="dk1"/>
              </a:solidFill>
              <a:latin typeface="Karla"/>
              <a:ea typeface="Karla"/>
              <a:cs typeface="Karla"/>
              <a:sym typeface="Karla"/>
            </a:endParaRPr>
          </a:p>
        </p:txBody>
      </p:sp>
      <p:pic>
        <p:nvPicPr>
          <p:cNvPr id="242" name="Google Shape;242;p33"/>
          <p:cNvPicPr preferRelativeResize="0"/>
          <p:nvPr/>
        </p:nvPicPr>
        <p:blipFill>
          <a:blip r:embed="rId3">
            <a:alphaModFix/>
          </a:blip>
          <a:stretch>
            <a:fillRect/>
          </a:stretch>
        </p:blipFill>
        <p:spPr>
          <a:xfrm>
            <a:off x="5765999" y="1209000"/>
            <a:ext cx="3048250" cy="4072450"/>
          </a:xfrm>
          <a:prstGeom prst="rect">
            <a:avLst/>
          </a:prstGeom>
          <a:noFill/>
          <a:ln>
            <a:noFill/>
          </a:ln>
        </p:spPr>
      </p:pic>
      <p:sp>
        <p:nvSpPr>
          <p:cNvPr id="243" name="Google Shape;243;p33"/>
          <p:cNvSpPr txBox="1"/>
          <p:nvPr>
            <p:ph type="title"/>
          </p:nvPr>
        </p:nvSpPr>
        <p:spPr>
          <a:xfrm>
            <a:off x="717900" y="524900"/>
            <a:ext cx="8493000" cy="61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pt-PT" sz="2820"/>
              <a:t>Proposed Framework</a:t>
            </a:r>
            <a:endParaRPr sz="2820"/>
          </a:p>
        </p:txBody>
      </p:sp>
      <p:sp>
        <p:nvSpPr>
          <p:cNvPr id="244" name="Google Shape;244;p33"/>
          <p:cNvSpPr txBox="1"/>
          <p:nvPr/>
        </p:nvSpPr>
        <p:spPr>
          <a:xfrm>
            <a:off x="717900" y="1004400"/>
            <a:ext cx="5090400" cy="44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720">
                <a:solidFill>
                  <a:schemeClr val="accent5"/>
                </a:solidFill>
                <a:latin typeface="Lato"/>
                <a:ea typeface="Lato"/>
                <a:cs typeface="Lato"/>
                <a:sym typeface="Lato"/>
              </a:rPr>
              <a:t>Digital Twin Automation</a:t>
            </a:r>
            <a:endParaRPr sz="1720">
              <a:solidFill>
                <a:schemeClr val="accent5"/>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50" name="Google Shape;250;p34"/>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pic>
        <p:nvPicPr>
          <p:cNvPr id="251" name="Google Shape;251;p34"/>
          <p:cNvPicPr preferRelativeResize="0"/>
          <p:nvPr/>
        </p:nvPicPr>
        <p:blipFill>
          <a:blip r:embed="rId3">
            <a:alphaModFix/>
          </a:blip>
          <a:stretch>
            <a:fillRect/>
          </a:stretch>
        </p:blipFill>
        <p:spPr>
          <a:xfrm>
            <a:off x="115575" y="2054325"/>
            <a:ext cx="3157800" cy="2368350"/>
          </a:xfrm>
          <a:prstGeom prst="rect">
            <a:avLst/>
          </a:prstGeom>
          <a:noFill/>
          <a:ln>
            <a:noFill/>
          </a:ln>
        </p:spPr>
      </p:pic>
      <p:pic>
        <p:nvPicPr>
          <p:cNvPr id="252" name="Google Shape;252;p34"/>
          <p:cNvPicPr preferRelativeResize="0"/>
          <p:nvPr/>
        </p:nvPicPr>
        <p:blipFill>
          <a:blip r:embed="rId4">
            <a:alphaModFix/>
          </a:blip>
          <a:stretch>
            <a:fillRect/>
          </a:stretch>
        </p:blipFill>
        <p:spPr>
          <a:xfrm>
            <a:off x="3069200" y="2054325"/>
            <a:ext cx="3157800" cy="2368350"/>
          </a:xfrm>
          <a:prstGeom prst="rect">
            <a:avLst/>
          </a:prstGeom>
          <a:noFill/>
          <a:ln>
            <a:noFill/>
          </a:ln>
        </p:spPr>
      </p:pic>
      <p:pic>
        <p:nvPicPr>
          <p:cNvPr id="253" name="Google Shape;253;p34"/>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54" name="Google Shape;254;p34"/>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sz="1500">
                <a:latin typeface="Karla"/>
                <a:ea typeface="Karla"/>
                <a:cs typeface="Karla"/>
                <a:sym typeface="Karla"/>
              </a:rPr>
              <a:t>Inflow from the southern part of the network (   )</a:t>
            </a:r>
            <a:endParaRPr sz="1500">
              <a:latin typeface="Karla"/>
              <a:ea typeface="Karla"/>
              <a:cs typeface="Karla"/>
              <a:sym typeface="Karla"/>
            </a:endParaRPr>
          </a:p>
          <a:p>
            <a:pPr indent="0" lvl="0" marL="0" rtl="0" algn="ctr">
              <a:spcBef>
                <a:spcPts val="0"/>
              </a:spcBef>
              <a:spcAft>
                <a:spcPts val="0"/>
              </a:spcAft>
              <a:buClr>
                <a:schemeClr val="dk1"/>
              </a:buClr>
              <a:buSzPts val="1100"/>
              <a:buFont typeface="Arial"/>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descr="{&quot;type&quot;:&quot;$$&quot;,&quot;code&quot;:&quot;$$q_{6}$$&quot;,&quot;font&quot;:{&quot;color&quot;:&quot;#000000&quot;,&quot;size&quot;:14,&quot;family&quot;:&quot;Karla&quot;},&quot;id&quot;:&quot;7&quot;,&quot;backgroundColor&quot;:&quot;#FFFFFF&quot;,&quot;aid&quot;:null,&quot;ts&quot;:1696270765699,&quot;cs&quot;:&quot;gkRn7vViTQ1JBOeSGSVhPg==&quot;,&quot;size&quot;:{&quot;width&quot;:14,&quot;height&quot;:12.166666666666666}}" id="255" name="Google Shape;255;p34"/>
          <p:cNvPicPr preferRelativeResize="0"/>
          <p:nvPr/>
        </p:nvPicPr>
        <p:blipFill>
          <a:blip r:embed="rId6">
            <a:alphaModFix/>
          </a:blip>
          <a:stretch>
            <a:fillRect/>
          </a:stretch>
        </p:blipFill>
        <p:spPr>
          <a:xfrm>
            <a:off x="6528050" y="1815138"/>
            <a:ext cx="133350" cy="115888"/>
          </a:xfrm>
          <a:prstGeom prst="rect">
            <a:avLst/>
          </a:prstGeom>
          <a:noFill/>
          <a:ln>
            <a:noFill/>
          </a:ln>
        </p:spPr>
      </p:pic>
      <p:sp>
        <p:nvSpPr>
          <p:cNvPr id="256" name="Google Shape;256;p34"/>
          <p:cNvSpPr txBox="1"/>
          <p:nvPr/>
        </p:nvSpPr>
        <p:spPr>
          <a:xfrm>
            <a:off x="855375" y="4497325"/>
            <a:ext cx="1678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(a)</a:t>
            </a:r>
            <a:r>
              <a:rPr lang="pt-PT" sz="1100">
                <a:latin typeface="Karla"/>
                <a:ea typeface="Karla"/>
                <a:cs typeface="Karla"/>
                <a:sym typeface="Karla"/>
              </a:rPr>
              <a:t> DT-GM Methodology</a:t>
            </a:r>
            <a:endParaRPr sz="1100">
              <a:latin typeface="Karla"/>
              <a:ea typeface="Karla"/>
              <a:cs typeface="Karla"/>
              <a:sym typeface="Karla"/>
            </a:endParaRPr>
          </a:p>
        </p:txBody>
      </p:sp>
      <p:sp>
        <p:nvSpPr>
          <p:cNvPr id="257" name="Google Shape;257;p34"/>
          <p:cNvSpPr txBox="1"/>
          <p:nvPr/>
        </p:nvSpPr>
        <p:spPr>
          <a:xfrm>
            <a:off x="3198800" y="4497325"/>
            <a:ext cx="289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(b)</a:t>
            </a:r>
            <a:r>
              <a:rPr lang="pt-PT" sz="1100">
                <a:latin typeface="Karla"/>
                <a:ea typeface="Karla"/>
                <a:cs typeface="Karla"/>
                <a:sym typeface="Karla"/>
              </a:rPr>
              <a:t> Framework w/ Google Maps intensities</a:t>
            </a:r>
            <a:endParaRPr sz="1100">
              <a:latin typeface="Karla"/>
              <a:ea typeface="Karla"/>
              <a:cs typeface="Karla"/>
              <a:sym typeface="Karla"/>
            </a:endParaRPr>
          </a:p>
        </p:txBody>
      </p:sp>
      <p:sp>
        <p:nvSpPr>
          <p:cNvPr id="258" name="Google Shape;258;p34"/>
          <p:cNvSpPr txBox="1"/>
          <p:nvPr/>
        </p:nvSpPr>
        <p:spPr>
          <a:xfrm>
            <a:off x="6354725" y="4497325"/>
            <a:ext cx="2494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Framework w/ DT-GM intensities</a:t>
            </a:r>
            <a:endParaRPr sz="1100">
              <a:latin typeface="Karla"/>
              <a:ea typeface="Karla"/>
              <a:cs typeface="Karla"/>
              <a:sym typeface="Karla"/>
            </a:endParaRPr>
          </a:p>
        </p:txBody>
      </p:sp>
      <p:sp>
        <p:nvSpPr>
          <p:cNvPr id="259" name="Google Shape;259;p34"/>
          <p:cNvSpPr txBox="1"/>
          <p:nvPr/>
        </p:nvSpPr>
        <p:spPr>
          <a:xfrm>
            <a:off x="2026800" y="984750"/>
            <a:ext cx="50904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Geneva Motorway</a:t>
            </a:r>
            <a:endParaRPr sz="172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7178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chemeClr val="accent5"/>
                </a:solidFill>
                <a:latin typeface="Lato"/>
                <a:ea typeface="Lato"/>
                <a:cs typeface="Lato"/>
                <a:sym typeface="Lato"/>
              </a:rPr>
              <a:t>Agenda</a:t>
            </a:r>
            <a:endParaRPr sz="2800">
              <a:solidFill>
                <a:schemeClr val="accent5"/>
              </a:solidFill>
              <a:latin typeface="Lato"/>
              <a:ea typeface="Lato"/>
              <a:cs typeface="Lato"/>
              <a:sym typeface="Lato"/>
            </a:endParaRPr>
          </a:p>
        </p:txBody>
      </p:sp>
      <p:sp>
        <p:nvSpPr>
          <p:cNvPr id="94" name="Google Shape;94;p17"/>
          <p:cNvSpPr txBox="1"/>
          <p:nvPr/>
        </p:nvSpPr>
        <p:spPr>
          <a:xfrm>
            <a:off x="717800" y="1453800"/>
            <a:ext cx="7426800" cy="30375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Problem &amp; Goals</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Related Work</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Baseline Methodology</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Proposed Framework</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0"/>
              </a:spcAft>
              <a:buClr>
                <a:srgbClr val="016F89"/>
              </a:buClr>
              <a:buSzPts val="1700"/>
              <a:buFont typeface="Karla"/>
              <a:buAutoNum type="arabicPeriod"/>
            </a:pPr>
            <a:r>
              <a:rPr lang="pt-PT" sz="1700">
                <a:solidFill>
                  <a:srgbClr val="080808"/>
                </a:solidFill>
                <a:latin typeface="Karla"/>
                <a:ea typeface="Karla"/>
                <a:cs typeface="Karla"/>
                <a:sym typeface="Karla"/>
              </a:rPr>
              <a:t>Results and Analysis</a:t>
            </a:r>
            <a:endParaRPr sz="1700">
              <a:solidFill>
                <a:srgbClr val="080808"/>
              </a:solidFill>
              <a:latin typeface="Karla"/>
              <a:ea typeface="Karla"/>
              <a:cs typeface="Karla"/>
              <a:sym typeface="Karla"/>
            </a:endParaRPr>
          </a:p>
          <a:p>
            <a:pPr indent="-336550" lvl="0" marL="457200" rtl="0" algn="l">
              <a:lnSpc>
                <a:spcPct val="100000"/>
              </a:lnSpc>
              <a:spcBef>
                <a:spcPts val="2000"/>
              </a:spcBef>
              <a:spcAft>
                <a:spcPts val="2000"/>
              </a:spcAft>
              <a:buClr>
                <a:srgbClr val="016F89"/>
              </a:buClr>
              <a:buSzPts val="1700"/>
              <a:buFont typeface="Karla"/>
              <a:buAutoNum type="arabicPeriod"/>
            </a:pPr>
            <a:r>
              <a:rPr lang="pt-PT" sz="1700">
                <a:solidFill>
                  <a:srgbClr val="080808"/>
                </a:solidFill>
                <a:latin typeface="Karla"/>
                <a:ea typeface="Karla"/>
                <a:cs typeface="Karla"/>
                <a:sym typeface="Karla"/>
              </a:rPr>
              <a:t>Conclusions &amp; Future Work</a:t>
            </a:r>
            <a:endParaRPr sz="1700">
              <a:solidFill>
                <a:srgbClr val="080808"/>
              </a:solidFill>
              <a:latin typeface="Karla"/>
              <a:ea typeface="Karla"/>
              <a:cs typeface="Karla"/>
              <a:sym typeface="Karla"/>
            </a:endParaRPr>
          </a:p>
        </p:txBody>
      </p:sp>
      <p:sp>
        <p:nvSpPr>
          <p:cNvPr id="95" name="Google Shape;95;p17"/>
          <p:cNvSpPr/>
          <p:nvPr/>
        </p:nvSpPr>
        <p:spPr>
          <a:xfrm>
            <a:off x="6843675" y="2693833"/>
            <a:ext cx="1160100" cy="22914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96" name="Google Shape;96;p17"/>
          <p:cNvSpPr/>
          <p:nvPr/>
        </p:nvSpPr>
        <p:spPr>
          <a:xfrm>
            <a:off x="8003775" y="0"/>
            <a:ext cx="1140300" cy="2694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pic>
        <p:nvPicPr>
          <p:cNvPr id="265" name="Google Shape;265;p35"/>
          <p:cNvPicPr preferRelativeResize="0"/>
          <p:nvPr/>
        </p:nvPicPr>
        <p:blipFill>
          <a:blip r:embed="rId3">
            <a:alphaModFix/>
          </a:blip>
          <a:stretch>
            <a:fillRect/>
          </a:stretch>
        </p:blipFill>
        <p:spPr>
          <a:xfrm>
            <a:off x="107700" y="2054325"/>
            <a:ext cx="3157800" cy="2368350"/>
          </a:xfrm>
          <a:prstGeom prst="rect">
            <a:avLst/>
          </a:prstGeom>
          <a:noFill/>
          <a:ln>
            <a:noFill/>
          </a:ln>
        </p:spPr>
      </p:pic>
      <p:pic>
        <p:nvPicPr>
          <p:cNvPr id="266" name="Google Shape;266;p35"/>
          <p:cNvPicPr preferRelativeResize="0"/>
          <p:nvPr/>
        </p:nvPicPr>
        <p:blipFill>
          <a:blip r:embed="rId4">
            <a:alphaModFix/>
          </a:blip>
          <a:stretch>
            <a:fillRect/>
          </a:stretch>
        </p:blipFill>
        <p:spPr>
          <a:xfrm>
            <a:off x="3077075" y="2054325"/>
            <a:ext cx="3157800" cy="2368350"/>
          </a:xfrm>
          <a:prstGeom prst="rect">
            <a:avLst/>
          </a:prstGeom>
          <a:noFill/>
          <a:ln>
            <a:noFill/>
          </a:ln>
        </p:spPr>
      </p:pic>
      <p:pic>
        <p:nvPicPr>
          <p:cNvPr id="267" name="Google Shape;267;p35"/>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68" name="Google Shape;268;p35"/>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500">
                <a:latin typeface="Karla"/>
                <a:ea typeface="Karla"/>
                <a:cs typeface="Karla"/>
                <a:sym typeface="Karla"/>
              </a:rPr>
              <a:t>Outflow from the southern part of the network</a:t>
            </a:r>
            <a:r>
              <a:rPr lang="pt-PT" sz="1500">
                <a:latin typeface="Karla"/>
                <a:ea typeface="Karla"/>
                <a:cs typeface="Karla"/>
                <a:sym typeface="Karla"/>
              </a:rPr>
              <a:t> (   )</a:t>
            </a:r>
            <a:endParaRPr sz="15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descr="{&quot;id&quot;:&quot;7&quot;,&quot;aid&quot;:null,&quot;code&quot;:&quot;$$q_{5}$$&quot;,&quot;font&quot;:{&quot;family&quot;:&quot;Karla&quot;,&quot;size&quot;:14,&quot;color&quot;:&quot;#000000&quot;},&quot;backgroundColor&quot;:&quot;#FFFFFF&quot;,&quot;type&quot;:&quot;$$&quot;,&quot;ts&quot;:1696270891930,&quot;cs&quot;:&quot;HozMHrq3DhgYiWQ7dxDTRw==&quot;,&quot;size&quot;:{&quot;width&quot;:14,&quot;height&quot;:12.166666666666666}}" id="269" name="Google Shape;269;p35"/>
          <p:cNvPicPr preferRelativeResize="0"/>
          <p:nvPr/>
        </p:nvPicPr>
        <p:blipFill>
          <a:blip r:embed="rId6">
            <a:alphaModFix/>
          </a:blip>
          <a:stretch>
            <a:fillRect/>
          </a:stretch>
        </p:blipFill>
        <p:spPr>
          <a:xfrm>
            <a:off x="6594200" y="1816325"/>
            <a:ext cx="133350" cy="115888"/>
          </a:xfrm>
          <a:prstGeom prst="rect">
            <a:avLst/>
          </a:prstGeom>
          <a:noFill/>
          <a:ln>
            <a:noFill/>
          </a:ln>
        </p:spPr>
      </p:pic>
      <p:sp>
        <p:nvSpPr>
          <p:cNvPr id="270" name="Google Shape;270;p35"/>
          <p:cNvSpPr txBox="1"/>
          <p:nvPr/>
        </p:nvSpPr>
        <p:spPr>
          <a:xfrm>
            <a:off x="855375" y="4497325"/>
            <a:ext cx="1678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(a) </a:t>
            </a:r>
            <a:r>
              <a:rPr lang="pt-PT" sz="1100">
                <a:latin typeface="Karla"/>
                <a:ea typeface="Karla"/>
                <a:cs typeface="Karla"/>
                <a:sym typeface="Karla"/>
              </a:rPr>
              <a:t>DT-GM Methodology</a:t>
            </a:r>
            <a:endParaRPr sz="1100">
              <a:latin typeface="Karla"/>
              <a:ea typeface="Karla"/>
              <a:cs typeface="Karla"/>
              <a:sym typeface="Karla"/>
            </a:endParaRPr>
          </a:p>
        </p:txBody>
      </p:sp>
      <p:sp>
        <p:nvSpPr>
          <p:cNvPr id="271" name="Google Shape;271;p35"/>
          <p:cNvSpPr txBox="1"/>
          <p:nvPr/>
        </p:nvSpPr>
        <p:spPr>
          <a:xfrm>
            <a:off x="3198800" y="4497325"/>
            <a:ext cx="28986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(b) </a:t>
            </a:r>
            <a:r>
              <a:rPr lang="pt-PT" sz="1100">
                <a:latin typeface="Karla"/>
                <a:ea typeface="Karla"/>
                <a:cs typeface="Karla"/>
                <a:sym typeface="Karla"/>
              </a:rPr>
              <a:t>Framework w/ Google Maps intensities</a:t>
            </a:r>
            <a:endParaRPr sz="1100">
              <a:latin typeface="Karla"/>
              <a:ea typeface="Karla"/>
              <a:cs typeface="Karla"/>
              <a:sym typeface="Karla"/>
            </a:endParaRPr>
          </a:p>
        </p:txBody>
      </p:sp>
      <p:sp>
        <p:nvSpPr>
          <p:cNvPr id="272" name="Google Shape;272;p35"/>
          <p:cNvSpPr txBox="1"/>
          <p:nvPr/>
        </p:nvSpPr>
        <p:spPr>
          <a:xfrm>
            <a:off x="6354725" y="4497325"/>
            <a:ext cx="2494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Framework w/ DT-GM intensities</a:t>
            </a:r>
            <a:endParaRPr sz="1100">
              <a:latin typeface="Karla"/>
              <a:ea typeface="Karla"/>
              <a:cs typeface="Karla"/>
              <a:sym typeface="Karla"/>
            </a:endParaRPr>
          </a:p>
        </p:txBody>
      </p:sp>
      <p:sp>
        <p:nvSpPr>
          <p:cNvPr id="273" name="Google Shape;273;p35"/>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sp>
        <p:nvSpPr>
          <p:cNvPr id="274" name="Google Shape;274;p35"/>
          <p:cNvSpPr txBox="1"/>
          <p:nvPr/>
        </p:nvSpPr>
        <p:spPr>
          <a:xfrm>
            <a:off x="2758650" y="984750"/>
            <a:ext cx="36267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Geneva Motorway</a:t>
            </a:r>
            <a:endParaRPr sz="1720">
              <a:solidFill>
                <a:schemeClr val="accent5"/>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80" name="Google Shape;280;p36"/>
          <p:cNvSpPr txBox="1"/>
          <p:nvPr/>
        </p:nvSpPr>
        <p:spPr>
          <a:xfrm>
            <a:off x="56850" y="4497325"/>
            <a:ext cx="32595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(a) </a:t>
            </a:r>
            <a:r>
              <a:rPr lang="pt-PT" sz="1100">
                <a:latin typeface="Karla"/>
                <a:ea typeface="Karla"/>
                <a:cs typeface="Karla"/>
                <a:sym typeface="Karla"/>
              </a:rPr>
              <a:t>Inflow from the </a:t>
            </a:r>
            <a:r>
              <a:rPr lang="pt-PT" sz="1100">
                <a:solidFill>
                  <a:schemeClr val="dk1"/>
                </a:solidFill>
                <a:latin typeface="Karla"/>
                <a:ea typeface="Karla"/>
                <a:cs typeface="Karla"/>
                <a:sym typeface="Karla"/>
              </a:rPr>
              <a:t>eastern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 part of the network</a:t>
            </a:r>
            <a:endParaRPr sz="1100">
              <a:latin typeface="Karla"/>
              <a:ea typeface="Karla"/>
              <a:cs typeface="Karla"/>
              <a:sym typeface="Karla"/>
            </a:endParaRPr>
          </a:p>
        </p:txBody>
      </p:sp>
      <p:sp>
        <p:nvSpPr>
          <p:cNvPr id="281" name="Google Shape;281;p36"/>
          <p:cNvSpPr txBox="1"/>
          <p:nvPr/>
        </p:nvSpPr>
        <p:spPr>
          <a:xfrm>
            <a:off x="3000425" y="4497325"/>
            <a:ext cx="3354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(b)</a:t>
            </a:r>
            <a:r>
              <a:rPr lang="pt-PT" sz="1100">
                <a:latin typeface="Karla"/>
                <a:ea typeface="Karla"/>
                <a:cs typeface="Karla"/>
                <a:sym typeface="Karla"/>
              </a:rPr>
              <a:t> Inflow from the western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part of the network</a:t>
            </a:r>
            <a:endParaRPr sz="1100">
              <a:latin typeface="Karla"/>
              <a:ea typeface="Karla"/>
              <a:cs typeface="Karla"/>
              <a:sym typeface="Karla"/>
            </a:endParaRPr>
          </a:p>
        </p:txBody>
      </p:sp>
      <p:sp>
        <p:nvSpPr>
          <p:cNvPr id="282" name="Google Shape;282;p36"/>
          <p:cNvSpPr txBox="1"/>
          <p:nvPr/>
        </p:nvSpPr>
        <p:spPr>
          <a:xfrm>
            <a:off x="5972075" y="4497325"/>
            <a:ext cx="32595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100">
                <a:solidFill>
                  <a:srgbClr val="016F89"/>
                </a:solidFill>
                <a:latin typeface="Karla"/>
                <a:ea typeface="Karla"/>
                <a:cs typeface="Karla"/>
                <a:sym typeface="Karla"/>
              </a:rPr>
              <a:t>(c)</a:t>
            </a:r>
            <a:r>
              <a:rPr lang="pt-PT" sz="1100">
                <a:latin typeface="Karla"/>
                <a:ea typeface="Karla"/>
                <a:cs typeface="Karla"/>
                <a:sym typeface="Karla"/>
              </a:rPr>
              <a:t>  Outflow from the eastern</a:t>
            </a:r>
            <a:endParaRPr sz="1100">
              <a:latin typeface="Karla"/>
              <a:ea typeface="Karla"/>
              <a:cs typeface="Karla"/>
              <a:sym typeface="Karla"/>
            </a:endParaRPr>
          </a:p>
          <a:p>
            <a:pPr indent="0" lvl="0" marL="0" rtl="0" algn="ctr">
              <a:spcBef>
                <a:spcPts val="0"/>
              </a:spcBef>
              <a:spcAft>
                <a:spcPts val="0"/>
              </a:spcAft>
              <a:buNone/>
            </a:pPr>
            <a:r>
              <a:rPr lang="pt-PT" sz="1100">
                <a:latin typeface="Karla"/>
                <a:ea typeface="Karla"/>
                <a:cs typeface="Karla"/>
                <a:sym typeface="Karla"/>
              </a:rPr>
              <a:t>part of the network</a:t>
            </a:r>
            <a:endParaRPr sz="1100">
              <a:latin typeface="Karla"/>
              <a:ea typeface="Karla"/>
              <a:cs typeface="Karla"/>
              <a:sym typeface="Karla"/>
            </a:endParaRPr>
          </a:p>
        </p:txBody>
      </p:sp>
      <p:sp>
        <p:nvSpPr>
          <p:cNvPr id="283" name="Google Shape;283;p36"/>
          <p:cNvSpPr txBox="1"/>
          <p:nvPr/>
        </p:nvSpPr>
        <p:spPr>
          <a:xfrm>
            <a:off x="191300" y="1651825"/>
            <a:ext cx="89136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PT" sz="1500">
                <a:latin typeface="Karla"/>
                <a:ea typeface="Karla"/>
                <a:cs typeface="Karla"/>
                <a:sym typeface="Karla"/>
              </a:rPr>
              <a:t>Flows on some entries and exits of the Nó de Coimbrões’ network</a:t>
            </a:r>
            <a:endParaRPr sz="15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a:p>
            <a:pPr indent="0" lvl="0" marL="0" rtl="0" algn="ctr">
              <a:spcBef>
                <a:spcPts val="0"/>
              </a:spcBef>
              <a:spcAft>
                <a:spcPts val="0"/>
              </a:spcAft>
              <a:buNone/>
            </a:pPr>
            <a:r>
              <a:t/>
            </a:r>
            <a:endParaRPr sz="800">
              <a:latin typeface="Karla"/>
              <a:ea typeface="Karla"/>
              <a:cs typeface="Karla"/>
              <a:sym typeface="Karla"/>
            </a:endParaRPr>
          </a:p>
        </p:txBody>
      </p:sp>
      <p:pic>
        <p:nvPicPr>
          <p:cNvPr id="284" name="Google Shape;284;p36"/>
          <p:cNvPicPr preferRelativeResize="0"/>
          <p:nvPr/>
        </p:nvPicPr>
        <p:blipFill>
          <a:blip r:embed="rId3">
            <a:alphaModFix/>
          </a:blip>
          <a:stretch>
            <a:fillRect/>
          </a:stretch>
        </p:blipFill>
        <p:spPr>
          <a:xfrm>
            <a:off x="107700" y="2054325"/>
            <a:ext cx="3157800" cy="2368350"/>
          </a:xfrm>
          <a:prstGeom prst="rect">
            <a:avLst/>
          </a:prstGeom>
          <a:noFill/>
          <a:ln>
            <a:noFill/>
          </a:ln>
        </p:spPr>
      </p:pic>
      <p:pic>
        <p:nvPicPr>
          <p:cNvPr id="285" name="Google Shape;285;p36"/>
          <p:cNvPicPr preferRelativeResize="0"/>
          <p:nvPr/>
        </p:nvPicPr>
        <p:blipFill>
          <a:blip r:embed="rId4">
            <a:alphaModFix/>
          </a:blip>
          <a:stretch>
            <a:fillRect/>
          </a:stretch>
        </p:blipFill>
        <p:spPr>
          <a:xfrm>
            <a:off x="3098675" y="2054325"/>
            <a:ext cx="3157800" cy="2368350"/>
          </a:xfrm>
          <a:prstGeom prst="rect">
            <a:avLst/>
          </a:prstGeom>
          <a:noFill/>
          <a:ln>
            <a:noFill/>
          </a:ln>
        </p:spPr>
      </p:pic>
      <p:pic>
        <p:nvPicPr>
          <p:cNvPr id="286" name="Google Shape;286;p36"/>
          <p:cNvPicPr preferRelativeResize="0"/>
          <p:nvPr/>
        </p:nvPicPr>
        <p:blipFill>
          <a:blip r:embed="rId5">
            <a:alphaModFix/>
          </a:blip>
          <a:stretch>
            <a:fillRect/>
          </a:stretch>
        </p:blipFill>
        <p:spPr>
          <a:xfrm>
            <a:off x="6022925" y="2054325"/>
            <a:ext cx="3157800" cy="2368350"/>
          </a:xfrm>
          <a:prstGeom prst="rect">
            <a:avLst/>
          </a:prstGeom>
          <a:noFill/>
          <a:ln>
            <a:noFill/>
          </a:ln>
        </p:spPr>
      </p:pic>
      <p:sp>
        <p:nvSpPr>
          <p:cNvPr id="287" name="Google Shape;287;p36"/>
          <p:cNvSpPr txBox="1"/>
          <p:nvPr>
            <p:ph type="title"/>
          </p:nvPr>
        </p:nvSpPr>
        <p:spPr>
          <a:xfrm>
            <a:off x="717900" y="524900"/>
            <a:ext cx="7708200" cy="63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Results and Analysis</a:t>
            </a:r>
            <a:endParaRPr>
              <a:solidFill>
                <a:schemeClr val="accent5"/>
              </a:solidFill>
              <a:latin typeface="Lato"/>
              <a:ea typeface="Lato"/>
              <a:cs typeface="Lato"/>
              <a:sym typeface="Lato"/>
            </a:endParaRPr>
          </a:p>
        </p:txBody>
      </p:sp>
      <p:sp>
        <p:nvSpPr>
          <p:cNvPr id="288" name="Google Shape;288;p36"/>
          <p:cNvSpPr txBox="1"/>
          <p:nvPr/>
        </p:nvSpPr>
        <p:spPr>
          <a:xfrm>
            <a:off x="2758650" y="984750"/>
            <a:ext cx="3626700" cy="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720">
                <a:solidFill>
                  <a:schemeClr val="accent5"/>
                </a:solidFill>
                <a:latin typeface="Lato"/>
                <a:ea typeface="Lato"/>
                <a:cs typeface="Lato"/>
                <a:sym typeface="Lato"/>
              </a:rPr>
              <a:t>VCI’s Nó de Coimbrões</a:t>
            </a:r>
            <a:endParaRPr sz="1720">
              <a:solidFill>
                <a:schemeClr val="accent5"/>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nvSpPr>
        <p:spPr>
          <a:xfrm>
            <a:off x="717900" y="1453800"/>
            <a:ext cx="8163000" cy="28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latin typeface="Karla"/>
                <a:ea typeface="Karla"/>
                <a:cs typeface="Karla"/>
                <a:sym typeface="Karla"/>
              </a:rPr>
              <a:t>The results of the framework demonstrated the viability of this approach, allowing reliable traffic replication to be achieved, as long as the initial network adjustment process is adequate.</a:t>
            </a:r>
            <a:endParaRPr sz="1500">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latin typeface="Karla"/>
                <a:ea typeface="Karla"/>
                <a:cs typeface="Karla"/>
                <a:sym typeface="Karla"/>
              </a:rPr>
              <a:t>Regarding future work, it would be interesting to derive multiple instances of a base simulation to explore what-if scenarios, or include traffic prediction.</a:t>
            </a:r>
            <a:endParaRPr sz="1500">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latin typeface="Karla"/>
                <a:ea typeface="Karla"/>
                <a:cs typeface="Karla"/>
                <a:sym typeface="Karla"/>
              </a:rPr>
              <a:t>Furthermore, the framework could be adapted to work with real-time data, as the base methodology has already proven itself capable of doing so.</a:t>
            </a:r>
            <a:endParaRPr sz="1500">
              <a:latin typeface="Karla"/>
              <a:ea typeface="Karla"/>
              <a:cs typeface="Karla"/>
              <a:sym typeface="Karla"/>
            </a:endParaRPr>
          </a:p>
          <a:p>
            <a:pPr indent="0" lvl="0" marL="0" rtl="0" algn="l">
              <a:spcBef>
                <a:spcPts val="1500"/>
              </a:spcBef>
              <a:spcAft>
                <a:spcPts val="1500"/>
              </a:spcAft>
              <a:buClr>
                <a:schemeClr val="dk1"/>
              </a:buClr>
              <a:buSzPts val="1100"/>
              <a:buFont typeface="Arial"/>
              <a:buNone/>
            </a:pPr>
            <a:r>
              <a:rPr lang="pt-PT" sz="1500">
                <a:latin typeface="Karla"/>
                <a:ea typeface="Karla"/>
                <a:cs typeface="Karla"/>
                <a:sym typeface="Karla"/>
              </a:rPr>
              <a:t>Finally, it is always relevant to apply the framework to new use cases, to validate its applicability.</a:t>
            </a:r>
            <a:endParaRPr sz="1500">
              <a:latin typeface="Karla"/>
              <a:ea typeface="Karla"/>
              <a:cs typeface="Karla"/>
              <a:sym typeface="Karla"/>
            </a:endParaRPr>
          </a:p>
        </p:txBody>
      </p:sp>
      <p:sp>
        <p:nvSpPr>
          <p:cNvPr id="294" name="Google Shape;294;p37"/>
          <p:cNvSpPr txBox="1"/>
          <p:nvPr>
            <p:ph idx="12" type="sldNum"/>
          </p:nvPr>
        </p:nvSpPr>
        <p:spPr>
          <a:xfrm>
            <a:off x="8771003" y="5362802"/>
            <a:ext cx="372900" cy="352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solidFill>
                  <a:schemeClr val="lt1"/>
                </a:solidFill>
              </a:rPr>
              <a:t>‹#›</a:t>
            </a:fld>
            <a:endParaRPr>
              <a:solidFill>
                <a:schemeClr val="lt1"/>
              </a:solidFill>
            </a:endParaRPr>
          </a:p>
        </p:txBody>
      </p:sp>
      <p:sp>
        <p:nvSpPr>
          <p:cNvPr id="295" name="Google Shape;295;p37"/>
          <p:cNvSpPr txBox="1"/>
          <p:nvPr>
            <p:ph type="title"/>
          </p:nvPr>
        </p:nvSpPr>
        <p:spPr>
          <a:xfrm>
            <a:off x="717900" y="677300"/>
            <a:ext cx="77082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PT">
                <a:solidFill>
                  <a:schemeClr val="accent5"/>
                </a:solidFill>
                <a:latin typeface="Lato"/>
                <a:ea typeface="Lato"/>
                <a:cs typeface="Lato"/>
                <a:sym typeface="Lato"/>
              </a:rPr>
              <a:t>Conclusions &amp; Future Work</a:t>
            </a:r>
            <a:endParaRPr>
              <a:solidFill>
                <a:schemeClr val="accent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Context</a:t>
            </a:r>
            <a:endParaRPr/>
          </a:p>
        </p:txBody>
      </p:sp>
      <p:sp>
        <p:nvSpPr>
          <p:cNvPr id="103" name="Google Shape;103;p18"/>
          <p:cNvSpPr txBox="1"/>
          <p:nvPr/>
        </p:nvSpPr>
        <p:spPr>
          <a:xfrm>
            <a:off x="717900" y="1469703"/>
            <a:ext cx="3774900" cy="2775600"/>
          </a:xfrm>
          <a:prstGeom prst="rect">
            <a:avLst/>
          </a:prstGeom>
          <a:noFill/>
          <a:ln>
            <a:noFill/>
          </a:ln>
        </p:spPr>
        <p:txBody>
          <a:bodyPr anchorCtr="0" anchor="t" bIns="91425" lIns="91425" spcFirstLastPara="1" rIns="91425" wrap="square" tIns="91425">
            <a:spAutoFit/>
          </a:bodyPr>
          <a:lstStyle/>
          <a:p>
            <a:pPr indent="0" lvl="0" marL="0" rtl="0" algn="l">
              <a:spcBef>
                <a:spcPts val="2000"/>
              </a:spcBef>
              <a:spcAft>
                <a:spcPts val="0"/>
              </a:spcAft>
              <a:buClr>
                <a:schemeClr val="dk1"/>
              </a:buClr>
              <a:buSzPts val="1100"/>
              <a:buFont typeface="Arial"/>
              <a:buNone/>
            </a:pPr>
            <a:r>
              <a:rPr lang="pt-PT" sz="1500">
                <a:solidFill>
                  <a:srgbClr val="080808"/>
                </a:solidFill>
                <a:latin typeface="Karla"/>
                <a:ea typeface="Karla"/>
                <a:cs typeface="Karla"/>
                <a:sym typeface="Karla"/>
              </a:rPr>
              <a:t>Urban mobility has been facing increasing challenges, such as traffic congestion and accidents.</a:t>
            </a:r>
            <a:endParaRPr sz="1500">
              <a:solidFill>
                <a:srgbClr val="080808"/>
              </a:solidFill>
              <a:latin typeface="Karla"/>
              <a:ea typeface="Karla"/>
              <a:cs typeface="Karla"/>
              <a:sym typeface="Karla"/>
            </a:endParaRPr>
          </a:p>
          <a:p>
            <a:pPr indent="0" lvl="0" marL="0" rtl="0" algn="l">
              <a:spcBef>
                <a:spcPts val="2000"/>
              </a:spcBef>
              <a:spcAft>
                <a:spcPts val="0"/>
              </a:spcAft>
              <a:buClr>
                <a:schemeClr val="dk1"/>
              </a:buClr>
              <a:buSzPts val="1100"/>
              <a:buFont typeface="Arial"/>
              <a:buNone/>
            </a:pPr>
            <a:r>
              <a:rPr lang="pt-PT" sz="1500">
                <a:solidFill>
                  <a:srgbClr val="080808"/>
                </a:solidFill>
                <a:latin typeface="Karla"/>
                <a:ea typeface="Karla"/>
                <a:cs typeface="Karla"/>
                <a:sym typeface="Karla"/>
              </a:rPr>
              <a:t>All these problems stem from the inefficient management of transport flows, which led to the emergence of Intelligent Transport Systems (ITS).</a:t>
            </a:r>
            <a:endParaRPr sz="1500">
              <a:solidFill>
                <a:srgbClr val="080808"/>
              </a:solidFill>
              <a:latin typeface="Karla"/>
              <a:ea typeface="Karla"/>
              <a:cs typeface="Karla"/>
              <a:sym typeface="Karla"/>
            </a:endParaRPr>
          </a:p>
          <a:p>
            <a:pPr indent="0" lvl="0" marL="0" rtl="0" algn="l">
              <a:spcBef>
                <a:spcPts val="2000"/>
              </a:spcBef>
              <a:spcAft>
                <a:spcPts val="0"/>
              </a:spcAft>
              <a:buNone/>
            </a:pPr>
            <a:r>
              <a:rPr lang="pt-PT" sz="1500">
                <a:solidFill>
                  <a:srgbClr val="080808"/>
                </a:solidFill>
                <a:latin typeface="Karla"/>
                <a:ea typeface="Karla"/>
                <a:cs typeface="Karla"/>
                <a:sym typeface="Karla"/>
              </a:rPr>
              <a:t>A new concept emerges to ensure the effectiveness of the ITS: the Digital Twin.</a:t>
            </a:r>
            <a:endParaRPr sz="1500">
              <a:solidFill>
                <a:srgbClr val="080808"/>
              </a:solidFill>
              <a:latin typeface="Karla"/>
              <a:ea typeface="Karla"/>
              <a:cs typeface="Karla"/>
              <a:sym typeface="Karla"/>
            </a:endParaRPr>
          </a:p>
        </p:txBody>
      </p:sp>
      <p:sp>
        <p:nvSpPr>
          <p:cNvPr id="104" name="Google Shape;104;p18"/>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pic>
        <p:nvPicPr>
          <p:cNvPr id="105" name="Google Shape;105;p18"/>
          <p:cNvPicPr preferRelativeResize="0"/>
          <p:nvPr/>
        </p:nvPicPr>
        <p:blipFill rotWithShape="1">
          <a:blip r:embed="rId3">
            <a:alphaModFix/>
          </a:blip>
          <a:srcRect b="0" l="0" r="0" t="0"/>
          <a:stretch/>
        </p:blipFill>
        <p:spPr>
          <a:xfrm>
            <a:off x="4721705" y="2925521"/>
            <a:ext cx="4007625" cy="2256275"/>
          </a:xfrm>
          <a:prstGeom prst="rect">
            <a:avLst/>
          </a:prstGeom>
          <a:noFill/>
          <a:ln cap="flat" cmpd="sng" w="9525">
            <a:solidFill>
              <a:srgbClr val="FFFFFF"/>
            </a:solidFill>
            <a:prstDash val="solid"/>
            <a:round/>
            <a:headEnd len="sm" w="sm" type="none"/>
            <a:tailEnd len="sm" w="sm" type="none"/>
          </a:ln>
        </p:spPr>
      </p:pic>
      <p:pic>
        <p:nvPicPr>
          <p:cNvPr id="106" name="Google Shape;106;p18"/>
          <p:cNvPicPr preferRelativeResize="0"/>
          <p:nvPr/>
        </p:nvPicPr>
        <p:blipFill>
          <a:blip r:embed="rId4">
            <a:alphaModFix/>
          </a:blip>
          <a:stretch>
            <a:fillRect/>
          </a:stretch>
        </p:blipFill>
        <p:spPr>
          <a:xfrm>
            <a:off x="4721700" y="677300"/>
            <a:ext cx="4007624" cy="21039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7179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sz="2800">
                <a:solidFill>
                  <a:schemeClr val="accent5"/>
                </a:solidFill>
                <a:latin typeface="Lato"/>
                <a:ea typeface="Lato"/>
                <a:cs typeface="Lato"/>
                <a:sym typeface="Lato"/>
              </a:rPr>
              <a:t>Problem</a:t>
            </a:r>
            <a:endParaRPr sz="2800">
              <a:solidFill>
                <a:schemeClr val="accent5"/>
              </a:solidFill>
              <a:latin typeface="Lato"/>
              <a:ea typeface="Lato"/>
              <a:cs typeface="Lato"/>
              <a:sym typeface="Lato"/>
            </a:endParaRPr>
          </a:p>
        </p:txBody>
      </p:sp>
      <p:sp>
        <p:nvSpPr>
          <p:cNvPr id="112" name="Google Shape;112;p19"/>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13" name="Google Shape;113;p19"/>
          <p:cNvSpPr txBox="1"/>
          <p:nvPr/>
        </p:nvSpPr>
        <p:spPr>
          <a:xfrm>
            <a:off x="717900" y="1453800"/>
            <a:ext cx="4006500" cy="30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Building a Digital Twin for Road Networks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is an extremely challenging task.</a:t>
            </a:r>
            <a:endParaRPr sz="1500">
              <a:solidFill>
                <a:srgbClr val="080808"/>
              </a:solidFill>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solidFill>
                  <a:srgbClr val="080808"/>
                </a:solidFill>
                <a:latin typeface="Karla"/>
                <a:ea typeface="Karla"/>
                <a:cs typeface="Karla"/>
                <a:sym typeface="Karla"/>
              </a:rPr>
              <a:t>Stat</a:t>
            </a:r>
            <a:r>
              <a:rPr lang="pt-PT" sz="1500">
                <a:solidFill>
                  <a:srgbClr val="080808"/>
                </a:solidFill>
                <a:latin typeface="Karla"/>
                <a:ea typeface="Karla"/>
                <a:cs typeface="Karla"/>
                <a:sym typeface="Karla"/>
              </a:rPr>
              <a:t>i</a:t>
            </a:r>
            <a:r>
              <a:rPr lang="pt-PT" sz="1500">
                <a:solidFill>
                  <a:srgbClr val="080808"/>
                </a:solidFill>
                <a:latin typeface="Karla"/>
                <a:ea typeface="Karla"/>
                <a:cs typeface="Karla"/>
                <a:sym typeface="Karla"/>
              </a:rPr>
              <a:t>onary detectors like Inductive Loop Detectors have limited network coverage.</a:t>
            </a:r>
            <a:endParaRPr sz="1500">
              <a:solidFill>
                <a:srgbClr val="080808"/>
              </a:solidFill>
              <a:latin typeface="Karla"/>
              <a:ea typeface="Karla"/>
              <a:cs typeface="Karla"/>
              <a:sym typeface="Karla"/>
            </a:endParaRPr>
          </a:p>
          <a:p>
            <a:pPr indent="0" lvl="0" marL="0" rtl="0" algn="l">
              <a:spcBef>
                <a:spcPts val="1500"/>
              </a:spcBef>
              <a:spcAft>
                <a:spcPts val="0"/>
              </a:spcAft>
              <a:buClr>
                <a:schemeClr val="dk1"/>
              </a:buClr>
              <a:buSzPts val="1100"/>
              <a:buFont typeface="Arial"/>
              <a:buNone/>
            </a:pPr>
            <a:r>
              <a:rPr lang="pt-PT" sz="1500">
                <a:solidFill>
                  <a:srgbClr val="080808"/>
                </a:solidFill>
                <a:latin typeface="Karla"/>
                <a:ea typeface="Karla"/>
                <a:cs typeface="Karla"/>
                <a:sym typeface="Karla"/>
              </a:rPr>
              <a:t>Furthermore, building a realistic traffic simulation scenario is a time-consuming task.</a:t>
            </a:r>
            <a:endParaRPr sz="1500">
              <a:solidFill>
                <a:srgbClr val="080808"/>
              </a:solidFill>
              <a:latin typeface="Karla"/>
              <a:ea typeface="Karla"/>
              <a:cs typeface="Karla"/>
              <a:sym typeface="Karla"/>
            </a:endParaRPr>
          </a:p>
          <a:p>
            <a:pPr indent="0" lvl="0" marL="0" rtl="0" algn="l">
              <a:spcBef>
                <a:spcPts val="1500"/>
              </a:spcBef>
              <a:spcAft>
                <a:spcPts val="1500"/>
              </a:spcAft>
              <a:buClr>
                <a:schemeClr val="dk1"/>
              </a:buClr>
              <a:buSzPts val="1100"/>
              <a:buFont typeface="Arial"/>
              <a:buNone/>
            </a:pPr>
            <a:r>
              <a:rPr lang="pt-PT" sz="1500">
                <a:solidFill>
                  <a:srgbClr val="080808"/>
                </a:solidFill>
                <a:latin typeface="Karla"/>
                <a:ea typeface="Karla"/>
                <a:cs typeface="Karla"/>
                <a:sym typeface="Karla"/>
              </a:rPr>
              <a:t>Each instance of building a Digital Twin for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a new road network requires following this exhaustive process.</a:t>
            </a:r>
            <a:endParaRPr sz="1500">
              <a:solidFill>
                <a:srgbClr val="080808"/>
              </a:solidFill>
              <a:latin typeface="Karla"/>
              <a:ea typeface="Karla"/>
              <a:cs typeface="Karla"/>
              <a:sym typeface="Karla"/>
            </a:endParaRPr>
          </a:p>
        </p:txBody>
      </p:sp>
      <p:pic>
        <p:nvPicPr>
          <p:cNvPr id="114" name="Google Shape;114;p19"/>
          <p:cNvPicPr preferRelativeResize="0"/>
          <p:nvPr/>
        </p:nvPicPr>
        <p:blipFill>
          <a:blip r:embed="rId3">
            <a:alphaModFix/>
          </a:blip>
          <a:stretch>
            <a:fillRect/>
          </a:stretch>
        </p:blipFill>
        <p:spPr>
          <a:xfrm>
            <a:off x="4948525" y="1453875"/>
            <a:ext cx="3780800" cy="280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717900" y="677300"/>
            <a:ext cx="77082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800">
                <a:solidFill>
                  <a:schemeClr val="accent5"/>
                </a:solidFill>
                <a:latin typeface="Lato"/>
                <a:ea typeface="Lato"/>
                <a:cs typeface="Lato"/>
                <a:sym typeface="Lato"/>
              </a:rPr>
              <a:t>Motivation</a:t>
            </a:r>
            <a:endParaRPr sz="2800">
              <a:solidFill>
                <a:schemeClr val="accent5"/>
              </a:solidFill>
              <a:latin typeface="Lato"/>
              <a:ea typeface="Lato"/>
              <a:cs typeface="Lato"/>
              <a:sym typeface="Lato"/>
            </a:endParaRPr>
          </a:p>
        </p:txBody>
      </p:sp>
      <p:sp>
        <p:nvSpPr>
          <p:cNvPr id="120" name="Google Shape;120;p20"/>
          <p:cNvSpPr/>
          <p:nvPr/>
        </p:nvSpPr>
        <p:spPr>
          <a:xfrm>
            <a:off x="7993875" y="2694000"/>
            <a:ext cx="1160100" cy="2291400"/>
          </a:xfrm>
          <a:prstGeom prst="rect">
            <a:avLst/>
          </a:prstGeom>
          <a:solidFill>
            <a:schemeClr val="dk2"/>
          </a:solidFill>
          <a:ln cap="flat" cmpd="sng" w="9525">
            <a:solidFill>
              <a:srgbClr val="8C2D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121" name="Google Shape;121;p20"/>
          <p:cNvSpPr/>
          <p:nvPr/>
        </p:nvSpPr>
        <p:spPr>
          <a:xfrm>
            <a:off x="6853575" y="0"/>
            <a:ext cx="1140300" cy="2694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23" name="Google Shape;123;p20"/>
          <p:cNvSpPr txBox="1"/>
          <p:nvPr/>
        </p:nvSpPr>
        <p:spPr>
          <a:xfrm>
            <a:off x="717900" y="1453800"/>
            <a:ext cx="4743000" cy="25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500">
                <a:solidFill>
                  <a:srgbClr val="080808"/>
                </a:solidFill>
                <a:latin typeface="Karla"/>
                <a:ea typeface="Karla"/>
                <a:cs typeface="Karla"/>
                <a:sym typeface="Karla"/>
              </a:rPr>
              <a:t>In addition to promoting the proliferation of this new technology in the literature, the proposed framework will significantly accelerate the creation of Digital Twins for road networks.</a:t>
            </a:r>
            <a:endParaRPr sz="1500">
              <a:solidFill>
                <a:srgbClr val="080808"/>
              </a:solidFill>
              <a:latin typeface="Karla"/>
              <a:ea typeface="Karla"/>
              <a:cs typeface="Karla"/>
              <a:sym typeface="Karla"/>
            </a:endParaRPr>
          </a:p>
          <a:p>
            <a:pPr indent="0" lvl="0" marL="0" rtl="0" algn="l">
              <a:lnSpc>
                <a:spcPct val="115000"/>
              </a:lnSpc>
              <a:spcBef>
                <a:spcPts val="2000"/>
              </a:spcBef>
              <a:spcAft>
                <a:spcPts val="2000"/>
              </a:spcAft>
              <a:buNone/>
            </a:pPr>
            <a:r>
              <a:rPr lang="pt-PT" sz="1500">
                <a:solidFill>
                  <a:srgbClr val="080808"/>
                </a:solidFill>
                <a:latin typeface="Karla"/>
                <a:ea typeface="Karla"/>
                <a:cs typeface="Karla"/>
                <a:sym typeface="Karla"/>
              </a:rPr>
              <a:t>The spared time by the automatic preparation of a base simulation can be leveraged to develop additional functionalities to augment its capabilities.</a:t>
            </a:r>
            <a:endParaRPr sz="1500">
              <a:solidFill>
                <a:srgbClr val="080808"/>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PT"/>
              <a:t>Goals</a:t>
            </a:r>
            <a:endParaRPr/>
          </a:p>
        </p:txBody>
      </p:sp>
      <p:sp>
        <p:nvSpPr>
          <p:cNvPr id="129" name="Google Shape;129;p21"/>
          <p:cNvSpPr txBox="1"/>
          <p:nvPr/>
        </p:nvSpPr>
        <p:spPr>
          <a:xfrm>
            <a:off x="717900" y="1453800"/>
            <a:ext cx="8011500" cy="31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pt-PT" sz="1500">
                <a:solidFill>
                  <a:srgbClr val="080808"/>
                </a:solidFill>
                <a:latin typeface="Karla"/>
                <a:ea typeface="Karla"/>
                <a:cs typeface="Karla"/>
                <a:sym typeface="Karla"/>
              </a:rPr>
              <a:t>To develop a framework for building Digital Twins, applicable to all road networks.</a:t>
            </a:r>
            <a:endParaRPr b="1" sz="1500">
              <a:solidFill>
                <a:srgbClr val="080808"/>
              </a:solidFill>
              <a:latin typeface="Karla"/>
              <a:ea typeface="Karla"/>
              <a:cs typeface="Karla"/>
              <a:sym typeface="Karla"/>
            </a:endParaRPr>
          </a:p>
          <a:p>
            <a:pPr indent="0" lvl="0" marL="0" rtl="0" algn="l">
              <a:lnSpc>
                <a:spcPct val="115000"/>
              </a:lnSpc>
              <a:spcBef>
                <a:spcPts val="1000"/>
              </a:spcBef>
              <a:spcAft>
                <a:spcPts val="0"/>
              </a:spcAft>
              <a:buClr>
                <a:schemeClr val="dk1"/>
              </a:buClr>
              <a:buSzPts val="1100"/>
              <a:buFont typeface="Arial"/>
              <a:buNone/>
            </a:pPr>
            <a:r>
              <a:rPr lang="pt-PT" sz="1500">
                <a:solidFill>
                  <a:srgbClr val="080808"/>
                </a:solidFill>
                <a:latin typeface="Karla"/>
                <a:ea typeface="Karla"/>
                <a:cs typeface="Karla"/>
                <a:sym typeface="Karla"/>
              </a:rPr>
              <a:t>Specifically, the framework should automatically generate a Digital Twin that reliably simulates the actual traffic behaviour given a representation of the roads and data of </a:t>
            </a:r>
            <a:br>
              <a:rPr lang="pt-PT" sz="1500">
                <a:solidFill>
                  <a:srgbClr val="080808"/>
                </a:solidFill>
                <a:latin typeface="Karla"/>
                <a:ea typeface="Karla"/>
                <a:cs typeface="Karla"/>
                <a:sym typeface="Karla"/>
              </a:rPr>
            </a:br>
            <a:r>
              <a:rPr lang="pt-PT" sz="1500">
                <a:solidFill>
                  <a:srgbClr val="080808"/>
                </a:solidFill>
                <a:latin typeface="Karla"/>
                <a:ea typeface="Karla"/>
                <a:cs typeface="Karla"/>
                <a:sym typeface="Karla"/>
              </a:rPr>
              <a:t>the Inductive Loop Detectors present in that network.</a:t>
            </a:r>
            <a:endParaRPr sz="1500">
              <a:solidFill>
                <a:srgbClr val="080808"/>
              </a:solidFill>
              <a:latin typeface="Karla"/>
              <a:ea typeface="Karla"/>
              <a:cs typeface="Karla"/>
              <a:sym typeface="Karla"/>
            </a:endParaRPr>
          </a:p>
          <a:p>
            <a:pPr indent="0" lvl="0" marL="0" rtl="0" algn="l">
              <a:lnSpc>
                <a:spcPct val="115000"/>
              </a:lnSpc>
              <a:spcBef>
                <a:spcPts val="3500"/>
              </a:spcBef>
              <a:spcAft>
                <a:spcPts val="0"/>
              </a:spcAft>
              <a:buClr>
                <a:schemeClr val="dk1"/>
              </a:buClr>
              <a:buSzPts val="1100"/>
              <a:buFont typeface="Arial"/>
              <a:buNone/>
            </a:pPr>
            <a:r>
              <a:rPr lang="pt-PT" sz="1500">
                <a:solidFill>
                  <a:srgbClr val="080808"/>
                </a:solidFill>
                <a:latin typeface="Karla"/>
                <a:ea typeface="Karla"/>
                <a:cs typeface="Karla"/>
                <a:sym typeface="Karla"/>
              </a:rPr>
              <a:t>In order to achieve this goal, the following specific objectives need to be fulfilled:</a:t>
            </a:r>
            <a:endParaRPr sz="1500">
              <a:solidFill>
                <a:srgbClr val="080808"/>
              </a:solidFill>
              <a:latin typeface="Karla"/>
              <a:ea typeface="Karla"/>
              <a:cs typeface="Karla"/>
              <a:sym typeface="Karla"/>
            </a:endParaRPr>
          </a:p>
          <a:p>
            <a:pPr indent="-323850" lvl="0" marL="457200" rtl="0" algn="l">
              <a:lnSpc>
                <a:spcPct val="150000"/>
              </a:lnSpc>
              <a:spcBef>
                <a:spcPts val="1000"/>
              </a:spcBef>
              <a:spcAft>
                <a:spcPts val="0"/>
              </a:spcAft>
              <a:buClr>
                <a:srgbClr val="016F89"/>
              </a:buClr>
              <a:buSzPts val="1500"/>
              <a:buFont typeface="Karla"/>
              <a:buChar char="●"/>
            </a:pPr>
            <a:r>
              <a:rPr lang="pt-PT" sz="1500">
                <a:solidFill>
                  <a:srgbClr val="080808"/>
                </a:solidFill>
                <a:latin typeface="Karla"/>
                <a:ea typeface="Karla"/>
                <a:cs typeface="Karla"/>
                <a:sym typeface="Karla"/>
              </a:rPr>
              <a:t>Scrutiny and processing of data from sensors;</a:t>
            </a:r>
            <a:endParaRPr sz="1500">
              <a:solidFill>
                <a:srgbClr val="080808"/>
              </a:solidFill>
              <a:latin typeface="Karla"/>
              <a:ea typeface="Karla"/>
              <a:cs typeface="Karla"/>
              <a:sym typeface="Karla"/>
            </a:endParaRPr>
          </a:p>
          <a:p>
            <a:pPr indent="-323850" lvl="0" marL="457200" rtl="0" algn="l">
              <a:lnSpc>
                <a:spcPct val="150000"/>
              </a:lnSpc>
              <a:spcBef>
                <a:spcPts val="0"/>
              </a:spcBef>
              <a:spcAft>
                <a:spcPts val="0"/>
              </a:spcAft>
              <a:buClr>
                <a:srgbClr val="016F89"/>
              </a:buClr>
              <a:buSzPts val="1500"/>
              <a:buFont typeface="Karla"/>
              <a:buChar char="●"/>
            </a:pPr>
            <a:r>
              <a:rPr lang="pt-PT" sz="1500">
                <a:solidFill>
                  <a:srgbClr val="080808"/>
                </a:solidFill>
                <a:latin typeface="Karla"/>
                <a:ea typeface="Karla"/>
                <a:cs typeface="Karla"/>
                <a:sym typeface="Karla"/>
              </a:rPr>
              <a:t>Development of the framework using the microscopic traffic simulator SUMO;</a:t>
            </a:r>
            <a:endParaRPr sz="1500">
              <a:solidFill>
                <a:srgbClr val="080808"/>
              </a:solidFill>
              <a:latin typeface="Karla"/>
              <a:ea typeface="Karla"/>
              <a:cs typeface="Karla"/>
              <a:sym typeface="Karla"/>
            </a:endParaRPr>
          </a:p>
          <a:p>
            <a:pPr indent="-323850" lvl="0" marL="457200" rtl="0" algn="l">
              <a:lnSpc>
                <a:spcPct val="150000"/>
              </a:lnSpc>
              <a:spcBef>
                <a:spcPts val="0"/>
              </a:spcBef>
              <a:spcAft>
                <a:spcPts val="0"/>
              </a:spcAft>
              <a:buClr>
                <a:srgbClr val="016F89"/>
              </a:buClr>
              <a:buSzPts val="1500"/>
              <a:buFont typeface="Karla"/>
              <a:buChar char="●"/>
            </a:pPr>
            <a:r>
              <a:rPr lang="pt-PT" sz="1500">
                <a:solidFill>
                  <a:srgbClr val="080808"/>
                </a:solidFill>
                <a:latin typeface="Karla"/>
                <a:ea typeface="Karla"/>
                <a:cs typeface="Karla"/>
                <a:sym typeface="Karla"/>
              </a:rPr>
              <a:t>Model validation through comparison with sensor data.</a:t>
            </a:r>
            <a:endParaRPr sz="1500">
              <a:solidFill>
                <a:srgbClr val="080808"/>
              </a:solidFill>
              <a:latin typeface="Karla"/>
              <a:ea typeface="Karla"/>
              <a:cs typeface="Karla"/>
              <a:sym typeface="Karla"/>
            </a:endParaRPr>
          </a:p>
        </p:txBody>
      </p:sp>
      <p:sp>
        <p:nvSpPr>
          <p:cNvPr id="130" name="Google Shape;130;p21"/>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Related Work</a:t>
            </a:r>
            <a:endParaRPr/>
          </a:p>
        </p:txBody>
      </p:sp>
      <p:sp>
        <p:nvSpPr>
          <p:cNvPr id="136" name="Google Shape;136;p22"/>
          <p:cNvSpPr txBox="1"/>
          <p:nvPr/>
        </p:nvSpPr>
        <p:spPr>
          <a:xfrm>
            <a:off x="717900" y="1453800"/>
            <a:ext cx="8011500" cy="32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PT" sz="1500">
                <a:solidFill>
                  <a:srgbClr val="080808"/>
                </a:solidFill>
                <a:latin typeface="Karla"/>
                <a:ea typeface="Karla"/>
                <a:cs typeface="Karla"/>
                <a:sym typeface="Karla"/>
              </a:rPr>
              <a:t>S</a:t>
            </a:r>
            <a:r>
              <a:rPr lang="pt-PT" sz="1500">
                <a:solidFill>
                  <a:srgbClr val="080808"/>
                </a:solidFill>
                <a:latin typeface="Karla"/>
                <a:ea typeface="Karla"/>
                <a:cs typeface="Karla"/>
                <a:sym typeface="Karla"/>
              </a:rPr>
              <a:t>everal implementation scenarios for these tools were analysed in order to identify common steps or problems in their development:</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Acquiring and preparing a digital network representation is a typical initial stage.</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Inductive Loop Detectors continue to serve as the predominant data source.</a:t>
            </a:r>
            <a:endParaRPr sz="1500">
              <a:solidFill>
                <a:srgbClr val="080808"/>
              </a:solidFill>
              <a:latin typeface="Karla"/>
              <a:ea typeface="Karla"/>
              <a:cs typeface="Karla"/>
              <a:sym typeface="Karla"/>
            </a:endParaRPr>
          </a:p>
          <a:p>
            <a:pPr indent="-311150" lvl="0" marL="457200" rtl="0" algn="l">
              <a:spcBef>
                <a:spcPts val="1000"/>
              </a:spcBef>
              <a:spcAft>
                <a:spcPts val="0"/>
              </a:spcAft>
              <a:buClr>
                <a:srgbClr val="016F89"/>
              </a:buClr>
              <a:buSzPts val="1300"/>
              <a:buFont typeface="Karla"/>
              <a:buChar char="➢"/>
            </a:pPr>
            <a:r>
              <a:rPr lang="pt-PT" sz="1500">
                <a:solidFill>
                  <a:srgbClr val="080808"/>
                </a:solidFill>
                <a:latin typeface="Karla"/>
                <a:ea typeface="Karla"/>
                <a:cs typeface="Karla"/>
                <a:sym typeface="Karla"/>
              </a:rPr>
              <a:t>SUMO has emerged as one of the most widely employed simulators.</a:t>
            </a:r>
            <a:endParaRPr sz="1500">
              <a:solidFill>
                <a:srgbClr val="080808"/>
              </a:solidFill>
              <a:latin typeface="Karla"/>
              <a:ea typeface="Karla"/>
              <a:cs typeface="Karla"/>
              <a:sym typeface="Karla"/>
            </a:endParaRPr>
          </a:p>
          <a:p>
            <a:pPr indent="0" lvl="0" marL="0" rtl="0" algn="l">
              <a:spcBef>
                <a:spcPts val="3500"/>
              </a:spcBef>
              <a:spcAft>
                <a:spcPts val="0"/>
              </a:spcAft>
              <a:buClr>
                <a:schemeClr val="dk1"/>
              </a:buClr>
              <a:buSzPts val="1100"/>
              <a:buFont typeface="Arial"/>
              <a:buNone/>
            </a:pPr>
            <a:r>
              <a:rPr lang="pt-PT" sz="1500">
                <a:solidFill>
                  <a:srgbClr val="080808"/>
                </a:solidFill>
                <a:latin typeface="Karla"/>
                <a:ea typeface="Karla"/>
                <a:cs typeface="Karla"/>
                <a:sym typeface="Karla"/>
              </a:rPr>
              <a:t>All these works were all developed with an intense focus on the road network under study.</a:t>
            </a:r>
            <a:endParaRPr sz="1500">
              <a:solidFill>
                <a:srgbClr val="080808"/>
              </a:solidFill>
              <a:latin typeface="Karla"/>
              <a:ea typeface="Karla"/>
              <a:cs typeface="Karla"/>
              <a:sym typeface="Karla"/>
            </a:endParaRPr>
          </a:p>
          <a:p>
            <a:pPr indent="0" lvl="0" marL="0" rtl="0" algn="l">
              <a:spcBef>
                <a:spcPts val="1000"/>
              </a:spcBef>
              <a:spcAft>
                <a:spcPts val="1000"/>
              </a:spcAft>
              <a:buClr>
                <a:schemeClr val="dk1"/>
              </a:buClr>
              <a:buSzPts val="1100"/>
              <a:buFont typeface="Arial"/>
              <a:buNone/>
            </a:pPr>
            <a:r>
              <a:rPr lang="pt-PT" sz="1500">
                <a:solidFill>
                  <a:srgbClr val="080808"/>
                </a:solidFill>
                <a:latin typeface="Karla"/>
                <a:ea typeface="Karla"/>
                <a:cs typeface="Karla"/>
                <a:sym typeface="Karla"/>
              </a:rPr>
              <a:t>Consequently, their methodologies are intricately tailored to the peculiarities of the respective scenarios, hindering the potential for the methodology’s reuse in different contexts.</a:t>
            </a:r>
            <a:endParaRPr sz="1500">
              <a:solidFill>
                <a:srgbClr val="080808"/>
              </a:solidFill>
              <a:latin typeface="Karla"/>
              <a:ea typeface="Karla"/>
              <a:cs typeface="Karla"/>
              <a:sym typeface="Karla"/>
            </a:endParaRPr>
          </a:p>
        </p:txBody>
      </p:sp>
      <p:sp>
        <p:nvSpPr>
          <p:cNvPr id="137" name="Google Shape;137;p22"/>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PT"/>
              <a:t>Baseline Methodology</a:t>
            </a:r>
            <a:endParaRPr/>
          </a:p>
        </p:txBody>
      </p:sp>
      <p:sp>
        <p:nvSpPr>
          <p:cNvPr id="143" name="Google Shape;143;p23"/>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44" name="Google Shape;144;p23"/>
          <p:cNvSpPr txBox="1"/>
          <p:nvPr/>
        </p:nvSpPr>
        <p:spPr>
          <a:xfrm>
            <a:off x="717900" y="5008275"/>
            <a:ext cx="8011500" cy="401700"/>
          </a:xfrm>
          <a:prstGeom prst="rect">
            <a:avLst/>
          </a:prstGeom>
          <a:noFill/>
          <a:ln>
            <a:noFill/>
          </a:ln>
        </p:spPr>
        <p:txBody>
          <a:bodyPr anchorCtr="0" anchor="ctr" bIns="91425" lIns="91425" spcFirstLastPara="1" rIns="91425" wrap="square" tIns="91425">
            <a:spAutoFit/>
          </a:bodyPr>
          <a:lstStyle/>
          <a:p>
            <a:pPr indent="-279400" lvl="0" marL="279400" rtl="0" algn="l">
              <a:lnSpc>
                <a:spcPct val="135000"/>
              </a:lnSpc>
              <a:spcBef>
                <a:spcPts val="0"/>
              </a:spcBef>
              <a:spcAft>
                <a:spcPts val="0"/>
              </a:spcAft>
              <a:buNone/>
            </a:pPr>
            <a:r>
              <a:rPr lang="pt-PT" sz="600"/>
              <a:t>[1] </a:t>
            </a:r>
            <a:r>
              <a:rPr lang="pt-PT" sz="600"/>
              <a:t>Krešimir Kušic, Rene Schumann, and Edouard Ivanjko. «Building a Motorway Digital Twin in SUMO: Real-Time Simulation of Continuous Data Stream from Traffic Counters». In 2022 International Symposium ELMAR, 2022</a:t>
            </a:r>
            <a:endParaRPr sz="600"/>
          </a:p>
          <a:p>
            <a:pPr indent="-279400" lvl="0" marL="279400" rtl="0" algn="l">
              <a:lnSpc>
                <a:spcPct val="135000"/>
              </a:lnSpc>
              <a:spcBef>
                <a:spcPts val="0"/>
              </a:spcBef>
              <a:spcAft>
                <a:spcPts val="0"/>
              </a:spcAft>
              <a:buNone/>
            </a:pPr>
            <a:r>
              <a:rPr lang="pt-PT" sz="600">
                <a:solidFill>
                  <a:schemeClr val="dk1"/>
                </a:solidFill>
              </a:rPr>
              <a:t>[2] Krešimir Kušic, René Schumann, and Edouard Ivanjko. «A digital twin in transportation: Real-time synergy of traffic data streams and simulation for virtualizing motorway dynamics», 2023.</a:t>
            </a:r>
            <a:endParaRPr sz="600"/>
          </a:p>
        </p:txBody>
      </p:sp>
      <p:pic>
        <p:nvPicPr>
          <p:cNvPr id="145" name="Google Shape;145;p23"/>
          <p:cNvPicPr preferRelativeResize="0"/>
          <p:nvPr/>
        </p:nvPicPr>
        <p:blipFill>
          <a:blip r:embed="rId3">
            <a:alphaModFix/>
          </a:blip>
          <a:stretch>
            <a:fillRect/>
          </a:stretch>
        </p:blipFill>
        <p:spPr>
          <a:xfrm>
            <a:off x="6429900" y="1157613"/>
            <a:ext cx="2203000" cy="3399775"/>
          </a:xfrm>
          <a:prstGeom prst="rect">
            <a:avLst/>
          </a:prstGeom>
          <a:noFill/>
          <a:ln>
            <a:noFill/>
          </a:ln>
        </p:spPr>
      </p:pic>
      <p:sp>
        <p:nvSpPr>
          <p:cNvPr id="146" name="Google Shape;146;p23"/>
          <p:cNvSpPr txBox="1"/>
          <p:nvPr/>
        </p:nvSpPr>
        <p:spPr>
          <a:xfrm>
            <a:off x="717900" y="1460988"/>
            <a:ext cx="5395200" cy="3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1500">
                <a:solidFill>
                  <a:srgbClr val="080808"/>
                </a:solidFill>
                <a:latin typeface="Karla"/>
                <a:ea typeface="Karla"/>
                <a:cs typeface="Karla"/>
                <a:sym typeface="Karla"/>
              </a:rPr>
              <a:t>The framework’s baseline methodology is based on the works in</a:t>
            </a:r>
            <a:r>
              <a:rPr lang="pt-PT" sz="1500">
                <a:solidFill>
                  <a:schemeClr val="dk1"/>
                </a:solidFill>
                <a:latin typeface="Karla"/>
                <a:ea typeface="Karla"/>
                <a:cs typeface="Karla"/>
                <a:sym typeface="Karla"/>
              </a:rPr>
              <a:t> </a:t>
            </a:r>
            <a:r>
              <a:rPr lang="pt-PT" sz="1500">
                <a:solidFill>
                  <a:schemeClr val="accent5"/>
                </a:solidFill>
                <a:uFill>
                  <a:noFill/>
                </a:uFill>
                <a:latin typeface="Karla"/>
                <a:ea typeface="Karla"/>
                <a:cs typeface="Karla"/>
                <a:sym typeface="Karla"/>
                <a:hlinkClick r:id="rId4">
                  <a:extLst>
                    <a:ext uri="{A12FA001-AC4F-418D-AE19-62706E023703}">
                      <ahyp:hlinkClr val="tx"/>
                    </a:ext>
                  </a:extLst>
                </a:hlinkClick>
              </a:rPr>
              <a:t>[1]</a:t>
            </a:r>
            <a:r>
              <a:rPr lang="pt-PT" sz="1500">
                <a:solidFill>
                  <a:schemeClr val="dk1"/>
                </a:solidFill>
                <a:latin typeface="Karla"/>
                <a:ea typeface="Karla"/>
                <a:cs typeface="Karla"/>
                <a:sym typeface="Karla"/>
              </a:rPr>
              <a:t> </a:t>
            </a:r>
            <a:r>
              <a:rPr lang="pt-PT" sz="1500">
                <a:solidFill>
                  <a:srgbClr val="080808"/>
                </a:solidFill>
                <a:latin typeface="Karla"/>
                <a:ea typeface="Karla"/>
                <a:cs typeface="Karla"/>
                <a:sym typeface="Karla"/>
              </a:rPr>
              <a:t>and</a:t>
            </a:r>
            <a:r>
              <a:rPr lang="pt-PT" sz="1500">
                <a:solidFill>
                  <a:schemeClr val="dk1"/>
                </a:solidFill>
                <a:latin typeface="Karla"/>
                <a:ea typeface="Karla"/>
                <a:cs typeface="Karla"/>
                <a:sym typeface="Karla"/>
              </a:rPr>
              <a:t> </a:t>
            </a:r>
            <a:r>
              <a:rPr lang="pt-PT" sz="1500">
                <a:solidFill>
                  <a:schemeClr val="accent5"/>
                </a:solidFill>
                <a:uFill>
                  <a:noFill/>
                </a:uFill>
                <a:latin typeface="Karla"/>
                <a:ea typeface="Karla"/>
                <a:cs typeface="Karla"/>
                <a:sym typeface="Karla"/>
                <a:hlinkClick r:id="rId5">
                  <a:extLst>
                    <a:ext uri="{A12FA001-AC4F-418D-AE19-62706E023703}">
                      <ahyp:hlinkClr val="tx"/>
                    </a:ext>
                  </a:extLst>
                </a:hlinkClick>
              </a:rPr>
              <a:t>[2]</a:t>
            </a:r>
            <a:r>
              <a:rPr lang="pt-PT" sz="1500">
                <a:solidFill>
                  <a:srgbClr val="080808"/>
                </a:solidFill>
                <a:latin typeface="Karla"/>
                <a:ea typeface="Karla"/>
                <a:cs typeface="Karla"/>
                <a:sym typeface="Karla"/>
              </a:rPr>
              <a:t>, which present a methodological approach for building a Digital Twin for the Geneva Motorway (DT-GM), in Switzerland, in SUMO.</a:t>
            </a:r>
            <a:endParaRPr sz="1500">
              <a:solidFill>
                <a:srgbClr val="080808"/>
              </a:solidFill>
              <a:latin typeface="Karla"/>
              <a:ea typeface="Karla"/>
              <a:cs typeface="Karla"/>
              <a:sym typeface="Karla"/>
            </a:endParaRPr>
          </a:p>
          <a:p>
            <a:pPr indent="0" lvl="0" marL="0" rtl="0" algn="l">
              <a:spcBef>
                <a:spcPts val="1500"/>
              </a:spcBef>
              <a:spcAft>
                <a:spcPts val="0"/>
              </a:spcAft>
              <a:buNone/>
            </a:pPr>
            <a:r>
              <a:rPr lang="pt-PT" sz="1500">
                <a:solidFill>
                  <a:srgbClr val="080808"/>
                </a:solidFill>
                <a:latin typeface="Karla"/>
                <a:ea typeface="Karla"/>
                <a:cs typeface="Karla"/>
                <a:sym typeface="Karla"/>
              </a:rPr>
              <a:t>The authors initially sketched a schematic diagram to represent the network structure, denoting each road segment with a variable representing the traffic flow in </a:t>
            </a:r>
            <a:r>
              <a:rPr i="1" lang="pt-PT" sz="1500">
                <a:solidFill>
                  <a:srgbClr val="080808"/>
                </a:solidFill>
                <a:latin typeface="Karla"/>
                <a:ea typeface="Karla"/>
                <a:cs typeface="Karla"/>
                <a:sym typeface="Karla"/>
              </a:rPr>
              <a:t>veh/h</a:t>
            </a:r>
            <a:r>
              <a:rPr lang="pt-PT" sz="1500">
                <a:solidFill>
                  <a:srgbClr val="080808"/>
                </a:solidFill>
                <a:latin typeface="Karla"/>
                <a:ea typeface="Karla"/>
                <a:cs typeface="Karla"/>
                <a:sym typeface="Karla"/>
              </a:rPr>
              <a:t>.</a:t>
            </a:r>
            <a:endParaRPr sz="1500">
              <a:solidFill>
                <a:srgbClr val="080808"/>
              </a:solidFill>
              <a:latin typeface="Karla"/>
              <a:ea typeface="Karla"/>
              <a:cs typeface="Karla"/>
              <a:sym typeface="Karla"/>
            </a:endParaRPr>
          </a:p>
          <a:p>
            <a:pPr indent="0" lvl="0" marL="0" rtl="0" algn="l">
              <a:spcBef>
                <a:spcPts val="1500"/>
              </a:spcBef>
              <a:spcAft>
                <a:spcPts val="1500"/>
              </a:spcAft>
              <a:buNone/>
            </a:pPr>
            <a:r>
              <a:rPr lang="pt-PT" sz="1500">
                <a:solidFill>
                  <a:srgbClr val="080808"/>
                </a:solidFill>
                <a:latin typeface="Karla"/>
                <a:ea typeface="Karla"/>
                <a:cs typeface="Karla"/>
                <a:sym typeface="Karla"/>
              </a:rPr>
              <a:t>Then, they extracted the region of interest from OpenStreetMaps, converting it to SUMO format, and used SUMO's NETEDIT module to perform manual adjustments to the network.</a:t>
            </a:r>
            <a:endParaRPr sz="1300">
              <a:solidFill>
                <a:srgbClr val="080808"/>
              </a:solidFill>
              <a:latin typeface="Karla"/>
              <a:ea typeface="Karla"/>
              <a:cs typeface="Karla"/>
              <a:sym typeface="Karl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17900" y="677300"/>
            <a:ext cx="7708200" cy="636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990"/>
              <a:buFont typeface="Arial"/>
              <a:buNone/>
            </a:pPr>
            <a:r>
              <a:rPr lang="pt-PT" sz="2800"/>
              <a:t>Baseline Methodology</a:t>
            </a:r>
            <a:endParaRPr sz="2800"/>
          </a:p>
        </p:txBody>
      </p:sp>
      <p:sp>
        <p:nvSpPr>
          <p:cNvPr id="152" name="Google Shape;152;p24"/>
          <p:cNvSpPr txBox="1"/>
          <p:nvPr>
            <p:ph idx="12" type="sldNum"/>
          </p:nvPr>
        </p:nvSpPr>
        <p:spPr>
          <a:xfrm>
            <a:off x="8556784" y="5362279"/>
            <a:ext cx="548700" cy="437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pt-PT"/>
              <a:t>‹#›</a:t>
            </a:fld>
            <a:endParaRPr/>
          </a:p>
        </p:txBody>
      </p:sp>
      <p:sp>
        <p:nvSpPr>
          <p:cNvPr id="153" name="Google Shape;153;p24"/>
          <p:cNvSpPr txBox="1"/>
          <p:nvPr/>
        </p:nvSpPr>
        <p:spPr>
          <a:xfrm>
            <a:off x="717900" y="1453800"/>
            <a:ext cx="5014200" cy="19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PT" sz="1500">
                <a:solidFill>
                  <a:srgbClr val="080808"/>
                </a:solidFill>
                <a:latin typeface="Karla"/>
                <a:ea typeface="Karla"/>
                <a:cs typeface="Karla"/>
                <a:sym typeface="Karla"/>
              </a:rPr>
              <a:t>The proposed methodology employs a workaround to the limitation of sensor coverage by estimating the traffic flow between network segments.</a:t>
            </a:r>
            <a:endParaRPr sz="1500">
              <a:solidFill>
                <a:srgbClr val="080808"/>
              </a:solidFill>
              <a:latin typeface="Karla"/>
              <a:ea typeface="Karla"/>
              <a:cs typeface="Karla"/>
              <a:sym typeface="Karla"/>
            </a:endParaRPr>
          </a:p>
          <a:p>
            <a:pPr indent="0" lvl="0" marL="0" rtl="0" algn="l">
              <a:lnSpc>
                <a:spcPct val="115000"/>
              </a:lnSpc>
              <a:spcBef>
                <a:spcPts val="2000"/>
              </a:spcBef>
              <a:spcAft>
                <a:spcPts val="2000"/>
              </a:spcAft>
              <a:buNone/>
            </a:pPr>
            <a:r>
              <a:rPr lang="pt-PT" sz="1500">
                <a:solidFill>
                  <a:srgbClr val="080808"/>
                </a:solidFill>
                <a:latin typeface="Karla"/>
                <a:ea typeface="Karla"/>
                <a:cs typeface="Karla"/>
                <a:sym typeface="Karla"/>
              </a:rPr>
              <a:t>For this, the authors begin by establishing a system of linear equations based on the principle of conservation of traffic flow.</a:t>
            </a:r>
            <a:endParaRPr sz="1500">
              <a:solidFill>
                <a:srgbClr val="080808"/>
              </a:solidFill>
              <a:latin typeface="Karla"/>
              <a:ea typeface="Karla"/>
              <a:cs typeface="Karla"/>
              <a:sym typeface="Karla"/>
            </a:endParaRPr>
          </a:p>
        </p:txBody>
      </p:sp>
      <p:pic>
        <p:nvPicPr>
          <p:cNvPr id="154" name="Google Shape;154;p24"/>
          <p:cNvPicPr preferRelativeResize="0"/>
          <p:nvPr/>
        </p:nvPicPr>
        <p:blipFill>
          <a:blip r:embed="rId3">
            <a:alphaModFix/>
          </a:blip>
          <a:stretch>
            <a:fillRect/>
          </a:stretch>
        </p:blipFill>
        <p:spPr>
          <a:xfrm>
            <a:off x="6383878" y="1344313"/>
            <a:ext cx="1796600" cy="331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