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914" r:id="rId1"/>
  </p:sldMasterIdLst>
  <p:notesMasterIdLst>
    <p:notesMasterId r:id="rId48"/>
  </p:notesMasterIdLst>
  <p:handoutMasterIdLst>
    <p:handoutMasterId r:id="rId49"/>
  </p:handoutMasterIdLst>
  <p:sldIdLst>
    <p:sldId id="257" r:id="rId2"/>
    <p:sldId id="2402" r:id="rId3"/>
    <p:sldId id="830" r:id="rId4"/>
    <p:sldId id="1785" r:id="rId5"/>
    <p:sldId id="619" r:id="rId6"/>
    <p:sldId id="620" r:id="rId7"/>
    <p:sldId id="1787" r:id="rId8"/>
    <p:sldId id="1790" r:id="rId9"/>
    <p:sldId id="2447" r:id="rId10"/>
    <p:sldId id="2444" r:id="rId11"/>
    <p:sldId id="2445" r:id="rId12"/>
    <p:sldId id="1769" r:id="rId13"/>
    <p:sldId id="1774" r:id="rId14"/>
    <p:sldId id="612" r:id="rId15"/>
    <p:sldId id="2361" r:id="rId16"/>
    <p:sldId id="2509" r:id="rId17"/>
    <p:sldId id="2440" r:id="rId18"/>
    <p:sldId id="2515" r:id="rId19"/>
    <p:sldId id="2519" r:id="rId20"/>
    <p:sldId id="2531" r:id="rId21"/>
    <p:sldId id="2520" r:id="rId22"/>
    <p:sldId id="2517" r:id="rId23"/>
    <p:sldId id="2467" r:id="rId24"/>
    <p:sldId id="2468" r:id="rId25"/>
    <p:sldId id="2472" r:id="rId26"/>
    <p:sldId id="2473" r:id="rId27"/>
    <p:sldId id="2475" r:id="rId28"/>
    <p:sldId id="2476" r:id="rId29"/>
    <p:sldId id="2477" r:id="rId30"/>
    <p:sldId id="2487" r:id="rId31"/>
    <p:sldId id="2488" r:id="rId32"/>
    <p:sldId id="2489" r:id="rId33"/>
    <p:sldId id="2482" r:id="rId34"/>
    <p:sldId id="2483" r:id="rId35"/>
    <p:sldId id="2180" r:id="rId36"/>
    <p:sldId id="2205" r:id="rId37"/>
    <p:sldId id="2207" r:id="rId38"/>
    <p:sldId id="2213" r:id="rId39"/>
    <p:sldId id="2214" r:id="rId40"/>
    <p:sldId id="2220" r:id="rId41"/>
    <p:sldId id="2221" r:id="rId42"/>
    <p:sldId id="2222" r:id="rId43"/>
    <p:sldId id="2223" r:id="rId44"/>
    <p:sldId id="2230" r:id="rId45"/>
    <p:sldId id="2229" r:id="rId46"/>
    <p:sldId id="220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2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3FF"/>
    <a:srgbClr val="2E3D83"/>
    <a:srgbClr val="960000"/>
    <a:srgbClr val="F2F2F2"/>
    <a:srgbClr val="EBEBEB"/>
    <a:srgbClr val="E7E7E7"/>
    <a:srgbClr val="E4E4E4"/>
    <a:srgbClr val="BCBCBC"/>
    <a:srgbClr val="7F7F7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2"/>
    <p:restoredTop sz="91345"/>
  </p:normalViewPr>
  <p:slideViewPr>
    <p:cSldViewPr snapToObjects="1">
      <p:cViewPr varScale="1">
        <p:scale>
          <a:sx n="119" d="100"/>
          <a:sy n="119" d="100"/>
        </p:scale>
        <p:origin x="1360" y="192"/>
      </p:cViewPr>
      <p:guideLst>
        <p:guide orient="horz" pos="2064"/>
        <p:guide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0" d="100"/>
          <a:sy n="40" d="100"/>
        </p:scale>
        <p:origin x="-1488" y="-96"/>
      </p:cViewPr>
      <p:guideLst>
        <p:guide orient="horz" pos="28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D2E415EB-D18C-BB49-B9F0-53DF5018D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Wait must be less than 500ms – why?</a:t>
            </a:r>
          </a:p>
        </p:txBody>
      </p:sp>
    </p:spTree>
    <p:extLst>
      <p:ext uri="{BB962C8B-B14F-4D97-AF65-F5344CB8AC3E}">
        <p14:creationId xmlns:p14="http://schemas.microsoft.com/office/powerpoint/2010/main" val="149221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0047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5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No security through obscurity, although perhaps security through obfuscation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Secure hardware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From “Satan’s computer”: “</a:t>
            </a:r>
            <a:r>
              <a:rPr lang="en-US" altLang="ja-JP">
                <a:latin typeface="Calibri" charset="0"/>
                <a:ea typeface="ＭＳ Ｐゴシック" charset="-128"/>
              </a:rPr>
              <a:t>a computer which gives answers which are subtly and maliciously wrong at the most inconvenient possible moment</a:t>
            </a:r>
            <a:r>
              <a:rPr lang="en-US" altLang="en-US">
                <a:latin typeface="Calibri" charset="0"/>
                <a:ea typeface="ＭＳ Ｐゴシック" charset="-128"/>
              </a:rPr>
              <a:t>”</a:t>
            </a:r>
            <a:r>
              <a:rPr lang="en-US" altLang="ja-JP">
                <a:latin typeface="Calibri" charset="0"/>
                <a:ea typeface="ＭＳ Ｐゴシック" charset="-128"/>
              </a:rPr>
              <a:t> – safety vs. security</a:t>
            </a:r>
            <a:endParaRPr lang="en-US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9pPr>
          </a:lstStyle>
          <a:p>
            <a:pPr eaLnBrk="1" hangingPunct="1"/>
            <a:fld id="{D4F6046F-3003-3A45-96DC-1A407C0DA6E0}" type="slidenum">
              <a:rPr lang="en-US" altLang="en-US" sz="1200">
                <a:latin typeface="Calibri" charset="0"/>
              </a:rPr>
              <a:pPr eaLnBrk="1" hangingPunct="1"/>
              <a:t>35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5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Start with substitution cipher… Why not?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Difference in assumptions/security between symmetric and asymmetric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Symmetric is ~10x faster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9pPr>
          </a:lstStyle>
          <a:p>
            <a:pPr eaLnBrk="1" hangingPunct="1"/>
            <a:fld id="{43BE5E95-969C-D648-9FF9-FC9F23799130}" type="slidenum">
              <a:rPr lang="en-US" altLang="en-US" sz="1200">
                <a:latin typeface="Calibri" charset="0"/>
              </a:rPr>
              <a:pPr eaLnBrk="1" hangingPunct="1"/>
              <a:t>37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0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Why do we need e.g. integrity when encrypting?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What doesn’</a:t>
            </a:r>
            <a:r>
              <a:rPr lang="en-US" altLang="ja-JP">
                <a:latin typeface="Calibri" charset="0"/>
                <a:ea typeface="ＭＳ Ｐゴシック" charset="-128"/>
              </a:rPr>
              <a:t>t this say? Time? One-time [unconditional] authentication codes</a:t>
            </a:r>
            <a:endParaRPr lang="en-US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9pPr>
          </a:lstStyle>
          <a:p>
            <a:pPr eaLnBrk="1" hangingPunct="1"/>
            <a:fld id="{420D90FA-EC6C-7F49-8807-E2D1F9FF269C}" type="slidenum">
              <a:rPr lang="en-US" altLang="en-US" sz="1200">
                <a:latin typeface="Calibri" charset="0"/>
              </a:rPr>
              <a:pPr eaLnBrk="1" hangingPunct="1"/>
              <a:t>38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0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Authentication provides what? Authenticity, integrity (signatures).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Any MAC; RSA, DSA</a:t>
            </a:r>
          </a:p>
          <a:p>
            <a:r>
              <a:rPr lang="en-US" altLang="en-US">
                <a:latin typeface="Calibri" charset="0"/>
                <a:ea typeface="ＭＳ Ｐゴシック" charset="-128"/>
              </a:rPr>
              <a:t>Replay attacks!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9pPr>
          </a:lstStyle>
          <a:p>
            <a:pPr eaLnBrk="1" hangingPunct="1"/>
            <a:fld id="{A5EF9991-2A9A-A247-A98D-B846587AD408}" type="slidenum">
              <a:rPr lang="en-US" altLang="en-US" sz="1200">
                <a:latin typeface="Calibri" charset="0"/>
              </a:rPr>
              <a:pPr eaLnBrk="1" hangingPunct="1"/>
              <a:t>41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5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4186518"/>
            <a:ext cx="8307387" cy="753036"/>
          </a:xfrm>
        </p:spPr>
        <p:txBody>
          <a:bodyPr anchor="ctr" anchorCtr="1">
            <a:normAutofit/>
          </a:bodyPr>
          <a:lstStyle>
            <a:lvl1pPr marL="0" indent="0" algn="ctr">
              <a:spcBef>
                <a:spcPts val="300"/>
              </a:spcBef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65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4025" y="190500"/>
            <a:ext cx="8308975" cy="990600"/>
          </a:xfrm>
          <a:prstGeom prst="rect">
            <a:avLst/>
          </a:prstGeom>
        </p:spPr>
        <p:txBody>
          <a:bodyPr anchor="ctr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295400"/>
            <a:ext cx="8308039" cy="1128432"/>
          </a:xfrm>
        </p:spPr>
        <p:txBody>
          <a:bodyPr rtlCol="0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E87800-6259-A941-8B74-070386C0358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64604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4025" y="190500"/>
            <a:ext cx="8308975" cy="990600"/>
          </a:xfrm>
          <a:prstGeom prst="rect">
            <a:avLst/>
          </a:prstGeom>
        </p:spPr>
        <p:txBody>
          <a:bodyPr anchor="ctr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Ctr="0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295400"/>
            <a:ext cx="3671047" cy="515058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7E0356-AD76-7741-AF09-CD8FEF38DC7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128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FE68-6946-C040-94D2-0D25347976E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96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54025" y="190500"/>
            <a:ext cx="8308975" cy="990600"/>
          </a:xfrm>
          <a:prstGeom prst="rect">
            <a:avLst/>
          </a:prstGeom>
        </p:spPr>
        <p:txBody>
          <a:bodyPr anchor="ctr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06DE4-91E4-1947-945E-CC9CAE57580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76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40F06-C640-B844-AA3F-BCCE46BC4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13142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874ABA-8F6B-2643-B6D1-B4F08E3F5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76966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3A353-1752-044A-902B-9A6ED082DB8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1714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3A450-C64A-D54E-8067-F357C1FC172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5257632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285FE-8300-0749-8147-8B62FF0CB95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636060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190500"/>
            <a:ext cx="8308975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15925" y="1295400"/>
            <a:ext cx="8308975" cy="4953000"/>
          </a:xfrm>
          <a:prstGeom prst="rect">
            <a:avLst/>
          </a:prstGeom>
        </p:spPr>
        <p:txBody>
          <a:bodyPr rtlCol="0">
            <a:normAutofit/>
          </a:bodyPr>
          <a:lstStyle>
            <a:lvl5pPr>
              <a:defRPr sz="2400"/>
            </a:lvl5pPr>
          </a:lstStyle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322732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190500"/>
            <a:ext cx="8308975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15925" y="1181100"/>
            <a:ext cx="8308975" cy="5067300"/>
          </a:xfrm>
          <a:prstGeom prst="rect">
            <a:avLst/>
          </a:prstGeom>
        </p:spPr>
        <p:txBody>
          <a:bodyPr rtlCol="0">
            <a:normAutofit/>
          </a:bodyPr>
          <a:lstStyle>
            <a:lvl5pPr>
              <a:defRPr sz="2400"/>
            </a:lvl5pPr>
          </a:lstStyle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23A08-35A3-974B-BC7F-42A37D7839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6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591300" cy="1371600"/>
          </a:xfrm>
        </p:spPr>
        <p:txBody>
          <a:bodyPr anchorCtr="0"/>
          <a:lstStyle>
            <a:lvl1pPr algn="r">
              <a:defRPr sz="4800" b="1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ctr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BD193-641B-B142-B1FB-EC65824C58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051569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3840480" cy="4787153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1371600"/>
            <a:ext cx="3840480" cy="4787153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DE8E-EAA7-564A-BCC3-047A491BBA2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6881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71600"/>
            <a:ext cx="3840480" cy="645459"/>
          </a:xfrm>
        </p:spPr>
        <p:txBody>
          <a:bodyPr anchor="ctr" anchorCtr="1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2133600"/>
            <a:ext cx="3840480" cy="410013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371600"/>
            <a:ext cx="3840480" cy="645459"/>
          </a:xfrm>
        </p:spPr>
        <p:txBody>
          <a:bodyPr anchor="ctr" anchorCtr="1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2133600"/>
            <a:ext cx="3840480" cy="410013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1E883-DDE1-BC4B-A42A-D8ACAFE5AA7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1591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D7EC-462C-4743-A7CE-AA16FAB85AD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98414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C97DE-B0BE-2747-975E-BE47B16335C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2593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4025" y="190500"/>
            <a:ext cx="8308975" cy="990600"/>
          </a:xfrm>
          <a:prstGeom prst="rect">
            <a:avLst/>
          </a:prstGeom>
        </p:spPr>
        <p:txBody>
          <a:bodyPr anchor="ctr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371600"/>
            <a:ext cx="3697941" cy="1162050"/>
          </a:xfrm>
        </p:spPr>
        <p:txBody>
          <a:bodyPr/>
          <a:lstStyle>
            <a:lvl1pPr algn="ctr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12341" y="1371600"/>
            <a:ext cx="4101353" cy="4881563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116D1E-CEEF-F84F-B182-52EC0192457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99424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190500"/>
            <a:ext cx="8308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1295400"/>
            <a:ext cx="8308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88" y="6454775"/>
            <a:ext cx="239871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54775"/>
            <a:ext cx="6096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104F9BC-7144-814B-91C2-AD5501176CE2}" type="slidenum">
              <a:rPr lang="en-US" altLang="en-US"/>
              <a:pPr>
                <a:defRPr/>
              </a:pPr>
              <a:t>‹#›</a:t>
            </a:fld>
            <a:r>
              <a:rPr lang="en-US" altLang="en-US" dirty="0"/>
              <a:t>/27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5" r:id="rId1"/>
    <p:sldLayoutId id="2147485243" r:id="rId2"/>
    <p:sldLayoutId id="2147485244" r:id="rId3"/>
    <p:sldLayoutId id="2147485245" r:id="rId4"/>
    <p:sldLayoutId id="2147485246" r:id="rId5"/>
    <p:sldLayoutId id="2147485247" r:id="rId6"/>
    <p:sldLayoutId id="2147485248" r:id="rId7"/>
    <p:sldLayoutId id="2147485249" r:id="rId8"/>
    <p:sldLayoutId id="2147485256" r:id="rId9"/>
    <p:sldLayoutId id="2147485257" r:id="rId10"/>
    <p:sldLayoutId id="2147485258" r:id="rId11"/>
    <p:sldLayoutId id="2147485250" r:id="rId12"/>
    <p:sldLayoutId id="2147485259" r:id="rId13"/>
    <p:sldLayoutId id="2147485260" r:id="rId14"/>
    <p:sldLayoutId id="2147485261" r:id="rId15"/>
    <p:sldLayoutId id="2147485251" r:id="rId16"/>
    <p:sldLayoutId id="2147485252" r:id="rId17"/>
    <p:sldLayoutId id="2147485253" r:id="rId18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mbria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000"/>
        </a:spcBef>
        <a:spcAft>
          <a:spcPct val="0"/>
        </a:spcAft>
        <a:buClr>
          <a:srgbClr val="7E13E3"/>
        </a:buClr>
        <a:buSzPct val="70000"/>
        <a:buFont typeface="Wingdings" charset="2"/>
        <a:buChar char="l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E0204"/>
        </a:buClr>
        <a:buSzPct val="70000"/>
        <a:buFont typeface="Wingdings" charset="2"/>
        <a:buChar char="l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AB911D"/>
        </a:buClr>
        <a:buSzPct val="70000"/>
        <a:buFont typeface="Wingdings" charset="2"/>
        <a:buChar char="l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057400"/>
            <a:ext cx="8839200" cy="1736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b="0" dirty="0">
                <a:ea typeface="ＭＳ Ｐゴシック" charset="-128"/>
              </a:rPr>
              <a:t>CIS 525 </a:t>
            </a:r>
            <a:r>
              <a:rPr lang="mr-IN" altLang="en-US" sz="3600" b="0" dirty="0">
                <a:ea typeface="ＭＳ Ｐゴシック" charset="-128"/>
              </a:rPr>
              <a:t>–</a:t>
            </a:r>
            <a:r>
              <a:rPr lang="en-US" altLang="en-US" sz="3600" b="0" dirty="0">
                <a:ea typeface="ＭＳ Ｐゴシック" charset="-128"/>
              </a:rPr>
              <a:t> Introduction to Networking</a:t>
            </a:r>
            <a:br>
              <a:rPr lang="en-US" altLang="en-US" sz="3600" dirty="0">
                <a:ea typeface="ＭＳ Ｐゴシック" charset="-128"/>
              </a:rPr>
            </a:br>
            <a:br>
              <a:rPr lang="en-US" altLang="en-US" sz="4000" dirty="0">
                <a:ea typeface="ＭＳ Ｐゴシック" charset="-128"/>
              </a:rPr>
            </a:br>
            <a:r>
              <a:rPr lang="en-US" altLang="en-US" sz="4000" dirty="0">
                <a:ea typeface="ＭＳ Ｐゴシック" charset="-128"/>
              </a:rPr>
              <a:t>Final Exam Review:</a:t>
            </a:r>
            <a:br>
              <a:rPr lang="en-US" altLang="en-US" sz="4000" dirty="0">
                <a:ea typeface="ＭＳ Ｐゴシック" charset="-128"/>
              </a:rPr>
            </a:br>
            <a:r>
              <a:rPr lang="en-US" altLang="en-US" sz="4000" dirty="0">
                <a:ea typeface="ＭＳ Ｐゴシック" charset="-128"/>
              </a:rPr>
              <a:t>Everything from the Exam I and II review slides, plus the following…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053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Eugene Vasserman</a:t>
            </a:r>
          </a:p>
        </p:txBody>
      </p:sp>
    </p:spTree>
    <p:extLst>
      <p:ext uri="{BB962C8B-B14F-4D97-AF65-F5344CB8AC3E}">
        <p14:creationId xmlns:p14="http://schemas.microsoft.com/office/powerpoint/2010/main" val="29542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Delayed ACKS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Problem:	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In request/response programs, you send separate ACK and Data packets for each transaction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Solution: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Don’t ACK data immediately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Wait 200ms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Must ACK at least every other packet – why?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Must not delay duplicate ACKs – why?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B98BB-A03D-5443-A050-AB7C5BE4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97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Delayed ACK Impact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TCP congestion control triggered by ACKs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If receive half as many ACKs </a:t>
            </a:r>
            <a:r>
              <a:rPr lang="en-US" altLang="en-US" dirty="0">
                <a:ea typeface="ＭＳ Ｐゴシック" charset="-128"/>
                <a:sym typeface="Wingdings" charset="2"/>
              </a:rPr>
              <a:t></a:t>
            </a:r>
            <a:r>
              <a:rPr lang="en-US" altLang="en-US" dirty="0">
                <a:ea typeface="ＭＳ Ｐゴシック" charset="-128"/>
              </a:rPr>
              <a:t> window grows half as fast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Slow start with window = 1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Will trigger delayed ACK timer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First exchange will take at least 200ms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Start with &gt; 1 initial window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Bug in BSD, now a “feature”/standard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7749A-F818-C446-A01E-BE766EA0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4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Round Trip Time Estimation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295400"/>
            <a:ext cx="857567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Wait at least one RTT before retransmitting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Importance of accurate RTT estimators: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Low  RTT estimate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ea typeface="ＭＳ Ｐゴシック" charset="-128"/>
              </a:rPr>
              <a:t>Unnecessary retransmissions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High RTT estimate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ea typeface="ＭＳ Ｐゴシック" charset="-128"/>
              </a:rPr>
              <a:t>Poor throughput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RTT estimator must adapt to change in RTT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But not too fast, or too slow!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“Conservation of packets” principle – never more than a window worth of packets in flight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8119D-E2A6-5C44-822C-AB6AC7D9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41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Timestamp Extension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Used to improve timeout mechanism by more accurate measurement of RTT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When sending a packet, insert current timestamp into option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4 bytes for timestamp, 4 bytes for echo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Receiver echoes timestamp in ACK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Actually will echo whatever is in timestamp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Removes retransmission ambiguity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Can get RTT sample on any packet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A8975-840D-CE4A-AD0F-5D64F7C1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9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827092E-FB40-174A-BADA-0A8C9529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3936852"/>
            <a:ext cx="6248400" cy="22860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CC7E0FA5-0746-F04E-8448-6AFF74F0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Sliding Window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196D-B342-904D-AB0B-197EDD9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" y="1219200"/>
            <a:ext cx="3840480" cy="64545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Sending Side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E1848D5B-59B2-0A45-9AB9-807D922B4DC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8600" y="1981200"/>
            <a:ext cx="4198005" cy="41001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 b="1" dirty="0" err="1"/>
              <a:t>LastByteAcked</a:t>
            </a:r>
            <a:r>
              <a:rPr lang="en-US" altLang="en-US" sz="2000" b="1" dirty="0"/>
              <a:t> &lt;= </a:t>
            </a:r>
            <a:r>
              <a:rPr lang="en-US" altLang="en-US" sz="2000" b="1" dirty="0" err="1"/>
              <a:t>LastByteSent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 b="1" dirty="0" err="1"/>
              <a:t>LastByteSent</a:t>
            </a:r>
            <a:r>
              <a:rPr lang="en-US" altLang="en-US" sz="2000" b="1" dirty="0"/>
              <a:t> &lt;= </a:t>
            </a:r>
            <a:r>
              <a:rPr lang="en-US" altLang="en-US" sz="2000" b="1" dirty="0" err="1"/>
              <a:t>LastByteWritten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 dirty="0"/>
              <a:t>Buffer bytes between </a:t>
            </a:r>
            <a:r>
              <a:rPr lang="en-US" altLang="en-US" sz="2000" b="1" dirty="0" err="1"/>
              <a:t>LastByteAcked</a:t>
            </a:r>
            <a:r>
              <a:rPr lang="en-US" altLang="en-US" sz="2000" dirty="0"/>
              <a:t> and </a:t>
            </a:r>
            <a:r>
              <a:rPr lang="en-US" altLang="en-US" sz="2000" b="1" dirty="0" err="1"/>
              <a:t>LastByteWritten</a:t>
            </a:r>
            <a:endParaRPr lang="en-US" alt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B238B-4681-8746-AD51-4CB4F3480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2" y="1219200"/>
            <a:ext cx="3840480" cy="64545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Receiving Side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621CC5-DF57-0D4F-B73A-4CF93194A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2314" y="1981200"/>
            <a:ext cx="4459286" cy="41001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 b="1" dirty="0" err="1">
                <a:cs typeface="Courier New" panose="02070309020205020404" pitchFamily="49" charset="0"/>
              </a:rPr>
              <a:t>LastByteRead</a:t>
            </a:r>
            <a:r>
              <a:rPr lang="en-US" altLang="en-US" sz="2000" b="1" dirty="0">
                <a:cs typeface="Courier New" panose="02070309020205020404" pitchFamily="49" charset="0"/>
              </a:rPr>
              <a:t> &lt;  </a:t>
            </a:r>
            <a:r>
              <a:rPr lang="en-US" altLang="en-US" sz="2000" b="1" dirty="0" err="1">
                <a:cs typeface="Courier New" panose="02070309020205020404" pitchFamily="49" charset="0"/>
              </a:rPr>
              <a:t>NextByteExpected</a:t>
            </a:r>
            <a:endParaRPr lang="en-US" altLang="en-US" sz="2000" b="1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 b="1" dirty="0" err="1">
                <a:cs typeface="Courier New" panose="02070309020205020404" pitchFamily="49" charset="0"/>
              </a:rPr>
              <a:t>NextByteExpected</a:t>
            </a:r>
            <a:r>
              <a:rPr lang="en-US" altLang="en-US" sz="2000" b="1" dirty="0">
                <a:cs typeface="Courier New" panose="02070309020205020404" pitchFamily="49" charset="0"/>
              </a:rPr>
              <a:t> &lt;= </a:t>
            </a:r>
            <a:r>
              <a:rPr lang="en-US" altLang="en-US" sz="2000" b="1" dirty="0" err="1">
                <a:cs typeface="Courier New" panose="02070309020205020404" pitchFamily="49" charset="0"/>
              </a:rPr>
              <a:t>LastByteRcvd</a:t>
            </a:r>
            <a:r>
              <a:rPr lang="en-US" altLang="en-US" sz="2000" b="1" dirty="0">
                <a:cs typeface="Courier New" panose="02070309020205020404" pitchFamily="49" charset="0"/>
              </a:rPr>
              <a:t> +1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 dirty="0">
                <a:cs typeface="Courier New" panose="02070309020205020404" pitchFamily="49" charset="0"/>
              </a:rPr>
              <a:t>Buffer bytes between </a:t>
            </a:r>
            <a:r>
              <a:rPr lang="en-US" altLang="en-US" sz="2000" b="1" dirty="0" err="1">
                <a:cs typeface="Courier New" panose="02070309020205020404" pitchFamily="49" charset="0"/>
              </a:rPr>
              <a:t>NextByteRead</a:t>
            </a:r>
            <a:r>
              <a:rPr lang="en-US" altLang="en-US" sz="2000" dirty="0">
                <a:cs typeface="Courier New" panose="02070309020205020404" pitchFamily="49" charset="0"/>
              </a:rPr>
              <a:t> and </a:t>
            </a:r>
            <a:r>
              <a:rPr lang="en-US" altLang="en-US" sz="2000" b="1" dirty="0" err="1">
                <a:cs typeface="Courier New" panose="02070309020205020404" pitchFamily="49" charset="0"/>
              </a:rPr>
              <a:t>LastByteRcvd</a:t>
            </a:r>
            <a:endParaRPr lang="en-US" altLang="en-US" sz="2000" dirty="0">
              <a:cs typeface="Courier New" panose="02070309020205020404" pitchFamily="49" charset="0"/>
            </a:endParaRPr>
          </a:p>
        </p:txBody>
      </p:sp>
      <p:grpSp>
        <p:nvGrpSpPr>
          <p:cNvPr id="54276" name="Group 5">
            <a:extLst>
              <a:ext uri="{FF2B5EF4-FFF2-40B4-BE49-F238E27FC236}">
                <a16:creationId xmlns:a16="http://schemas.microsoft.com/office/drawing/2014/main" id="{126FB981-3331-4E48-B565-2E005B307AD6}"/>
              </a:ext>
            </a:extLst>
          </p:cNvPr>
          <p:cNvGrpSpPr>
            <a:grpSpLocks/>
          </p:cNvGrpSpPr>
          <p:nvPr/>
        </p:nvGrpSpPr>
        <p:grpSpPr bwMode="auto">
          <a:xfrm>
            <a:off x="1947863" y="4013052"/>
            <a:ext cx="5334000" cy="2190750"/>
            <a:chOff x="1248" y="720"/>
            <a:chExt cx="3360" cy="1380"/>
          </a:xfrm>
        </p:grpSpPr>
        <p:sp>
          <p:nvSpPr>
            <p:cNvPr id="54278" name="Rectangle 6">
              <a:extLst>
                <a:ext uri="{FF2B5EF4-FFF2-40B4-BE49-F238E27FC236}">
                  <a16:creationId xmlns:a16="http://schemas.microsoft.com/office/drawing/2014/main" id="{98534BFB-35AD-5743-951C-B7DFE435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839"/>
              <a:ext cx="8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Sending application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0FC5FCCB-2E73-AB46-A241-79FA65E1B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" y="1310"/>
              <a:ext cx="1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Freeform 8">
              <a:extLst>
                <a:ext uri="{FF2B5EF4-FFF2-40B4-BE49-F238E27FC236}">
                  <a16:creationId xmlns:a16="http://schemas.microsoft.com/office/drawing/2014/main" id="{98AE06B6-4817-1840-8ABB-B96E6AA6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" y="1630"/>
              <a:ext cx="1211" cy="156"/>
            </a:xfrm>
            <a:custGeom>
              <a:avLst/>
              <a:gdLst>
                <a:gd name="T0" fmla="*/ 800 w 1833"/>
                <a:gd name="T1" fmla="*/ 0 h 229"/>
                <a:gd name="T2" fmla="*/ 17 w 1833"/>
                <a:gd name="T3" fmla="*/ 2 h 229"/>
                <a:gd name="T4" fmla="*/ 17 w 1833"/>
                <a:gd name="T5" fmla="*/ 23 h 229"/>
                <a:gd name="T6" fmla="*/ 7 w 1833"/>
                <a:gd name="T7" fmla="*/ 31 h 229"/>
                <a:gd name="T8" fmla="*/ 20 w 1833"/>
                <a:gd name="T9" fmla="*/ 46 h 229"/>
                <a:gd name="T10" fmla="*/ 2 w 1833"/>
                <a:gd name="T11" fmla="*/ 58 h 229"/>
                <a:gd name="T12" fmla="*/ 17 w 1833"/>
                <a:gd name="T13" fmla="*/ 72 h 229"/>
                <a:gd name="T14" fmla="*/ 0 w 1833"/>
                <a:gd name="T15" fmla="*/ 79 h 229"/>
                <a:gd name="T16" fmla="*/ 13 w 1833"/>
                <a:gd name="T17" fmla="*/ 89 h 229"/>
                <a:gd name="T18" fmla="*/ 13 w 1833"/>
                <a:gd name="T19" fmla="*/ 106 h 229"/>
                <a:gd name="T20" fmla="*/ 800 w 1833"/>
                <a:gd name="T21" fmla="*/ 106 h 229"/>
                <a:gd name="T22" fmla="*/ 786 w 1833"/>
                <a:gd name="T23" fmla="*/ 81 h 229"/>
                <a:gd name="T24" fmla="*/ 800 w 1833"/>
                <a:gd name="T25" fmla="*/ 72 h 229"/>
                <a:gd name="T26" fmla="*/ 791 w 1833"/>
                <a:gd name="T27" fmla="*/ 54 h 229"/>
                <a:gd name="T28" fmla="*/ 800 w 1833"/>
                <a:gd name="T29" fmla="*/ 41 h 229"/>
                <a:gd name="T30" fmla="*/ 796 w 1833"/>
                <a:gd name="T31" fmla="*/ 25 h 229"/>
                <a:gd name="T32" fmla="*/ 800 w 1833"/>
                <a:gd name="T33" fmla="*/ 2 h 229"/>
                <a:gd name="T34" fmla="*/ 800 w 1833"/>
                <a:gd name="T35" fmla="*/ 2 h 2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33" h="229">
                  <a:moveTo>
                    <a:pt x="1833" y="0"/>
                  </a:moveTo>
                  <a:lnTo>
                    <a:pt x="38" y="5"/>
                  </a:lnTo>
                  <a:lnTo>
                    <a:pt x="38" y="50"/>
                  </a:lnTo>
                  <a:lnTo>
                    <a:pt x="17" y="67"/>
                  </a:lnTo>
                  <a:lnTo>
                    <a:pt x="46" y="100"/>
                  </a:lnTo>
                  <a:lnTo>
                    <a:pt x="5" y="125"/>
                  </a:lnTo>
                  <a:lnTo>
                    <a:pt x="38" y="154"/>
                  </a:lnTo>
                  <a:lnTo>
                    <a:pt x="0" y="171"/>
                  </a:lnTo>
                  <a:lnTo>
                    <a:pt x="30" y="191"/>
                  </a:lnTo>
                  <a:lnTo>
                    <a:pt x="30" y="229"/>
                  </a:lnTo>
                  <a:lnTo>
                    <a:pt x="1833" y="229"/>
                  </a:lnTo>
                  <a:lnTo>
                    <a:pt x="1799" y="175"/>
                  </a:lnTo>
                  <a:lnTo>
                    <a:pt x="1833" y="154"/>
                  </a:lnTo>
                  <a:lnTo>
                    <a:pt x="1812" y="117"/>
                  </a:lnTo>
                  <a:lnTo>
                    <a:pt x="1833" y="88"/>
                  </a:lnTo>
                  <a:lnTo>
                    <a:pt x="1824" y="54"/>
                  </a:lnTo>
                  <a:lnTo>
                    <a:pt x="1833" y="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Freeform 9">
              <a:extLst>
                <a:ext uri="{FF2B5EF4-FFF2-40B4-BE49-F238E27FC236}">
                  <a16:creationId xmlns:a16="http://schemas.microsoft.com/office/drawing/2014/main" id="{65C30C26-8FF9-E34F-89CC-DF12A735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1035"/>
              <a:ext cx="329" cy="538"/>
            </a:xfrm>
            <a:custGeom>
              <a:avLst/>
              <a:gdLst>
                <a:gd name="T0" fmla="*/ 0 w 498"/>
                <a:gd name="T1" fmla="*/ 0 h 788"/>
                <a:gd name="T2" fmla="*/ 2 w 498"/>
                <a:gd name="T3" fmla="*/ 3 h 788"/>
                <a:gd name="T4" fmla="*/ 2 w 498"/>
                <a:gd name="T5" fmla="*/ 12 h 788"/>
                <a:gd name="T6" fmla="*/ 2 w 498"/>
                <a:gd name="T7" fmla="*/ 23 h 788"/>
                <a:gd name="T8" fmla="*/ 3 w 498"/>
                <a:gd name="T9" fmla="*/ 39 h 788"/>
                <a:gd name="T10" fmla="*/ 5 w 498"/>
                <a:gd name="T11" fmla="*/ 56 h 788"/>
                <a:gd name="T12" fmla="*/ 9 w 498"/>
                <a:gd name="T13" fmla="*/ 76 h 788"/>
                <a:gd name="T14" fmla="*/ 15 w 498"/>
                <a:gd name="T15" fmla="*/ 96 h 788"/>
                <a:gd name="T16" fmla="*/ 20 w 498"/>
                <a:gd name="T17" fmla="*/ 118 h 788"/>
                <a:gd name="T18" fmla="*/ 27 w 498"/>
                <a:gd name="T19" fmla="*/ 137 h 788"/>
                <a:gd name="T20" fmla="*/ 36 w 498"/>
                <a:gd name="T21" fmla="*/ 156 h 788"/>
                <a:gd name="T22" fmla="*/ 49 w 498"/>
                <a:gd name="T23" fmla="*/ 175 h 788"/>
                <a:gd name="T24" fmla="*/ 65 w 498"/>
                <a:gd name="T25" fmla="*/ 192 h 788"/>
                <a:gd name="T26" fmla="*/ 82 w 498"/>
                <a:gd name="T27" fmla="*/ 205 h 788"/>
                <a:gd name="T28" fmla="*/ 100 w 498"/>
                <a:gd name="T29" fmla="*/ 216 h 788"/>
                <a:gd name="T30" fmla="*/ 120 w 498"/>
                <a:gd name="T31" fmla="*/ 229 h 788"/>
                <a:gd name="T32" fmla="*/ 138 w 498"/>
                <a:gd name="T33" fmla="*/ 240 h 788"/>
                <a:gd name="T34" fmla="*/ 156 w 498"/>
                <a:gd name="T35" fmla="*/ 251 h 788"/>
                <a:gd name="T36" fmla="*/ 172 w 498"/>
                <a:gd name="T37" fmla="*/ 265 h 788"/>
                <a:gd name="T38" fmla="*/ 187 w 498"/>
                <a:gd name="T39" fmla="*/ 279 h 788"/>
                <a:gd name="T40" fmla="*/ 198 w 498"/>
                <a:gd name="T41" fmla="*/ 294 h 788"/>
                <a:gd name="T42" fmla="*/ 205 w 498"/>
                <a:gd name="T43" fmla="*/ 306 h 788"/>
                <a:gd name="T44" fmla="*/ 209 w 498"/>
                <a:gd name="T45" fmla="*/ 317 h 788"/>
                <a:gd name="T46" fmla="*/ 212 w 498"/>
                <a:gd name="T47" fmla="*/ 327 h 788"/>
                <a:gd name="T48" fmla="*/ 214 w 498"/>
                <a:gd name="T49" fmla="*/ 337 h 788"/>
                <a:gd name="T50" fmla="*/ 215 w 498"/>
                <a:gd name="T51" fmla="*/ 345 h 788"/>
                <a:gd name="T52" fmla="*/ 217 w 498"/>
                <a:gd name="T53" fmla="*/ 352 h 788"/>
                <a:gd name="T54" fmla="*/ 217 w 498"/>
                <a:gd name="T55" fmla="*/ 358 h 788"/>
                <a:gd name="T56" fmla="*/ 217 w 498"/>
                <a:gd name="T57" fmla="*/ 364 h 788"/>
                <a:gd name="T58" fmla="*/ 217 w 498"/>
                <a:gd name="T59" fmla="*/ 365 h 788"/>
                <a:gd name="T60" fmla="*/ 217 w 498"/>
                <a:gd name="T61" fmla="*/ 367 h 78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8" h="788">
                  <a:moveTo>
                    <a:pt x="0" y="0"/>
                  </a:moveTo>
                  <a:lnTo>
                    <a:pt x="4" y="8"/>
                  </a:lnTo>
                  <a:lnTo>
                    <a:pt x="4" y="25"/>
                  </a:lnTo>
                  <a:lnTo>
                    <a:pt x="4" y="50"/>
                  </a:lnTo>
                  <a:lnTo>
                    <a:pt x="8" y="83"/>
                  </a:lnTo>
                  <a:lnTo>
                    <a:pt x="12" y="120"/>
                  </a:lnTo>
                  <a:lnTo>
                    <a:pt x="21" y="162"/>
                  </a:lnTo>
                  <a:lnTo>
                    <a:pt x="33" y="207"/>
                  </a:lnTo>
                  <a:lnTo>
                    <a:pt x="46" y="253"/>
                  </a:lnTo>
                  <a:lnTo>
                    <a:pt x="62" y="294"/>
                  </a:lnTo>
                  <a:lnTo>
                    <a:pt x="83" y="336"/>
                  </a:lnTo>
                  <a:lnTo>
                    <a:pt x="112" y="377"/>
                  </a:lnTo>
                  <a:lnTo>
                    <a:pt x="149" y="411"/>
                  </a:lnTo>
                  <a:lnTo>
                    <a:pt x="187" y="440"/>
                  </a:lnTo>
                  <a:lnTo>
                    <a:pt x="228" y="465"/>
                  </a:lnTo>
                  <a:lnTo>
                    <a:pt x="274" y="490"/>
                  </a:lnTo>
                  <a:lnTo>
                    <a:pt x="316" y="514"/>
                  </a:lnTo>
                  <a:lnTo>
                    <a:pt x="357" y="539"/>
                  </a:lnTo>
                  <a:lnTo>
                    <a:pt x="394" y="568"/>
                  </a:lnTo>
                  <a:lnTo>
                    <a:pt x="428" y="597"/>
                  </a:lnTo>
                  <a:lnTo>
                    <a:pt x="453" y="631"/>
                  </a:lnTo>
                  <a:lnTo>
                    <a:pt x="469" y="656"/>
                  </a:lnTo>
                  <a:lnTo>
                    <a:pt x="478" y="680"/>
                  </a:lnTo>
                  <a:lnTo>
                    <a:pt x="486" y="701"/>
                  </a:lnTo>
                  <a:lnTo>
                    <a:pt x="490" y="722"/>
                  </a:lnTo>
                  <a:lnTo>
                    <a:pt x="494" y="739"/>
                  </a:lnTo>
                  <a:lnTo>
                    <a:pt x="498" y="755"/>
                  </a:lnTo>
                  <a:lnTo>
                    <a:pt x="498" y="768"/>
                  </a:lnTo>
                  <a:lnTo>
                    <a:pt x="498" y="780"/>
                  </a:lnTo>
                  <a:lnTo>
                    <a:pt x="498" y="784"/>
                  </a:lnTo>
                  <a:lnTo>
                    <a:pt x="498" y="78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Freeform 10">
              <a:extLst>
                <a:ext uri="{FF2B5EF4-FFF2-40B4-BE49-F238E27FC236}">
                  <a16:creationId xmlns:a16="http://schemas.microsoft.com/office/drawing/2014/main" id="{D5FA897B-EE2F-2544-A2DB-30786C446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" y="1568"/>
              <a:ext cx="33" cy="65"/>
            </a:xfrm>
            <a:custGeom>
              <a:avLst/>
              <a:gdLst>
                <a:gd name="T0" fmla="*/ 0 w 50"/>
                <a:gd name="T1" fmla="*/ 0 h 96"/>
                <a:gd name="T2" fmla="*/ 11 w 50"/>
                <a:gd name="T3" fmla="*/ 44 h 96"/>
                <a:gd name="T4" fmla="*/ 22 w 50"/>
                <a:gd name="T5" fmla="*/ 0 h 96"/>
                <a:gd name="T6" fmla="*/ 0 w 50"/>
                <a:gd name="T7" fmla="*/ 0 h 96"/>
                <a:gd name="T8" fmla="*/ 0 w 50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96">
                  <a:moveTo>
                    <a:pt x="0" y="0"/>
                  </a:moveTo>
                  <a:lnTo>
                    <a:pt x="25" y="96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Freeform 11">
              <a:extLst>
                <a:ext uri="{FF2B5EF4-FFF2-40B4-BE49-F238E27FC236}">
                  <a16:creationId xmlns:a16="http://schemas.microsoft.com/office/drawing/2014/main" id="{17C63E04-7F07-A442-B5E5-D6605E8A1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1633"/>
              <a:ext cx="552" cy="153"/>
            </a:xfrm>
            <a:custGeom>
              <a:avLst/>
              <a:gdLst>
                <a:gd name="T0" fmla="*/ 365 w 835"/>
                <a:gd name="T1" fmla="*/ 102 h 224"/>
                <a:gd name="T2" fmla="*/ 365 w 835"/>
                <a:gd name="T3" fmla="*/ 0 h 224"/>
                <a:gd name="T4" fmla="*/ 0 w 835"/>
                <a:gd name="T5" fmla="*/ 0 h 224"/>
                <a:gd name="T6" fmla="*/ 0 w 835"/>
                <a:gd name="T7" fmla="*/ 105 h 224"/>
                <a:gd name="T8" fmla="*/ 365 w 835"/>
                <a:gd name="T9" fmla="*/ 105 h 224"/>
                <a:gd name="T10" fmla="*/ 365 w 835"/>
                <a:gd name="T11" fmla="*/ 105 h 224"/>
                <a:gd name="T12" fmla="*/ 365 w 835"/>
                <a:gd name="T13" fmla="*/ 102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5" h="224">
                  <a:moveTo>
                    <a:pt x="835" y="220"/>
                  </a:moveTo>
                  <a:lnTo>
                    <a:pt x="835" y="0"/>
                  </a:lnTo>
                  <a:lnTo>
                    <a:pt x="0" y="0"/>
                  </a:lnTo>
                  <a:lnTo>
                    <a:pt x="0" y="224"/>
                  </a:lnTo>
                  <a:lnTo>
                    <a:pt x="835" y="224"/>
                  </a:lnTo>
                  <a:lnTo>
                    <a:pt x="835" y="22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Freeform 12">
              <a:extLst>
                <a:ext uri="{FF2B5EF4-FFF2-40B4-BE49-F238E27FC236}">
                  <a16:creationId xmlns:a16="http://schemas.microsoft.com/office/drawing/2014/main" id="{EAC2F7E4-68FF-D440-882D-D01ED24A9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633"/>
              <a:ext cx="439" cy="153"/>
            </a:xfrm>
            <a:custGeom>
              <a:avLst/>
              <a:gdLst>
                <a:gd name="T0" fmla="*/ 0 w 664"/>
                <a:gd name="T1" fmla="*/ 102 h 224"/>
                <a:gd name="T2" fmla="*/ 2 w 664"/>
                <a:gd name="T3" fmla="*/ 0 h 224"/>
                <a:gd name="T4" fmla="*/ 290 w 664"/>
                <a:gd name="T5" fmla="*/ 0 h 224"/>
                <a:gd name="T6" fmla="*/ 290 w 664"/>
                <a:gd name="T7" fmla="*/ 105 h 224"/>
                <a:gd name="T8" fmla="*/ 2 w 664"/>
                <a:gd name="T9" fmla="*/ 105 h 224"/>
                <a:gd name="T10" fmla="*/ 2 w 664"/>
                <a:gd name="T11" fmla="*/ 105 h 224"/>
                <a:gd name="T12" fmla="*/ 0 w 664"/>
                <a:gd name="T13" fmla="*/ 102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4" h="224">
                  <a:moveTo>
                    <a:pt x="0" y="220"/>
                  </a:moveTo>
                  <a:lnTo>
                    <a:pt x="4" y="0"/>
                  </a:lnTo>
                  <a:lnTo>
                    <a:pt x="664" y="0"/>
                  </a:lnTo>
                  <a:lnTo>
                    <a:pt x="664" y="224"/>
                  </a:lnTo>
                  <a:lnTo>
                    <a:pt x="4" y="224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Freeform 13">
              <a:extLst>
                <a:ext uri="{FF2B5EF4-FFF2-40B4-BE49-F238E27FC236}">
                  <a16:creationId xmlns:a16="http://schemas.microsoft.com/office/drawing/2014/main" id="{4C3D6031-5770-0149-903D-D71936EDF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1633"/>
              <a:ext cx="80" cy="153"/>
            </a:xfrm>
            <a:custGeom>
              <a:avLst/>
              <a:gdLst>
                <a:gd name="T0" fmla="*/ 0 w 121"/>
                <a:gd name="T1" fmla="*/ 102 h 224"/>
                <a:gd name="T2" fmla="*/ 2 w 121"/>
                <a:gd name="T3" fmla="*/ 0 h 224"/>
                <a:gd name="T4" fmla="*/ 53 w 121"/>
                <a:gd name="T5" fmla="*/ 0 h 224"/>
                <a:gd name="T6" fmla="*/ 53 w 121"/>
                <a:gd name="T7" fmla="*/ 105 h 224"/>
                <a:gd name="T8" fmla="*/ 2 w 121"/>
                <a:gd name="T9" fmla="*/ 105 h 224"/>
                <a:gd name="T10" fmla="*/ 2 w 121"/>
                <a:gd name="T11" fmla="*/ 105 h 224"/>
                <a:gd name="T12" fmla="*/ 0 w 121"/>
                <a:gd name="T13" fmla="*/ 102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224">
                  <a:moveTo>
                    <a:pt x="0" y="220"/>
                  </a:moveTo>
                  <a:lnTo>
                    <a:pt x="5" y="0"/>
                  </a:lnTo>
                  <a:lnTo>
                    <a:pt x="121" y="0"/>
                  </a:lnTo>
                  <a:lnTo>
                    <a:pt x="121" y="224"/>
                  </a:lnTo>
                  <a:lnTo>
                    <a:pt x="5" y="224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Freeform 14">
              <a:extLst>
                <a:ext uri="{FF2B5EF4-FFF2-40B4-BE49-F238E27FC236}">
                  <a16:creationId xmlns:a16="http://schemas.microsoft.com/office/drawing/2014/main" id="{5A280DD0-76A1-3F4F-906E-78438B03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1633"/>
              <a:ext cx="552" cy="153"/>
            </a:xfrm>
            <a:custGeom>
              <a:avLst/>
              <a:gdLst>
                <a:gd name="T0" fmla="*/ 365 w 835"/>
                <a:gd name="T1" fmla="*/ 102 h 224"/>
                <a:gd name="T2" fmla="*/ 365 w 835"/>
                <a:gd name="T3" fmla="*/ 0 h 224"/>
                <a:gd name="T4" fmla="*/ 0 w 835"/>
                <a:gd name="T5" fmla="*/ 0 h 224"/>
                <a:gd name="T6" fmla="*/ 0 w 835"/>
                <a:gd name="T7" fmla="*/ 105 h 224"/>
                <a:gd name="T8" fmla="*/ 365 w 835"/>
                <a:gd name="T9" fmla="*/ 105 h 224"/>
                <a:gd name="T10" fmla="*/ 365 w 835"/>
                <a:gd name="T11" fmla="*/ 105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5" h="224">
                  <a:moveTo>
                    <a:pt x="835" y="220"/>
                  </a:moveTo>
                  <a:lnTo>
                    <a:pt x="835" y="0"/>
                  </a:lnTo>
                  <a:lnTo>
                    <a:pt x="0" y="0"/>
                  </a:lnTo>
                  <a:lnTo>
                    <a:pt x="0" y="224"/>
                  </a:lnTo>
                  <a:lnTo>
                    <a:pt x="835" y="2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7676F8B7-5026-D34C-AD96-CE80CAF67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1630"/>
              <a:ext cx="1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Rectangle 16">
              <a:extLst>
                <a:ext uri="{FF2B5EF4-FFF2-40B4-BE49-F238E27FC236}">
                  <a16:creationId xmlns:a16="http://schemas.microsoft.com/office/drawing/2014/main" id="{477FFEB9-A427-E14F-BA2E-BB532204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1499"/>
              <a:ext cx="6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LastByteWritten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289" name="Rectangle 17">
              <a:extLst>
                <a:ext uri="{FF2B5EF4-FFF2-40B4-BE49-F238E27FC236}">
                  <a16:creationId xmlns:a16="http://schemas.microsoft.com/office/drawing/2014/main" id="{2AEFA21F-4355-AC45-8306-353F807DE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335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TCP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290" name="Rectangle 18">
              <a:extLst>
                <a:ext uri="{FF2B5EF4-FFF2-40B4-BE49-F238E27FC236}">
                  <a16:creationId xmlns:a16="http://schemas.microsoft.com/office/drawing/2014/main" id="{97B74451-1338-1D47-936F-12282C16B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1895"/>
              <a:ext cx="5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LastByteSent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291" name="Rectangle 19">
              <a:extLst>
                <a:ext uri="{FF2B5EF4-FFF2-40B4-BE49-F238E27FC236}">
                  <a16:creationId xmlns:a16="http://schemas.microsoft.com/office/drawing/2014/main" id="{DDD456A2-EB47-8A48-A33A-D20AFA0E4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95"/>
              <a:ext cx="6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</a:rPr>
                <a:t>LastByteAcked</a:t>
              </a:r>
              <a:endParaRPr lang="en-US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C2B771DB-83AD-DA44-BB37-EDFC3E149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839"/>
              <a:ext cx="90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Receiving application</a:t>
              </a:r>
              <a:endParaRPr lang="en-US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54293" name="Line 21">
              <a:extLst>
                <a:ext uri="{FF2B5EF4-FFF2-40B4-BE49-F238E27FC236}">
                  <a16:creationId xmlns:a16="http://schemas.microsoft.com/office/drawing/2014/main" id="{FCDB6556-35B2-2A4C-AD31-59C0E67D5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53" y="1310"/>
              <a:ext cx="1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Freeform 22">
              <a:extLst>
                <a:ext uri="{FF2B5EF4-FFF2-40B4-BE49-F238E27FC236}">
                  <a16:creationId xmlns:a16="http://schemas.microsoft.com/office/drawing/2014/main" id="{5612C2F9-B9DA-E040-983B-658E1E9DB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1630"/>
              <a:ext cx="1213" cy="156"/>
            </a:xfrm>
            <a:custGeom>
              <a:avLst/>
              <a:gdLst>
                <a:gd name="T0" fmla="*/ 0 w 1836"/>
                <a:gd name="T1" fmla="*/ 0 h 229"/>
                <a:gd name="T2" fmla="*/ 786 w 1836"/>
                <a:gd name="T3" fmla="*/ 2 h 229"/>
                <a:gd name="T4" fmla="*/ 786 w 1836"/>
                <a:gd name="T5" fmla="*/ 23 h 229"/>
                <a:gd name="T6" fmla="*/ 794 w 1836"/>
                <a:gd name="T7" fmla="*/ 31 h 229"/>
                <a:gd name="T8" fmla="*/ 782 w 1836"/>
                <a:gd name="T9" fmla="*/ 46 h 229"/>
                <a:gd name="T10" fmla="*/ 799 w 1836"/>
                <a:gd name="T11" fmla="*/ 58 h 229"/>
                <a:gd name="T12" fmla="*/ 786 w 1836"/>
                <a:gd name="T13" fmla="*/ 72 h 229"/>
                <a:gd name="T14" fmla="*/ 801 w 1836"/>
                <a:gd name="T15" fmla="*/ 79 h 229"/>
                <a:gd name="T16" fmla="*/ 789 w 1836"/>
                <a:gd name="T17" fmla="*/ 89 h 229"/>
                <a:gd name="T18" fmla="*/ 789 w 1836"/>
                <a:gd name="T19" fmla="*/ 106 h 229"/>
                <a:gd name="T20" fmla="*/ 2 w 1836"/>
                <a:gd name="T21" fmla="*/ 106 h 229"/>
                <a:gd name="T22" fmla="*/ 16 w 1836"/>
                <a:gd name="T23" fmla="*/ 81 h 229"/>
                <a:gd name="T24" fmla="*/ 2 w 1836"/>
                <a:gd name="T25" fmla="*/ 72 h 229"/>
                <a:gd name="T26" fmla="*/ 11 w 1836"/>
                <a:gd name="T27" fmla="*/ 54 h 229"/>
                <a:gd name="T28" fmla="*/ 2 w 1836"/>
                <a:gd name="T29" fmla="*/ 41 h 229"/>
                <a:gd name="T30" fmla="*/ 5 w 1836"/>
                <a:gd name="T31" fmla="*/ 25 h 229"/>
                <a:gd name="T32" fmla="*/ 2 w 1836"/>
                <a:gd name="T33" fmla="*/ 2 h 229"/>
                <a:gd name="T34" fmla="*/ 2 w 1836"/>
                <a:gd name="T35" fmla="*/ 2 h 2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36" h="229">
                  <a:moveTo>
                    <a:pt x="0" y="0"/>
                  </a:moveTo>
                  <a:lnTo>
                    <a:pt x="1799" y="5"/>
                  </a:lnTo>
                  <a:lnTo>
                    <a:pt x="1799" y="50"/>
                  </a:lnTo>
                  <a:lnTo>
                    <a:pt x="1820" y="67"/>
                  </a:lnTo>
                  <a:lnTo>
                    <a:pt x="1791" y="100"/>
                  </a:lnTo>
                  <a:lnTo>
                    <a:pt x="1832" y="125"/>
                  </a:lnTo>
                  <a:lnTo>
                    <a:pt x="1799" y="154"/>
                  </a:lnTo>
                  <a:lnTo>
                    <a:pt x="1836" y="171"/>
                  </a:lnTo>
                  <a:lnTo>
                    <a:pt x="1807" y="191"/>
                  </a:lnTo>
                  <a:lnTo>
                    <a:pt x="1807" y="229"/>
                  </a:lnTo>
                  <a:lnTo>
                    <a:pt x="4" y="229"/>
                  </a:lnTo>
                  <a:lnTo>
                    <a:pt x="37" y="175"/>
                  </a:lnTo>
                  <a:lnTo>
                    <a:pt x="4" y="154"/>
                  </a:lnTo>
                  <a:lnTo>
                    <a:pt x="25" y="117"/>
                  </a:lnTo>
                  <a:lnTo>
                    <a:pt x="4" y="88"/>
                  </a:lnTo>
                  <a:lnTo>
                    <a:pt x="12" y="54"/>
                  </a:lnTo>
                  <a:lnTo>
                    <a:pt x="4" y="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Freeform 23">
              <a:extLst>
                <a:ext uri="{FF2B5EF4-FFF2-40B4-BE49-F238E27FC236}">
                  <a16:creationId xmlns:a16="http://schemas.microsoft.com/office/drawing/2014/main" id="{A134B1DB-C802-4A49-A0E3-1F19227E6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035"/>
              <a:ext cx="315" cy="541"/>
            </a:xfrm>
            <a:custGeom>
              <a:avLst/>
              <a:gdLst>
                <a:gd name="T0" fmla="*/ 208 w 477"/>
                <a:gd name="T1" fmla="*/ 0 h 793"/>
                <a:gd name="T2" fmla="*/ 208 w 477"/>
                <a:gd name="T3" fmla="*/ 3 h 793"/>
                <a:gd name="T4" fmla="*/ 208 w 477"/>
                <a:gd name="T5" fmla="*/ 12 h 793"/>
                <a:gd name="T6" fmla="*/ 208 w 477"/>
                <a:gd name="T7" fmla="*/ 23 h 793"/>
                <a:gd name="T8" fmla="*/ 206 w 477"/>
                <a:gd name="T9" fmla="*/ 37 h 793"/>
                <a:gd name="T10" fmla="*/ 205 w 477"/>
                <a:gd name="T11" fmla="*/ 56 h 793"/>
                <a:gd name="T12" fmla="*/ 201 w 477"/>
                <a:gd name="T13" fmla="*/ 76 h 793"/>
                <a:gd name="T14" fmla="*/ 197 w 477"/>
                <a:gd name="T15" fmla="*/ 94 h 793"/>
                <a:gd name="T16" fmla="*/ 190 w 477"/>
                <a:gd name="T17" fmla="*/ 116 h 793"/>
                <a:gd name="T18" fmla="*/ 181 w 477"/>
                <a:gd name="T19" fmla="*/ 137 h 793"/>
                <a:gd name="T20" fmla="*/ 170 w 477"/>
                <a:gd name="T21" fmla="*/ 156 h 793"/>
                <a:gd name="T22" fmla="*/ 157 w 477"/>
                <a:gd name="T23" fmla="*/ 173 h 793"/>
                <a:gd name="T24" fmla="*/ 141 w 477"/>
                <a:gd name="T25" fmla="*/ 190 h 793"/>
                <a:gd name="T26" fmla="*/ 123 w 477"/>
                <a:gd name="T27" fmla="*/ 201 h 793"/>
                <a:gd name="T28" fmla="*/ 103 w 477"/>
                <a:gd name="T29" fmla="*/ 214 h 793"/>
                <a:gd name="T30" fmla="*/ 85 w 477"/>
                <a:gd name="T31" fmla="*/ 226 h 793"/>
                <a:gd name="T32" fmla="*/ 65 w 477"/>
                <a:gd name="T33" fmla="*/ 237 h 793"/>
                <a:gd name="T34" fmla="*/ 47 w 477"/>
                <a:gd name="T35" fmla="*/ 249 h 793"/>
                <a:gd name="T36" fmla="*/ 30 w 477"/>
                <a:gd name="T37" fmla="*/ 263 h 793"/>
                <a:gd name="T38" fmla="*/ 18 w 477"/>
                <a:gd name="T39" fmla="*/ 278 h 793"/>
                <a:gd name="T40" fmla="*/ 9 w 477"/>
                <a:gd name="T41" fmla="*/ 295 h 793"/>
                <a:gd name="T42" fmla="*/ 5 w 477"/>
                <a:gd name="T43" fmla="*/ 307 h 793"/>
                <a:gd name="T44" fmla="*/ 3 w 477"/>
                <a:gd name="T45" fmla="*/ 317 h 793"/>
                <a:gd name="T46" fmla="*/ 2 w 477"/>
                <a:gd name="T47" fmla="*/ 326 h 793"/>
                <a:gd name="T48" fmla="*/ 0 w 477"/>
                <a:gd name="T49" fmla="*/ 336 h 793"/>
                <a:gd name="T50" fmla="*/ 0 w 477"/>
                <a:gd name="T51" fmla="*/ 346 h 793"/>
                <a:gd name="T52" fmla="*/ 0 w 477"/>
                <a:gd name="T53" fmla="*/ 353 h 793"/>
                <a:gd name="T54" fmla="*/ 0 w 477"/>
                <a:gd name="T55" fmla="*/ 361 h 793"/>
                <a:gd name="T56" fmla="*/ 0 w 477"/>
                <a:gd name="T57" fmla="*/ 365 h 793"/>
                <a:gd name="T58" fmla="*/ 2 w 477"/>
                <a:gd name="T59" fmla="*/ 369 h 793"/>
                <a:gd name="T60" fmla="*/ 2 w 477"/>
                <a:gd name="T61" fmla="*/ 369 h 79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77" h="793">
                  <a:moveTo>
                    <a:pt x="477" y="0"/>
                  </a:moveTo>
                  <a:lnTo>
                    <a:pt x="477" y="8"/>
                  </a:lnTo>
                  <a:lnTo>
                    <a:pt x="477" y="25"/>
                  </a:lnTo>
                  <a:lnTo>
                    <a:pt x="477" y="50"/>
                  </a:lnTo>
                  <a:lnTo>
                    <a:pt x="473" y="79"/>
                  </a:lnTo>
                  <a:lnTo>
                    <a:pt x="469" y="120"/>
                  </a:lnTo>
                  <a:lnTo>
                    <a:pt x="461" y="162"/>
                  </a:lnTo>
                  <a:lnTo>
                    <a:pt x="452" y="203"/>
                  </a:lnTo>
                  <a:lnTo>
                    <a:pt x="436" y="249"/>
                  </a:lnTo>
                  <a:lnTo>
                    <a:pt x="415" y="294"/>
                  </a:lnTo>
                  <a:lnTo>
                    <a:pt x="390" y="336"/>
                  </a:lnTo>
                  <a:lnTo>
                    <a:pt x="361" y="373"/>
                  </a:lnTo>
                  <a:lnTo>
                    <a:pt x="324" y="407"/>
                  </a:lnTo>
                  <a:lnTo>
                    <a:pt x="282" y="431"/>
                  </a:lnTo>
                  <a:lnTo>
                    <a:pt x="236" y="460"/>
                  </a:lnTo>
                  <a:lnTo>
                    <a:pt x="195" y="485"/>
                  </a:lnTo>
                  <a:lnTo>
                    <a:pt x="149" y="510"/>
                  </a:lnTo>
                  <a:lnTo>
                    <a:pt x="108" y="535"/>
                  </a:lnTo>
                  <a:lnTo>
                    <a:pt x="70" y="564"/>
                  </a:lnTo>
                  <a:lnTo>
                    <a:pt x="41" y="597"/>
                  </a:lnTo>
                  <a:lnTo>
                    <a:pt x="20" y="635"/>
                  </a:lnTo>
                  <a:lnTo>
                    <a:pt x="12" y="660"/>
                  </a:lnTo>
                  <a:lnTo>
                    <a:pt x="8" y="680"/>
                  </a:lnTo>
                  <a:lnTo>
                    <a:pt x="4" y="701"/>
                  </a:lnTo>
                  <a:lnTo>
                    <a:pt x="0" y="722"/>
                  </a:lnTo>
                  <a:lnTo>
                    <a:pt x="0" y="743"/>
                  </a:lnTo>
                  <a:lnTo>
                    <a:pt x="0" y="759"/>
                  </a:lnTo>
                  <a:lnTo>
                    <a:pt x="0" y="776"/>
                  </a:lnTo>
                  <a:lnTo>
                    <a:pt x="0" y="784"/>
                  </a:lnTo>
                  <a:lnTo>
                    <a:pt x="4" y="7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Freeform 24">
              <a:extLst>
                <a:ext uri="{FF2B5EF4-FFF2-40B4-BE49-F238E27FC236}">
                  <a16:creationId xmlns:a16="http://schemas.microsoft.com/office/drawing/2014/main" id="{32841C2A-FFAF-EF4D-94D7-7B07FA9B6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1568"/>
              <a:ext cx="33" cy="65"/>
            </a:xfrm>
            <a:custGeom>
              <a:avLst/>
              <a:gdLst>
                <a:gd name="T0" fmla="*/ 0 w 50"/>
                <a:gd name="T1" fmla="*/ 0 h 96"/>
                <a:gd name="T2" fmla="*/ 13 w 50"/>
                <a:gd name="T3" fmla="*/ 44 h 96"/>
                <a:gd name="T4" fmla="*/ 22 w 50"/>
                <a:gd name="T5" fmla="*/ 0 h 96"/>
                <a:gd name="T6" fmla="*/ 0 w 50"/>
                <a:gd name="T7" fmla="*/ 0 h 96"/>
                <a:gd name="T8" fmla="*/ 0 w 50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96">
                  <a:moveTo>
                    <a:pt x="0" y="0"/>
                  </a:moveTo>
                  <a:lnTo>
                    <a:pt x="29" y="96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25">
              <a:extLst>
                <a:ext uri="{FF2B5EF4-FFF2-40B4-BE49-F238E27FC236}">
                  <a16:creationId xmlns:a16="http://schemas.microsoft.com/office/drawing/2014/main" id="{C875F608-66C8-4A45-8985-1D49094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633"/>
              <a:ext cx="439" cy="153"/>
            </a:xfrm>
            <a:custGeom>
              <a:avLst/>
              <a:gdLst>
                <a:gd name="T0" fmla="*/ 0 w 664"/>
                <a:gd name="T1" fmla="*/ 102 h 224"/>
                <a:gd name="T2" fmla="*/ 2 w 664"/>
                <a:gd name="T3" fmla="*/ 0 h 224"/>
                <a:gd name="T4" fmla="*/ 290 w 664"/>
                <a:gd name="T5" fmla="*/ 0 h 224"/>
                <a:gd name="T6" fmla="*/ 290 w 664"/>
                <a:gd name="T7" fmla="*/ 105 h 224"/>
                <a:gd name="T8" fmla="*/ 2 w 664"/>
                <a:gd name="T9" fmla="*/ 105 h 224"/>
                <a:gd name="T10" fmla="*/ 2 w 664"/>
                <a:gd name="T11" fmla="*/ 105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4" h="224">
                  <a:moveTo>
                    <a:pt x="0" y="220"/>
                  </a:moveTo>
                  <a:lnTo>
                    <a:pt x="4" y="0"/>
                  </a:lnTo>
                  <a:lnTo>
                    <a:pt x="664" y="0"/>
                  </a:lnTo>
                  <a:lnTo>
                    <a:pt x="664" y="224"/>
                  </a:lnTo>
                  <a:lnTo>
                    <a:pt x="4" y="2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26">
              <a:extLst>
                <a:ext uri="{FF2B5EF4-FFF2-40B4-BE49-F238E27FC236}">
                  <a16:creationId xmlns:a16="http://schemas.microsoft.com/office/drawing/2014/main" id="{FF552D3F-3DA3-E145-A1F9-4C1CC0B7E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1633"/>
              <a:ext cx="80" cy="153"/>
            </a:xfrm>
            <a:custGeom>
              <a:avLst/>
              <a:gdLst>
                <a:gd name="T0" fmla="*/ 0 w 121"/>
                <a:gd name="T1" fmla="*/ 102 h 224"/>
                <a:gd name="T2" fmla="*/ 2 w 121"/>
                <a:gd name="T3" fmla="*/ 0 h 224"/>
                <a:gd name="T4" fmla="*/ 53 w 121"/>
                <a:gd name="T5" fmla="*/ 0 h 224"/>
                <a:gd name="T6" fmla="*/ 53 w 121"/>
                <a:gd name="T7" fmla="*/ 105 h 224"/>
                <a:gd name="T8" fmla="*/ 2 w 121"/>
                <a:gd name="T9" fmla="*/ 105 h 224"/>
                <a:gd name="T10" fmla="*/ 2 w 121"/>
                <a:gd name="T11" fmla="*/ 105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" h="224">
                  <a:moveTo>
                    <a:pt x="0" y="220"/>
                  </a:moveTo>
                  <a:lnTo>
                    <a:pt x="5" y="0"/>
                  </a:lnTo>
                  <a:lnTo>
                    <a:pt x="121" y="0"/>
                  </a:lnTo>
                  <a:lnTo>
                    <a:pt x="121" y="224"/>
                  </a:lnTo>
                  <a:lnTo>
                    <a:pt x="5" y="2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Rectangle 27">
              <a:extLst>
                <a:ext uri="{FF2B5EF4-FFF2-40B4-BE49-F238E27FC236}">
                  <a16:creationId xmlns:a16="http://schemas.microsoft.com/office/drawing/2014/main" id="{D4AD21C3-5BC4-724D-ABF3-63E13DFB3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1499"/>
              <a:ext cx="6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LastByteRead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300" name="Rectangle 28">
              <a:extLst>
                <a:ext uri="{FF2B5EF4-FFF2-40B4-BE49-F238E27FC236}">
                  <a16:creationId xmlns:a16="http://schemas.microsoft.com/office/drawing/2014/main" id="{8F644960-FC5A-8B44-A5FB-76A8F404E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335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TCP</a:t>
              </a:r>
              <a:endParaRPr lang="en-US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54301" name="Rectangle 29">
              <a:extLst>
                <a:ext uri="{FF2B5EF4-FFF2-40B4-BE49-F238E27FC236}">
                  <a16:creationId xmlns:a16="http://schemas.microsoft.com/office/drawing/2014/main" id="{E67BF002-9AB3-0046-B046-53ABCE8CC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1895"/>
              <a:ext cx="5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LastByteRcvd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302" name="Rectangle 30">
              <a:extLst>
                <a:ext uri="{FF2B5EF4-FFF2-40B4-BE49-F238E27FC236}">
                  <a16:creationId xmlns:a16="http://schemas.microsoft.com/office/drawing/2014/main" id="{770814D6-4AD8-1747-92B5-78D7FF7CB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1895"/>
              <a:ext cx="7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NextByteExpected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54303" name="Line 31">
              <a:extLst>
                <a:ext uri="{FF2B5EF4-FFF2-40B4-BE49-F238E27FC236}">
                  <a16:creationId xmlns:a16="http://schemas.microsoft.com/office/drawing/2014/main" id="{4D4BB641-9A13-1946-9AA8-02C3998CD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1843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32">
              <a:extLst>
                <a:ext uri="{FF2B5EF4-FFF2-40B4-BE49-F238E27FC236}">
                  <a16:creationId xmlns:a16="http://schemas.microsoft.com/office/drawing/2014/main" id="{ABE701CF-AF79-204E-874C-D27EBDA3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789"/>
              <a:ext cx="33" cy="65"/>
            </a:xfrm>
            <a:custGeom>
              <a:avLst/>
              <a:gdLst>
                <a:gd name="T0" fmla="*/ 22 w 50"/>
                <a:gd name="T1" fmla="*/ 44 h 95"/>
                <a:gd name="T2" fmla="*/ 11 w 50"/>
                <a:gd name="T3" fmla="*/ 0 h 95"/>
                <a:gd name="T4" fmla="*/ 0 w 50"/>
                <a:gd name="T5" fmla="*/ 44 h 95"/>
                <a:gd name="T6" fmla="*/ 22 w 50"/>
                <a:gd name="T7" fmla="*/ 44 h 95"/>
                <a:gd name="T8" fmla="*/ 22 w 50"/>
                <a:gd name="T9" fmla="*/ 44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95">
                  <a:moveTo>
                    <a:pt x="50" y="95"/>
                  </a:moveTo>
                  <a:lnTo>
                    <a:pt x="25" y="0"/>
                  </a:lnTo>
                  <a:lnTo>
                    <a:pt x="0" y="95"/>
                  </a:lnTo>
                  <a:lnTo>
                    <a:pt x="5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Line 33">
              <a:extLst>
                <a:ext uri="{FF2B5EF4-FFF2-40B4-BE49-F238E27FC236}">
                  <a16:creationId xmlns:a16="http://schemas.microsoft.com/office/drawing/2014/main" id="{AF2AA2A2-67D3-D645-B537-0905BEE6F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1843"/>
              <a:ext cx="3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E89638C5-6A7A-E747-8406-E8BD6AA1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789"/>
              <a:ext cx="33" cy="65"/>
            </a:xfrm>
            <a:custGeom>
              <a:avLst/>
              <a:gdLst>
                <a:gd name="T0" fmla="*/ 20 w 50"/>
                <a:gd name="T1" fmla="*/ 44 h 95"/>
                <a:gd name="T2" fmla="*/ 11 w 50"/>
                <a:gd name="T3" fmla="*/ 0 h 95"/>
                <a:gd name="T4" fmla="*/ 0 w 50"/>
                <a:gd name="T5" fmla="*/ 44 h 95"/>
                <a:gd name="T6" fmla="*/ 22 w 50"/>
                <a:gd name="T7" fmla="*/ 44 h 95"/>
                <a:gd name="T8" fmla="*/ 22 w 50"/>
                <a:gd name="T9" fmla="*/ 44 h 95"/>
                <a:gd name="T10" fmla="*/ 20 w 50"/>
                <a:gd name="T11" fmla="*/ 44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95">
                  <a:moveTo>
                    <a:pt x="46" y="95"/>
                  </a:moveTo>
                  <a:lnTo>
                    <a:pt x="25" y="0"/>
                  </a:lnTo>
                  <a:lnTo>
                    <a:pt x="0" y="95"/>
                  </a:lnTo>
                  <a:lnTo>
                    <a:pt x="50" y="95"/>
                  </a:lnTo>
                  <a:lnTo>
                    <a:pt x="46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35">
              <a:extLst>
                <a:ext uri="{FF2B5EF4-FFF2-40B4-BE49-F238E27FC236}">
                  <a16:creationId xmlns:a16="http://schemas.microsoft.com/office/drawing/2014/main" id="{ED7C963A-9D08-6745-B8F8-1D6FB5908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8" y="1843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Freeform 36">
              <a:extLst>
                <a:ext uri="{FF2B5EF4-FFF2-40B4-BE49-F238E27FC236}">
                  <a16:creationId xmlns:a16="http://schemas.microsoft.com/office/drawing/2014/main" id="{3872C49F-EC9E-B142-A019-29B51823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" y="1789"/>
              <a:ext cx="33" cy="65"/>
            </a:xfrm>
            <a:custGeom>
              <a:avLst/>
              <a:gdLst>
                <a:gd name="T0" fmla="*/ 22 w 50"/>
                <a:gd name="T1" fmla="*/ 44 h 95"/>
                <a:gd name="T2" fmla="*/ 11 w 50"/>
                <a:gd name="T3" fmla="*/ 0 h 95"/>
                <a:gd name="T4" fmla="*/ 0 w 50"/>
                <a:gd name="T5" fmla="*/ 44 h 95"/>
                <a:gd name="T6" fmla="*/ 22 w 50"/>
                <a:gd name="T7" fmla="*/ 44 h 95"/>
                <a:gd name="T8" fmla="*/ 22 w 50"/>
                <a:gd name="T9" fmla="*/ 44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95">
                  <a:moveTo>
                    <a:pt x="50" y="95"/>
                  </a:moveTo>
                  <a:lnTo>
                    <a:pt x="25" y="0"/>
                  </a:lnTo>
                  <a:lnTo>
                    <a:pt x="0" y="95"/>
                  </a:lnTo>
                  <a:lnTo>
                    <a:pt x="5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Line 37">
              <a:extLst>
                <a:ext uri="{FF2B5EF4-FFF2-40B4-BE49-F238E27FC236}">
                  <a16:creationId xmlns:a16="http://schemas.microsoft.com/office/drawing/2014/main" id="{C94C7D2C-230D-004A-A4E2-B1C020146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1843"/>
              <a:ext cx="3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Freeform 38">
              <a:extLst>
                <a:ext uri="{FF2B5EF4-FFF2-40B4-BE49-F238E27FC236}">
                  <a16:creationId xmlns:a16="http://schemas.microsoft.com/office/drawing/2014/main" id="{D0257A05-FC97-894B-944C-5AACD5EF2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1789"/>
              <a:ext cx="33" cy="65"/>
            </a:xfrm>
            <a:custGeom>
              <a:avLst/>
              <a:gdLst>
                <a:gd name="T0" fmla="*/ 20 w 50"/>
                <a:gd name="T1" fmla="*/ 44 h 95"/>
                <a:gd name="T2" fmla="*/ 11 w 50"/>
                <a:gd name="T3" fmla="*/ 0 h 95"/>
                <a:gd name="T4" fmla="*/ 0 w 50"/>
                <a:gd name="T5" fmla="*/ 44 h 95"/>
                <a:gd name="T6" fmla="*/ 22 w 50"/>
                <a:gd name="T7" fmla="*/ 44 h 95"/>
                <a:gd name="T8" fmla="*/ 22 w 50"/>
                <a:gd name="T9" fmla="*/ 44 h 95"/>
                <a:gd name="T10" fmla="*/ 20 w 50"/>
                <a:gd name="T11" fmla="*/ 44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95">
                  <a:moveTo>
                    <a:pt x="46" y="95"/>
                  </a:moveTo>
                  <a:lnTo>
                    <a:pt x="25" y="0"/>
                  </a:lnTo>
                  <a:lnTo>
                    <a:pt x="0" y="95"/>
                  </a:lnTo>
                  <a:lnTo>
                    <a:pt x="50" y="95"/>
                  </a:lnTo>
                  <a:lnTo>
                    <a:pt x="46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52FF517B-A39E-C14A-9866-930B10877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" y="720"/>
              <a:ext cx="3" cy="13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Freeform 40">
              <a:extLst>
                <a:ext uri="{FF2B5EF4-FFF2-40B4-BE49-F238E27FC236}">
                  <a16:creationId xmlns:a16="http://schemas.microsoft.com/office/drawing/2014/main" id="{C143E4E3-8C86-EF4A-B69F-EAFE70D46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768"/>
              <a:ext cx="960" cy="270"/>
            </a:xfrm>
            <a:custGeom>
              <a:avLst/>
              <a:gdLst>
                <a:gd name="T0" fmla="*/ 315 w 1454"/>
                <a:gd name="T1" fmla="*/ 183 h 394"/>
                <a:gd name="T2" fmla="*/ 368 w 1454"/>
                <a:gd name="T3" fmla="*/ 183 h 394"/>
                <a:gd name="T4" fmla="*/ 417 w 1454"/>
                <a:gd name="T5" fmla="*/ 179 h 394"/>
                <a:gd name="T6" fmla="*/ 462 w 1454"/>
                <a:gd name="T7" fmla="*/ 173 h 394"/>
                <a:gd name="T8" fmla="*/ 504 w 1454"/>
                <a:gd name="T9" fmla="*/ 168 h 394"/>
                <a:gd name="T10" fmla="*/ 539 w 1454"/>
                <a:gd name="T11" fmla="*/ 158 h 394"/>
                <a:gd name="T12" fmla="*/ 572 w 1454"/>
                <a:gd name="T13" fmla="*/ 146 h 394"/>
                <a:gd name="T14" fmla="*/ 598 w 1454"/>
                <a:gd name="T15" fmla="*/ 134 h 394"/>
                <a:gd name="T16" fmla="*/ 618 w 1454"/>
                <a:gd name="T17" fmla="*/ 121 h 394"/>
                <a:gd name="T18" fmla="*/ 629 w 1454"/>
                <a:gd name="T19" fmla="*/ 107 h 394"/>
                <a:gd name="T20" fmla="*/ 634 w 1454"/>
                <a:gd name="T21" fmla="*/ 93 h 394"/>
                <a:gd name="T22" fmla="*/ 629 w 1454"/>
                <a:gd name="T23" fmla="*/ 78 h 394"/>
                <a:gd name="T24" fmla="*/ 618 w 1454"/>
                <a:gd name="T25" fmla="*/ 64 h 394"/>
                <a:gd name="T26" fmla="*/ 598 w 1454"/>
                <a:gd name="T27" fmla="*/ 50 h 394"/>
                <a:gd name="T28" fmla="*/ 572 w 1454"/>
                <a:gd name="T29" fmla="*/ 39 h 394"/>
                <a:gd name="T30" fmla="*/ 539 w 1454"/>
                <a:gd name="T31" fmla="*/ 27 h 394"/>
                <a:gd name="T32" fmla="*/ 504 w 1454"/>
                <a:gd name="T33" fmla="*/ 19 h 394"/>
                <a:gd name="T34" fmla="*/ 462 w 1454"/>
                <a:gd name="T35" fmla="*/ 11 h 394"/>
                <a:gd name="T36" fmla="*/ 417 w 1454"/>
                <a:gd name="T37" fmla="*/ 5 h 394"/>
                <a:gd name="T38" fmla="*/ 368 w 1454"/>
                <a:gd name="T39" fmla="*/ 2 h 394"/>
                <a:gd name="T40" fmla="*/ 317 w 1454"/>
                <a:gd name="T41" fmla="*/ 0 h 394"/>
                <a:gd name="T42" fmla="*/ 265 w 1454"/>
                <a:gd name="T43" fmla="*/ 2 h 394"/>
                <a:gd name="T44" fmla="*/ 216 w 1454"/>
                <a:gd name="T45" fmla="*/ 5 h 394"/>
                <a:gd name="T46" fmla="*/ 170 w 1454"/>
                <a:gd name="T47" fmla="*/ 11 h 394"/>
                <a:gd name="T48" fmla="*/ 129 w 1454"/>
                <a:gd name="T49" fmla="*/ 19 h 394"/>
                <a:gd name="T50" fmla="*/ 92 w 1454"/>
                <a:gd name="T51" fmla="*/ 27 h 394"/>
                <a:gd name="T52" fmla="*/ 59 w 1454"/>
                <a:gd name="T53" fmla="*/ 39 h 394"/>
                <a:gd name="T54" fmla="*/ 34 w 1454"/>
                <a:gd name="T55" fmla="*/ 50 h 394"/>
                <a:gd name="T56" fmla="*/ 17 w 1454"/>
                <a:gd name="T57" fmla="*/ 64 h 394"/>
                <a:gd name="T58" fmla="*/ 3 w 1454"/>
                <a:gd name="T59" fmla="*/ 78 h 394"/>
                <a:gd name="T60" fmla="*/ 0 w 1454"/>
                <a:gd name="T61" fmla="*/ 93 h 394"/>
                <a:gd name="T62" fmla="*/ 3 w 1454"/>
                <a:gd name="T63" fmla="*/ 107 h 394"/>
                <a:gd name="T64" fmla="*/ 17 w 1454"/>
                <a:gd name="T65" fmla="*/ 121 h 394"/>
                <a:gd name="T66" fmla="*/ 34 w 1454"/>
                <a:gd name="T67" fmla="*/ 134 h 394"/>
                <a:gd name="T68" fmla="*/ 59 w 1454"/>
                <a:gd name="T69" fmla="*/ 146 h 394"/>
                <a:gd name="T70" fmla="*/ 92 w 1454"/>
                <a:gd name="T71" fmla="*/ 158 h 394"/>
                <a:gd name="T72" fmla="*/ 129 w 1454"/>
                <a:gd name="T73" fmla="*/ 168 h 394"/>
                <a:gd name="T74" fmla="*/ 170 w 1454"/>
                <a:gd name="T75" fmla="*/ 173 h 394"/>
                <a:gd name="T76" fmla="*/ 216 w 1454"/>
                <a:gd name="T77" fmla="*/ 179 h 394"/>
                <a:gd name="T78" fmla="*/ 265 w 1454"/>
                <a:gd name="T79" fmla="*/ 183 h 394"/>
                <a:gd name="T80" fmla="*/ 317 w 1454"/>
                <a:gd name="T81" fmla="*/ 185 h 394"/>
                <a:gd name="T82" fmla="*/ 317 w 1454"/>
                <a:gd name="T83" fmla="*/ 185 h 39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54" h="394">
                  <a:moveTo>
                    <a:pt x="723" y="390"/>
                  </a:moveTo>
                  <a:lnTo>
                    <a:pt x="844" y="390"/>
                  </a:lnTo>
                  <a:lnTo>
                    <a:pt x="956" y="381"/>
                  </a:lnTo>
                  <a:lnTo>
                    <a:pt x="1060" y="369"/>
                  </a:lnTo>
                  <a:lnTo>
                    <a:pt x="1155" y="357"/>
                  </a:lnTo>
                  <a:lnTo>
                    <a:pt x="1238" y="336"/>
                  </a:lnTo>
                  <a:lnTo>
                    <a:pt x="1313" y="311"/>
                  </a:lnTo>
                  <a:lnTo>
                    <a:pt x="1371" y="286"/>
                  </a:lnTo>
                  <a:lnTo>
                    <a:pt x="1417" y="257"/>
                  </a:lnTo>
                  <a:lnTo>
                    <a:pt x="1442" y="228"/>
                  </a:lnTo>
                  <a:lnTo>
                    <a:pt x="1454" y="199"/>
                  </a:lnTo>
                  <a:lnTo>
                    <a:pt x="1442" y="166"/>
                  </a:lnTo>
                  <a:lnTo>
                    <a:pt x="1417" y="137"/>
                  </a:lnTo>
                  <a:lnTo>
                    <a:pt x="1371" y="107"/>
                  </a:lnTo>
                  <a:lnTo>
                    <a:pt x="1313" y="83"/>
                  </a:lnTo>
                  <a:lnTo>
                    <a:pt x="1238" y="58"/>
                  </a:lnTo>
                  <a:lnTo>
                    <a:pt x="1155" y="41"/>
                  </a:lnTo>
                  <a:lnTo>
                    <a:pt x="1060" y="24"/>
                  </a:lnTo>
                  <a:lnTo>
                    <a:pt x="956" y="12"/>
                  </a:lnTo>
                  <a:lnTo>
                    <a:pt x="844" y="4"/>
                  </a:lnTo>
                  <a:lnTo>
                    <a:pt x="727" y="0"/>
                  </a:lnTo>
                  <a:lnTo>
                    <a:pt x="607" y="4"/>
                  </a:lnTo>
                  <a:lnTo>
                    <a:pt x="495" y="12"/>
                  </a:lnTo>
                  <a:lnTo>
                    <a:pt x="391" y="24"/>
                  </a:lnTo>
                  <a:lnTo>
                    <a:pt x="295" y="41"/>
                  </a:lnTo>
                  <a:lnTo>
                    <a:pt x="212" y="58"/>
                  </a:lnTo>
                  <a:lnTo>
                    <a:pt x="137" y="83"/>
                  </a:lnTo>
                  <a:lnTo>
                    <a:pt x="79" y="107"/>
                  </a:lnTo>
                  <a:lnTo>
                    <a:pt x="38" y="137"/>
                  </a:lnTo>
                  <a:lnTo>
                    <a:pt x="8" y="166"/>
                  </a:lnTo>
                  <a:lnTo>
                    <a:pt x="0" y="199"/>
                  </a:lnTo>
                  <a:lnTo>
                    <a:pt x="8" y="228"/>
                  </a:lnTo>
                  <a:lnTo>
                    <a:pt x="38" y="257"/>
                  </a:lnTo>
                  <a:lnTo>
                    <a:pt x="79" y="286"/>
                  </a:lnTo>
                  <a:lnTo>
                    <a:pt x="137" y="311"/>
                  </a:lnTo>
                  <a:lnTo>
                    <a:pt x="212" y="336"/>
                  </a:lnTo>
                  <a:lnTo>
                    <a:pt x="295" y="357"/>
                  </a:lnTo>
                  <a:lnTo>
                    <a:pt x="391" y="369"/>
                  </a:lnTo>
                  <a:lnTo>
                    <a:pt x="495" y="381"/>
                  </a:lnTo>
                  <a:lnTo>
                    <a:pt x="607" y="390"/>
                  </a:lnTo>
                  <a:lnTo>
                    <a:pt x="727" y="3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Freeform 41">
              <a:extLst>
                <a:ext uri="{FF2B5EF4-FFF2-40B4-BE49-F238E27FC236}">
                  <a16:creationId xmlns:a16="http://schemas.microsoft.com/office/drawing/2014/main" id="{A8673D52-1D26-E34D-B7EF-ECDD0185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768"/>
              <a:ext cx="961" cy="270"/>
            </a:xfrm>
            <a:custGeom>
              <a:avLst/>
              <a:gdLst>
                <a:gd name="T0" fmla="*/ 317 w 1454"/>
                <a:gd name="T1" fmla="*/ 183 h 394"/>
                <a:gd name="T2" fmla="*/ 369 w 1454"/>
                <a:gd name="T3" fmla="*/ 183 h 394"/>
                <a:gd name="T4" fmla="*/ 418 w 1454"/>
                <a:gd name="T5" fmla="*/ 179 h 394"/>
                <a:gd name="T6" fmla="*/ 463 w 1454"/>
                <a:gd name="T7" fmla="*/ 173 h 394"/>
                <a:gd name="T8" fmla="*/ 504 w 1454"/>
                <a:gd name="T9" fmla="*/ 168 h 394"/>
                <a:gd name="T10" fmla="*/ 543 w 1454"/>
                <a:gd name="T11" fmla="*/ 158 h 394"/>
                <a:gd name="T12" fmla="*/ 574 w 1454"/>
                <a:gd name="T13" fmla="*/ 146 h 394"/>
                <a:gd name="T14" fmla="*/ 599 w 1454"/>
                <a:gd name="T15" fmla="*/ 134 h 394"/>
                <a:gd name="T16" fmla="*/ 619 w 1454"/>
                <a:gd name="T17" fmla="*/ 121 h 394"/>
                <a:gd name="T18" fmla="*/ 632 w 1454"/>
                <a:gd name="T19" fmla="*/ 107 h 394"/>
                <a:gd name="T20" fmla="*/ 635 w 1454"/>
                <a:gd name="T21" fmla="*/ 93 h 394"/>
                <a:gd name="T22" fmla="*/ 632 w 1454"/>
                <a:gd name="T23" fmla="*/ 78 h 394"/>
                <a:gd name="T24" fmla="*/ 619 w 1454"/>
                <a:gd name="T25" fmla="*/ 64 h 394"/>
                <a:gd name="T26" fmla="*/ 599 w 1454"/>
                <a:gd name="T27" fmla="*/ 50 h 394"/>
                <a:gd name="T28" fmla="*/ 574 w 1454"/>
                <a:gd name="T29" fmla="*/ 39 h 394"/>
                <a:gd name="T30" fmla="*/ 543 w 1454"/>
                <a:gd name="T31" fmla="*/ 27 h 394"/>
                <a:gd name="T32" fmla="*/ 504 w 1454"/>
                <a:gd name="T33" fmla="*/ 19 h 394"/>
                <a:gd name="T34" fmla="*/ 463 w 1454"/>
                <a:gd name="T35" fmla="*/ 11 h 394"/>
                <a:gd name="T36" fmla="*/ 418 w 1454"/>
                <a:gd name="T37" fmla="*/ 5 h 394"/>
                <a:gd name="T38" fmla="*/ 369 w 1454"/>
                <a:gd name="T39" fmla="*/ 2 h 394"/>
                <a:gd name="T40" fmla="*/ 317 w 1454"/>
                <a:gd name="T41" fmla="*/ 0 h 394"/>
                <a:gd name="T42" fmla="*/ 267 w 1454"/>
                <a:gd name="T43" fmla="*/ 2 h 394"/>
                <a:gd name="T44" fmla="*/ 218 w 1454"/>
                <a:gd name="T45" fmla="*/ 5 h 394"/>
                <a:gd name="T46" fmla="*/ 171 w 1454"/>
                <a:gd name="T47" fmla="*/ 11 h 394"/>
                <a:gd name="T48" fmla="*/ 131 w 1454"/>
                <a:gd name="T49" fmla="*/ 19 h 394"/>
                <a:gd name="T50" fmla="*/ 93 w 1454"/>
                <a:gd name="T51" fmla="*/ 27 h 394"/>
                <a:gd name="T52" fmla="*/ 62 w 1454"/>
                <a:gd name="T53" fmla="*/ 39 h 394"/>
                <a:gd name="T54" fmla="*/ 34 w 1454"/>
                <a:gd name="T55" fmla="*/ 50 h 394"/>
                <a:gd name="T56" fmla="*/ 17 w 1454"/>
                <a:gd name="T57" fmla="*/ 64 h 394"/>
                <a:gd name="T58" fmla="*/ 4 w 1454"/>
                <a:gd name="T59" fmla="*/ 78 h 394"/>
                <a:gd name="T60" fmla="*/ 0 w 1454"/>
                <a:gd name="T61" fmla="*/ 93 h 394"/>
                <a:gd name="T62" fmla="*/ 4 w 1454"/>
                <a:gd name="T63" fmla="*/ 107 h 394"/>
                <a:gd name="T64" fmla="*/ 17 w 1454"/>
                <a:gd name="T65" fmla="*/ 121 h 394"/>
                <a:gd name="T66" fmla="*/ 34 w 1454"/>
                <a:gd name="T67" fmla="*/ 134 h 394"/>
                <a:gd name="T68" fmla="*/ 62 w 1454"/>
                <a:gd name="T69" fmla="*/ 146 h 394"/>
                <a:gd name="T70" fmla="*/ 93 w 1454"/>
                <a:gd name="T71" fmla="*/ 158 h 394"/>
                <a:gd name="T72" fmla="*/ 131 w 1454"/>
                <a:gd name="T73" fmla="*/ 168 h 394"/>
                <a:gd name="T74" fmla="*/ 171 w 1454"/>
                <a:gd name="T75" fmla="*/ 173 h 394"/>
                <a:gd name="T76" fmla="*/ 218 w 1454"/>
                <a:gd name="T77" fmla="*/ 179 h 394"/>
                <a:gd name="T78" fmla="*/ 267 w 1454"/>
                <a:gd name="T79" fmla="*/ 183 h 394"/>
                <a:gd name="T80" fmla="*/ 317 w 1454"/>
                <a:gd name="T81" fmla="*/ 185 h 394"/>
                <a:gd name="T82" fmla="*/ 317 w 1454"/>
                <a:gd name="T83" fmla="*/ 185 h 39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54" h="394">
                  <a:moveTo>
                    <a:pt x="727" y="390"/>
                  </a:moveTo>
                  <a:lnTo>
                    <a:pt x="844" y="390"/>
                  </a:lnTo>
                  <a:lnTo>
                    <a:pt x="956" y="381"/>
                  </a:lnTo>
                  <a:lnTo>
                    <a:pt x="1060" y="369"/>
                  </a:lnTo>
                  <a:lnTo>
                    <a:pt x="1155" y="357"/>
                  </a:lnTo>
                  <a:lnTo>
                    <a:pt x="1243" y="336"/>
                  </a:lnTo>
                  <a:lnTo>
                    <a:pt x="1313" y="311"/>
                  </a:lnTo>
                  <a:lnTo>
                    <a:pt x="1371" y="286"/>
                  </a:lnTo>
                  <a:lnTo>
                    <a:pt x="1417" y="257"/>
                  </a:lnTo>
                  <a:lnTo>
                    <a:pt x="1446" y="228"/>
                  </a:lnTo>
                  <a:lnTo>
                    <a:pt x="1454" y="199"/>
                  </a:lnTo>
                  <a:lnTo>
                    <a:pt x="1446" y="166"/>
                  </a:lnTo>
                  <a:lnTo>
                    <a:pt x="1417" y="137"/>
                  </a:lnTo>
                  <a:lnTo>
                    <a:pt x="1371" y="107"/>
                  </a:lnTo>
                  <a:lnTo>
                    <a:pt x="1313" y="83"/>
                  </a:lnTo>
                  <a:lnTo>
                    <a:pt x="1243" y="58"/>
                  </a:lnTo>
                  <a:lnTo>
                    <a:pt x="1155" y="41"/>
                  </a:lnTo>
                  <a:lnTo>
                    <a:pt x="1060" y="24"/>
                  </a:lnTo>
                  <a:lnTo>
                    <a:pt x="956" y="12"/>
                  </a:lnTo>
                  <a:lnTo>
                    <a:pt x="844" y="4"/>
                  </a:lnTo>
                  <a:lnTo>
                    <a:pt x="727" y="0"/>
                  </a:lnTo>
                  <a:lnTo>
                    <a:pt x="611" y="4"/>
                  </a:lnTo>
                  <a:lnTo>
                    <a:pt x="499" y="12"/>
                  </a:lnTo>
                  <a:lnTo>
                    <a:pt x="391" y="24"/>
                  </a:lnTo>
                  <a:lnTo>
                    <a:pt x="300" y="41"/>
                  </a:lnTo>
                  <a:lnTo>
                    <a:pt x="212" y="58"/>
                  </a:lnTo>
                  <a:lnTo>
                    <a:pt x="142" y="83"/>
                  </a:lnTo>
                  <a:lnTo>
                    <a:pt x="79" y="107"/>
                  </a:lnTo>
                  <a:lnTo>
                    <a:pt x="38" y="137"/>
                  </a:lnTo>
                  <a:lnTo>
                    <a:pt x="9" y="166"/>
                  </a:lnTo>
                  <a:lnTo>
                    <a:pt x="0" y="199"/>
                  </a:lnTo>
                  <a:lnTo>
                    <a:pt x="9" y="228"/>
                  </a:lnTo>
                  <a:lnTo>
                    <a:pt x="38" y="257"/>
                  </a:lnTo>
                  <a:lnTo>
                    <a:pt x="79" y="286"/>
                  </a:lnTo>
                  <a:lnTo>
                    <a:pt x="142" y="311"/>
                  </a:lnTo>
                  <a:lnTo>
                    <a:pt x="212" y="336"/>
                  </a:lnTo>
                  <a:lnTo>
                    <a:pt x="300" y="357"/>
                  </a:lnTo>
                  <a:lnTo>
                    <a:pt x="391" y="369"/>
                  </a:lnTo>
                  <a:lnTo>
                    <a:pt x="499" y="381"/>
                  </a:lnTo>
                  <a:lnTo>
                    <a:pt x="611" y="390"/>
                  </a:lnTo>
                  <a:lnTo>
                    <a:pt x="727" y="3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98284-D6FC-BC4F-AFA9-428B35BA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1E883-DDE1-BC4B-A42A-D8ACAFE5AA7A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99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ChangeArrowheads="1"/>
          </p:cNvSpPr>
          <p:nvPr/>
        </p:nvSpPr>
        <p:spPr bwMode="auto">
          <a:xfrm>
            <a:off x="685800" y="1524000"/>
            <a:ext cx="7924800" cy="4724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0"/>
              </a:lnSpc>
            </a:pPr>
            <a:endParaRPr lang="en-US" sz="2000"/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Sawtooth</a:t>
            </a:r>
            <a:r>
              <a:rPr lang="en-US" dirty="0"/>
              <a:t> Behavior</a:t>
            </a:r>
          </a:p>
        </p:txBody>
      </p:sp>
      <p:sp>
        <p:nvSpPr>
          <p:cNvPr id="1217540" name="Line 4"/>
          <p:cNvSpPr>
            <a:spLocks noChangeShapeType="1"/>
          </p:cNvSpPr>
          <p:nvPr/>
        </p:nvSpPr>
        <p:spPr bwMode="auto">
          <a:xfrm>
            <a:off x="1293813" y="2281238"/>
            <a:ext cx="0" cy="2509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1" name="Line 5"/>
          <p:cNvSpPr>
            <a:spLocks noChangeShapeType="1"/>
          </p:cNvSpPr>
          <p:nvPr/>
        </p:nvSpPr>
        <p:spPr bwMode="auto">
          <a:xfrm>
            <a:off x="1293813" y="4791075"/>
            <a:ext cx="70008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2" name="Text Box 6"/>
          <p:cNvSpPr txBox="1">
            <a:spLocks noChangeArrowheads="1"/>
          </p:cNvSpPr>
          <p:nvPr/>
        </p:nvSpPr>
        <p:spPr bwMode="auto">
          <a:xfrm>
            <a:off x="7442200" y="4878388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Arial" charset="0"/>
              </a:rPr>
              <a:t>Time</a:t>
            </a:r>
          </a:p>
        </p:txBody>
      </p:sp>
      <p:sp>
        <p:nvSpPr>
          <p:cNvPr id="1217543" name="Text Box 7"/>
          <p:cNvSpPr txBox="1">
            <a:spLocks noChangeArrowheads="1"/>
          </p:cNvSpPr>
          <p:nvPr/>
        </p:nvSpPr>
        <p:spPr bwMode="auto">
          <a:xfrm>
            <a:off x="752475" y="1633538"/>
            <a:ext cx="15827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1">
                <a:latin typeface="Arial" charset="0"/>
              </a:rPr>
              <a:t>Congestion</a:t>
            </a:r>
          </a:p>
          <a:p>
            <a:pPr algn="ctr">
              <a:lnSpc>
                <a:spcPct val="80000"/>
              </a:lnSpc>
            </a:pPr>
            <a:r>
              <a:rPr lang="en-US" sz="2000" b="1">
                <a:latin typeface="Arial" charset="0"/>
              </a:rPr>
              <a:t>Window</a:t>
            </a:r>
          </a:p>
        </p:txBody>
      </p:sp>
      <p:sp>
        <p:nvSpPr>
          <p:cNvPr id="1217544" name="Line 8"/>
          <p:cNvSpPr>
            <a:spLocks noChangeShapeType="1"/>
          </p:cNvSpPr>
          <p:nvPr/>
        </p:nvSpPr>
        <p:spPr bwMode="auto">
          <a:xfrm flipV="1">
            <a:off x="3576638" y="3346450"/>
            <a:ext cx="1217612" cy="836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5" name="Line 9"/>
          <p:cNvSpPr>
            <a:spLocks noChangeShapeType="1"/>
          </p:cNvSpPr>
          <p:nvPr/>
        </p:nvSpPr>
        <p:spPr bwMode="auto">
          <a:xfrm flipV="1">
            <a:off x="4794250" y="3727450"/>
            <a:ext cx="684213" cy="455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6" name="Line 10"/>
          <p:cNvSpPr>
            <a:spLocks noChangeShapeType="1"/>
          </p:cNvSpPr>
          <p:nvPr/>
        </p:nvSpPr>
        <p:spPr bwMode="auto">
          <a:xfrm flipV="1">
            <a:off x="4794250" y="3346450"/>
            <a:ext cx="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7" name="Line 11"/>
          <p:cNvSpPr>
            <a:spLocks noChangeShapeType="1"/>
          </p:cNvSpPr>
          <p:nvPr/>
        </p:nvSpPr>
        <p:spPr bwMode="auto">
          <a:xfrm>
            <a:off x="5478463" y="3727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8" name="Line 12"/>
          <p:cNvSpPr>
            <a:spLocks noChangeShapeType="1"/>
          </p:cNvSpPr>
          <p:nvPr/>
        </p:nvSpPr>
        <p:spPr bwMode="auto">
          <a:xfrm flipV="1">
            <a:off x="5935663" y="3727450"/>
            <a:ext cx="0" cy="1063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49" name="Line 13"/>
          <p:cNvSpPr>
            <a:spLocks noChangeShapeType="1"/>
          </p:cNvSpPr>
          <p:nvPr/>
        </p:nvSpPr>
        <p:spPr bwMode="auto">
          <a:xfrm flipV="1">
            <a:off x="6240463" y="3041650"/>
            <a:ext cx="1749425" cy="1217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0" name="Line 14"/>
          <p:cNvSpPr>
            <a:spLocks noChangeShapeType="1"/>
          </p:cNvSpPr>
          <p:nvPr/>
        </p:nvSpPr>
        <p:spPr bwMode="auto">
          <a:xfrm flipV="1">
            <a:off x="7989888" y="3041650"/>
            <a:ext cx="0" cy="989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1" name="Line 15"/>
          <p:cNvSpPr>
            <a:spLocks noChangeShapeType="1"/>
          </p:cNvSpPr>
          <p:nvPr/>
        </p:nvSpPr>
        <p:spPr bwMode="auto">
          <a:xfrm flipV="1">
            <a:off x="7989888" y="3878263"/>
            <a:ext cx="304800" cy="152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2" name="Line 16"/>
          <p:cNvSpPr>
            <a:spLocks noChangeShapeType="1"/>
          </p:cNvSpPr>
          <p:nvPr/>
        </p:nvSpPr>
        <p:spPr bwMode="auto">
          <a:xfrm flipV="1">
            <a:off x="2130425" y="3575050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3" name="Text Box 17"/>
          <p:cNvSpPr txBox="1">
            <a:spLocks noChangeArrowheads="1"/>
          </p:cNvSpPr>
          <p:nvPr/>
        </p:nvSpPr>
        <p:spPr bwMode="auto">
          <a:xfrm>
            <a:off x="1324882" y="5126038"/>
            <a:ext cx="1287237" cy="59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Initial</a:t>
            </a:r>
          </a:p>
          <a:p>
            <a:pPr algn="ctr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Slow start</a:t>
            </a:r>
          </a:p>
        </p:txBody>
      </p:sp>
      <p:sp>
        <p:nvSpPr>
          <p:cNvPr id="1217554" name="Line 18"/>
          <p:cNvSpPr>
            <a:spLocks noChangeShapeType="1"/>
          </p:cNvSpPr>
          <p:nvPr/>
        </p:nvSpPr>
        <p:spPr bwMode="auto">
          <a:xfrm flipH="1" flipV="1">
            <a:off x="4267200" y="3727450"/>
            <a:ext cx="1516063" cy="1335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5" name="Text Box 19"/>
          <p:cNvSpPr txBox="1">
            <a:spLocks noChangeArrowheads="1"/>
          </p:cNvSpPr>
          <p:nvPr/>
        </p:nvSpPr>
        <p:spPr bwMode="auto">
          <a:xfrm>
            <a:off x="4864100" y="5040313"/>
            <a:ext cx="16827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Fast 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Retransmit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and Recovery</a:t>
            </a:r>
          </a:p>
        </p:txBody>
      </p:sp>
      <p:sp>
        <p:nvSpPr>
          <p:cNvPr id="1217556" name="Line 20"/>
          <p:cNvSpPr>
            <a:spLocks noChangeShapeType="1"/>
          </p:cNvSpPr>
          <p:nvPr/>
        </p:nvSpPr>
        <p:spPr bwMode="auto">
          <a:xfrm flipH="1" flipV="1">
            <a:off x="3119438" y="4030663"/>
            <a:ext cx="842962" cy="954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7" name="Text Box 21"/>
          <p:cNvSpPr txBox="1">
            <a:spLocks noChangeArrowheads="1"/>
          </p:cNvSpPr>
          <p:nvPr/>
        </p:nvSpPr>
        <p:spPr bwMode="auto">
          <a:xfrm>
            <a:off x="3517900" y="5005388"/>
            <a:ext cx="12128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 dirty="0" err="1">
                <a:latin typeface="Arial" charset="0"/>
              </a:rPr>
              <a:t>Slowstart</a:t>
            </a:r>
            <a:endParaRPr lang="en-US" sz="1800" b="1" dirty="0">
              <a:latin typeface="Arial" charset="0"/>
            </a:endParaRPr>
          </a:p>
          <a:p>
            <a:pPr algn="ctr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to pace</a:t>
            </a:r>
          </a:p>
          <a:p>
            <a:pPr algn="ctr">
              <a:lnSpc>
                <a:spcPct val="90000"/>
              </a:lnSpc>
            </a:pPr>
            <a:r>
              <a:rPr lang="en-US" sz="1800" b="1" dirty="0">
                <a:latin typeface="Arial" charset="0"/>
              </a:rPr>
              <a:t>packets</a:t>
            </a:r>
          </a:p>
        </p:txBody>
      </p:sp>
      <p:sp>
        <p:nvSpPr>
          <p:cNvPr id="1217558" name="Line 22"/>
          <p:cNvSpPr>
            <a:spLocks noChangeShapeType="1"/>
          </p:cNvSpPr>
          <p:nvPr/>
        </p:nvSpPr>
        <p:spPr bwMode="auto">
          <a:xfrm flipV="1">
            <a:off x="3119438" y="3498850"/>
            <a:ext cx="457200" cy="304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59" name="Line 23"/>
          <p:cNvSpPr>
            <a:spLocks noChangeShapeType="1"/>
          </p:cNvSpPr>
          <p:nvPr/>
        </p:nvSpPr>
        <p:spPr bwMode="auto">
          <a:xfrm flipV="1">
            <a:off x="3576638" y="3498850"/>
            <a:ext cx="0" cy="6842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0" name="Arc 24"/>
          <p:cNvSpPr>
            <a:spLocks/>
          </p:cNvSpPr>
          <p:nvPr/>
        </p:nvSpPr>
        <p:spPr bwMode="auto">
          <a:xfrm flipV="1">
            <a:off x="1293813" y="2281238"/>
            <a:ext cx="912812" cy="2509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796"/>
              <a:gd name="T2" fmla="*/ 21488 w 21600"/>
              <a:gd name="T3" fmla="*/ 23796 h 23796"/>
              <a:gd name="T4" fmla="*/ 0 w 21600"/>
              <a:gd name="T5" fmla="*/ 21600 h 2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796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1" name="Line 25"/>
          <p:cNvSpPr>
            <a:spLocks noChangeShapeType="1"/>
          </p:cNvSpPr>
          <p:nvPr/>
        </p:nvSpPr>
        <p:spPr bwMode="auto">
          <a:xfrm>
            <a:off x="2206625" y="22812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2" name="Arc 26"/>
          <p:cNvSpPr>
            <a:spLocks/>
          </p:cNvSpPr>
          <p:nvPr/>
        </p:nvSpPr>
        <p:spPr bwMode="auto">
          <a:xfrm flipV="1">
            <a:off x="2663825" y="3803650"/>
            <a:ext cx="455613" cy="987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796"/>
              <a:gd name="T2" fmla="*/ 21488 w 21600"/>
              <a:gd name="T3" fmla="*/ 23796 h 23796"/>
              <a:gd name="T4" fmla="*/ 0 w 21600"/>
              <a:gd name="T5" fmla="*/ 21600 h 2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796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3" name="Line 27"/>
          <p:cNvSpPr>
            <a:spLocks noChangeShapeType="1"/>
          </p:cNvSpPr>
          <p:nvPr/>
        </p:nvSpPr>
        <p:spPr bwMode="auto">
          <a:xfrm flipV="1">
            <a:off x="2663825" y="2281238"/>
            <a:ext cx="0" cy="25098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4" name="Text Box 28"/>
          <p:cNvSpPr txBox="1">
            <a:spLocks noChangeArrowheads="1"/>
          </p:cNvSpPr>
          <p:nvPr/>
        </p:nvSpPr>
        <p:spPr bwMode="auto">
          <a:xfrm>
            <a:off x="6173788" y="1846263"/>
            <a:ext cx="12001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Timeouts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may still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occur</a:t>
            </a:r>
          </a:p>
        </p:txBody>
      </p:sp>
      <p:sp>
        <p:nvSpPr>
          <p:cNvPr id="1217565" name="Line 29"/>
          <p:cNvSpPr>
            <a:spLocks noChangeShapeType="1"/>
          </p:cNvSpPr>
          <p:nvPr/>
        </p:nvSpPr>
        <p:spPr bwMode="auto">
          <a:xfrm flipH="1">
            <a:off x="5707063" y="2586038"/>
            <a:ext cx="685800" cy="1141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7566" name="Arc 30"/>
          <p:cNvSpPr>
            <a:spLocks/>
          </p:cNvSpPr>
          <p:nvPr/>
        </p:nvSpPr>
        <p:spPr bwMode="auto">
          <a:xfrm flipV="1">
            <a:off x="5935663" y="4259263"/>
            <a:ext cx="304800" cy="5318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796"/>
              <a:gd name="T2" fmla="*/ 21488 w 21600"/>
              <a:gd name="T3" fmla="*/ 23796 h 23796"/>
              <a:gd name="T4" fmla="*/ 0 w 21600"/>
              <a:gd name="T5" fmla="*/ 21600 h 2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796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1756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3841750"/>
            <a:ext cx="5018088" cy="28114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17568" name="Line 32"/>
          <p:cNvSpPr>
            <a:spLocks noChangeShapeType="1"/>
          </p:cNvSpPr>
          <p:nvPr/>
        </p:nvSpPr>
        <p:spPr bwMode="auto">
          <a:xfrm>
            <a:off x="752475" y="3803650"/>
            <a:ext cx="28241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49827-8EB3-384F-8DC4-A211CFB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AD7EC-462C-4743-A7CE-AA16FAB85AD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28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Session Layer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“Value-added” services built on top of transport layer</a:t>
            </a:r>
            <a:endParaRPr lang="en-US" sz="3200" dirty="0">
              <a:cs typeface="+mn-cs"/>
            </a:endParaRPr>
          </a:p>
          <a:p>
            <a:pPr lvl="2" eaLnBrk="1" hangingPunct="1">
              <a:defRPr/>
            </a:pPr>
            <a:r>
              <a:rPr lang="en-US" sz="2400" dirty="0"/>
              <a:t>Rollback / recovery</a:t>
            </a:r>
          </a:p>
          <a:p>
            <a:pPr lvl="2" eaLnBrk="1" hangingPunct="1">
              <a:defRPr/>
            </a:pPr>
            <a:r>
              <a:rPr lang="en-US" sz="2400" dirty="0"/>
              <a:t>Remote procedure calls (RPC)</a:t>
            </a:r>
            <a:endParaRPr lang="en-US" sz="2400" dirty="0">
              <a:cs typeface="+mn-cs"/>
            </a:endParaRPr>
          </a:p>
          <a:p>
            <a:pPr lvl="1" eaLnBrk="1" hangingPunct="1">
              <a:defRPr/>
            </a:pPr>
            <a:r>
              <a:rPr lang="en-US" sz="2800" dirty="0"/>
              <a:t>Three phases: </a:t>
            </a:r>
          </a:p>
          <a:p>
            <a:pPr lvl="2" eaLnBrk="1" hangingPunct="1">
              <a:defRPr/>
            </a:pPr>
            <a:r>
              <a:rPr lang="en-US" sz="2400" dirty="0"/>
              <a:t>Establishment </a:t>
            </a:r>
          </a:p>
          <a:p>
            <a:pPr lvl="2" eaLnBrk="1" hangingPunct="1">
              <a:defRPr/>
            </a:pPr>
            <a:r>
              <a:rPr lang="en-US" sz="2400" dirty="0"/>
              <a:t>Use </a:t>
            </a:r>
          </a:p>
          <a:p>
            <a:pPr lvl="2" eaLnBrk="1" hangingPunct="1">
              <a:defRPr/>
            </a:pPr>
            <a:r>
              <a:rPr lang="en-US" sz="2400" dirty="0"/>
              <a:t>Release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3200" dirty="0">
                <a:cs typeface="+mn-cs"/>
              </a:rPr>
              <a:t>Presentation Layer Protocols</a:t>
            </a:r>
          </a:p>
          <a:p>
            <a:pPr lvl="1" eaLnBrk="1" hangingPunct="1">
              <a:defRPr/>
            </a:pPr>
            <a:r>
              <a:rPr lang="en-US" sz="2800" dirty="0"/>
              <a:t>ASN.1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EE9D9-6075-5B49-AF3C-933233BE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0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Rollback / Recovery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Checkpoints</a:t>
            </a:r>
            <a:r>
              <a:rPr lang="en-US" dirty="0">
                <a:cs typeface="+mn-cs"/>
              </a:rPr>
              <a:t> can be used to mark known consistent states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When a failure occurs, the session can be rolled back to the previous checkpoint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Example: advanced file transfer protocols use rollback recovery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60141-D99A-6648-9C9D-6FFB4602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06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Preserves </a:t>
            </a:r>
            <a:r>
              <a:rPr lang="en-US" b="1" i="1" dirty="0"/>
              <a:t>meaning</a:t>
            </a:r>
            <a:r>
              <a:rPr lang="en-US" b="1" dirty="0"/>
              <a:t> </a:t>
            </a:r>
            <a:r>
              <a:rPr lang="en-US" dirty="0"/>
              <a:t>of transmitted information</a:t>
            </a:r>
          </a:p>
          <a:p>
            <a:pPr lvl="1"/>
            <a:r>
              <a:rPr lang="en-US" dirty="0"/>
              <a:t>See how this fits in with RPC?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Three major issues:</a:t>
            </a:r>
          </a:p>
          <a:p>
            <a:pPr marL="742950" lvl="1" indent="-514350" eaLnBrk="1" hangingPunct="1">
              <a:buFont typeface="+mj-lt"/>
              <a:buAutoNum type="arabicPeriod"/>
              <a:defRPr/>
            </a:pPr>
            <a:r>
              <a:rPr lang="en-US" b="1" dirty="0">
                <a:solidFill>
                  <a:srgbClr val="C00000"/>
                </a:solidFill>
              </a:rPr>
              <a:t>Representation</a:t>
            </a:r>
          </a:p>
          <a:p>
            <a:pPr marL="742950" lvl="1" indent="-514350" eaLnBrk="1" hangingPunct="1">
              <a:buFont typeface="+mj-lt"/>
              <a:buAutoNum type="arabicPeriod"/>
              <a:defRPr/>
            </a:pPr>
            <a:r>
              <a:rPr lang="en-US" b="1" dirty="0"/>
              <a:t>Compression</a:t>
            </a:r>
          </a:p>
          <a:p>
            <a:pPr marL="742950" lvl="1" indent="-514350" eaLnBrk="1" hangingPunct="1">
              <a:buFont typeface="+mj-lt"/>
              <a:buAutoNum type="arabicPeriod"/>
              <a:defRPr/>
            </a:pPr>
            <a:r>
              <a:rPr lang="en-US" b="1" dirty="0"/>
              <a:t>Encryption (Chapter 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59C7D-77B7-E64C-A39E-506B94CE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4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Box Notation vs. Type-Length-Value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Box notation</a:t>
            </a:r>
          </a:p>
          <a:p>
            <a:pPr lvl="1" eaLnBrk="1" hangingPunct="1">
              <a:defRPr/>
            </a:pPr>
            <a:r>
              <a:rPr lang="en-US" dirty="0"/>
              <a:t>Intuitive way of describing a data format</a:t>
            </a:r>
          </a:p>
          <a:p>
            <a:pPr lvl="1" eaLnBrk="1" hangingPunct="1">
              <a:defRPr/>
            </a:pPr>
            <a:r>
              <a:rPr lang="en-US" dirty="0"/>
              <a:t>Field types/encoding specified separately</a:t>
            </a:r>
          </a:p>
          <a:p>
            <a:pPr lvl="1" eaLnBrk="1" hangingPunct="1">
              <a:defRPr/>
            </a:pPr>
            <a:r>
              <a:rPr lang="en-US" dirty="0"/>
              <a:t>Limitations: no variable-length fields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Type-Length-Value (TLV), or tabular/tuple</a:t>
            </a:r>
          </a:p>
          <a:p>
            <a:pPr lvl="1" eaLnBrk="1" hangingPunct="1">
              <a:defRPr/>
            </a:pPr>
            <a:r>
              <a:rPr lang="en-US" dirty="0"/>
              <a:t>Representation of variable-size or optional message fields</a:t>
            </a:r>
          </a:p>
          <a:p>
            <a:pPr lvl="1" eaLnBrk="1" hangingPunct="1">
              <a:defRPr/>
            </a:pPr>
            <a:r>
              <a:rPr lang="en-US" dirty="0"/>
              <a:t>Can be parsed </a:t>
            </a:r>
            <a:r>
              <a:rPr lang="en-US" i="1" dirty="0"/>
              <a:t>without understanding the meaning</a:t>
            </a:r>
            <a:r>
              <a:rPr lang="en-US" dirty="0"/>
              <a:t> of the field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B82D5-DECD-BA4A-8BC9-54711E4F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Available Bandwidth</a:t>
            </a:r>
          </a:p>
        </p:txBody>
      </p:sp>
      <p:pic>
        <p:nvPicPr>
          <p:cNvPr id="137626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22304"/>
          <a:stretch>
            <a:fillRect/>
          </a:stretch>
        </p:blipFill>
        <p:spPr/>
      </p:pic>
      <p:sp>
        <p:nvSpPr>
          <p:cNvPr id="13762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495800" y="1371600"/>
            <a:ext cx="4419600" cy="478715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cs typeface="+mn-cs"/>
              </a:rPr>
              <a:t>Knee load: critical bandwidth when latency increases significantly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Wanted to keep the load around the knee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Assume that timeout mechanism provides feedback about reaching the knee load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94EF0E2-527A-1F40-B1A6-FCB9B4322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058" y="2209800"/>
            <a:ext cx="0" cy="63137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2195F-9EDE-F948-AD67-6839588C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4DE8E-EAA7-564A-BCC3-047A491BBA2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4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686799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cs typeface="+mj-cs"/>
              </a:rPr>
              <a:t>ASCII Box Notation for TCP Header [RFC 793]</a:t>
            </a:r>
          </a:p>
        </p:txBody>
      </p:sp>
      <p:pic>
        <p:nvPicPr>
          <p:cNvPr id="64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7" b="-5337"/>
          <a:stretch>
            <a:fillRect/>
          </a:stretch>
        </p:blipFill>
        <p:spPr>
          <a:extLst>
            <a:ext uri="{91240B29-F687-4f45-9708-019B960494DF}">
              <a14:hiddenLine xmlns:a14="http://schemas.microsoft.com/office/drawing/2010/main" xmlns=""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4E8C6-08B6-1E47-A5E2-5DEABA9B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33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Example: TCP Header Options</a:t>
            </a:r>
          </a:p>
        </p:txBody>
      </p:sp>
      <p:pic>
        <p:nvPicPr>
          <p:cNvPr id="64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7" b="-3847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FC663-D797-7E46-A574-2E913325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1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Canonical Intermediate Forms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Tabular and Box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Type-Length-Value (TLV)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Example: ASN.1 – Abstract Syntax Notation One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Tagged message type: </a:t>
            </a:r>
            <a:r>
              <a:rPr lang="en-US" sz="2400" b="1" dirty="0"/>
              <a:t>&lt;type, length, value&gt;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Support compound (</a:t>
            </a:r>
            <a:r>
              <a:rPr lang="en-US" sz="2400" dirty="0" err="1"/>
              <a:t>seq</a:t>
            </a:r>
            <a:r>
              <a:rPr lang="en-US" sz="2400" dirty="0"/>
              <a:t>) types: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8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	</a:t>
            </a:r>
            <a:r>
              <a:rPr lang="en-US" sz="2400" b="1" dirty="0"/>
              <a:t>&lt;type(</a:t>
            </a:r>
            <a:r>
              <a:rPr lang="en-US" sz="2400" b="1" dirty="0" err="1"/>
              <a:t>seq</a:t>
            </a:r>
            <a:r>
              <a:rPr lang="en-US" sz="2400" b="1" dirty="0"/>
              <a:t>),</a:t>
            </a:r>
            <a:r>
              <a:rPr lang="en-US" sz="2400" b="1" dirty="0" err="1"/>
              <a:t>length,</a:t>
            </a:r>
            <a:r>
              <a:rPr lang="en-US" sz="2400" b="1" dirty="0" err="1">
                <a:solidFill>
                  <a:srgbClr val="FF0000"/>
                </a:solidFill>
              </a:rPr>
              <a:t>type,length,value</a:t>
            </a:r>
            <a:r>
              <a:rPr lang="en-US" sz="2400" b="1" dirty="0" err="1"/>
              <a:t>,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type,length,value</a:t>
            </a:r>
            <a:r>
              <a:rPr lang="en-US" sz="2400" b="1" dirty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8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Fixed format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Example: XDR – </a:t>
            </a:r>
            <a:r>
              <a:rPr lang="en-US" sz="2400" dirty="0" err="1"/>
              <a:t>eXternal</a:t>
            </a:r>
            <a:r>
              <a:rPr lang="en-US" sz="2400" dirty="0"/>
              <a:t> Data Representation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Defines standard format for basic data types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Untagged – must define XDR stream, and encode or decode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See Ex17.c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EC229-4836-B34B-9290-775118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Encoding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295400"/>
            <a:ext cx="8499475" cy="495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ASN.1 doesn’t determine transfer syntax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Standardized encoding rules:</a:t>
            </a:r>
          </a:p>
          <a:p>
            <a:pPr lvl="1" eaLnBrk="1" hangingPunct="1">
              <a:defRPr/>
            </a:pPr>
            <a:r>
              <a:rPr lang="en-US" dirty="0"/>
              <a:t>Basic encoding rules (BER) [X.690]</a:t>
            </a:r>
          </a:p>
          <a:p>
            <a:pPr lvl="1" eaLnBrk="1" hangingPunct="1">
              <a:defRPr/>
            </a:pPr>
            <a:r>
              <a:rPr lang="en-US" dirty="0"/>
              <a:t>Canonical and Distinguished encoding rules (CER, DER)</a:t>
            </a:r>
          </a:p>
          <a:p>
            <a:pPr lvl="1" eaLnBrk="1" hangingPunct="1">
              <a:defRPr/>
            </a:pPr>
            <a:r>
              <a:rPr lang="en-US" dirty="0"/>
              <a:t>Packed encoding rules (PER) [X.691]</a:t>
            </a:r>
          </a:p>
          <a:p>
            <a:pPr lvl="1" eaLnBrk="1" hangingPunct="1">
              <a:defRPr/>
            </a:pPr>
            <a:r>
              <a:rPr lang="en-US" dirty="0"/>
              <a:t>XML encoding rules (XER) [X.693]</a:t>
            </a:r>
          </a:p>
          <a:p>
            <a:pPr lvl="1" eaLnBrk="1" hangingPunct="1">
              <a:defRPr/>
            </a:pPr>
            <a:r>
              <a:rPr lang="en-US" dirty="0"/>
              <a:t>Specification of specialized encoding rules: Encoding control notation (ECN) [X.692]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40DD4-6E40-3E48-8366-E8863C2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5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Basic Encoding Rules (BER)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95400"/>
            <a:ext cx="8499475" cy="495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cs typeface="+mn-cs"/>
              </a:rPr>
              <a:t>Rules for encoding abstract into concrete data</a:t>
            </a:r>
          </a:p>
          <a:p>
            <a:pPr eaLnBrk="1" hangingPunct="1">
              <a:defRPr/>
            </a:pPr>
            <a:r>
              <a:rPr lang="en-US" sz="3200" dirty="0">
                <a:cs typeface="+mn-cs"/>
              </a:rPr>
              <a:t>Encoding in TLV style (tag-length-value)</a:t>
            </a:r>
          </a:p>
          <a:p>
            <a:pPr eaLnBrk="1" hangingPunct="1">
              <a:defRPr/>
            </a:pPr>
            <a:r>
              <a:rPr lang="en-US" sz="3200" dirty="0">
                <a:cs typeface="+mn-cs"/>
              </a:rPr>
              <a:t>TLVs can be nested, i.e. the value can contain a sequence of TLVs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881437"/>
            <a:ext cx="7543800" cy="25701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8D810-4BB6-574C-BDE1-9B26A34A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0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BER vs. Other Encoding Rules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95400"/>
            <a:ext cx="8499475" cy="495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cs typeface="+mn-cs"/>
              </a:rPr>
              <a:t>Shortcomings of BER:</a:t>
            </a:r>
          </a:p>
          <a:p>
            <a:pPr lvl="1" eaLnBrk="1" hangingPunct="1">
              <a:defRPr/>
            </a:pPr>
            <a:r>
              <a:rPr lang="en-US" sz="2400" dirty="0"/>
              <a:t>Lengthy: type and length fields are always octets, e.g. a boolean value requires 3 octets (24 bits)</a:t>
            </a:r>
          </a:p>
          <a:p>
            <a:pPr lvl="1" eaLnBrk="1" hangingPunct="1">
              <a:defRPr/>
            </a:pPr>
            <a:r>
              <a:rPr lang="en-US" sz="2400" dirty="0"/>
              <a:t>Encoding rules with some degrees of freedom (e.g. different ways of cascading TLVs)</a:t>
            </a:r>
          </a:p>
          <a:p>
            <a:pPr eaLnBrk="1" hangingPunct="1">
              <a:defRPr/>
            </a:pPr>
            <a:r>
              <a:rPr lang="en-US" sz="2800" b="1" dirty="0">
                <a:cs typeface="+mn-cs"/>
              </a:rPr>
              <a:t>CER/DER </a:t>
            </a:r>
            <a:r>
              <a:rPr lang="en-US" sz="2800" dirty="0">
                <a:cs typeface="+mn-cs"/>
              </a:rPr>
              <a:t>(Canonical and Distinguished Encoding Rules)</a:t>
            </a:r>
          </a:p>
          <a:p>
            <a:pPr lvl="1" eaLnBrk="1" hangingPunct="1">
              <a:defRPr/>
            </a:pPr>
            <a:r>
              <a:rPr lang="en-US" sz="2400" dirty="0"/>
              <a:t>Restrictions on BER: only one possible encoding (</a:t>
            </a:r>
            <a:r>
              <a:rPr lang="en-US" sz="2400" dirty="0" err="1"/>
              <a:t>injectivity</a:t>
            </a:r>
            <a:r>
              <a:rPr lang="en-US" sz="2400" dirty="0"/>
              <a:t>; used in security protocols, e.g. exchange of certificates)</a:t>
            </a:r>
          </a:p>
          <a:p>
            <a:pPr eaLnBrk="1" hangingPunct="1">
              <a:defRPr/>
            </a:pPr>
            <a:r>
              <a:rPr lang="en-US" sz="2800" b="1" dirty="0">
                <a:cs typeface="+mn-cs"/>
              </a:rPr>
              <a:t>PER </a:t>
            </a:r>
            <a:r>
              <a:rPr lang="en-US" sz="2800" dirty="0">
                <a:cs typeface="+mn-cs"/>
              </a:rPr>
              <a:t>(Packed Encoding Rules)</a:t>
            </a:r>
          </a:p>
          <a:p>
            <a:pPr lvl="1" eaLnBrk="1" hangingPunct="1">
              <a:defRPr/>
            </a:pPr>
            <a:r>
              <a:rPr lang="en-US" sz="2400" dirty="0"/>
              <a:t>Size reduction by giving up the TLV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AB807-4784-1A48-A3AF-A8C50EE1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33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Packed Encoding Rules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PER format: </a:t>
            </a:r>
            <a:r>
              <a:rPr lang="en-US" sz="2800" b="1" dirty="0">
                <a:cs typeface="+mn-cs"/>
              </a:rPr>
              <a:t>[P][L][V]</a:t>
            </a:r>
            <a:r>
              <a:rPr lang="en-US" sz="2800" dirty="0">
                <a:cs typeface="+mn-cs"/>
              </a:rPr>
              <a:t> instead of TLV: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Optional preamble,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Optional length,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Optional value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Series of bits instead of octets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Tags are </a:t>
            </a:r>
            <a:r>
              <a:rPr lang="en-US" sz="2800" b="1" dirty="0">
                <a:cs typeface="+mn-cs"/>
              </a:rPr>
              <a:t>not </a:t>
            </a:r>
            <a:r>
              <a:rPr lang="en-US" sz="2800" dirty="0">
                <a:cs typeface="+mn-cs"/>
              </a:rPr>
              <a:t>encoded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Preambles are used for choices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Length is only encoded when necessary (e.g. no type size limitation by the ASN.1 specification)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Optional components of a sequence or set is indicated in a bitmap preceding the value encoding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A40A8-D01D-154B-8F8A-91D00113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3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BER vs. PER Example: BER</a:t>
            </a:r>
          </a:p>
        </p:txBody>
      </p:sp>
      <p:pic>
        <p:nvPicPr>
          <p:cNvPr id="7014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2218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26969-783E-2D4E-B3B1-116AA8E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6FCE14-3799-6F45-AEDF-1F4887834557}"/>
              </a:ext>
            </a:extLst>
          </p:cNvPr>
          <p:cNvCxnSpPr/>
          <p:nvPr/>
        </p:nvCxnSpPr>
        <p:spPr>
          <a:xfrm flipH="1">
            <a:off x="6019800" y="2419443"/>
            <a:ext cx="990600" cy="2743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4EBF5F-86EA-8A42-AF6C-90859D9980D9}"/>
              </a:ext>
            </a:extLst>
          </p:cNvPr>
          <p:cNvCxnSpPr>
            <a:cxnSpLocks/>
          </p:cNvCxnSpPr>
          <p:nvPr/>
        </p:nvCxnSpPr>
        <p:spPr>
          <a:xfrm flipH="1">
            <a:off x="6440092" y="2676479"/>
            <a:ext cx="1069727" cy="29623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BER vs. PER Example: PER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sz="1800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PER can reduce the overall length of the encoding, but it’s not as extensible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0292"/>
            <a:ext cx="8382000" cy="348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979" y="3460988"/>
            <a:ext cx="1225296" cy="36576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ctr" anchorCtr="0">
            <a:noAutofit/>
          </a:bodyPr>
          <a:lstStyle/>
          <a:p>
            <a:r>
              <a:rPr lang="en-US" sz="1900" dirty="0">
                <a:latin typeface="+mn-lt"/>
              </a:rPr>
              <a:t>101  1 01 1 0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625" y="3449320"/>
            <a:ext cx="0" cy="40011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0265" y="3449320"/>
            <a:ext cx="0" cy="40011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09825" y="3449320"/>
            <a:ext cx="0" cy="40011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81275" y="3449320"/>
            <a:ext cx="0" cy="40011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588D2-4873-3642-BB82-EB8F1157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26B8BB-8B76-BE43-9C71-DD60F68823D5}"/>
              </a:ext>
            </a:extLst>
          </p:cNvPr>
          <p:cNvCxnSpPr>
            <a:cxnSpLocks/>
          </p:cNvCxnSpPr>
          <p:nvPr/>
        </p:nvCxnSpPr>
        <p:spPr>
          <a:xfrm flipH="1">
            <a:off x="2444751" y="2455148"/>
            <a:ext cx="4184649" cy="960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3A135F-9A11-4045-836C-BEFEC412C714}"/>
              </a:ext>
            </a:extLst>
          </p:cNvPr>
          <p:cNvCxnSpPr>
            <a:cxnSpLocks/>
          </p:cNvCxnSpPr>
          <p:nvPr/>
        </p:nvCxnSpPr>
        <p:spPr>
          <a:xfrm flipH="1">
            <a:off x="2751200" y="2722830"/>
            <a:ext cx="3878200" cy="921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XML Encoding Rules (XER)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Delimit ASN.1 values with XML markups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2009775"/>
            <a:ext cx="7543800" cy="44418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7DA1-A122-7945-AA6D-653B59E9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97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6BDD179A-50E8-FD4E-988C-43294B32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914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F3C45C61-E049-E742-A728-6E3636FB9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AIMD with Congestion Avoidance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C9B2B0A-287A-8544-B7A8-B5D46A8F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14478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congestion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avoidance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8588923-2720-9E4F-96E6-8502A19C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14478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additive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increase</a:t>
            </a:r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84E3767D-C948-6042-BE35-3303FE2BA9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191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455FABA1-B4AC-E54A-83CD-B6403BC84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C3FF4-76CB-CE4B-B963-DAF92CA5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AD7EC-462C-4743-A7CE-AA16FAB85AD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2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686799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cs typeface="+mj-cs"/>
              </a:rPr>
              <a:t>Simple Network Management Protocol (SNMP)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UDP/IP network management protocol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Defines communication between manager and agent </a:t>
            </a:r>
          </a:p>
          <a:p>
            <a:pPr lvl="1" eaLnBrk="1" hangingPunct="1">
              <a:defRPr/>
            </a:pPr>
            <a:r>
              <a:rPr lang="en-US" dirty="0"/>
              <a:t>Message formats</a:t>
            </a:r>
          </a:p>
          <a:p>
            <a:pPr lvl="1" eaLnBrk="1" hangingPunct="1">
              <a:defRPr/>
            </a:pPr>
            <a:r>
              <a:rPr lang="en-US" dirty="0"/>
              <a:t>Interpretation of messages</a:t>
            </a:r>
          </a:p>
          <a:p>
            <a:pPr lvl="1" eaLnBrk="1" hangingPunct="1">
              <a:defRPr/>
            </a:pPr>
            <a:r>
              <a:rPr lang="en-US" dirty="0"/>
              <a:t>Data representation (using ASN.1)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9A946-4515-6340-AFC5-0C7E344C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3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Fetch-Store Paradigm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95400"/>
            <a:ext cx="8499475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>
                <a:cs typeface="+mn-cs"/>
              </a:rPr>
              <a:t>Manager-agent interaction based on </a:t>
            </a:r>
            <a:r>
              <a:rPr lang="en-US" sz="3200" i="1" dirty="0">
                <a:cs typeface="+mn-cs"/>
              </a:rPr>
              <a:t>fetch-store</a:t>
            </a:r>
            <a:r>
              <a:rPr lang="en-US" sz="3200" dirty="0">
                <a:cs typeface="+mn-cs"/>
              </a:rPr>
              <a:t> paradigm and </a:t>
            </a:r>
            <a:r>
              <a:rPr lang="en-US" sz="3200" i="1" dirty="0">
                <a:cs typeface="+mn-cs"/>
              </a:rPr>
              <a:t>trap </a:t>
            </a:r>
            <a:r>
              <a:rPr lang="en-US" sz="3200" dirty="0">
                <a:cs typeface="+mn-cs"/>
              </a:rPr>
              <a:t>paradigm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i="1" dirty="0"/>
              <a:t>Fetch</a:t>
            </a:r>
            <a:r>
              <a:rPr lang="en-US" sz="2800" dirty="0"/>
              <a:t> retrieves a value from the agent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i="1" dirty="0"/>
              <a:t>Store</a:t>
            </a:r>
            <a:r>
              <a:rPr lang="en-US" sz="2800" dirty="0"/>
              <a:t> changes a value on the agent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i="1" dirty="0"/>
              <a:t>Trap </a:t>
            </a:r>
            <a:r>
              <a:rPr lang="en-US" sz="2800" dirty="0"/>
              <a:t>send a value from agent to manager</a:t>
            </a:r>
            <a:endParaRPr lang="en-US" sz="2800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i="1" dirty="0">
                <a:cs typeface="+mn-cs"/>
              </a:rPr>
              <a:t>Fetch</a:t>
            </a:r>
            <a:r>
              <a:rPr lang="en-US" sz="3200" b="1" dirty="0">
                <a:cs typeface="+mn-cs"/>
              </a:rPr>
              <a:t>:</a:t>
            </a:r>
            <a:r>
              <a:rPr lang="en-US" sz="3200" dirty="0">
                <a:cs typeface="+mn-cs"/>
              </a:rPr>
              <a:t> monitor internal data values and data structures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i="1" dirty="0">
                <a:cs typeface="+mn-cs"/>
              </a:rPr>
              <a:t>Store</a:t>
            </a:r>
            <a:r>
              <a:rPr lang="en-US" sz="3200" b="1" dirty="0">
                <a:cs typeface="+mn-cs"/>
              </a:rPr>
              <a:t>:</a:t>
            </a:r>
            <a:r>
              <a:rPr lang="en-US" sz="3200" dirty="0">
                <a:cs typeface="+mn-cs"/>
              </a:rPr>
              <a:t> modify and control data values and data structures; also control behavior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b="1" i="1" dirty="0">
                <a:cs typeface="+mn-cs"/>
              </a:rPr>
              <a:t>Trap</a:t>
            </a:r>
            <a:r>
              <a:rPr lang="en-US" sz="3200" b="1" dirty="0">
                <a:cs typeface="+mn-cs"/>
              </a:rPr>
              <a:t>:</a:t>
            </a:r>
            <a:r>
              <a:rPr lang="en-US" sz="3200" i="1" dirty="0">
                <a:cs typeface="+mn-cs"/>
              </a:rPr>
              <a:t> </a:t>
            </a:r>
            <a:r>
              <a:rPr lang="en-US" sz="3200" dirty="0">
                <a:cs typeface="+mn-cs"/>
              </a:rPr>
              <a:t>report alarm conditions</a:t>
            </a:r>
            <a:endParaRPr lang="en-US" sz="3200" i="1" dirty="0"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5AD2C-8EF9-9145-A12F-FA0572A1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4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SNMP Operations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i="1" dirty="0">
              <a:cs typeface="+mn-cs"/>
            </a:endParaRPr>
          </a:p>
          <a:p>
            <a:pPr eaLnBrk="1" hangingPunct="1">
              <a:defRPr/>
            </a:pPr>
            <a:r>
              <a:rPr lang="en-US" b="1" i="1" dirty="0">
                <a:cs typeface="+mn-cs"/>
              </a:rPr>
              <a:t>Get</a:t>
            </a:r>
            <a:r>
              <a:rPr lang="en-US" dirty="0">
                <a:cs typeface="+mn-cs"/>
              </a:rPr>
              <a:t> (fetch) retrieves value of object</a:t>
            </a:r>
          </a:p>
          <a:p>
            <a:pPr eaLnBrk="1" hangingPunct="1">
              <a:defRPr/>
            </a:pPr>
            <a:r>
              <a:rPr lang="en-US" b="1" i="1" dirty="0">
                <a:cs typeface="+mn-cs"/>
              </a:rPr>
              <a:t>Set</a:t>
            </a:r>
            <a:r>
              <a:rPr lang="en-US" dirty="0">
                <a:cs typeface="+mn-cs"/>
              </a:rPr>
              <a:t> (store) stores new values into object</a:t>
            </a:r>
          </a:p>
          <a:p>
            <a:pPr eaLnBrk="1" hangingPunct="1">
              <a:defRPr/>
            </a:pPr>
            <a:r>
              <a:rPr lang="en-US" b="1" i="1" dirty="0">
                <a:cs typeface="+mn-cs"/>
              </a:rPr>
              <a:t>Get-next</a:t>
            </a:r>
            <a:r>
              <a:rPr lang="en-US" b="1" dirty="0">
                <a:cs typeface="+mn-cs"/>
              </a:rPr>
              <a:t> </a:t>
            </a:r>
            <a:r>
              <a:rPr lang="en-US" dirty="0">
                <a:cs typeface="+mn-cs"/>
              </a:rPr>
              <a:t>retrieves </a:t>
            </a:r>
            <a:r>
              <a:rPr lang="en-US" i="1" dirty="0">
                <a:cs typeface="+mn-cs"/>
              </a:rPr>
              <a:t>next</a:t>
            </a:r>
            <a:r>
              <a:rPr lang="en-US" dirty="0">
                <a:cs typeface="+mn-cs"/>
              </a:rPr>
              <a:t> object (for scanning, or “walking”)</a:t>
            </a:r>
          </a:p>
          <a:p>
            <a:pPr eaLnBrk="1" hangingPunct="1">
              <a:defRPr/>
            </a:pPr>
            <a:r>
              <a:rPr lang="en-US" b="1" i="1" dirty="0">
                <a:cs typeface="+mn-cs"/>
              </a:rPr>
              <a:t>Trap</a:t>
            </a:r>
            <a:r>
              <a:rPr lang="en-US" i="1" dirty="0">
                <a:cs typeface="+mn-cs"/>
              </a:rPr>
              <a:t> </a:t>
            </a:r>
            <a:r>
              <a:rPr lang="en-US" dirty="0">
                <a:cs typeface="+mn-cs"/>
              </a:rPr>
              <a:t>for agent to send alarm to manager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2033B-ABE1-BF4E-BA1E-31082CD1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4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SNMP Message Format</a:t>
            </a:r>
          </a:p>
        </p:txBody>
      </p:sp>
      <p:pic>
        <p:nvPicPr>
          <p:cNvPr id="6154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2" b="-3962"/>
          <a:stretch>
            <a:fillRect/>
          </a:stretch>
        </p:blipFill>
        <p:spPr>
          <a:extLst>
            <a:ext uri="{91240B29-F687-4f45-9708-019B960494DF}">
              <a14:hiddenLine xmlns:a14="http://schemas.microsoft.com/office/drawing/2010/main" xmlns=""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2B374-3323-0241-A630-31E9B824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04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SNMP Example “Decoded”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viper% </a:t>
            </a:r>
            <a:r>
              <a:rPr lang="en-US" sz="1800" b="1" dirty="0" err="1">
                <a:cs typeface="+mn-cs"/>
              </a:rPr>
              <a:t>snmpget</a:t>
            </a:r>
            <a:r>
              <a:rPr lang="en-US" sz="1800" b="1" dirty="0">
                <a:cs typeface="+mn-cs"/>
              </a:rPr>
              <a:t> -v1 -d -c public 129.130.10.39 ip.ipInReceives.0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30 29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02 01   00</a:t>
            </a:r>
            <a:r>
              <a:rPr lang="en-US" sz="1800" b="1" dirty="0">
                <a:cs typeface="+mn-cs"/>
              </a:rPr>
              <a:t> </a:t>
            </a:r>
            <a:r>
              <a:rPr lang="en-US" sz="1800" b="1" dirty="0">
                <a:solidFill>
                  <a:srgbClr val="66FF33"/>
                </a:solidFill>
                <a:cs typeface="+mn-cs"/>
              </a:rPr>
              <a:t>04 06 70   75 62 6C 69   63</a:t>
            </a:r>
            <a:r>
              <a:rPr lang="en-US" sz="1800" b="1" dirty="0">
                <a:cs typeface="+mn-cs"/>
              </a:rPr>
              <a:t> A0 1C 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02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04 2C 79 D1   3C</a:t>
            </a:r>
            <a:r>
              <a:rPr lang="en-US" sz="1800" b="1" dirty="0">
                <a:solidFill>
                  <a:srgbClr val="0003FF"/>
                </a:solidFill>
                <a:cs typeface="+mn-cs"/>
              </a:rPr>
              <a:t> </a:t>
            </a:r>
            <a:r>
              <a:rPr lang="en-US" sz="1800" b="1" dirty="0">
                <a:cs typeface="+mn-cs"/>
              </a:rPr>
              <a:t>02 01 00   </a:t>
            </a:r>
            <a:r>
              <a:rPr lang="en-US" sz="1800" b="1" dirty="0">
                <a:solidFill>
                  <a:srgbClr val="0003FF"/>
                </a:solidFill>
                <a:cs typeface="+mn-cs"/>
              </a:rPr>
              <a:t>02 01 00 </a:t>
            </a:r>
            <a:r>
              <a:rPr lang="en-US" sz="1800" b="1" dirty="0">
                <a:cs typeface="+mn-cs"/>
              </a:rPr>
              <a:t>30   0E 30 0C 06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08 2B 06 01   02 01 04 03   00 05 00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800" b="1" dirty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30 29 = sequence of 41 bytes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02 01 00</a:t>
            </a:r>
            <a:r>
              <a:rPr lang="en-US" sz="1800" b="1" dirty="0">
                <a:cs typeface="+mn-cs"/>
              </a:rPr>
              <a:t> = version (00 + 1) = version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</a:t>
            </a:r>
            <a:r>
              <a:rPr lang="en-US" sz="1800" b="1" dirty="0">
                <a:solidFill>
                  <a:srgbClr val="66FF33"/>
                </a:solidFill>
                <a:cs typeface="+mn-cs"/>
              </a:rPr>
              <a:t>04 06 70 75 62 6C 69 63</a:t>
            </a:r>
            <a:r>
              <a:rPr lang="en-US" sz="1800" b="1" dirty="0">
                <a:cs typeface="+mn-cs"/>
              </a:rPr>
              <a:t> = community string (“public”)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A0 1C = PDU type = “GET”, total request length 28 bytes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</a:t>
            </a:r>
            <a:r>
              <a:rPr lang="en-US" sz="1800" b="1" dirty="0">
                <a:solidFill>
                  <a:srgbClr val="ADD3F7"/>
                </a:solidFill>
                <a:cs typeface="+mn-cs"/>
              </a:rPr>
              <a:t>02 04 2C 79 D1 3C </a:t>
            </a:r>
            <a:r>
              <a:rPr lang="en-US" sz="1800" b="1" dirty="0">
                <a:cs typeface="+mn-cs"/>
              </a:rPr>
              <a:t>= REQUEST ID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02 01 00 = ERROR STATUS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</a:t>
            </a:r>
            <a:r>
              <a:rPr lang="en-US" sz="1800" b="1" dirty="0">
                <a:solidFill>
                  <a:srgbClr val="0003FF"/>
                </a:solidFill>
                <a:cs typeface="+mn-cs"/>
              </a:rPr>
              <a:t>02 01 00 </a:t>
            </a:r>
            <a:r>
              <a:rPr lang="en-US" sz="1800" b="1" dirty="0">
                <a:cs typeface="+mn-cs"/>
              </a:rPr>
              <a:t>= ERROR INDEX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30 0E = sequence of length 14 bytes containing request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30 0C = sequence of length 12 bytes containing OID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   06 08 2B 06 01 02 01 04 03 00 = 1.3.6.1.2.1.4.3.0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     05 00 = NULL String of length 0 (END OF STRING)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821F2-3DCD-3D4C-920F-D093BD9F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0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295400"/>
            <a:ext cx="8499475" cy="4953000"/>
          </a:xfrm>
        </p:spPr>
        <p:txBody>
          <a:bodyPr/>
          <a:lstStyle/>
          <a:p>
            <a:r>
              <a:rPr lang="en-US" dirty="0"/>
              <a:t>Translates human-readable domain names to IP addresses</a:t>
            </a:r>
          </a:p>
          <a:p>
            <a:r>
              <a:rPr lang="en-US" dirty="0"/>
              <a:t>“Simple” query-response over UDP</a:t>
            </a:r>
          </a:p>
          <a:p>
            <a:pPr lvl="1"/>
            <a:r>
              <a:rPr lang="en-US" dirty="0"/>
              <a:t>Compare to Address Resolution Protocol (ARP)</a:t>
            </a:r>
          </a:p>
          <a:p>
            <a:r>
              <a:rPr lang="en-US" dirty="0"/>
              <a:t>Security concerns (poisoning, etc.)</a:t>
            </a:r>
          </a:p>
          <a:p>
            <a:pPr lvl="1"/>
            <a:r>
              <a:rPr lang="en-US" dirty="0"/>
              <a:t>DNSSEC</a:t>
            </a:r>
          </a:p>
          <a:p>
            <a:pPr lvl="1"/>
            <a:r>
              <a:rPr lang="en-US" dirty="0"/>
              <a:t>Partial/temporary fixes</a:t>
            </a:r>
          </a:p>
          <a:p>
            <a:r>
              <a:rPr lang="en-US" dirty="0"/>
              <a:t>May someday replace certificate infrastructure (HTTPS (TLS))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519A2-99E5-C84A-BB04-24A2067B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60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Security Basics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“Secure against what?”</a:t>
            </a:r>
            <a:endParaRPr lang="en-US" altLang="ja-JP">
              <a:ea typeface="ＭＳ Ｐゴシック" charset="-128"/>
            </a:endParaRPr>
          </a:p>
          <a:p>
            <a:pPr lvl="1"/>
            <a:r>
              <a:rPr lang="en-US" altLang="en-US">
                <a:ea typeface="ＭＳ Ｐゴシック" charset="-128"/>
              </a:rPr>
              <a:t>Threat/attacker model, players and resources</a:t>
            </a:r>
          </a:p>
          <a:p>
            <a:endParaRPr lang="en-US" altLang="en-US" sz="180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 only thing secret about a secure system should be the “secret key”</a:t>
            </a:r>
          </a:p>
          <a:p>
            <a:pPr>
              <a:buFont typeface="Wingdings" charset="2"/>
              <a:buNone/>
            </a:pPr>
            <a:r>
              <a:rPr lang="en-US" altLang="ja-JP">
                <a:ea typeface="ＭＳ Ｐゴシック" charset="-128"/>
              </a:rPr>
              <a:t>	–</a:t>
            </a:r>
            <a:r>
              <a:rPr lang="en-US" altLang="en-US">
                <a:ea typeface="ＭＳ Ｐゴシック" charset="-128"/>
              </a:rPr>
              <a:t>Kerckhoffs’ principle</a:t>
            </a:r>
          </a:p>
          <a:p>
            <a:r>
              <a:rPr lang="en-US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The enemy knows the system</a:t>
            </a:r>
            <a:r>
              <a:rPr lang="en-US" altLang="en-US">
                <a:ea typeface="ＭＳ Ｐゴシック" charset="-128"/>
              </a:rPr>
              <a:t>”</a:t>
            </a:r>
            <a:endParaRPr lang="en-US" altLang="ja-JP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	–Shannon’s maxim</a:t>
            </a:r>
          </a:p>
        </p:txBody>
      </p:sp>
    </p:spTree>
    <p:extLst>
      <p:ext uri="{BB962C8B-B14F-4D97-AF65-F5344CB8AC3E}">
        <p14:creationId xmlns:p14="http://schemas.microsoft.com/office/powerpoint/2010/main" val="39538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Safety vs. Security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Think like an adversary!</a:t>
            </a:r>
          </a:p>
          <a:p>
            <a:r>
              <a:rPr lang="en-US" altLang="en-US">
                <a:ea typeface="ＭＳ Ｐゴシック" charset="-128"/>
              </a:rPr>
              <a:t>Random → malicious faults</a:t>
            </a:r>
          </a:p>
          <a:p>
            <a:r>
              <a:rPr lang="en-US" altLang="en-US" i="1">
                <a:ea typeface="ＭＳ Ｐゴシック" charset="-128"/>
              </a:rPr>
              <a:t>Engineering</a:t>
            </a:r>
            <a:r>
              <a:rPr lang="en-US" altLang="en-US">
                <a:ea typeface="ＭＳ Ｐゴシック" charset="-128"/>
              </a:rPr>
              <a:t> for security:</a:t>
            </a:r>
          </a:p>
          <a:p>
            <a:pPr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	“W</a:t>
            </a:r>
            <a:r>
              <a:rPr lang="en-US" altLang="ja-JP">
                <a:ea typeface="ＭＳ Ｐゴシック" charset="-128"/>
              </a:rPr>
              <a:t>hat’s the worst that can happen?”</a:t>
            </a:r>
          </a:p>
          <a:p>
            <a:pPr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		Assume it will…</a:t>
            </a:r>
          </a:p>
          <a:p>
            <a:r>
              <a:rPr lang="en-US" altLang="en-US">
                <a:ea typeface="ＭＳ Ｐゴシック" charset="-128"/>
              </a:rPr>
              <a:t>Always, always, </a:t>
            </a:r>
            <a:r>
              <a:rPr lang="en-US" altLang="en-US" b="1">
                <a:ea typeface="ＭＳ Ｐゴシック" charset="-128"/>
              </a:rPr>
              <a:t>ALWAYS </a:t>
            </a:r>
            <a:r>
              <a:rPr lang="en-US" altLang="en-US">
                <a:ea typeface="ＭＳ Ｐゴシック" charset="-128"/>
              </a:rPr>
              <a:t>state your assumptions!</a:t>
            </a:r>
          </a:p>
        </p:txBody>
      </p:sp>
      <p:pic>
        <p:nvPicPr>
          <p:cNvPr id="4" name="Picture 38" descr="evil_ey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3398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7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Tools: Encryption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Basic idea: </a:t>
            </a:r>
            <a:r>
              <a:rPr lang="en-US" altLang="en-US">
                <a:ea typeface="ＭＳ Ｐゴシック" charset="-128"/>
              </a:rPr>
              <a:t>someone seeing ciphertext learns nothing about plaintext without correct key</a:t>
            </a:r>
          </a:p>
          <a:p>
            <a:pPr eaLnBrk="1" hangingPunct="1"/>
            <a:r>
              <a:rPr lang="en-US" altLang="en-US" b="1" i="1">
                <a:ea typeface="ＭＳ Ｐゴシック" charset="-128"/>
              </a:rPr>
              <a:t>With or without authentication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Symmetric – based on tests/best guess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e.g. AES (block cipher)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Asymmetric – based on math assumptions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e.g. RSA</a:t>
            </a:r>
          </a:p>
        </p:txBody>
      </p:sp>
    </p:spTree>
    <p:extLst>
      <p:ext uri="{BB962C8B-B14F-4D97-AF65-F5344CB8AC3E}">
        <p14:creationId xmlns:p14="http://schemas.microsoft.com/office/powerpoint/2010/main" val="11593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Authenticity and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Basic ideas: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Authenticity: the message was produced by a specific known subject</a:t>
            </a:r>
          </a:p>
          <a:p>
            <a:pPr lvl="1" eaLnBrk="1" hangingPunct="1"/>
            <a:endParaRPr lang="en-US" altLang="en-US" sz="800">
              <a:ea typeface="ＭＳ Ｐゴシック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Authentication ≠ integrity</a:t>
            </a:r>
          </a:p>
          <a:p>
            <a:pPr lvl="1" eaLnBrk="1" hangingPunct="1"/>
            <a:endParaRPr lang="en-US" altLang="en-US" sz="800">
              <a:ea typeface="ＭＳ Ｐゴシック" charset="-128"/>
            </a:endParaRPr>
          </a:p>
          <a:p>
            <a:pPr lvl="1" eaLnBrk="1" hangingPunct="1"/>
            <a:r>
              <a:rPr lang="en-US" altLang="en-US">
                <a:ea typeface="ＭＳ Ｐゴシック" charset="-128"/>
              </a:rPr>
              <a:t>Integrity: the message has not been altered between source and destination</a:t>
            </a:r>
            <a:endParaRPr lang="en-US" altLang="en-US" sz="1200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Messages without integrity protection vulnerable to chosen ciphertext attack</a:t>
            </a:r>
          </a:p>
        </p:txBody>
      </p:sp>
    </p:spTree>
    <p:extLst>
      <p:ext uri="{BB962C8B-B14F-4D97-AF65-F5344CB8AC3E}">
        <p14:creationId xmlns:p14="http://schemas.microsoft.com/office/powerpoint/2010/main" val="28100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r>
              <a:rPr lang="en-US" altLang="en-US" dirty="0">
                <a:ea typeface="ＭＳ Ｐゴシック" charset="-128"/>
              </a:rPr>
              <a:t>TCP Packet Pacing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95400"/>
            <a:ext cx="8575675" cy="495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r>
              <a:rPr lang="en-US" altLang="en-US" sz="2800" dirty="0">
                <a:ea typeface="ＭＳ Ｐゴシック" charset="-128"/>
              </a:rPr>
              <a:t>Congestion window helps to </a:t>
            </a:r>
            <a:r>
              <a:rPr lang="en-US" altLang="ja-JP" sz="2800" dirty="0">
                <a:ea typeface="ＭＳ Ｐゴシック" charset="-128"/>
              </a:rPr>
              <a:t>“pace” the transmission of data packets</a:t>
            </a:r>
          </a:p>
          <a:p>
            <a:r>
              <a:rPr lang="en-US" altLang="en-US" sz="2800" dirty="0">
                <a:ea typeface="ＭＳ Ｐゴシック" charset="-128"/>
              </a:rPr>
              <a:t>In steady state, a packet is sent when an ACK is received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Data transmission remains smooth, once it is smooth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Self-clocking behavior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33400" y="3962400"/>
            <a:ext cx="8229600" cy="228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11397" name="Line 5"/>
          <p:cNvSpPr>
            <a:spLocks noChangeShapeType="1"/>
          </p:cNvSpPr>
          <p:nvPr/>
        </p:nvSpPr>
        <p:spPr bwMode="auto">
          <a:xfrm>
            <a:off x="1676400" y="4348163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398" name="Line 6"/>
          <p:cNvSpPr>
            <a:spLocks noChangeShapeType="1"/>
          </p:cNvSpPr>
          <p:nvPr/>
        </p:nvSpPr>
        <p:spPr bwMode="auto">
          <a:xfrm>
            <a:off x="1676400" y="479425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399" name="Line 7"/>
          <p:cNvSpPr>
            <a:spLocks noChangeShapeType="1"/>
          </p:cNvSpPr>
          <p:nvPr/>
        </p:nvSpPr>
        <p:spPr bwMode="auto">
          <a:xfrm>
            <a:off x="3048000" y="4497388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0" name="Line 8"/>
          <p:cNvSpPr>
            <a:spLocks noChangeShapeType="1"/>
          </p:cNvSpPr>
          <p:nvPr/>
        </p:nvSpPr>
        <p:spPr bwMode="auto">
          <a:xfrm>
            <a:off x="3048000" y="4646613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1" name="Line 9"/>
          <p:cNvSpPr>
            <a:spLocks noChangeShapeType="1"/>
          </p:cNvSpPr>
          <p:nvPr/>
        </p:nvSpPr>
        <p:spPr bwMode="auto">
          <a:xfrm>
            <a:off x="2743200" y="4348163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2" name="Line 10"/>
          <p:cNvSpPr>
            <a:spLocks noChangeShapeType="1"/>
          </p:cNvSpPr>
          <p:nvPr/>
        </p:nvSpPr>
        <p:spPr bwMode="auto">
          <a:xfrm flipV="1">
            <a:off x="2743200" y="4646613"/>
            <a:ext cx="304800" cy="14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3" name="Line 11"/>
          <p:cNvSpPr>
            <a:spLocks noChangeShapeType="1"/>
          </p:cNvSpPr>
          <p:nvPr/>
        </p:nvSpPr>
        <p:spPr bwMode="auto">
          <a:xfrm>
            <a:off x="6096000" y="4348163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4" name="Line 12"/>
          <p:cNvSpPr>
            <a:spLocks noChangeShapeType="1"/>
          </p:cNvSpPr>
          <p:nvPr/>
        </p:nvSpPr>
        <p:spPr bwMode="auto">
          <a:xfrm>
            <a:off x="6096000" y="479425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5" name="Line 13"/>
          <p:cNvSpPr>
            <a:spLocks noChangeShapeType="1"/>
          </p:cNvSpPr>
          <p:nvPr/>
        </p:nvSpPr>
        <p:spPr bwMode="auto">
          <a:xfrm>
            <a:off x="5791200" y="4646613"/>
            <a:ext cx="304800" cy="14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6" name="Line 14"/>
          <p:cNvSpPr>
            <a:spLocks noChangeShapeType="1"/>
          </p:cNvSpPr>
          <p:nvPr/>
        </p:nvSpPr>
        <p:spPr bwMode="auto">
          <a:xfrm flipV="1">
            <a:off x="5791200" y="4348163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7" name="Rectangle 15"/>
          <p:cNvSpPr>
            <a:spLocks noChangeArrowheads="1"/>
          </p:cNvSpPr>
          <p:nvPr/>
        </p:nvSpPr>
        <p:spPr bwMode="auto">
          <a:xfrm>
            <a:off x="21336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8" name="Rectangle 16"/>
          <p:cNvSpPr>
            <a:spLocks noChangeArrowheads="1"/>
          </p:cNvSpPr>
          <p:nvPr/>
        </p:nvSpPr>
        <p:spPr bwMode="auto">
          <a:xfrm>
            <a:off x="22860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09" name="Rectangle 17"/>
          <p:cNvSpPr>
            <a:spLocks noChangeArrowheads="1"/>
          </p:cNvSpPr>
          <p:nvPr/>
        </p:nvSpPr>
        <p:spPr bwMode="auto">
          <a:xfrm>
            <a:off x="24384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0" name="Rectangle 18"/>
          <p:cNvSpPr>
            <a:spLocks noChangeArrowheads="1"/>
          </p:cNvSpPr>
          <p:nvPr/>
        </p:nvSpPr>
        <p:spPr bwMode="auto">
          <a:xfrm>
            <a:off x="25908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1" name="Rectangle 19"/>
          <p:cNvSpPr>
            <a:spLocks noChangeArrowheads="1"/>
          </p:cNvSpPr>
          <p:nvPr/>
        </p:nvSpPr>
        <p:spPr bwMode="auto">
          <a:xfrm>
            <a:off x="3200400" y="4497388"/>
            <a:ext cx="7620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2" name="Rectangle 20"/>
          <p:cNvSpPr>
            <a:spLocks noChangeArrowheads="1"/>
          </p:cNvSpPr>
          <p:nvPr/>
        </p:nvSpPr>
        <p:spPr bwMode="auto">
          <a:xfrm>
            <a:off x="4114800" y="4497388"/>
            <a:ext cx="7620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3" name="Rectangle 21"/>
          <p:cNvSpPr>
            <a:spLocks noChangeArrowheads="1"/>
          </p:cNvSpPr>
          <p:nvPr/>
        </p:nvSpPr>
        <p:spPr bwMode="auto">
          <a:xfrm>
            <a:off x="5029200" y="4497388"/>
            <a:ext cx="7620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4" name="Rectangle 22"/>
          <p:cNvSpPr>
            <a:spLocks noChangeArrowheads="1"/>
          </p:cNvSpPr>
          <p:nvPr/>
        </p:nvSpPr>
        <p:spPr bwMode="auto">
          <a:xfrm>
            <a:off x="61722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5" name="Rectangle 23"/>
          <p:cNvSpPr>
            <a:spLocks noChangeArrowheads="1"/>
          </p:cNvSpPr>
          <p:nvPr/>
        </p:nvSpPr>
        <p:spPr bwMode="auto">
          <a:xfrm>
            <a:off x="67818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6" name="Line 24"/>
          <p:cNvSpPr>
            <a:spLocks noChangeShapeType="1"/>
          </p:cNvSpPr>
          <p:nvPr/>
        </p:nvSpPr>
        <p:spPr bwMode="auto">
          <a:xfrm>
            <a:off x="1828800" y="55880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7" name="Line 25"/>
          <p:cNvSpPr>
            <a:spLocks noChangeShapeType="1"/>
          </p:cNvSpPr>
          <p:nvPr/>
        </p:nvSpPr>
        <p:spPr bwMode="auto">
          <a:xfrm>
            <a:off x="1828800" y="60340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8" name="Line 26"/>
          <p:cNvSpPr>
            <a:spLocks noChangeShapeType="1"/>
          </p:cNvSpPr>
          <p:nvPr/>
        </p:nvSpPr>
        <p:spPr bwMode="auto">
          <a:xfrm>
            <a:off x="3200400" y="5737225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19" name="Line 27"/>
          <p:cNvSpPr>
            <a:spLocks noChangeShapeType="1"/>
          </p:cNvSpPr>
          <p:nvPr/>
        </p:nvSpPr>
        <p:spPr bwMode="auto">
          <a:xfrm>
            <a:off x="3200400" y="5886450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0" name="Line 28"/>
          <p:cNvSpPr>
            <a:spLocks noChangeShapeType="1"/>
          </p:cNvSpPr>
          <p:nvPr/>
        </p:nvSpPr>
        <p:spPr bwMode="auto">
          <a:xfrm>
            <a:off x="2895600" y="5588000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1" name="Line 29"/>
          <p:cNvSpPr>
            <a:spLocks noChangeShapeType="1"/>
          </p:cNvSpPr>
          <p:nvPr/>
        </p:nvSpPr>
        <p:spPr bwMode="auto">
          <a:xfrm flipV="1">
            <a:off x="2895600" y="5886450"/>
            <a:ext cx="30480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2" name="Line 30"/>
          <p:cNvSpPr>
            <a:spLocks noChangeShapeType="1"/>
          </p:cNvSpPr>
          <p:nvPr/>
        </p:nvSpPr>
        <p:spPr bwMode="auto">
          <a:xfrm>
            <a:off x="6248400" y="55880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3" name="Line 31"/>
          <p:cNvSpPr>
            <a:spLocks noChangeShapeType="1"/>
          </p:cNvSpPr>
          <p:nvPr/>
        </p:nvSpPr>
        <p:spPr bwMode="auto">
          <a:xfrm>
            <a:off x="6248400" y="60340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4" name="Line 32"/>
          <p:cNvSpPr>
            <a:spLocks noChangeShapeType="1"/>
          </p:cNvSpPr>
          <p:nvPr/>
        </p:nvSpPr>
        <p:spPr bwMode="auto">
          <a:xfrm>
            <a:off x="5943600" y="5886450"/>
            <a:ext cx="30480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5" name="Line 33"/>
          <p:cNvSpPr>
            <a:spLocks noChangeShapeType="1"/>
          </p:cNvSpPr>
          <p:nvPr/>
        </p:nvSpPr>
        <p:spPr bwMode="auto">
          <a:xfrm flipV="1">
            <a:off x="5943600" y="5588000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6" name="Rectangle 34"/>
          <p:cNvSpPr>
            <a:spLocks noChangeArrowheads="1"/>
          </p:cNvSpPr>
          <p:nvPr/>
        </p:nvSpPr>
        <p:spPr bwMode="auto">
          <a:xfrm>
            <a:off x="33528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7" name="Line 35"/>
          <p:cNvSpPr>
            <a:spLocks noChangeShapeType="1"/>
          </p:cNvSpPr>
          <p:nvPr/>
        </p:nvSpPr>
        <p:spPr bwMode="auto">
          <a:xfrm>
            <a:off x="64008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8" name="Line 36"/>
          <p:cNvSpPr>
            <a:spLocks noChangeShapeType="1"/>
          </p:cNvSpPr>
          <p:nvPr/>
        </p:nvSpPr>
        <p:spPr bwMode="auto">
          <a:xfrm>
            <a:off x="70104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29" name="Line 37"/>
          <p:cNvSpPr>
            <a:spLocks noChangeShapeType="1"/>
          </p:cNvSpPr>
          <p:nvPr/>
        </p:nvSpPr>
        <p:spPr bwMode="auto">
          <a:xfrm>
            <a:off x="6248400" y="424973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30" name="Text Box 38"/>
          <p:cNvSpPr txBox="1">
            <a:spLocks noChangeArrowheads="1"/>
          </p:cNvSpPr>
          <p:nvPr/>
        </p:nvSpPr>
        <p:spPr bwMode="auto">
          <a:xfrm>
            <a:off x="6324600" y="43434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</a:t>
            </a: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11431" name="Line 39"/>
          <p:cNvSpPr>
            <a:spLocks noChangeShapeType="1"/>
          </p:cNvSpPr>
          <p:nvPr/>
        </p:nvSpPr>
        <p:spPr bwMode="auto">
          <a:xfrm>
            <a:off x="4191000" y="4397375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32" name="Text Box 40"/>
          <p:cNvSpPr txBox="1">
            <a:spLocks noChangeArrowheads="1"/>
          </p:cNvSpPr>
          <p:nvPr/>
        </p:nvSpPr>
        <p:spPr bwMode="auto">
          <a:xfrm>
            <a:off x="4278313" y="3962400"/>
            <a:ext cx="446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b</a:t>
            </a: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11433" name="Line 41"/>
          <p:cNvSpPr>
            <a:spLocks noChangeShapeType="1"/>
          </p:cNvSpPr>
          <p:nvPr/>
        </p:nvSpPr>
        <p:spPr bwMode="auto">
          <a:xfrm>
            <a:off x="6400800" y="61341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34" name="Text Box 42"/>
          <p:cNvSpPr txBox="1">
            <a:spLocks noChangeArrowheads="1"/>
          </p:cNvSpPr>
          <p:nvPr/>
        </p:nvSpPr>
        <p:spPr bwMode="auto">
          <a:xfrm>
            <a:off x="6524625" y="56388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sz="20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</a:t>
            </a: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11435" name="Text Box 43"/>
          <p:cNvSpPr txBox="1">
            <a:spLocks noChangeArrowheads="1"/>
          </p:cNvSpPr>
          <p:nvPr/>
        </p:nvSpPr>
        <p:spPr bwMode="auto">
          <a:xfrm>
            <a:off x="4354513" y="5867400"/>
            <a:ext cx="446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sz="20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b</a:t>
            </a: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11436" name="Rectangle 44"/>
          <p:cNvSpPr>
            <a:spLocks noChangeArrowheads="1"/>
          </p:cNvSpPr>
          <p:nvPr/>
        </p:nvSpPr>
        <p:spPr bwMode="auto">
          <a:xfrm>
            <a:off x="48006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37" name="Rectangle 45"/>
          <p:cNvSpPr>
            <a:spLocks noChangeArrowheads="1"/>
          </p:cNvSpPr>
          <p:nvPr/>
        </p:nvSpPr>
        <p:spPr bwMode="auto">
          <a:xfrm>
            <a:off x="57150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38" name="Line 46"/>
          <p:cNvSpPr>
            <a:spLocks noChangeShapeType="1"/>
          </p:cNvSpPr>
          <p:nvPr/>
        </p:nvSpPr>
        <p:spPr bwMode="auto">
          <a:xfrm>
            <a:off x="4191000" y="593566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39" name="Rectangle 47"/>
          <p:cNvSpPr>
            <a:spLocks noChangeArrowheads="1"/>
          </p:cNvSpPr>
          <p:nvPr/>
        </p:nvSpPr>
        <p:spPr bwMode="auto">
          <a:xfrm>
            <a:off x="40386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0" name="Line 48"/>
          <p:cNvSpPr>
            <a:spLocks noChangeShapeType="1"/>
          </p:cNvSpPr>
          <p:nvPr/>
        </p:nvSpPr>
        <p:spPr bwMode="auto">
          <a:xfrm>
            <a:off x="3200400" y="474503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1" name="Line 49"/>
          <p:cNvSpPr>
            <a:spLocks noChangeShapeType="1"/>
          </p:cNvSpPr>
          <p:nvPr/>
        </p:nvSpPr>
        <p:spPr bwMode="auto">
          <a:xfrm flipH="1">
            <a:off x="4953000" y="5688013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2" name="Freeform 50"/>
          <p:cNvSpPr>
            <a:spLocks/>
          </p:cNvSpPr>
          <p:nvPr/>
        </p:nvSpPr>
        <p:spPr bwMode="auto">
          <a:xfrm>
            <a:off x="7086600" y="4546600"/>
            <a:ext cx="762000" cy="1239838"/>
          </a:xfrm>
          <a:custGeom>
            <a:avLst/>
            <a:gdLst>
              <a:gd name="T0" fmla="*/ 23 w 480"/>
              <a:gd name="T1" fmla="*/ 1 h 1200"/>
              <a:gd name="T2" fmla="*/ 109 w 480"/>
              <a:gd name="T3" fmla="*/ 9 h 1200"/>
              <a:gd name="T4" fmla="*/ 480 w 480"/>
              <a:gd name="T5" fmla="*/ 0 h 1200"/>
              <a:gd name="T6" fmla="*/ 480 w 480"/>
              <a:gd name="T7" fmla="*/ 1200 h 1200"/>
              <a:gd name="T8" fmla="*/ 48 w 480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200">
                <a:moveTo>
                  <a:pt x="23" y="1"/>
                </a:moveTo>
                <a:cubicBezTo>
                  <a:pt x="0" y="1"/>
                  <a:pt x="62" y="9"/>
                  <a:pt x="109" y="9"/>
                </a:cubicBezTo>
                <a:lnTo>
                  <a:pt x="480" y="0"/>
                </a:lnTo>
                <a:lnTo>
                  <a:pt x="480" y="1200"/>
                </a:lnTo>
                <a:lnTo>
                  <a:pt x="48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3" name="Line 51"/>
          <p:cNvSpPr>
            <a:spLocks noChangeShapeType="1"/>
          </p:cNvSpPr>
          <p:nvPr/>
        </p:nvSpPr>
        <p:spPr bwMode="auto">
          <a:xfrm>
            <a:off x="21336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4" name="Line 52"/>
          <p:cNvSpPr>
            <a:spLocks noChangeShapeType="1"/>
          </p:cNvSpPr>
          <p:nvPr/>
        </p:nvSpPr>
        <p:spPr bwMode="auto">
          <a:xfrm>
            <a:off x="27432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5" name="Freeform 53"/>
          <p:cNvSpPr>
            <a:spLocks/>
          </p:cNvSpPr>
          <p:nvPr/>
        </p:nvSpPr>
        <p:spPr bwMode="auto">
          <a:xfrm flipH="1" flipV="1">
            <a:off x="1143000" y="4595813"/>
            <a:ext cx="762000" cy="1239837"/>
          </a:xfrm>
          <a:custGeom>
            <a:avLst/>
            <a:gdLst>
              <a:gd name="T0" fmla="*/ 23 w 480"/>
              <a:gd name="T1" fmla="*/ 1 h 1200"/>
              <a:gd name="T2" fmla="*/ 109 w 480"/>
              <a:gd name="T3" fmla="*/ 9 h 1200"/>
              <a:gd name="T4" fmla="*/ 480 w 480"/>
              <a:gd name="T5" fmla="*/ 0 h 1200"/>
              <a:gd name="T6" fmla="*/ 480 w 480"/>
              <a:gd name="T7" fmla="*/ 1200 h 1200"/>
              <a:gd name="T8" fmla="*/ 48 w 480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200">
                <a:moveTo>
                  <a:pt x="23" y="1"/>
                </a:moveTo>
                <a:cubicBezTo>
                  <a:pt x="0" y="1"/>
                  <a:pt x="62" y="9"/>
                  <a:pt x="109" y="9"/>
                </a:cubicBezTo>
                <a:lnTo>
                  <a:pt x="480" y="0"/>
                </a:lnTo>
                <a:lnTo>
                  <a:pt x="480" y="1200"/>
                </a:lnTo>
                <a:lnTo>
                  <a:pt x="48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1446" name="Text Box 54"/>
          <p:cNvSpPr txBox="1">
            <a:spLocks noChangeArrowheads="1"/>
          </p:cNvSpPr>
          <p:nvPr/>
        </p:nvSpPr>
        <p:spPr bwMode="auto">
          <a:xfrm>
            <a:off x="6661150" y="5081588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Receiver</a:t>
            </a:r>
          </a:p>
        </p:txBody>
      </p:sp>
      <p:sp>
        <p:nvSpPr>
          <p:cNvPr id="1211447" name="Text Box 55"/>
          <p:cNvSpPr txBox="1">
            <a:spLocks noChangeArrowheads="1"/>
          </p:cNvSpPr>
          <p:nvPr/>
        </p:nvSpPr>
        <p:spPr bwMode="auto">
          <a:xfrm>
            <a:off x="1173163" y="502285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Sender</a:t>
            </a:r>
          </a:p>
        </p:txBody>
      </p:sp>
      <p:sp>
        <p:nvSpPr>
          <p:cNvPr id="1211448" name="Text Box 56"/>
          <p:cNvSpPr txBox="1">
            <a:spLocks noChangeArrowheads="1"/>
          </p:cNvSpPr>
          <p:nvPr/>
        </p:nvSpPr>
        <p:spPr bwMode="auto">
          <a:xfrm>
            <a:off x="2209800" y="5638800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sz="2000" baseline="-250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</a:t>
            </a: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11449" name="Line 57"/>
          <p:cNvSpPr>
            <a:spLocks noChangeShapeType="1"/>
          </p:cNvSpPr>
          <p:nvPr/>
        </p:nvSpPr>
        <p:spPr bwMode="auto">
          <a:xfrm>
            <a:off x="2133600" y="608488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F65AE-D614-2645-AA0B-BC574D20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7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Key Agreement: Person-in-the-middle</a:t>
            </a:r>
            <a:endParaRPr lang="en-US" altLang="en-US" sz="3600">
              <a:latin typeface="Calibri" charset="0"/>
              <a:ea typeface="ＭＳ Ｐゴシック" charset="-128"/>
            </a:endParaRPr>
          </a:p>
        </p:txBody>
      </p:sp>
      <p:sp>
        <p:nvSpPr>
          <p:cNvPr id="16387" name="Line 5"/>
          <p:cNvSpPr>
            <a:spLocks noChangeShapeType="1"/>
          </p:cNvSpPr>
          <p:nvPr/>
        </p:nvSpPr>
        <p:spPr bwMode="auto">
          <a:xfrm flipV="1">
            <a:off x="1371600" y="2743200"/>
            <a:ext cx="6248400" cy="2743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ＭＳ Ｐゴシック" charset="-128"/>
            </a:endParaRPr>
          </a:p>
        </p:txBody>
      </p:sp>
      <p:grpSp>
        <p:nvGrpSpPr>
          <p:cNvPr id="49155" name="Group 45"/>
          <p:cNvGrpSpPr>
            <a:grpSpLocks/>
          </p:cNvGrpSpPr>
          <p:nvPr/>
        </p:nvGrpSpPr>
        <p:grpSpPr bwMode="auto">
          <a:xfrm>
            <a:off x="152400" y="5257800"/>
            <a:ext cx="1447800" cy="1371600"/>
            <a:chOff x="0" y="3312"/>
            <a:chExt cx="912" cy="864"/>
          </a:xfrm>
        </p:grpSpPr>
        <p:sp>
          <p:nvSpPr>
            <p:cNvPr id="16404" name="Text Box 43"/>
            <p:cNvSpPr txBox="1">
              <a:spLocks noChangeArrowheads="1"/>
            </p:cNvSpPr>
            <p:nvPr/>
          </p:nvSpPr>
          <p:spPr bwMode="auto">
            <a:xfrm>
              <a:off x="0" y="331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Alice</a:t>
              </a:r>
            </a:p>
          </p:txBody>
        </p:sp>
        <p:pic>
          <p:nvPicPr>
            <p:cNvPr id="49173" name="Picture 3" descr="Computer-256x2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156" name="Group 46"/>
          <p:cNvGrpSpPr>
            <a:grpSpLocks/>
          </p:cNvGrpSpPr>
          <p:nvPr/>
        </p:nvGrpSpPr>
        <p:grpSpPr bwMode="auto">
          <a:xfrm>
            <a:off x="7543800" y="1447800"/>
            <a:ext cx="1447800" cy="1371600"/>
            <a:chOff x="0" y="3312"/>
            <a:chExt cx="912" cy="864"/>
          </a:xfrm>
        </p:grpSpPr>
        <p:sp>
          <p:nvSpPr>
            <p:cNvPr id="16402" name="Text Box 48"/>
            <p:cNvSpPr txBox="1">
              <a:spLocks noChangeArrowheads="1"/>
            </p:cNvSpPr>
            <p:nvPr/>
          </p:nvSpPr>
          <p:spPr bwMode="auto">
            <a:xfrm>
              <a:off x="0" y="331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Bob</a:t>
              </a:r>
            </a:p>
          </p:txBody>
        </p:sp>
        <p:pic>
          <p:nvPicPr>
            <p:cNvPr id="49171" name="Picture 47" descr="Computer-256x2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59" name="Picture 51" descr="lock-48x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989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096000" y="228600"/>
            <a:ext cx="1536700" cy="1676400"/>
            <a:chOff x="3744" y="144"/>
            <a:chExt cx="968" cy="1056"/>
          </a:xfrm>
        </p:grpSpPr>
        <p:pic>
          <p:nvPicPr>
            <p:cNvPr id="49168" name="Picture 55" descr="Picture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44"/>
              <a:ext cx="96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57"/>
            <p:cNvSpPr txBox="1">
              <a:spLocks noChangeArrowheads="1"/>
            </p:cNvSpPr>
            <p:nvPr/>
          </p:nvSpPr>
          <p:spPr bwMode="auto">
            <a:xfrm>
              <a:off x="3992" y="43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Alice</a:t>
              </a:r>
            </a:p>
          </p:txBody>
        </p:sp>
      </p:grp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5457825" y="5334000"/>
            <a:ext cx="360997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3200" b="1" dirty="0">
                <a:latin typeface="+mn-lt"/>
                <a:cs typeface="ＭＳ Ｐゴシック" charset="-128"/>
              </a:rPr>
              <a:t>Private</a:t>
            </a:r>
          </a:p>
          <a:p>
            <a:pPr>
              <a:spcBef>
                <a:spcPts val="500"/>
              </a:spcBef>
              <a:defRPr/>
            </a:pPr>
            <a:r>
              <a:rPr lang="en-US" sz="3200" b="1" dirty="0">
                <a:latin typeface="+mn-lt"/>
                <a:cs typeface="ＭＳ Ｐゴシック" charset="-128"/>
              </a:rPr>
              <a:t>NOT Authenticated</a:t>
            </a:r>
          </a:p>
        </p:txBody>
      </p:sp>
      <p:pic>
        <p:nvPicPr>
          <p:cNvPr id="21" name="Picture 38" descr="evil_eyv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438400"/>
            <a:ext cx="13398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1981200" y="3379788"/>
            <a:ext cx="6248400" cy="2743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ＭＳ Ｐゴシック" charset="-128"/>
            </a:endParaRPr>
          </a:p>
        </p:txBody>
      </p:sp>
      <p:pic>
        <p:nvPicPr>
          <p:cNvPr id="49162" name="Picture 41" descr="thought_cloud_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43400"/>
            <a:ext cx="15382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2"/>
          <p:cNvSpPr txBox="1">
            <a:spLocks noChangeArrowheads="1"/>
          </p:cNvSpPr>
          <p:nvPr/>
        </p:nvSpPr>
        <p:spPr bwMode="auto">
          <a:xfrm>
            <a:off x="1981200" y="48006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latin typeface="+mn-lt"/>
                <a:cs typeface="ＭＳ Ｐゴシック" charset="-128"/>
              </a:rPr>
              <a:t>Bob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114800" y="1219200"/>
            <a:ext cx="1538288" cy="1677988"/>
            <a:chOff x="3962400" y="1219971"/>
            <a:chExt cx="1538288" cy="1676400"/>
          </a:xfrm>
        </p:grpSpPr>
        <p:pic>
          <p:nvPicPr>
            <p:cNvPr id="49166" name="Picture 41" descr="thought_cloud_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219971"/>
              <a:ext cx="153828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476750" y="1416635"/>
              <a:ext cx="457200" cy="8310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4800" b="1" dirty="0">
                  <a:solidFill>
                    <a:srgbClr val="BE0204"/>
                  </a:solidFill>
                  <a:latin typeface="+mn-lt"/>
                  <a:cs typeface="ＭＳ Ｐゴシック" charset="-128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5"/>
          <p:cNvSpPr>
            <a:spLocks noChangeShapeType="1"/>
          </p:cNvSpPr>
          <p:nvPr/>
        </p:nvSpPr>
        <p:spPr bwMode="auto">
          <a:xfrm flipV="1">
            <a:off x="1371600" y="4464050"/>
            <a:ext cx="2330450" cy="10223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ＭＳ Ｐゴシック" charset="-128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6423025" y="3379788"/>
            <a:ext cx="1806575" cy="793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ＭＳ Ｐゴシック" charset="-128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46725" y="1600200"/>
            <a:ext cx="1751013" cy="1676400"/>
            <a:chOff x="3879056" y="1128713"/>
            <a:chExt cx="1751194" cy="1676400"/>
          </a:xfrm>
        </p:grpSpPr>
        <p:pic>
          <p:nvPicPr>
            <p:cNvPr id="50199" name="Picture 41" descr="thought_cloud_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056" y="1128713"/>
              <a:ext cx="153828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014008" y="1585913"/>
              <a:ext cx="161624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 dirty="0" err="1">
                  <a:latin typeface="+mn-lt"/>
                  <a:cs typeface="ＭＳ Ｐゴシック" charset="-128"/>
                </a:rPr>
                <a:t>Muahaha</a:t>
              </a:r>
              <a:r>
                <a:rPr lang="en-US" sz="2000" b="1" dirty="0">
                  <a:latin typeface="+mn-lt"/>
                  <a:cs typeface="ＭＳ Ｐゴシック" charset="-128"/>
                </a:rPr>
                <a:t>!</a:t>
              </a:r>
            </a:p>
          </p:txBody>
        </p:sp>
      </p:grp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Key Agreement: Person-in-the-middle</a:t>
            </a:r>
          </a:p>
        </p:txBody>
      </p:sp>
      <p:grpSp>
        <p:nvGrpSpPr>
          <p:cNvPr id="50181" name="Group 45"/>
          <p:cNvGrpSpPr>
            <a:grpSpLocks/>
          </p:cNvGrpSpPr>
          <p:nvPr/>
        </p:nvGrpSpPr>
        <p:grpSpPr bwMode="auto">
          <a:xfrm>
            <a:off x="152400" y="5257800"/>
            <a:ext cx="1447800" cy="1371600"/>
            <a:chOff x="0" y="3312"/>
            <a:chExt cx="912" cy="864"/>
          </a:xfrm>
        </p:grpSpPr>
        <p:sp>
          <p:nvSpPr>
            <p:cNvPr id="16404" name="Text Box 43"/>
            <p:cNvSpPr txBox="1">
              <a:spLocks noChangeArrowheads="1"/>
            </p:cNvSpPr>
            <p:nvPr/>
          </p:nvSpPr>
          <p:spPr bwMode="auto">
            <a:xfrm>
              <a:off x="0" y="331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Alice</a:t>
              </a:r>
            </a:p>
          </p:txBody>
        </p:sp>
        <p:pic>
          <p:nvPicPr>
            <p:cNvPr id="50198" name="Picture 3" descr="Computer-256x2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82" name="Group 46"/>
          <p:cNvGrpSpPr>
            <a:grpSpLocks/>
          </p:cNvGrpSpPr>
          <p:nvPr/>
        </p:nvGrpSpPr>
        <p:grpSpPr bwMode="auto">
          <a:xfrm>
            <a:off x="7543800" y="1447800"/>
            <a:ext cx="1447800" cy="1371600"/>
            <a:chOff x="0" y="3312"/>
            <a:chExt cx="912" cy="864"/>
          </a:xfrm>
        </p:grpSpPr>
        <p:sp>
          <p:nvSpPr>
            <p:cNvPr id="16402" name="Text Box 48"/>
            <p:cNvSpPr txBox="1">
              <a:spLocks noChangeArrowheads="1"/>
            </p:cNvSpPr>
            <p:nvPr/>
          </p:nvSpPr>
          <p:spPr bwMode="auto">
            <a:xfrm>
              <a:off x="0" y="331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Bob</a:t>
              </a:r>
            </a:p>
          </p:txBody>
        </p:sp>
        <p:pic>
          <p:nvPicPr>
            <p:cNvPr id="50196" name="Picture 47" descr="Computer-256x2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59" name="Picture 51" descr="lock-48x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4756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096000" y="228600"/>
            <a:ext cx="1536700" cy="1676400"/>
            <a:chOff x="3744" y="144"/>
            <a:chExt cx="968" cy="1056"/>
          </a:xfrm>
        </p:grpSpPr>
        <p:pic>
          <p:nvPicPr>
            <p:cNvPr id="50193" name="Picture 55" descr="Picture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44"/>
              <a:ext cx="96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57"/>
            <p:cNvSpPr txBox="1">
              <a:spLocks noChangeArrowheads="1"/>
            </p:cNvSpPr>
            <p:nvPr/>
          </p:nvSpPr>
          <p:spPr bwMode="auto">
            <a:xfrm>
              <a:off x="3992" y="432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Alice?</a:t>
              </a:r>
            </a:p>
          </p:txBody>
        </p:sp>
      </p:grp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5446713" y="5334000"/>
            <a:ext cx="360997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3200" b="1" dirty="0">
                <a:latin typeface="+mn-lt"/>
                <a:cs typeface="ＭＳ Ｐゴシック" charset="-128"/>
              </a:rPr>
              <a:t>NOT Private</a:t>
            </a:r>
          </a:p>
          <a:p>
            <a:pPr>
              <a:spcBef>
                <a:spcPts val="500"/>
              </a:spcBef>
              <a:defRPr/>
            </a:pPr>
            <a:r>
              <a:rPr lang="en-US" sz="3200" b="1" dirty="0">
                <a:latin typeface="+mn-lt"/>
                <a:cs typeface="ＭＳ Ｐゴシック" charset="-128"/>
              </a:rPr>
              <a:t>NOT Authenticated</a:t>
            </a:r>
          </a:p>
        </p:txBody>
      </p:sp>
      <p:pic>
        <p:nvPicPr>
          <p:cNvPr id="21" name="Picture 38" descr="evil_ey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438400"/>
            <a:ext cx="13398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41" descr="thought_cloud_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43400"/>
            <a:ext cx="15382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2"/>
          <p:cNvSpPr txBox="1">
            <a:spLocks noChangeArrowheads="1"/>
          </p:cNvSpPr>
          <p:nvPr/>
        </p:nvSpPr>
        <p:spPr bwMode="auto">
          <a:xfrm>
            <a:off x="1981200" y="48006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latin typeface="+mn-lt"/>
                <a:cs typeface="ＭＳ Ｐゴシック" charset="-128"/>
              </a:rPr>
              <a:t>Bob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1981200" y="5257800"/>
            <a:ext cx="1976438" cy="868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ＭＳ Ｐゴシック" charset="-128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6164263" y="2732088"/>
            <a:ext cx="1447800" cy="6365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ＭＳ Ｐゴシック" charset="-128"/>
            </a:endParaRPr>
          </a:p>
        </p:txBody>
      </p:sp>
      <p:pic>
        <p:nvPicPr>
          <p:cNvPr id="29" name="Picture 51" descr="lock-48x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263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2166E-6 1.79547E-6 L 0.17005 0.158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4" y="7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  <a:ea typeface="ＭＳ Ｐゴシック" charset="-128"/>
              </a:rPr>
              <a:t>Tools: Authentication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Symmetric (shared key)</a:t>
            </a:r>
          </a:p>
          <a:p>
            <a:r>
              <a:rPr lang="en-US" altLang="en-US" dirty="0">
                <a:ea typeface="ＭＳ Ｐゴシック" charset="-128"/>
              </a:rPr>
              <a:t>Asymmetric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Trusted third party vs. trust-on-first-use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TLS (was SSL) and SSH</a:t>
            </a:r>
          </a:p>
          <a:p>
            <a:r>
              <a:rPr lang="en-US" altLang="en-US" dirty="0">
                <a:ea typeface="ＭＳ Ｐゴシック" charset="-128"/>
              </a:rPr>
              <a:t>Why is asymmetric crypto authenticated now, but not a moment ago?</a:t>
            </a:r>
          </a:p>
          <a:p>
            <a:r>
              <a:rPr lang="en-US" altLang="en-US" dirty="0">
                <a:ea typeface="ＭＳ Ｐゴシック" charset="-128"/>
              </a:rPr>
              <a:t>Symmetric is deniable</a:t>
            </a:r>
          </a:p>
          <a:p>
            <a:r>
              <a:rPr lang="en-US" altLang="en-US" dirty="0">
                <a:ea typeface="ＭＳ Ｐゴシック" charset="-128"/>
              </a:rPr>
              <a:t>SSH, TLS, VPN – which is asymmetric?</a:t>
            </a:r>
          </a:p>
        </p:txBody>
      </p:sp>
    </p:spTree>
    <p:extLst>
      <p:ext uri="{BB962C8B-B14F-4D97-AF65-F5344CB8AC3E}">
        <p14:creationId xmlns:p14="http://schemas.microsoft.com/office/powerpoint/2010/main" val="7523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71600" y="2743200"/>
            <a:ext cx="6248400" cy="2743200"/>
            <a:chOff x="1219200" y="2743200"/>
            <a:chExt cx="6248400" cy="2743200"/>
          </a:xfrm>
        </p:grpSpPr>
        <p:sp>
          <p:nvSpPr>
            <p:cNvPr id="16387" name="Line 5"/>
            <p:cNvSpPr>
              <a:spLocks noChangeShapeType="1"/>
            </p:cNvSpPr>
            <p:nvPr/>
          </p:nvSpPr>
          <p:spPr bwMode="auto">
            <a:xfrm flipV="1">
              <a:off x="1219200" y="2743200"/>
              <a:ext cx="6248400" cy="27432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ＭＳ Ｐゴシック" charset="-128"/>
              </a:endParaRPr>
            </a:p>
          </p:txBody>
        </p:sp>
        <p:pic>
          <p:nvPicPr>
            <p:cNvPr id="53273" name="Picture 17" descr="j033118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81" y="2937790"/>
              <a:ext cx="960438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charset="0"/>
                <a:ea typeface="ＭＳ Ｐゴシック" charset="-128"/>
              </a:rPr>
              <a:t>Certificates (TLS)</a:t>
            </a:r>
          </a:p>
        </p:txBody>
      </p:sp>
      <p:grpSp>
        <p:nvGrpSpPr>
          <p:cNvPr id="53251" name="Group 45"/>
          <p:cNvGrpSpPr>
            <a:grpSpLocks/>
          </p:cNvGrpSpPr>
          <p:nvPr/>
        </p:nvGrpSpPr>
        <p:grpSpPr bwMode="auto">
          <a:xfrm>
            <a:off x="152400" y="5257800"/>
            <a:ext cx="1447800" cy="1371600"/>
            <a:chOff x="0" y="3312"/>
            <a:chExt cx="912" cy="864"/>
          </a:xfrm>
        </p:grpSpPr>
        <p:sp>
          <p:nvSpPr>
            <p:cNvPr id="16404" name="Text Box 43"/>
            <p:cNvSpPr txBox="1">
              <a:spLocks noChangeArrowheads="1"/>
            </p:cNvSpPr>
            <p:nvPr/>
          </p:nvSpPr>
          <p:spPr bwMode="auto">
            <a:xfrm>
              <a:off x="0" y="331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Alice</a:t>
              </a:r>
            </a:p>
          </p:txBody>
        </p:sp>
        <p:pic>
          <p:nvPicPr>
            <p:cNvPr id="53271" name="Picture 3" descr="Computer-256x2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252" name="Group 46"/>
          <p:cNvGrpSpPr>
            <a:grpSpLocks/>
          </p:cNvGrpSpPr>
          <p:nvPr/>
        </p:nvGrpSpPr>
        <p:grpSpPr bwMode="auto">
          <a:xfrm>
            <a:off x="7543800" y="1447800"/>
            <a:ext cx="1447800" cy="1371600"/>
            <a:chOff x="0" y="3312"/>
            <a:chExt cx="912" cy="864"/>
          </a:xfrm>
        </p:grpSpPr>
        <p:sp>
          <p:nvSpPr>
            <p:cNvPr id="16402" name="Text Box 48"/>
            <p:cNvSpPr txBox="1">
              <a:spLocks noChangeArrowheads="1"/>
            </p:cNvSpPr>
            <p:nvPr/>
          </p:nvSpPr>
          <p:spPr bwMode="auto">
            <a:xfrm>
              <a:off x="0" y="3312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Bob</a:t>
              </a:r>
            </a:p>
          </p:txBody>
        </p:sp>
        <p:pic>
          <p:nvPicPr>
            <p:cNvPr id="53269" name="Picture 47" descr="Computer-256x2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36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59" name="Picture 51" descr="lock-48x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3989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096000" y="228600"/>
            <a:ext cx="1536700" cy="1676400"/>
            <a:chOff x="3744" y="144"/>
            <a:chExt cx="968" cy="1056"/>
          </a:xfrm>
        </p:grpSpPr>
        <p:pic>
          <p:nvPicPr>
            <p:cNvPr id="53266" name="Picture 55" descr="Picture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44"/>
              <a:ext cx="96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57"/>
            <p:cNvSpPr txBox="1">
              <a:spLocks noChangeArrowheads="1"/>
            </p:cNvSpPr>
            <p:nvPr/>
          </p:nvSpPr>
          <p:spPr bwMode="auto">
            <a:xfrm>
              <a:off x="3992" y="432"/>
              <a:ext cx="6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Alice!</a:t>
              </a:r>
            </a:p>
          </p:txBody>
        </p:sp>
      </p:grp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5534025" y="5334000"/>
            <a:ext cx="360997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3200" b="1" dirty="0">
                <a:latin typeface="+mn-lt"/>
                <a:cs typeface="ＭＳ Ｐゴシック" charset="-128"/>
              </a:rPr>
              <a:t>Private</a:t>
            </a:r>
          </a:p>
          <a:p>
            <a:pPr>
              <a:spcBef>
                <a:spcPts val="500"/>
              </a:spcBef>
              <a:defRPr/>
            </a:pPr>
            <a:r>
              <a:rPr lang="en-US" sz="3200" b="1" dirty="0">
                <a:latin typeface="+mn-lt"/>
                <a:cs typeface="ＭＳ Ｐゴシック" charset="-128"/>
              </a:rPr>
              <a:t>Authenticated</a:t>
            </a:r>
          </a:p>
        </p:txBody>
      </p:sp>
      <p:pic>
        <p:nvPicPr>
          <p:cNvPr id="53256" name="Picture 38" descr="evil_ey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438400"/>
            <a:ext cx="13398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41" descr="thought_cloud_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43400"/>
            <a:ext cx="15382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2"/>
          <p:cNvSpPr txBox="1">
            <a:spLocks noChangeArrowheads="1"/>
          </p:cNvSpPr>
          <p:nvPr/>
        </p:nvSpPr>
        <p:spPr bwMode="auto">
          <a:xfrm>
            <a:off x="1981200" y="4800600"/>
            <a:ext cx="137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latin typeface="+mn-lt"/>
                <a:cs typeface="ＭＳ Ｐゴシック" charset="-128"/>
              </a:rPr>
              <a:t>Bob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981200" y="3379788"/>
            <a:ext cx="6248400" cy="2743200"/>
            <a:chOff x="1828800" y="3380040"/>
            <a:chExt cx="6248400" cy="2743200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1828800" y="3380040"/>
              <a:ext cx="6248400" cy="27432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ＭＳ Ｐゴシック" charset="-128"/>
              </a:endParaRPr>
            </a:p>
          </p:txBody>
        </p:sp>
        <p:pic>
          <p:nvPicPr>
            <p:cNvPr id="53265" name="Picture 17" descr="j033118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640263"/>
              <a:ext cx="960438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114800" y="1262063"/>
            <a:ext cx="1857375" cy="1676400"/>
            <a:chOff x="3879056" y="1128713"/>
            <a:chExt cx="1857243" cy="1676400"/>
          </a:xfrm>
        </p:grpSpPr>
        <p:pic>
          <p:nvPicPr>
            <p:cNvPr id="53262" name="Picture 41" descr="thought_cloud_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056" y="1128713"/>
              <a:ext cx="153828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120339" y="1511300"/>
              <a:ext cx="1615960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latin typeface="+mn-lt"/>
                  <a:cs typeface="ＭＳ Ｐゴシック" charset="-128"/>
                </a:rPr>
                <a:t>CRAP!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8686800" cy="9906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TLS (was SSL/TLS)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15925" y="1295400"/>
            <a:ext cx="8499475" cy="495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How do we know a website is “genuine”?</a:t>
            </a:r>
          </a:p>
          <a:p>
            <a:r>
              <a:rPr lang="en-US" altLang="en-US">
                <a:ea typeface="ＭＳ Ｐゴシック" charset="-128"/>
              </a:rPr>
              <a:t>We trust a third party</a:t>
            </a:r>
          </a:p>
          <a:p>
            <a:r>
              <a:rPr lang="en-US" altLang="en-US">
                <a:ea typeface="ＭＳ Ｐゴシック" charset="-128"/>
              </a:rPr>
              <a:t>Not:</a:t>
            </a:r>
          </a:p>
          <a:p>
            <a:pPr lvl="1"/>
            <a:r>
              <a:rPr lang="en-US" altLang="en-US">
                <a:ea typeface="ＭＳ Ｐゴシック" charset="-128"/>
              </a:rPr>
              <a:t>“This is mybank.com”</a:t>
            </a:r>
          </a:p>
          <a:p>
            <a:r>
              <a:rPr lang="en-US" altLang="en-US">
                <a:ea typeface="ＭＳ Ｐゴシック" charset="-128"/>
              </a:rPr>
              <a:t>More like:</a:t>
            </a:r>
          </a:p>
          <a:p>
            <a:pPr lvl="1"/>
            <a:r>
              <a:rPr lang="en-US" altLang="en-US">
                <a:ea typeface="ＭＳ Ｐゴシック" charset="-128"/>
              </a:rPr>
              <a:t>“Trusted third party says ‘This is mybank.com’”</a:t>
            </a:r>
          </a:p>
          <a:p>
            <a:r>
              <a:rPr lang="en-US" altLang="en-US">
                <a:ea typeface="ＭＳ Ｐゴシック" charset="-128"/>
              </a:rPr>
              <a:t>What if we swap “trusted” parties?</a:t>
            </a:r>
          </a:p>
          <a:p>
            <a:r>
              <a:rPr lang="en-US" altLang="en-US" b="1">
                <a:ea typeface="ＭＳ Ｐゴシック" charset="-128"/>
              </a:rPr>
              <a:t>Trusted vs. trustworthy</a:t>
            </a:r>
          </a:p>
        </p:txBody>
      </p:sp>
    </p:spTree>
    <p:extLst>
      <p:ext uri="{BB962C8B-B14F-4D97-AF65-F5344CB8AC3E}">
        <p14:creationId xmlns:p14="http://schemas.microsoft.com/office/powerpoint/2010/main" val="24942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8686800" cy="990600"/>
          </a:xfrm>
        </p:spPr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Chain of Trust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User </a:t>
            </a:r>
            <a:r>
              <a:rPr lang="en-US" altLang="en-US" b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says:</a:t>
            </a:r>
          </a:p>
          <a:p>
            <a:pPr lvl="1"/>
            <a:r>
              <a:rPr lang="en-US" altLang="en-US">
                <a:ea typeface="ＭＳ Ｐゴシック" charset="-128"/>
              </a:rPr>
              <a:t>I want access to resource </a:t>
            </a:r>
            <a:r>
              <a:rPr lang="en-US" altLang="en-US" b="1">
                <a:ea typeface="ＭＳ Ｐゴシック" charset="-128"/>
              </a:rPr>
              <a:t>R</a:t>
            </a:r>
          </a:p>
          <a:p>
            <a:pPr lvl="1"/>
            <a:r>
              <a:rPr lang="en-US" altLang="en-US" b="1">
                <a:ea typeface="ＭＳ Ｐゴシック" charset="-128"/>
              </a:rPr>
              <a:t>Kerberos server</a:t>
            </a:r>
            <a:r>
              <a:rPr lang="en-US" altLang="en-US">
                <a:ea typeface="ＭＳ Ｐゴシック" charset="-128"/>
              </a:rPr>
              <a:t>, authenticate me!</a:t>
            </a:r>
          </a:p>
          <a:p>
            <a:r>
              <a:rPr lang="en-US" altLang="en-US" b="1" i="1">
                <a:ea typeface="ＭＳ Ｐゴシック" charset="-128"/>
              </a:rPr>
              <a:t>R</a:t>
            </a:r>
            <a:r>
              <a:rPr lang="en-US" altLang="en-US" i="1">
                <a:ea typeface="ＭＳ Ｐゴシック" charset="-128"/>
              </a:rPr>
              <a:t> does not know if </a:t>
            </a:r>
            <a:r>
              <a:rPr lang="en-US" altLang="en-US" b="1" i="1">
                <a:ea typeface="ＭＳ Ｐゴシック" charset="-128"/>
              </a:rPr>
              <a:t>A</a:t>
            </a:r>
            <a:r>
              <a:rPr lang="en-US" altLang="en-US" i="1">
                <a:ea typeface="ＭＳ Ｐゴシック" charset="-128"/>
              </a:rPr>
              <a:t> has rights to access </a:t>
            </a:r>
            <a:r>
              <a:rPr lang="en-US" altLang="en-US" b="1" i="1">
                <a:ea typeface="ＭＳ Ｐゴシック" charset="-128"/>
              </a:rPr>
              <a:t>R</a:t>
            </a:r>
          </a:p>
          <a:p>
            <a:r>
              <a:rPr lang="en-US" altLang="en-US" b="1">
                <a:ea typeface="ＭＳ Ｐゴシック" charset="-128"/>
              </a:rPr>
              <a:t>Kerberos server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lvl="1"/>
            <a:r>
              <a:rPr lang="en-US" altLang="en-US">
                <a:ea typeface="ＭＳ Ｐゴシック" charset="-128"/>
              </a:rPr>
              <a:t>Checks if </a:t>
            </a:r>
            <a:r>
              <a:rPr lang="en-US" altLang="en-US" b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is who she says she is</a:t>
            </a:r>
          </a:p>
          <a:p>
            <a:pPr lvl="1"/>
            <a:r>
              <a:rPr lang="en-US" altLang="en-US">
                <a:ea typeface="ＭＳ Ｐゴシック" charset="-128"/>
              </a:rPr>
              <a:t>Checks if </a:t>
            </a:r>
            <a:r>
              <a:rPr lang="en-US" altLang="en-US" b="1">
                <a:ea typeface="ＭＳ Ｐゴシック" charset="-128"/>
              </a:rPr>
              <a:t>A</a:t>
            </a:r>
            <a:r>
              <a:rPr lang="en-US" altLang="en-US">
                <a:ea typeface="ＭＳ Ｐゴシック" charset="-128"/>
              </a:rPr>
              <a:t> is authorized for access to </a:t>
            </a:r>
            <a:r>
              <a:rPr lang="en-US" altLang="en-US" b="1">
                <a:ea typeface="ＭＳ Ｐゴシック" charset="-128"/>
              </a:rPr>
              <a:t>R</a:t>
            </a:r>
          </a:p>
          <a:p>
            <a:r>
              <a:rPr lang="en-US" altLang="en-US" b="1">
                <a:ea typeface="ＭＳ Ｐゴシック" charset="-128"/>
              </a:rPr>
              <a:t>R</a:t>
            </a:r>
            <a:r>
              <a:rPr lang="en-US" altLang="en-US">
                <a:ea typeface="ＭＳ Ｐゴシック" charset="-128"/>
              </a:rPr>
              <a:t> trusts </a:t>
            </a:r>
            <a:r>
              <a:rPr lang="en-US" altLang="en-US" b="1">
                <a:ea typeface="ＭＳ Ｐゴシック" charset="-128"/>
              </a:rPr>
              <a:t>Kerberos server</a:t>
            </a:r>
            <a:r>
              <a:rPr lang="en-US" altLang="en-US">
                <a:ea typeface="ＭＳ Ｐゴシック" charset="-128"/>
              </a:rPr>
              <a:t> but not </a:t>
            </a:r>
            <a:r>
              <a:rPr lang="en-US" altLang="en-US" b="1">
                <a:ea typeface="ＭＳ Ｐゴシック" charset="-12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86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Final Exam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5400" b="1" dirty="0"/>
              <a:t>Final exam on Tuesday December 11</a:t>
            </a:r>
            <a:r>
              <a:rPr lang="en-US" sz="5400" b="1" baseline="30000" dirty="0"/>
              <a:t>th</a:t>
            </a:r>
            <a:r>
              <a:rPr lang="en-US" sz="5400" b="1" dirty="0"/>
              <a:t> at 4:10 pm</a:t>
            </a:r>
          </a:p>
          <a:p>
            <a:pPr marL="0" indent="0" algn="ctr">
              <a:buNone/>
            </a:pPr>
            <a:r>
              <a:rPr lang="en-US" dirty="0"/>
              <a:t>(same room as class)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CC5CC-C3FC-9948-9C32-A29CEFCD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7A563AB1-7E3C-C246-BD83-E3FB77932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Silly Window Syndrome</a:t>
            </a:r>
            <a:r>
              <a:rPr lang="en-US" altLang="en-US" b="1"/>
              <a:t> 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FFCCF3A7-60F7-8A41-A7C0-D7EAA1BDD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925" y="1295400"/>
            <a:ext cx="8499475" cy="49530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Interaction:</a:t>
            </a:r>
          </a:p>
          <a:p>
            <a:pPr lvl="1" eaLnBrk="1" hangingPunct="1"/>
            <a:r>
              <a:rPr lang="en-US" altLang="en-US" sz="2400" dirty="0"/>
              <a:t>After the receiving application reads an octet from a full buffer, one octet of space is available</a:t>
            </a:r>
          </a:p>
          <a:p>
            <a:pPr lvl="1" eaLnBrk="1" hangingPunct="1"/>
            <a:r>
              <a:rPr lang="en-US" altLang="en-US" sz="2400" dirty="0"/>
              <a:t>Then, TCP generates an ACK to advertise an “</a:t>
            </a:r>
            <a:r>
              <a:rPr lang="en-US" altLang="ja-JP" sz="2400" dirty="0"/>
              <a:t>available” window size of 1 octet</a:t>
            </a:r>
          </a:p>
          <a:p>
            <a:pPr lvl="1" eaLnBrk="1" hangingPunct="1"/>
            <a:r>
              <a:rPr lang="en-US" altLang="en-US" sz="2400" dirty="0"/>
              <a:t>The sending TCP implementation composes a segment containing 1 octet of data</a:t>
            </a:r>
          </a:p>
          <a:p>
            <a:pPr eaLnBrk="1" hangingPunct="1"/>
            <a:r>
              <a:rPr lang="en-US" altLang="en-US" sz="2800" dirty="0"/>
              <a:t>This interaction (called the </a:t>
            </a:r>
            <a:r>
              <a:rPr lang="en-US" altLang="en-US" sz="2800" b="1" dirty="0"/>
              <a:t>Silly Window Syndrome</a:t>
            </a:r>
            <a:r>
              <a:rPr lang="en-US" altLang="en-US" sz="2800" dirty="0"/>
              <a:t>) results in a steady state in which TCP sends a separate segment for each octet of data</a:t>
            </a:r>
          </a:p>
          <a:p>
            <a:pPr eaLnBrk="1" hangingPunct="1"/>
            <a:r>
              <a:rPr lang="en-US" altLang="en-US" sz="2800" dirty="0"/>
              <a:t>Each ACK advertises a small amount of space available, and each segment carries a small amount of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B7B336-4B5C-094C-A5DD-F5272988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1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5C19B25-6736-D545-83D7-897ACF6A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Avoiding Silly Window Syndrome</a:t>
            </a:r>
            <a:r>
              <a:rPr lang="en-US" altLang="en-US" b="1"/>
              <a:t> 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7682060-2766-4C40-AD2E-6AE3BE9BD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err="1"/>
              <a:t>Reciever</a:t>
            </a:r>
            <a:r>
              <a:rPr lang="en-US" altLang="en-US" sz="2800" b="1" dirty="0"/>
              <a:t>-Side Avoidance:</a:t>
            </a:r>
            <a:endParaRPr lang="en-US" altLang="en-US" sz="3200" b="1" dirty="0"/>
          </a:p>
          <a:p>
            <a:pPr lvl="1" eaLnBrk="1" hangingPunct="1"/>
            <a:r>
              <a:rPr lang="en-US" altLang="en-US" sz="2400" dirty="0"/>
              <a:t>Before sending an advertisement after advertising a zero window, wait for space to become available that is 50% of the total buffer size or equal to a maximum sized segment</a:t>
            </a:r>
          </a:p>
          <a:p>
            <a:pPr eaLnBrk="1" hangingPunct="1"/>
            <a:endParaRPr lang="en-US" altLang="en-US" sz="800" b="1" dirty="0"/>
          </a:p>
          <a:p>
            <a:pPr eaLnBrk="1" hangingPunct="1"/>
            <a:r>
              <a:rPr lang="en-US" altLang="en-US" sz="2800" b="1" dirty="0"/>
              <a:t>Sender-Side Avoidance (Nagle’s Algorithm):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When previous data has not been acknowledged, do not send additional data until a maximum-sized segment is full</a:t>
            </a:r>
          </a:p>
          <a:p>
            <a:pPr lvl="1" eaLnBrk="1" hangingPunct="1"/>
            <a:r>
              <a:rPr lang="en-US" altLang="en-US" sz="2400" dirty="0"/>
              <a:t>When an ACK arrives, send all data that has accumulated, even if the segment is not full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B61AE-00FC-974A-86A2-E9565443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22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4953000" y="1447800"/>
            <a:ext cx="3886200" cy="434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0"/>
              </a:lnSpc>
            </a:pPr>
            <a:endParaRPr lang="en-US" altLang="en-US">
              <a:latin typeface="Times New Roman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Slow Start Packet Pacing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11163" y="1371600"/>
            <a:ext cx="4313237" cy="4787900"/>
          </a:xfrm>
        </p:spPr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How do we get this clocking behavior to start?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Initialize </a:t>
            </a:r>
            <a:r>
              <a:rPr lang="en-US" altLang="en-US" sz="2400" dirty="0" err="1">
                <a:ea typeface="ＭＳ Ｐゴシック" charset="-128"/>
              </a:rPr>
              <a:t>cwnd</a:t>
            </a:r>
            <a:r>
              <a:rPr lang="en-US" altLang="en-US" sz="2400" dirty="0">
                <a:ea typeface="ＭＳ Ｐゴシック" charset="-128"/>
              </a:rPr>
              <a:t> = 1  (one MSS)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Upon receipt of every ACK, </a:t>
            </a:r>
            <a:r>
              <a:rPr lang="en-US" altLang="en-US" sz="2400" dirty="0" err="1">
                <a:ea typeface="ＭＳ Ｐゴシック" charset="-128"/>
              </a:rPr>
              <a:t>cwnd</a:t>
            </a:r>
            <a:r>
              <a:rPr lang="en-US" altLang="en-US" sz="2400" dirty="0">
                <a:ea typeface="ＭＳ Ｐゴシック" charset="-128"/>
              </a:rPr>
              <a:t> = </a:t>
            </a:r>
            <a:r>
              <a:rPr lang="en-US" altLang="en-US" sz="2400" dirty="0" err="1">
                <a:ea typeface="ＭＳ Ｐゴシック" charset="-128"/>
              </a:rPr>
              <a:t>cwnd</a:t>
            </a:r>
            <a:r>
              <a:rPr lang="en-US" altLang="en-US" sz="2400" dirty="0">
                <a:ea typeface="ＭＳ Ｐゴシック" charset="-128"/>
              </a:rPr>
              <a:t> + 1</a:t>
            </a:r>
          </a:p>
          <a:p>
            <a:r>
              <a:rPr lang="en-US" altLang="en-US" sz="2800" dirty="0">
                <a:ea typeface="ＭＳ Ｐゴシック" charset="-128"/>
              </a:rPr>
              <a:t>Implications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Window actually increases to W in RTT * log</a:t>
            </a:r>
            <a:r>
              <a:rPr lang="en-US" altLang="en-US" sz="2400" baseline="-25000" dirty="0">
                <a:ea typeface="ＭＳ Ｐゴシック" charset="-128"/>
              </a:rPr>
              <a:t>2</a:t>
            </a:r>
            <a:r>
              <a:rPr lang="en-US" altLang="en-US" sz="2400" dirty="0">
                <a:ea typeface="ＭＳ Ｐゴシック" charset="-128"/>
              </a:rPr>
              <a:t>(W)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Can overshoot window and cause packet loss</a:t>
            </a:r>
          </a:p>
        </p:txBody>
      </p:sp>
      <p:sp>
        <p:nvSpPr>
          <p:cNvPr id="1213445" name="Line 5"/>
          <p:cNvSpPr>
            <a:spLocks noChangeShapeType="1"/>
          </p:cNvSpPr>
          <p:nvPr/>
        </p:nvSpPr>
        <p:spPr bwMode="auto">
          <a:xfrm>
            <a:off x="5326063" y="2205038"/>
            <a:ext cx="0" cy="2509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46" name="Line 6"/>
          <p:cNvSpPr>
            <a:spLocks noChangeShapeType="1"/>
          </p:cNvSpPr>
          <p:nvPr/>
        </p:nvSpPr>
        <p:spPr bwMode="auto">
          <a:xfrm flipV="1">
            <a:off x="7153275" y="3041650"/>
            <a:ext cx="836613" cy="6842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47" name="Line 7"/>
          <p:cNvSpPr>
            <a:spLocks noChangeShapeType="1"/>
          </p:cNvSpPr>
          <p:nvPr/>
        </p:nvSpPr>
        <p:spPr bwMode="auto">
          <a:xfrm flipH="1">
            <a:off x="5326063" y="4714875"/>
            <a:ext cx="35004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48" name="Arc 8"/>
          <p:cNvSpPr>
            <a:spLocks/>
          </p:cNvSpPr>
          <p:nvPr/>
        </p:nvSpPr>
        <p:spPr bwMode="auto">
          <a:xfrm flipV="1">
            <a:off x="5326063" y="2205038"/>
            <a:ext cx="914400" cy="2509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796"/>
              <a:gd name="T2" fmla="*/ 21488 w 21600"/>
              <a:gd name="T3" fmla="*/ 23796 h 23796"/>
              <a:gd name="T4" fmla="*/ 0 w 21600"/>
              <a:gd name="T5" fmla="*/ 21600 h 2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796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49" name="Line 9"/>
          <p:cNvSpPr>
            <a:spLocks noChangeShapeType="1"/>
          </p:cNvSpPr>
          <p:nvPr/>
        </p:nvSpPr>
        <p:spPr bwMode="auto">
          <a:xfrm>
            <a:off x="6240463" y="2205038"/>
            <a:ext cx="4556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50" name="Arc 10"/>
          <p:cNvSpPr>
            <a:spLocks/>
          </p:cNvSpPr>
          <p:nvPr/>
        </p:nvSpPr>
        <p:spPr bwMode="auto">
          <a:xfrm flipV="1">
            <a:off x="6696075" y="3725863"/>
            <a:ext cx="457200" cy="9890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3796"/>
              <a:gd name="T2" fmla="*/ 21488 w 21600"/>
              <a:gd name="T3" fmla="*/ 23796 h 23796"/>
              <a:gd name="T4" fmla="*/ 0 w 21600"/>
              <a:gd name="T5" fmla="*/ 21600 h 2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796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51" name="Line 11"/>
          <p:cNvSpPr>
            <a:spLocks noChangeShapeType="1"/>
          </p:cNvSpPr>
          <p:nvPr/>
        </p:nvSpPr>
        <p:spPr bwMode="auto">
          <a:xfrm flipV="1">
            <a:off x="6696075" y="2205038"/>
            <a:ext cx="0" cy="25098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13452" name="Line 12"/>
          <p:cNvSpPr>
            <a:spLocks noChangeShapeType="1"/>
          </p:cNvSpPr>
          <p:nvPr/>
        </p:nvSpPr>
        <p:spPr bwMode="auto">
          <a:xfrm>
            <a:off x="7989888" y="3041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2CEC41-8FE5-114E-9E4E-CC9D50EC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4DE8E-EAA7-564A-BCC3-047A491BBA2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233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Return to Slow Start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295400"/>
            <a:ext cx="8499475" cy="495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If packet is lost, we lose our self-clocking as well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Need to implement slow-start and congestion avoidance together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b="1" dirty="0">
                <a:ea typeface="ＭＳ Ｐゴシック" charset="-128"/>
              </a:rPr>
              <a:t>When timeout occurs set </a:t>
            </a:r>
            <a:r>
              <a:rPr lang="en-US" altLang="en-US" b="1" dirty="0" err="1">
                <a:ea typeface="ＭＳ Ｐゴシック" charset="-128"/>
              </a:rPr>
              <a:t>ssthresh</a:t>
            </a:r>
            <a:r>
              <a:rPr lang="en-US" altLang="en-US" b="1" dirty="0">
                <a:ea typeface="ＭＳ Ｐゴシック" charset="-128"/>
              </a:rPr>
              <a:t> to W/2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dirty="0" err="1">
                <a:solidFill>
                  <a:srgbClr val="C00000"/>
                </a:solidFill>
                <a:ea typeface="ＭＳ Ｐゴシック" charset="-128"/>
              </a:rPr>
              <a:t>cwnd</a:t>
            </a:r>
            <a:r>
              <a:rPr lang="en-US" altLang="en-US" b="1" dirty="0">
                <a:solidFill>
                  <a:srgbClr val="C00000"/>
                </a:solidFill>
                <a:ea typeface="ＭＳ Ｐゴシック" charset="-128"/>
              </a:rPr>
              <a:t> &lt; </a:t>
            </a:r>
            <a:r>
              <a:rPr lang="en-US" altLang="en-US" b="1" dirty="0" err="1">
                <a:solidFill>
                  <a:srgbClr val="C00000"/>
                </a:solidFill>
                <a:ea typeface="ＭＳ Ｐゴシック" charset="-128"/>
              </a:rPr>
              <a:t>ssthresh</a:t>
            </a:r>
            <a:r>
              <a:rPr lang="en-US" altLang="en-US" dirty="0">
                <a:ea typeface="ＭＳ Ｐゴシック" charset="-128"/>
              </a:rPr>
              <a:t>, use slow start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Else use congestion avoidance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AF023F-38F5-7E44-8D6F-998F043F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5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Fast Retransmit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295400"/>
            <a:ext cx="8118475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charset="-128"/>
              </a:rPr>
              <a:t>What are duplicate ACKs (</a:t>
            </a:r>
            <a:r>
              <a:rPr lang="en-US" altLang="en-US" sz="3200" dirty="0" err="1">
                <a:ea typeface="ＭＳ Ｐゴシック" charset="-128"/>
              </a:rPr>
              <a:t>dupACKs</a:t>
            </a:r>
            <a:r>
              <a:rPr lang="en-US" altLang="en-US" sz="3200" dirty="0">
                <a:ea typeface="ＭＳ Ｐゴシック" charset="-128"/>
              </a:rPr>
              <a:t>)?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charset="-128"/>
              </a:rPr>
              <a:t>Repeated ACKs for the same sequence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charset="-128"/>
              </a:rPr>
              <a:t>When can duplicate ACKs occur?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charset="-128"/>
              </a:rPr>
              <a:t>Loss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charset="-128"/>
              </a:rPr>
              <a:t>Packet re-ordering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charset="-128"/>
              </a:rPr>
              <a:t>Window update – advertisement of new flow control window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ea typeface="ＭＳ Ｐゴシック" charset="-128"/>
              </a:rPr>
              <a:t>Assume re-ordering is infrequent and not of large magnitude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charset="-128"/>
              </a:rPr>
              <a:t>Use receipt of 3 or more duplicate ACKs as indication of loss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ea typeface="ＭＳ Ｐゴシック" charset="-128"/>
              </a:rPr>
              <a:t>Don’t wait for timeout to retransmit packet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8ABDE-D6D3-C749-8429-708D693D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FF29E-1CBD-C142-917B-6122A6CD588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89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Custom 3">
      <a:dk1>
        <a:srgbClr val="000000"/>
      </a:dk1>
      <a:lt1>
        <a:srgbClr val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0432FF"/>
      </a:hlink>
      <a:folHlink>
        <a:srgbClr val="0432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32622</TotalTime>
  <Words>2094</Words>
  <Application>Microsoft Macintosh PowerPoint</Application>
  <PresentationFormat>On-screen Show (4:3)</PresentationFormat>
  <Paragraphs>401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</vt:lpstr>
      <vt:lpstr>Garamond</vt:lpstr>
      <vt:lpstr>Times New Roman</vt:lpstr>
      <vt:lpstr>Wingdings</vt:lpstr>
      <vt:lpstr>Expo</vt:lpstr>
      <vt:lpstr>CIS 525 – Introduction to Networking  Final Exam Review: Everything from the Exam I and II review slides, plus the following…</vt:lpstr>
      <vt:lpstr>Available Bandwidth</vt:lpstr>
      <vt:lpstr>AIMD with Congestion Avoidance</vt:lpstr>
      <vt:lpstr>TCP Packet Pacing</vt:lpstr>
      <vt:lpstr>Silly Window Syndrome </vt:lpstr>
      <vt:lpstr>Avoiding Silly Window Syndrome </vt:lpstr>
      <vt:lpstr>Slow Start Packet Pacing</vt:lpstr>
      <vt:lpstr>Return to Slow Start</vt:lpstr>
      <vt:lpstr>Fast Retransmit</vt:lpstr>
      <vt:lpstr>Delayed ACKS</vt:lpstr>
      <vt:lpstr>Delayed ACK Impact</vt:lpstr>
      <vt:lpstr>Round Trip Time Estimation</vt:lpstr>
      <vt:lpstr>Timestamp Extension</vt:lpstr>
      <vt:lpstr>Sliding Window Revisited</vt:lpstr>
      <vt:lpstr>TCP Sawtooth Behavior</vt:lpstr>
      <vt:lpstr>Session Layer</vt:lpstr>
      <vt:lpstr>Rollback / Recovery</vt:lpstr>
      <vt:lpstr>Presentation Layer</vt:lpstr>
      <vt:lpstr>Box Notation vs. Type-Length-Value</vt:lpstr>
      <vt:lpstr>ASCII Box Notation for TCP Header [RFC 793]</vt:lpstr>
      <vt:lpstr>Example: TCP Header Options</vt:lpstr>
      <vt:lpstr>Canonical Intermediate Forms</vt:lpstr>
      <vt:lpstr>Encoding</vt:lpstr>
      <vt:lpstr>Basic Encoding Rules (BER)</vt:lpstr>
      <vt:lpstr>BER vs. Other Encoding Rules</vt:lpstr>
      <vt:lpstr>Packed Encoding Rules</vt:lpstr>
      <vt:lpstr>BER vs. PER Example: BER</vt:lpstr>
      <vt:lpstr>BER vs. PER Example: PER</vt:lpstr>
      <vt:lpstr>XML Encoding Rules (XER)</vt:lpstr>
      <vt:lpstr>Simple Network Management Protocol (SNMP)</vt:lpstr>
      <vt:lpstr>Fetch-Store Paradigm</vt:lpstr>
      <vt:lpstr>SNMP Operations</vt:lpstr>
      <vt:lpstr>SNMP Message Format</vt:lpstr>
      <vt:lpstr>SNMP Example “Decoded”</vt:lpstr>
      <vt:lpstr>Domain Name System (DNS)</vt:lpstr>
      <vt:lpstr>Security Basics</vt:lpstr>
      <vt:lpstr>Safety vs. Security</vt:lpstr>
      <vt:lpstr>Tools: Encryption</vt:lpstr>
      <vt:lpstr>Authenticity and Integrity</vt:lpstr>
      <vt:lpstr>Key Agreement: Person-in-the-middle</vt:lpstr>
      <vt:lpstr>Key Agreement: Person-in-the-middle</vt:lpstr>
      <vt:lpstr>Tools: Authentication</vt:lpstr>
      <vt:lpstr>Certificates (TLS)</vt:lpstr>
      <vt:lpstr>TLS (was SSL/TLS)</vt:lpstr>
      <vt:lpstr>Chain of Trust</vt:lpstr>
      <vt:lpstr>Final Exam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525 - Lecture 1</dc:title>
  <dc:subject/>
  <dc:creator/>
  <cp:keywords/>
  <dc:description/>
  <cp:lastModifiedBy>Eugene Vasserman</cp:lastModifiedBy>
  <cp:revision>1042</cp:revision>
  <cp:lastPrinted>2000-08-21T14:01:59Z</cp:lastPrinted>
  <dcterms:created xsi:type="dcterms:W3CDTF">1997-01-27T14:50:38Z</dcterms:created>
  <dcterms:modified xsi:type="dcterms:W3CDTF">2018-11-30T23:37:34Z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D:\classes\cis721</vt:lpwstr>
  </property>
</Properties>
</file>