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256" r:id="rId2"/>
    <p:sldId id="305" r:id="rId3"/>
    <p:sldId id="301" r:id="rId4"/>
    <p:sldId id="302" r:id="rId5"/>
    <p:sldId id="303" r:id="rId6"/>
    <p:sldId id="304" r:id="rId7"/>
    <p:sldId id="307" r:id="rId8"/>
    <p:sldId id="306" r:id="rId9"/>
    <p:sldId id="259" r:id="rId10"/>
    <p:sldId id="269" r:id="rId11"/>
    <p:sldId id="261" r:id="rId12"/>
    <p:sldId id="260" r:id="rId13"/>
    <p:sldId id="276" r:id="rId14"/>
    <p:sldId id="272" r:id="rId15"/>
    <p:sldId id="258" r:id="rId16"/>
    <p:sldId id="263" r:id="rId17"/>
    <p:sldId id="265" r:id="rId18"/>
    <p:sldId id="264" r:id="rId19"/>
    <p:sldId id="274" r:id="rId20"/>
    <p:sldId id="275" r:id="rId21"/>
    <p:sldId id="278" r:id="rId22"/>
    <p:sldId id="277" r:id="rId23"/>
    <p:sldId id="308" r:id="rId24"/>
    <p:sldId id="300" r:id="rId25"/>
    <p:sldId id="262" r:id="rId26"/>
    <p:sldId id="279" r:id="rId27"/>
    <p:sldId id="280" r:id="rId28"/>
    <p:sldId id="283" r:id="rId29"/>
    <p:sldId id="284" r:id="rId30"/>
    <p:sldId id="267" r:id="rId31"/>
    <p:sldId id="270" r:id="rId32"/>
    <p:sldId id="287" r:id="rId33"/>
    <p:sldId id="285" r:id="rId34"/>
    <p:sldId id="281" r:id="rId35"/>
    <p:sldId id="288" r:id="rId36"/>
    <p:sldId id="289" r:id="rId37"/>
    <p:sldId id="290" r:id="rId38"/>
    <p:sldId id="291" r:id="rId39"/>
    <p:sldId id="292" r:id="rId40"/>
    <p:sldId id="293" r:id="rId41"/>
    <p:sldId id="294" r:id="rId42"/>
    <p:sldId id="295" r:id="rId43"/>
    <p:sldId id="296" r:id="rId44"/>
    <p:sldId id="297" r:id="rId45"/>
    <p:sldId id="29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32" autoAdjust="0"/>
  </p:normalViewPr>
  <p:slideViewPr>
    <p:cSldViewPr>
      <p:cViewPr varScale="1">
        <p:scale>
          <a:sx n="47" d="100"/>
          <a:sy n="47" d="100"/>
        </p:scale>
        <p:origin x="-125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A8889-3073-415C-85F0-B8B90B6AC59F}" type="datetimeFigureOut">
              <a:rPr lang="en-US" smtClean="0"/>
              <a:t>5/29/16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2182D-30A8-4351-A44F-5C8E3C7EDE02}" type="slidenum">
              <a:rPr lang="en-US" smtClean="0"/>
              <a:t>‹#›</a:t>
            </a:fld>
            <a:endParaRPr lang="en-US"/>
          </a:p>
        </p:txBody>
      </p:sp>
    </p:spTree>
    <p:extLst>
      <p:ext uri="{BB962C8B-B14F-4D97-AF65-F5344CB8AC3E}">
        <p14:creationId xmlns:p14="http://schemas.microsoft.com/office/powerpoint/2010/main" val="418151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92182D-30A8-4351-A44F-5C8E3C7EDE02}" type="slidenum">
              <a:rPr lang="en-US" smtClean="0"/>
              <a:t>38</a:t>
            </a:fld>
            <a:endParaRPr lang="en-US"/>
          </a:p>
        </p:txBody>
      </p:sp>
    </p:spTree>
    <p:extLst>
      <p:ext uri="{BB962C8B-B14F-4D97-AF65-F5344CB8AC3E}">
        <p14:creationId xmlns:p14="http://schemas.microsoft.com/office/powerpoint/2010/main" val="302755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4922E9A-26A9-48D6-8F25-15FC23F1AC22}"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2E9A-26A9-48D6-8F25-15FC23F1AC2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2E9A-26A9-48D6-8F25-15FC23F1AC2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224356"/>
            <a:ext cx="7543800" cy="715962"/>
          </a:xfrm>
        </p:spPr>
        <p:txBody>
          <a:bodyPr>
            <a:noAutofit/>
          </a:bodyPr>
          <a:lstStyle>
            <a:lvl1pPr>
              <a:defRPr sz="32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143000"/>
            <a:ext cx="8382000" cy="51663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564" y="41564"/>
            <a:ext cx="1101436" cy="1060764"/>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4922E9A-26A9-48D6-8F25-15FC23F1AC2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22E9A-26A9-48D6-8F25-15FC23F1AC2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22E9A-26A9-48D6-8F25-15FC23F1AC2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22E9A-26A9-48D6-8F25-15FC23F1AC2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22E9A-26A9-48D6-8F25-15FC23F1AC2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22E9A-26A9-48D6-8F25-15FC23F1AC2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22E9A-26A9-48D6-8F25-15FC23F1AC2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4922E9A-26A9-48D6-8F25-15FC23F1AC2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5" Type="http://schemas.openxmlformats.org/officeDocument/2006/relationships/image" Target="../media/image15.JPG"/><Relationship Id="rId6"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facebook.com/philadelphiamormontemp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35.xml"/><Relationship Id="rId4" Type="http://schemas.openxmlformats.org/officeDocument/2006/relationships/slide" Target="slide36.xml"/><Relationship Id="rId5" Type="http://schemas.openxmlformats.org/officeDocument/2006/relationships/slide" Target="slide37.xml"/><Relationship Id="rId6" Type="http://schemas.openxmlformats.org/officeDocument/2006/relationships/slide" Target="slide38.xml"/><Relationship Id="rId7" Type="http://schemas.openxmlformats.org/officeDocument/2006/relationships/slide" Target="slide39.xml"/><Relationship Id="rId1" Type="http://schemas.openxmlformats.org/officeDocument/2006/relationships/slideLayout" Target="../slideLayouts/slideLayout2.xml"/><Relationship Id="rId2" Type="http://schemas.openxmlformats.org/officeDocument/2006/relationships/slide" Target="slide34.xml"/></Relationships>
</file>

<file path=ppt/slides/_rels/slide29.xml.rels><?xml version="1.0" encoding="UTF-8" standalone="yes"?>
<Relationships xmlns="http://schemas.openxmlformats.org/package/2006/relationships"><Relationship Id="rId3" Type="http://schemas.openxmlformats.org/officeDocument/2006/relationships/slide" Target="slide41.xml"/><Relationship Id="rId4" Type="http://schemas.openxmlformats.org/officeDocument/2006/relationships/slide" Target="slide42.xml"/><Relationship Id="rId5" Type="http://schemas.openxmlformats.org/officeDocument/2006/relationships/slide" Target="slide43.xml"/><Relationship Id="rId6" Type="http://schemas.openxmlformats.org/officeDocument/2006/relationships/slide" Target="slide44.xml"/><Relationship Id="rId7" Type="http://schemas.openxmlformats.org/officeDocument/2006/relationships/slide" Target="slide45.xml"/><Relationship Id="rId1" Type="http://schemas.openxmlformats.org/officeDocument/2006/relationships/slideLayout" Target="../slideLayouts/slideLayout2.xml"/><Relationship Id="rId2" Type="http://schemas.openxmlformats.org/officeDocument/2006/relationships/slide" Target="slide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8.xml"/><Relationship Id="rId3" Type="http://schemas.openxmlformats.org/officeDocument/2006/relationships/image" Target="../media/image1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8.xml"/><Relationship Id="rId3" Type="http://schemas.openxmlformats.org/officeDocument/2006/relationships/image" Target="../media/image1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8.xml"/><Relationship Id="rId3" Type="http://schemas.openxmlformats.org/officeDocument/2006/relationships/image" Target="../media/image1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8.xml"/><Relationship Id="rId3" Type="http://schemas.openxmlformats.org/officeDocument/2006/relationships/image" Target="../media/image18.jpeg"/></Relationships>
</file>

<file path=ppt/slides/_rels/slide38.xml.rels><?xml version="1.0" encoding="UTF-8" standalone="yes"?>
<Relationships xmlns="http://schemas.openxmlformats.org/package/2006/relationships"><Relationship Id="rId3" Type="http://schemas.openxmlformats.org/officeDocument/2006/relationships/slide" Target="slide28.xml"/><Relationship Id="rId4"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8.xml"/><Relationship Id="rId3"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9.xml"/><Relationship Id="rId3" Type="http://schemas.openxmlformats.org/officeDocument/2006/relationships/image" Target="../media/image1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9.xml"/><Relationship Id="rId3" Type="http://schemas.openxmlformats.org/officeDocument/2006/relationships/image" Target="../media/image18.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9.xml"/><Relationship Id="rId3" Type="http://schemas.openxmlformats.org/officeDocument/2006/relationships/image" Target="../media/image18.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9.xml"/><Relationship Id="rId3" Type="http://schemas.openxmlformats.org/officeDocument/2006/relationships/image" Target="../media/image1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9.xml"/><Relationship Id="rId3" Type="http://schemas.openxmlformats.org/officeDocument/2006/relationships/image" Target="../media/image1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29.xml"/><Relationship Id="rId3" Type="http://schemas.openxmlformats.org/officeDocument/2006/relationships/image" Target="../media/image1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Come and See</a:t>
            </a:r>
            <a:endParaRPr lang="en-US" dirty="0"/>
          </a:p>
        </p:txBody>
      </p:sp>
      <p:sp>
        <p:nvSpPr>
          <p:cNvPr id="3" name="Subtitle 2"/>
          <p:cNvSpPr>
            <a:spLocks noGrp="1"/>
          </p:cNvSpPr>
          <p:nvPr>
            <p:ph type="subTitle" idx="1"/>
          </p:nvPr>
        </p:nvSpPr>
        <p:spPr/>
        <p:txBody>
          <a:bodyPr/>
          <a:lstStyle/>
          <a:p>
            <a:r>
              <a:rPr lang="en-US" dirty="0" smtClean="0"/>
              <a:t>Suggestions on Inviting Everyone to the Philadelphia Temple Open House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5482" y="4323884"/>
            <a:ext cx="2473036" cy="2381716"/>
          </a:xfrm>
          <a:prstGeom prst="rect">
            <a:avLst/>
          </a:prstGeom>
        </p:spPr>
      </p:pic>
      <p:sp>
        <p:nvSpPr>
          <p:cNvPr id="4" name="TextBox 3"/>
          <p:cNvSpPr txBox="1"/>
          <p:nvPr/>
        </p:nvSpPr>
        <p:spPr>
          <a:xfrm>
            <a:off x="6248400" y="457200"/>
            <a:ext cx="2366353" cy="646331"/>
          </a:xfrm>
          <a:prstGeom prst="rect">
            <a:avLst/>
          </a:prstGeom>
          <a:noFill/>
        </p:spPr>
        <p:txBody>
          <a:bodyPr wrap="none" rtlCol="0">
            <a:spAutoFit/>
          </a:bodyPr>
          <a:lstStyle/>
          <a:p>
            <a:pPr algn="ctr"/>
            <a:r>
              <a:rPr lang="en-US" dirty="0" smtClean="0">
                <a:solidFill>
                  <a:srgbClr val="FFFF00"/>
                </a:solidFill>
              </a:rPr>
              <a:t>Best when viewed in </a:t>
            </a:r>
          </a:p>
          <a:p>
            <a:pPr algn="ctr"/>
            <a:r>
              <a:rPr lang="en-US" dirty="0" smtClean="0">
                <a:solidFill>
                  <a:srgbClr val="FFFF00"/>
                </a:solidFill>
              </a:rPr>
              <a:t>Slideshow mode</a:t>
            </a:r>
            <a:endParaRPr lang="en-US" dirty="0">
              <a:solidFill>
                <a:srgbClr val="FFFF00"/>
              </a:solidFill>
            </a:endParaRPr>
          </a:p>
        </p:txBody>
      </p:sp>
      <p:sp>
        <p:nvSpPr>
          <p:cNvPr id="6" name="Slide Number Placeholder 5"/>
          <p:cNvSpPr>
            <a:spLocks noGrp="1"/>
          </p:cNvSpPr>
          <p:nvPr>
            <p:ph type="sldNum" sz="quarter" idx="12"/>
          </p:nvPr>
        </p:nvSpPr>
        <p:spPr/>
        <p:txBody>
          <a:bodyPr/>
          <a:lstStyle/>
          <a:p>
            <a:fld id="{54922E9A-26A9-48D6-8F25-15FC23F1AC22}" type="slidenum">
              <a:rPr lang="en-US" smtClean="0"/>
              <a:t>1</a:t>
            </a:fld>
            <a:endParaRPr lang="en-US"/>
          </a:p>
        </p:txBody>
      </p:sp>
    </p:spTree>
    <p:extLst>
      <p:ext uri="{BB962C8B-B14F-4D97-AF65-F5344CB8AC3E}">
        <p14:creationId xmlns:p14="http://schemas.microsoft.com/office/powerpoint/2010/main" val="3369162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Model Invitation</a:t>
            </a:r>
            <a:endParaRPr lang="en-US" dirty="0"/>
          </a:p>
        </p:txBody>
      </p:sp>
      <p:sp>
        <p:nvSpPr>
          <p:cNvPr id="3" name="Content Placeholder 2"/>
          <p:cNvSpPr>
            <a:spLocks noGrp="1"/>
          </p:cNvSpPr>
          <p:nvPr>
            <p:ph idx="1"/>
          </p:nvPr>
        </p:nvSpPr>
        <p:spPr>
          <a:xfrm>
            <a:off x="381000" y="1295400"/>
            <a:ext cx="8382000" cy="5013960"/>
          </a:xfrm>
        </p:spPr>
        <p:txBody>
          <a:bodyPr>
            <a:normAutofit fontScale="85000" lnSpcReduction="10000"/>
          </a:bodyPr>
          <a:lstStyle/>
          <a:p>
            <a:pPr marL="137160" indent="0">
              <a:buNone/>
            </a:pPr>
            <a:r>
              <a:rPr lang="en-US" b="1" dirty="0">
                <a:solidFill>
                  <a:srgbClr val="FFFFFF"/>
                </a:solidFill>
              </a:rPr>
              <a:t>The day after John the Baptist declared Jesus to be the Lamb of God, Jesus found Philip and extended the invitation to follow Him.  Philip accepted that invitation.  </a:t>
            </a:r>
            <a:endParaRPr lang="en-US" b="1" dirty="0" smtClean="0">
              <a:solidFill>
                <a:srgbClr val="FFFFFF"/>
              </a:solidFill>
            </a:endParaRPr>
          </a:p>
          <a:p>
            <a:pPr marL="137160" indent="0">
              <a:buNone/>
            </a:pPr>
            <a:r>
              <a:rPr lang="en-US" b="1" dirty="0" smtClean="0">
                <a:solidFill>
                  <a:srgbClr val="FFFFFF"/>
                </a:solidFill>
              </a:rPr>
              <a:t>He </a:t>
            </a:r>
            <a:r>
              <a:rPr lang="en-US" b="1" dirty="0">
                <a:solidFill>
                  <a:srgbClr val="FFFFFF"/>
                </a:solidFill>
              </a:rPr>
              <a:t>then went looking for his friend, Nathaniel, to share with him the joy he now had.  Finding Nathaniel, he testified that he had found Him of whom the prophets had testified would come – Jesus of Nazareth.  </a:t>
            </a:r>
            <a:endParaRPr lang="en-US" b="1" dirty="0" smtClean="0">
              <a:solidFill>
                <a:srgbClr val="FFFFFF"/>
              </a:solidFill>
            </a:endParaRPr>
          </a:p>
          <a:p>
            <a:pPr marL="137160" indent="0">
              <a:buNone/>
            </a:pPr>
            <a:r>
              <a:rPr lang="en-US" b="1" dirty="0" smtClean="0">
                <a:solidFill>
                  <a:srgbClr val="FFFFFF"/>
                </a:solidFill>
              </a:rPr>
              <a:t>We </a:t>
            </a:r>
            <a:r>
              <a:rPr lang="en-US" b="1" dirty="0">
                <a:solidFill>
                  <a:srgbClr val="FFFFFF"/>
                </a:solidFill>
              </a:rPr>
              <a:t>all know of Nathaniel’s next question, “Can there any good thing come out of Nazareth?”  </a:t>
            </a:r>
            <a:r>
              <a:rPr lang="en-US" b="1" dirty="0" smtClean="0">
                <a:solidFill>
                  <a:srgbClr val="FFFFFF"/>
                </a:solidFill>
              </a:rPr>
              <a:t>What we don’t know is what was behind Nathaniel’ question.  </a:t>
            </a:r>
            <a:r>
              <a:rPr lang="en-US" b="1" dirty="0">
                <a:solidFill>
                  <a:srgbClr val="FFFFFF"/>
                </a:solidFill>
              </a:rPr>
              <a:t>But, Philip’s kind response was warmly inviting.  He simply said, “</a:t>
            </a:r>
            <a:r>
              <a:rPr lang="en-US" b="1" i="1" u="sng" dirty="0">
                <a:solidFill>
                  <a:srgbClr val="FFFF00"/>
                </a:solidFill>
              </a:rPr>
              <a:t>Come and see</a:t>
            </a:r>
            <a:r>
              <a:rPr lang="en-US" b="1" i="1" u="sng" dirty="0">
                <a:solidFill>
                  <a:srgbClr val="FFFFFF"/>
                </a:solidFill>
              </a:rPr>
              <a:t>.</a:t>
            </a:r>
            <a:r>
              <a:rPr lang="en-US" b="1" dirty="0">
                <a:solidFill>
                  <a:srgbClr val="FFFFFF"/>
                </a:solidFill>
              </a:rPr>
              <a:t>”   </a:t>
            </a:r>
            <a:endParaRPr lang="en-US" b="1" dirty="0" smtClean="0">
              <a:solidFill>
                <a:srgbClr val="FFFFFF"/>
              </a:solidFill>
            </a:endParaRPr>
          </a:p>
          <a:p>
            <a:pPr marL="137160" indent="0">
              <a:buNone/>
            </a:pPr>
            <a:r>
              <a:rPr lang="en-US" b="1" dirty="0" smtClean="0">
                <a:solidFill>
                  <a:srgbClr val="FFFF00"/>
                </a:solidFill>
              </a:rPr>
              <a:t>Nathaniel </a:t>
            </a:r>
            <a:r>
              <a:rPr lang="en-US" b="1" dirty="0">
                <a:solidFill>
                  <a:srgbClr val="FFFF00"/>
                </a:solidFill>
              </a:rPr>
              <a:t>accepted that invitation and had an experience that increased his faith and changed his life.</a:t>
            </a:r>
          </a:p>
          <a:p>
            <a:endParaRPr lang="en-US" b="1" dirty="0">
              <a:solidFill>
                <a:srgbClr val="FFFFFF"/>
              </a:solidFill>
            </a:endParaRPr>
          </a:p>
        </p:txBody>
      </p:sp>
      <p:sp>
        <p:nvSpPr>
          <p:cNvPr id="4" name="Slide Number Placeholder 3"/>
          <p:cNvSpPr>
            <a:spLocks noGrp="1"/>
          </p:cNvSpPr>
          <p:nvPr>
            <p:ph type="sldNum" sz="quarter" idx="12"/>
          </p:nvPr>
        </p:nvSpPr>
        <p:spPr/>
        <p:txBody>
          <a:bodyPr/>
          <a:lstStyle/>
          <a:p>
            <a:fld id="{54922E9A-26A9-48D6-8F25-15FC23F1AC22}" type="slidenum">
              <a:rPr lang="en-US" smtClean="0"/>
              <a:t>10</a:t>
            </a:fld>
            <a:endParaRPr lang="en-US"/>
          </a:p>
        </p:txBody>
      </p:sp>
    </p:spTree>
    <p:extLst>
      <p:ext uri="{BB962C8B-B14F-4D97-AF65-F5344CB8AC3E}">
        <p14:creationId xmlns:p14="http://schemas.microsoft.com/office/powerpoint/2010/main" val="2435149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About the Open House</a:t>
            </a:r>
            <a:endParaRPr lang="en-US" dirty="0"/>
          </a:p>
        </p:txBody>
      </p:sp>
      <p:sp>
        <p:nvSpPr>
          <p:cNvPr id="4" name="TextBox 3"/>
          <p:cNvSpPr txBox="1"/>
          <p:nvPr/>
        </p:nvSpPr>
        <p:spPr>
          <a:xfrm>
            <a:off x="190500" y="1752600"/>
            <a:ext cx="8763000" cy="2000548"/>
          </a:xfrm>
          <a:prstGeom prst="rect">
            <a:avLst/>
          </a:prstGeom>
          <a:noFill/>
        </p:spPr>
        <p:txBody>
          <a:bodyPr wrap="square" rtlCol="0">
            <a:spAutoFit/>
          </a:bodyPr>
          <a:lstStyle/>
          <a:p>
            <a:pPr algn="ctr"/>
            <a:r>
              <a:rPr lang="en-US" sz="2800" dirty="0" smtClean="0">
                <a:solidFill>
                  <a:srgbClr val="FFFF00"/>
                </a:solidFill>
              </a:rPr>
              <a:t>Wednesday, August 10 </a:t>
            </a:r>
            <a:r>
              <a:rPr lang="en-US" sz="2800" dirty="0">
                <a:solidFill>
                  <a:srgbClr val="FFFF00"/>
                </a:solidFill>
              </a:rPr>
              <a:t>through </a:t>
            </a:r>
            <a:r>
              <a:rPr lang="en-US" sz="2800" dirty="0" smtClean="0">
                <a:solidFill>
                  <a:srgbClr val="FFFF00"/>
                </a:solidFill>
              </a:rPr>
              <a:t>Friday, September 9</a:t>
            </a:r>
          </a:p>
          <a:p>
            <a:pPr algn="ctr"/>
            <a:endParaRPr lang="en-US" sz="2400" dirty="0" smtClean="0">
              <a:solidFill>
                <a:srgbClr val="FFFF00"/>
              </a:solidFill>
            </a:endParaRPr>
          </a:p>
          <a:p>
            <a:pPr algn="ctr"/>
            <a:r>
              <a:rPr lang="en-US" sz="2400" dirty="0" smtClean="0">
                <a:solidFill>
                  <a:srgbClr val="FFFF00"/>
                </a:solidFill>
              </a:rPr>
              <a:t>Mondays: 8:00am – 5:00pm</a:t>
            </a:r>
          </a:p>
          <a:p>
            <a:pPr algn="ctr"/>
            <a:r>
              <a:rPr lang="en-US" sz="2400" dirty="0" smtClean="0">
                <a:solidFill>
                  <a:srgbClr val="FFFF00"/>
                </a:solidFill>
              </a:rPr>
              <a:t>Tuesdays thru Saturdays: 8:00am – 8:00pm</a:t>
            </a:r>
          </a:p>
          <a:p>
            <a:pPr algn="ctr"/>
            <a:r>
              <a:rPr lang="en-US" sz="2400" dirty="0" smtClean="0">
                <a:solidFill>
                  <a:srgbClr val="FFFF00"/>
                </a:solidFill>
              </a:rPr>
              <a:t>No Tours on Sundays</a:t>
            </a:r>
            <a:endParaRPr lang="en-US" sz="2400" dirty="0">
              <a:solidFill>
                <a:srgbClr val="FFFF00"/>
              </a:solidFill>
            </a:endParaRPr>
          </a:p>
        </p:txBody>
      </p:sp>
      <p:sp>
        <p:nvSpPr>
          <p:cNvPr id="6" name="Slide Number Placeholder 5"/>
          <p:cNvSpPr>
            <a:spLocks noGrp="1"/>
          </p:cNvSpPr>
          <p:nvPr>
            <p:ph type="sldNum" sz="quarter" idx="12"/>
          </p:nvPr>
        </p:nvSpPr>
        <p:spPr/>
        <p:txBody>
          <a:bodyPr/>
          <a:lstStyle/>
          <a:p>
            <a:fld id="{54922E9A-26A9-48D6-8F25-15FC23F1AC22}" type="slidenum">
              <a:rPr lang="en-US" smtClean="0"/>
              <a:t>11</a:t>
            </a:fld>
            <a:endParaRPr lang="en-US"/>
          </a:p>
        </p:txBody>
      </p:sp>
    </p:spTree>
    <p:extLst>
      <p:ext uri="{BB962C8B-B14F-4D97-AF65-F5344CB8AC3E}">
        <p14:creationId xmlns:p14="http://schemas.microsoft.com/office/powerpoint/2010/main" val="8607920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About the Open House</a:t>
            </a:r>
            <a:endParaRPr lang="en-US" dirty="0"/>
          </a:p>
        </p:txBody>
      </p:sp>
      <p:sp>
        <p:nvSpPr>
          <p:cNvPr id="3" name="Content Placeholder 2"/>
          <p:cNvSpPr>
            <a:spLocks noGrp="1"/>
          </p:cNvSpPr>
          <p:nvPr>
            <p:ph idx="1"/>
          </p:nvPr>
        </p:nvSpPr>
        <p:spPr>
          <a:xfrm>
            <a:off x="182880" y="1143000"/>
            <a:ext cx="8580120" cy="5166360"/>
          </a:xfrm>
        </p:spPr>
        <p:txBody>
          <a:bodyPr>
            <a:noAutofit/>
          </a:bodyPr>
          <a:lstStyle/>
          <a:p>
            <a:pPr marL="137160" indent="0">
              <a:buNone/>
            </a:pPr>
            <a:r>
              <a:rPr lang="en-US" sz="2400" b="1" i="1" u="sng" dirty="0" smtClean="0"/>
              <a:t>Tour </a:t>
            </a:r>
            <a:r>
              <a:rPr lang="en-US" sz="2400" b="1" i="1" u="sng" dirty="0"/>
              <a:t>Description:</a:t>
            </a:r>
          </a:p>
          <a:p>
            <a:pPr lvl="0">
              <a:buFont typeface="Wingdings" panose="05000000000000000000" pitchFamily="2" charset="2"/>
              <a:buChar char="v"/>
            </a:pPr>
            <a:r>
              <a:rPr lang="en-US" sz="2000" dirty="0" smtClean="0"/>
              <a:t>The </a:t>
            </a:r>
            <a:r>
              <a:rPr lang="en-US" sz="2000" dirty="0"/>
              <a:t>tours will begin in the new meetinghouse next to the temple</a:t>
            </a:r>
          </a:p>
          <a:p>
            <a:pPr lvl="0">
              <a:buFont typeface="Wingdings" panose="05000000000000000000" pitchFamily="2" charset="2"/>
              <a:buChar char="v"/>
            </a:pPr>
            <a:r>
              <a:rPr lang="en-US" sz="2000" dirty="0" smtClean="0"/>
              <a:t>Visitors </a:t>
            </a:r>
            <a:r>
              <a:rPr lang="en-US" sz="2000" dirty="0"/>
              <a:t>will be shown a brief video providing an explanation of the purpose of temples</a:t>
            </a:r>
          </a:p>
          <a:p>
            <a:pPr lvl="0">
              <a:buFont typeface="Wingdings" panose="05000000000000000000" pitchFamily="2" charset="2"/>
              <a:buChar char="v"/>
            </a:pPr>
            <a:r>
              <a:rPr lang="en-US" sz="2000" dirty="0" smtClean="0"/>
              <a:t>Small </a:t>
            </a:r>
            <a:r>
              <a:rPr lang="en-US" sz="2000" dirty="0"/>
              <a:t>groups will then enter the temple and be guided through </a:t>
            </a:r>
            <a:r>
              <a:rPr lang="en-US" sz="2000" dirty="0" smtClean="0"/>
              <a:t>the </a:t>
            </a:r>
            <a:r>
              <a:rPr lang="en-US" sz="2000" dirty="0"/>
              <a:t>rooms on all four floors</a:t>
            </a:r>
          </a:p>
          <a:p>
            <a:pPr lvl="0">
              <a:buFont typeface="Wingdings" panose="05000000000000000000" pitchFamily="2" charset="2"/>
              <a:buChar char="v"/>
            </a:pPr>
            <a:r>
              <a:rPr lang="en-US" sz="2000" dirty="0" smtClean="0"/>
              <a:t>A </a:t>
            </a:r>
            <a:r>
              <a:rPr lang="en-US" sz="2000" dirty="0"/>
              <a:t>brief explanation of the purpose of </a:t>
            </a:r>
            <a:r>
              <a:rPr lang="en-US" sz="2000" dirty="0" smtClean="0"/>
              <a:t>specific rooms </a:t>
            </a:r>
            <a:r>
              <a:rPr lang="en-US" sz="2000" dirty="0"/>
              <a:t>will be given by a tour guide</a:t>
            </a:r>
          </a:p>
          <a:p>
            <a:pPr lvl="0">
              <a:buFont typeface="Wingdings" panose="05000000000000000000" pitchFamily="2" charset="2"/>
              <a:buChar char="v"/>
            </a:pPr>
            <a:r>
              <a:rPr lang="en-US" sz="2000" dirty="0" smtClean="0"/>
              <a:t>At </a:t>
            </a:r>
            <a:r>
              <a:rPr lang="en-US" sz="2000" dirty="0"/>
              <a:t>the end of the guided tour, there will be sister missionaries available in a reception area to answer questions anyone may have</a:t>
            </a:r>
          </a:p>
          <a:p>
            <a:pPr lvl="0">
              <a:buFont typeface="Wingdings" panose="05000000000000000000" pitchFamily="2" charset="2"/>
              <a:buChar char="v"/>
            </a:pPr>
            <a:r>
              <a:rPr lang="en-US" sz="2000" dirty="0" smtClean="0"/>
              <a:t>Visitors </a:t>
            </a:r>
            <a:r>
              <a:rPr lang="en-US" sz="2000" dirty="0"/>
              <a:t>are welcome to fill out a comment card, if they wish</a:t>
            </a:r>
          </a:p>
          <a:p>
            <a:pPr lvl="0">
              <a:buFont typeface="Wingdings" panose="05000000000000000000" pitchFamily="2" charset="2"/>
              <a:buChar char="v"/>
            </a:pPr>
            <a:r>
              <a:rPr lang="en-US" sz="2000" dirty="0" smtClean="0"/>
              <a:t>There </a:t>
            </a:r>
            <a:r>
              <a:rPr lang="en-US" sz="2000" dirty="0"/>
              <a:t>is also a reception area </a:t>
            </a:r>
            <a:r>
              <a:rPr lang="en-US" sz="2000" dirty="0" smtClean="0"/>
              <a:t>and roof top garden where </a:t>
            </a:r>
            <a:r>
              <a:rPr lang="en-US" sz="2000" dirty="0"/>
              <a:t>they can take pictures with the temple behind them</a:t>
            </a:r>
          </a:p>
          <a:p>
            <a:pPr lvl="0">
              <a:buFont typeface="Wingdings" panose="05000000000000000000" pitchFamily="2" charset="2"/>
              <a:buChar char="v"/>
            </a:pPr>
            <a:r>
              <a:rPr lang="en-US" sz="2000" dirty="0" smtClean="0"/>
              <a:t>Visitors </a:t>
            </a:r>
            <a:r>
              <a:rPr lang="en-US" sz="2000" dirty="0"/>
              <a:t>will learn of our faith in Christ and eternal nature of families    </a:t>
            </a:r>
          </a:p>
          <a:p>
            <a:pPr lvl="0">
              <a:buFont typeface="Wingdings" panose="05000000000000000000" pitchFamily="2" charset="2"/>
              <a:buChar char="v"/>
            </a:pPr>
            <a:r>
              <a:rPr lang="en-US" sz="2000" dirty="0" smtClean="0"/>
              <a:t>Tours </a:t>
            </a:r>
            <a:r>
              <a:rPr lang="en-US" sz="2000" dirty="0"/>
              <a:t>will be available in </a:t>
            </a:r>
            <a:r>
              <a:rPr lang="en-US" sz="2000" dirty="0" smtClean="0"/>
              <a:t>Spanish as well as other languages</a:t>
            </a:r>
            <a:endParaRPr lang="en-US" sz="2000" dirty="0"/>
          </a:p>
          <a:p>
            <a:pPr marL="137160" indent="0">
              <a:buNone/>
            </a:pPr>
            <a:endParaRPr lang="en-US" sz="2000" dirty="0"/>
          </a:p>
        </p:txBody>
      </p:sp>
      <p:sp>
        <p:nvSpPr>
          <p:cNvPr id="5" name="Slide Number Placeholder 4"/>
          <p:cNvSpPr>
            <a:spLocks noGrp="1"/>
          </p:cNvSpPr>
          <p:nvPr>
            <p:ph type="sldNum" sz="quarter" idx="12"/>
          </p:nvPr>
        </p:nvSpPr>
        <p:spPr/>
        <p:txBody>
          <a:bodyPr/>
          <a:lstStyle/>
          <a:p>
            <a:fld id="{54922E9A-26A9-48D6-8F25-15FC23F1AC22}" type="slidenum">
              <a:rPr lang="en-US" smtClean="0"/>
              <a:t>12</a:t>
            </a:fld>
            <a:endParaRPr lang="en-US"/>
          </a:p>
        </p:txBody>
      </p:sp>
    </p:spTree>
    <p:extLst>
      <p:ext uri="{BB962C8B-B14F-4D97-AF65-F5344CB8AC3E}">
        <p14:creationId xmlns:p14="http://schemas.microsoft.com/office/powerpoint/2010/main" val="2260343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About the Open House</a:t>
            </a:r>
            <a:endParaRPr lang="en-US" dirty="0"/>
          </a:p>
        </p:txBody>
      </p:sp>
      <p:sp>
        <p:nvSpPr>
          <p:cNvPr id="3" name="Content Placeholder 2"/>
          <p:cNvSpPr>
            <a:spLocks noGrp="1"/>
          </p:cNvSpPr>
          <p:nvPr>
            <p:ph idx="1"/>
          </p:nvPr>
        </p:nvSpPr>
        <p:spPr>
          <a:xfrm>
            <a:off x="182880" y="1143000"/>
            <a:ext cx="8580120" cy="5166360"/>
          </a:xfrm>
        </p:spPr>
        <p:txBody>
          <a:bodyPr>
            <a:noAutofit/>
          </a:bodyPr>
          <a:lstStyle/>
          <a:p>
            <a:pPr lvl="0">
              <a:buFont typeface="Wingdings" panose="05000000000000000000" pitchFamily="2" charset="2"/>
              <a:buChar char="v"/>
            </a:pPr>
            <a:r>
              <a:rPr lang="en-US" sz="2400" b="1" dirty="0" smtClean="0"/>
              <a:t>Tours </a:t>
            </a:r>
            <a:r>
              <a:rPr lang="en-US" sz="2400" b="1" dirty="0"/>
              <a:t>should take </a:t>
            </a:r>
            <a:r>
              <a:rPr lang="en-US" sz="2400" b="1" dirty="0" smtClean="0"/>
              <a:t>approximately 45 minutes</a:t>
            </a:r>
          </a:p>
          <a:p>
            <a:pPr lvl="0">
              <a:buFont typeface="Wingdings" panose="05000000000000000000" pitchFamily="2" charset="2"/>
              <a:buChar char="v"/>
            </a:pPr>
            <a:r>
              <a:rPr lang="en-US" sz="2400" b="1" dirty="0" smtClean="0"/>
              <a:t>A tour will begin about every 5 minutes</a:t>
            </a:r>
            <a:endParaRPr lang="en-US" sz="2400" b="1" dirty="0"/>
          </a:p>
          <a:p>
            <a:pPr lvl="0">
              <a:buFont typeface="Wingdings" panose="05000000000000000000" pitchFamily="2" charset="2"/>
              <a:buChar char="v"/>
            </a:pPr>
            <a:r>
              <a:rPr lang="en-US" sz="2400" b="1" dirty="0" smtClean="0"/>
              <a:t>Parking </a:t>
            </a:r>
            <a:r>
              <a:rPr lang="en-US" sz="2400" b="1" dirty="0"/>
              <a:t>is limited.  The Member </a:t>
            </a:r>
            <a:r>
              <a:rPr lang="en-US" sz="2400" b="1" dirty="0" smtClean="0"/>
              <a:t>Invitation Cards </a:t>
            </a:r>
            <a:r>
              <a:rPr lang="en-US" sz="2400" b="1" dirty="0"/>
              <a:t>will have a map with nearby parking lots identified</a:t>
            </a:r>
          </a:p>
          <a:p>
            <a:pPr lvl="1">
              <a:buFont typeface="Wingdings" panose="05000000000000000000" pitchFamily="2" charset="2"/>
              <a:buChar char="§"/>
            </a:pPr>
            <a:r>
              <a:rPr lang="en-US" sz="2200" b="1" dirty="0" smtClean="0"/>
              <a:t>Use </a:t>
            </a:r>
            <a:r>
              <a:rPr lang="en-US" sz="2200" b="1" dirty="0"/>
              <a:t>of public transportation is </a:t>
            </a:r>
            <a:r>
              <a:rPr lang="en-US" sz="2200" b="1" u="sng" dirty="0"/>
              <a:t>strongly</a:t>
            </a:r>
            <a:r>
              <a:rPr lang="en-US" sz="2200" b="1" dirty="0"/>
              <a:t> recommended. SEPTA’s Suburban Station is closest</a:t>
            </a:r>
          </a:p>
          <a:p>
            <a:pPr lvl="1">
              <a:buFont typeface="Wingdings" panose="05000000000000000000" pitchFamily="2" charset="2"/>
              <a:buChar char="§"/>
            </a:pPr>
            <a:r>
              <a:rPr lang="en-US" sz="2200" b="1" dirty="0" smtClean="0"/>
              <a:t>Carpooling </a:t>
            </a:r>
            <a:r>
              <a:rPr lang="en-US" sz="2200" b="1" dirty="0"/>
              <a:t>is </a:t>
            </a:r>
            <a:r>
              <a:rPr lang="en-US" sz="2200" b="1" dirty="0" smtClean="0"/>
              <a:t>also </a:t>
            </a:r>
            <a:r>
              <a:rPr lang="en-US" sz="2200" b="1" u="sng" dirty="0" smtClean="0"/>
              <a:t>strongly</a:t>
            </a:r>
            <a:r>
              <a:rPr lang="en-US" sz="2200" b="1" dirty="0" smtClean="0"/>
              <a:t> </a:t>
            </a:r>
            <a:r>
              <a:rPr lang="en-US" sz="2200" b="1" dirty="0"/>
              <a:t>recommended  if </a:t>
            </a:r>
            <a:r>
              <a:rPr lang="en-US" sz="2200" b="1" dirty="0" smtClean="0"/>
              <a:t>visitors do not wish to use public transportation</a:t>
            </a:r>
            <a:endParaRPr lang="en-US" sz="2200" b="1" dirty="0"/>
          </a:p>
          <a:p>
            <a:pPr>
              <a:buFont typeface="Wingdings" panose="05000000000000000000" pitchFamily="2" charset="2"/>
              <a:buChar char="v"/>
            </a:pPr>
            <a:r>
              <a:rPr lang="en-US" sz="2400" b="1" dirty="0" smtClean="0"/>
              <a:t>Visitors should go </a:t>
            </a:r>
            <a:r>
              <a:rPr lang="en-US" sz="2400" b="1" dirty="0"/>
              <a:t>to the website on the Member Invitation </a:t>
            </a:r>
            <a:r>
              <a:rPr lang="en-US" sz="2400" b="1" dirty="0" smtClean="0"/>
              <a:t>Card to obtain free tickets</a:t>
            </a:r>
          </a:p>
          <a:p>
            <a:pPr marL="548640" lvl="1" indent="-411480">
              <a:buClr>
                <a:schemeClr val="tx1">
                  <a:shade val="95000"/>
                </a:schemeClr>
              </a:buClr>
              <a:buSzPct val="65000"/>
              <a:buFont typeface="Wingdings" panose="05000000000000000000" pitchFamily="2" charset="2"/>
              <a:buChar char="v"/>
            </a:pPr>
            <a:r>
              <a:rPr lang="en-US" b="1" dirty="0"/>
              <a:t>Registration is strongly recommended</a:t>
            </a:r>
          </a:p>
          <a:p>
            <a:pPr marL="813816" lvl="2" indent="-411480">
              <a:buClr>
                <a:schemeClr val="tx1">
                  <a:shade val="95000"/>
                </a:schemeClr>
              </a:buClr>
              <a:buSzPct val="65000"/>
              <a:buFont typeface="Wingdings" panose="05000000000000000000" pitchFamily="2" charset="2"/>
              <a:buChar char="v"/>
            </a:pPr>
            <a:r>
              <a:rPr lang="en-US" b="1" dirty="0" smtClean="0"/>
              <a:t>Walk-ins are possible, but there may a longer wait for those who do not register in advance</a:t>
            </a:r>
            <a:endParaRPr lang="en-US" b="1" dirty="0"/>
          </a:p>
        </p:txBody>
      </p:sp>
      <p:sp>
        <p:nvSpPr>
          <p:cNvPr id="5" name="Slide Number Placeholder 4"/>
          <p:cNvSpPr>
            <a:spLocks noGrp="1"/>
          </p:cNvSpPr>
          <p:nvPr>
            <p:ph type="sldNum" sz="quarter" idx="12"/>
          </p:nvPr>
        </p:nvSpPr>
        <p:spPr/>
        <p:txBody>
          <a:bodyPr/>
          <a:lstStyle/>
          <a:p>
            <a:fld id="{54922E9A-26A9-48D6-8F25-15FC23F1AC22}" type="slidenum">
              <a:rPr lang="en-US" smtClean="0"/>
              <a:t>13</a:t>
            </a:fld>
            <a:endParaRPr lang="en-US"/>
          </a:p>
        </p:txBody>
      </p:sp>
    </p:spTree>
    <p:extLst>
      <p:ext uri="{BB962C8B-B14F-4D97-AF65-F5344CB8AC3E}">
        <p14:creationId xmlns:p14="http://schemas.microsoft.com/office/powerpoint/2010/main" val="31651159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 Invitation Cards</a:t>
            </a:r>
            <a:endParaRPr lang="en-US" dirty="0"/>
          </a:p>
        </p:txBody>
      </p:sp>
      <p:sp>
        <p:nvSpPr>
          <p:cNvPr id="3" name="Content Placeholder 2"/>
          <p:cNvSpPr>
            <a:spLocks noGrp="1"/>
          </p:cNvSpPr>
          <p:nvPr>
            <p:ph idx="1"/>
          </p:nvPr>
        </p:nvSpPr>
        <p:spPr>
          <a:xfrm>
            <a:off x="182880" y="1463040"/>
            <a:ext cx="8382000" cy="5166360"/>
          </a:xfrm>
        </p:spPr>
        <p:txBody>
          <a:bodyPr>
            <a:noAutofit/>
          </a:bodyPr>
          <a:lstStyle/>
          <a:p>
            <a:pPr lvl="0">
              <a:buFont typeface="Wingdings" panose="05000000000000000000" pitchFamily="2" charset="2"/>
              <a:buChar char="v"/>
            </a:pPr>
            <a:r>
              <a:rPr lang="en-US" sz="2400" b="1" dirty="0" smtClean="0"/>
              <a:t>Invitations have been sent to the stake presidents for distribution to members</a:t>
            </a:r>
          </a:p>
          <a:p>
            <a:pPr lvl="0">
              <a:buFont typeface="Wingdings" panose="05000000000000000000" pitchFamily="2" charset="2"/>
              <a:buChar char="v"/>
            </a:pPr>
            <a:r>
              <a:rPr lang="en-US" sz="2400" b="1" dirty="0" smtClean="0"/>
              <a:t>English and Spanish versions will be available</a:t>
            </a:r>
          </a:p>
          <a:p>
            <a:pPr lvl="0">
              <a:buFont typeface="Wingdings" panose="05000000000000000000" pitchFamily="2" charset="2"/>
              <a:buChar char="v"/>
            </a:pPr>
            <a:r>
              <a:rPr lang="en-US" sz="2400" b="1" dirty="0" smtClean="0"/>
              <a:t>Electronic versions will also be available</a:t>
            </a:r>
          </a:p>
          <a:p>
            <a:pPr marL="137160" indent="0">
              <a:buNone/>
            </a:pPr>
            <a:endParaRPr lang="en-US" sz="2000" dirty="0"/>
          </a:p>
        </p:txBody>
      </p:sp>
      <p:sp>
        <p:nvSpPr>
          <p:cNvPr id="5" name="Slide Number Placeholder 4"/>
          <p:cNvSpPr>
            <a:spLocks noGrp="1"/>
          </p:cNvSpPr>
          <p:nvPr>
            <p:ph type="sldNum" sz="quarter" idx="12"/>
          </p:nvPr>
        </p:nvSpPr>
        <p:spPr/>
        <p:txBody>
          <a:bodyPr/>
          <a:lstStyle/>
          <a:p>
            <a:fld id="{54922E9A-26A9-48D6-8F25-15FC23F1AC22}" type="slidenum">
              <a:rPr lang="en-US" smtClean="0"/>
              <a:t>14</a:t>
            </a:fld>
            <a:endParaRPr lang="en-US"/>
          </a:p>
        </p:txBody>
      </p:sp>
    </p:spTree>
    <p:extLst>
      <p:ext uri="{BB962C8B-B14F-4D97-AF65-F5344CB8AC3E}">
        <p14:creationId xmlns:p14="http://schemas.microsoft.com/office/powerpoint/2010/main" val="2993711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543620" y="1223517"/>
            <a:ext cx="4056760" cy="55721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746701" y="1866924"/>
            <a:ext cx="5660696" cy="38862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091806" y="513755"/>
            <a:ext cx="2960389" cy="3886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3184356" y="3315155"/>
            <a:ext cx="2775288" cy="3895344"/>
          </a:xfrm>
          <a:prstGeom prst="rect">
            <a:avLst/>
          </a:prstGeom>
        </p:spPr>
      </p:pic>
      <p:sp>
        <p:nvSpPr>
          <p:cNvPr id="2" name="Title 1"/>
          <p:cNvSpPr>
            <a:spLocks noGrp="1"/>
          </p:cNvSpPr>
          <p:nvPr>
            <p:ph type="title"/>
          </p:nvPr>
        </p:nvSpPr>
        <p:spPr/>
        <p:txBody>
          <a:bodyPr/>
          <a:lstStyle/>
          <a:p>
            <a:r>
              <a:rPr lang="en-US" dirty="0" smtClean="0"/>
              <a:t>Member Invitation Cards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152286" y="3357765"/>
            <a:ext cx="2829330" cy="38862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151024" y="3348837"/>
            <a:ext cx="2835601" cy="3904488"/>
          </a:xfrm>
          <a:prstGeom prst="rect">
            <a:avLst/>
          </a:prstGeom>
          <a:scene3d>
            <a:camera prst="orthographicFront">
              <a:rot lat="0" lon="0" rev="0"/>
            </a:camera>
            <a:lightRig rig="threePt" dir="t"/>
          </a:scene3d>
        </p:spPr>
      </p:pic>
      <p:sp>
        <p:nvSpPr>
          <p:cNvPr id="5" name="Slide Number Placeholder 4"/>
          <p:cNvSpPr>
            <a:spLocks noGrp="1"/>
          </p:cNvSpPr>
          <p:nvPr>
            <p:ph type="sldNum" sz="quarter" idx="12"/>
          </p:nvPr>
        </p:nvSpPr>
        <p:spPr/>
        <p:txBody>
          <a:bodyPr/>
          <a:lstStyle/>
          <a:p>
            <a:fld id="{54922E9A-26A9-48D6-8F25-15FC23F1AC22}" type="slidenum">
              <a:rPr lang="en-US" smtClean="0"/>
              <a:t>15</a:t>
            </a:fld>
            <a:endParaRPr lang="en-US"/>
          </a:p>
        </p:txBody>
      </p:sp>
      <p:sp>
        <p:nvSpPr>
          <p:cNvPr id="11" name="TextBox 10"/>
          <p:cNvSpPr txBox="1"/>
          <p:nvPr/>
        </p:nvSpPr>
        <p:spPr>
          <a:xfrm>
            <a:off x="2690716" y="4295001"/>
            <a:ext cx="3762568" cy="276999"/>
          </a:xfrm>
          <a:prstGeom prst="rect">
            <a:avLst/>
          </a:prstGeom>
          <a:solidFill>
            <a:schemeClr val="tx1"/>
          </a:solidFill>
        </p:spPr>
        <p:txBody>
          <a:bodyPr wrap="none" rtlCol="0">
            <a:spAutoFit/>
          </a:bodyPr>
          <a:lstStyle/>
          <a:p>
            <a:pPr algn="ctr"/>
            <a:r>
              <a:rPr lang="en-US" sz="1200" dirty="0">
                <a:solidFill>
                  <a:srgbClr val="FF0000"/>
                </a:solidFill>
              </a:rPr>
              <a:t>Wednesday, August 10 through Friday, September </a:t>
            </a:r>
            <a:r>
              <a:rPr lang="en-US" sz="1200" dirty="0" smtClean="0">
                <a:solidFill>
                  <a:srgbClr val="FF0000"/>
                </a:solidFill>
              </a:rPr>
              <a:t>9</a:t>
            </a:r>
            <a:endParaRPr lang="en-US" sz="1200" dirty="0">
              <a:solidFill>
                <a:srgbClr val="FF0000"/>
              </a:solidFill>
            </a:endParaRPr>
          </a:p>
        </p:txBody>
      </p:sp>
    </p:spTree>
    <p:extLst>
      <p:ext uri="{BB962C8B-B14F-4D97-AF65-F5344CB8AC3E}">
        <p14:creationId xmlns:p14="http://schemas.microsoft.com/office/powerpoint/2010/main" val="23328375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4"/>
                                        </p:tgtEl>
                                      </p:cBhvr>
                                      <p:by x="70000" y="70000"/>
                                    </p:animScale>
                                  </p:childTnLst>
                                </p:cTn>
                              </p:par>
                              <p:par>
                                <p:cTn id="7" presetID="42" presetClass="path" presetSubtype="0" accel="50000" decel="50000" fill="hold" nodeType="withEffect">
                                  <p:stCondLst>
                                    <p:cond delay="0"/>
                                  </p:stCondLst>
                                  <p:childTnLst>
                                    <p:animMotion origin="layout" path="M 0 3.55309E-6 L 0 0.19292 " pathEditMode="relative" rAng="0" ptsTypes="AA">
                                      <p:cBhvr>
                                        <p:cTn id="8" dur="1000" fill="hold"/>
                                        <p:tgtEl>
                                          <p:spTgt spid="4"/>
                                        </p:tgtEl>
                                        <p:attrNameLst>
                                          <p:attrName>ppt_x</p:attrName>
                                          <p:attrName>ppt_y</p:attrName>
                                        </p:attrNameLst>
                                      </p:cBhvr>
                                      <p:rCtr x="0" y="9646"/>
                                    </p:animMotion>
                                  </p:childTnLst>
                                </p:cTn>
                              </p:par>
                            </p:childTnLst>
                          </p:cTn>
                        </p:par>
                        <p:par>
                          <p:cTn id="9" fill="hold">
                            <p:stCondLst>
                              <p:cond delay="1000"/>
                            </p:stCondLst>
                            <p:childTnLst>
                              <p:par>
                                <p:cTn id="10" presetID="22" presetClass="exit" presetSubtype="4" fill="hold" nodeType="afterEffect">
                                  <p:stCondLst>
                                    <p:cond delay="0"/>
                                  </p:stCondLst>
                                  <p:childTnLst>
                                    <p:animEffect transition="out" filter="wipe(down)">
                                      <p:cBhvr>
                                        <p:cTn id="11" dur="1000"/>
                                        <p:tgtEl>
                                          <p:spTgt spid="4"/>
                                        </p:tgtEl>
                                      </p:cBhvr>
                                    </p:animEffect>
                                    <p:set>
                                      <p:cBhvr>
                                        <p:cTn id="12" dur="1" fill="hold">
                                          <p:stCondLst>
                                            <p:cond delay="999"/>
                                          </p:stCondLst>
                                        </p:cTn>
                                        <p:tgtEl>
                                          <p:spTgt spid="4"/>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6" presetClass="emph" presetSubtype="0" fill="hold" nodeType="withEffect">
                                  <p:stCondLst>
                                    <p:cond delay="0"/>
                                  </p:stCondLst>
                                  <p:childTnLst>
                                    <p:animScale>
                                      <p:cBhvr>
                                        <p:cTn id="21" dur="1000" fill="hold"/>
                                        <p:tgtEl>
                                          <p:spTgt spid="7"/>
                                        </p:tgtEl>
                                      </p:cBhvr>
                                      <p:by x="143000" y="143000"/>
                                    </p:animScale>
                                  </p:childTnLst>
                                </p:cTn>
                              </p:par>
                              <p:par>
                                <p:cTn id="22" presetID="42" presetClass="path" presetSubtype="0" accel="50000" decel="50000" fill="hold" nodeType="withEffect">
                                  <p:stCondLst>
                                    <p:cond delay="0"/>
                                  </p:stCondLst>
                                  <p:childTnLst>
                                    <p:animMotion origin="layout" path="M 0 0 L 0 0.25 E" pathEditMode="relative" ptsTypes="">
                                      <p:cBhvr>
                                        <p:cTn id="23" dur="1000" fill="hold"/>
                                        <p:tgtEl>
                                          <p:spTgt spid="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nodeType="clickEffect">
                                  <p:stCondLst>
                                    <p:cond delay="0"/>
                                  </p:stCondLst>
                                  <p:childTnLst>
                                    <p:animScale>
                                      <p:cBhvr>
                                        <p:cTn id="27" dur="1000" fill="hold"/>
                                        <p:tgtEl>
                                          <p:spTgt spid="7"/>
                                        </p:tgtEl>
                                      </p:cBhvr>
                                      <p:by x="70000" y="70000"/>
                                    </p:animScale>
                                  </p:childTnLst>
                                </p:cTn>
                              </p:par>
                              <p:par>
                                <p:cTn id="28" presetID="64" presetClass="path" presetSubtype="0" accel="50000" decel="50000" fill="hold" nodeType="withEffect">
                                  <p:stCondLst>
                                    <p:cond delay="0"/>
                                  </p:stCondLst>
                                  <p:childTnLst>
                                    <p:animMotion origin="layout" path="M 0 0.25006 L 0 -2.01249E-6 " pathEditMode="relative" rAng="0" ptsTypes="AA">
                                      <p:cBhvr>
                                        <p:cTn id="29" dur="1000" fill="hold"/>
                                        <p:tgtEl>
                                          <p:spTgt spid="7"/>
                                        </p:tgtEl>
                                        <p:attrNameLst>
                                          <p:attrName>ppt_x</p:attrName>
                                          <p:attrName>ppt_y</p:attrName>
                                        </p:attrNameLst>
                                      </p:cBhvr>
                                      <p:rCtr x="0" y="-12514"/>
                                    </p:animMotion>
                                  </p:childTnLst>
                                </p:cTn>
                              </p:par>
                            </p:childTnLst>
                          </p:cTn>
                        </p:par>
                        <p:par>
                          <p:cTn id="30" fill="hold">
                            <p:stCondLst>
                              <p:cond delay="1000"/>
                            </p:stCondLst>
                            <p:childTnLst>
                              <p:par>
                                <p:cTn id="31" presetID="1" presetClass="exit" presetSubtype="0" fill="hold" nodeType="after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par>
                          <p:cTn id="36" fill="hold">
                            <p:stCondLst>
                              <p:cond delay="1000"/>
                            </p:stCondLst>
                            <p:childTnLst>
                              <p:par>
                                <p:cTn id="37" presetID="6" presetClass="emph" presetSubtype="0" fill="hold" nodeType="afterEffect">
                                  <p:stCondLst>
                                    <p:cond delay="0"/>
                                  </p:stCondLst>
                                  <p:childTnLst>
                                    <p:animScale>
                                      <p:cBhvr>
                                        <p:cTn id="38" dur="1000" fill="hold"/>
                                        <p:tgtEl>
                                          <p:spTgt spid="8"/>
                                        </p:tgtEl>
                                      </p:cBhvr>
                                      <p:by x="143000" y="143000"/>
                                    </p:animScale>
                                  </p:childTnLst>
                                </p:cTn>
                              </p:par>
                              <p:par>
                                <p:cTn id="39" presetID="64" presetClass="path" presetSubtype="0" accel="50000" decel="50000" fill="hold" nodeType="withEffect">
                                  <p:stCondLst>
                                    <p:cond delay="0"/>
                                  </p:stCondLst>
                                  <p:childTnLst>
                                    <p:animMotion origin="layout" path="M 0 0 L 0 -0.25 E" pathEditMode="relative" ptsTypes="">
                                      <p:cBhvr>
                                        <p:cTn id="40" dur="1000" fill="hold"/>
                                        <p:tgtEl>
                                          <p:spTgt spid="8"/>
                                        </p:tgtEl>
                                        <p:attrNameLst>
                                          <p:attrName>ppt_x</p:attrName>
                                          <p:attrName>ppt_y</p:attrName>
                                        </p:attrNameLst>
                                      </p:cBhvr>
                                    </p:animMotion>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mph" presetSubtype="0" fill="hold" nodeType="clickEffect">
                                  <p:stCondLst>
                                    <p:cond delay="0"/>
                                  </p:stCondLst>
                                  <p:childTnLst>
                                    <p:animScale>
                                      <p:cBhvr>
                                        <p:cTn id="48" dur="1000" fill="hold"/>
                                        <p:tgtEl>
                                          <p:spTgt spid="8"/>
                                        </p:tgtEl>
                                      </p:cBhvr>
                                      <p:by x="70000" y="70000"/>
                                    </p:animScale>
                                  </p:childTnLst>
                                </p:cTn>
                              </p:par>
                              <p:par>
                                <p:cTn id="49" presetID="10" presetClass="exit" presetSubtype="0" fill="hold" grpId="1"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0 -0.25006 L 0 2.35022E-6 " pathEditMode="relative" rAng="0" ptsTypes="AA">
                                      <p:cBhvr>
                                        <p:cTn id="53" dur="1000" fill="hold"/>
                                        <p:tgtEl>
                                          <p:spTgt spid="8"/>
                                        </p:tgtEl>
                                        <p:attrNameLst>
                                          <p:attrName>ppt_x</p:attrName>
                                          <p:attrName>ppt_y</p:attrName>
                                        </p:attrNameLst>
                                      </p:cBhvr>
                                      <p:rCtr x="0" y="12491"/>
                                    </p:animMotion>
                                  </p:childTnLst>
                                </p:cTn>
                              </p:par>
                            </p:childTnLst>
                          </p:cTn>
                        </p:par>
                        <p:par>
                          <p:cTn id="54" fill="hold">
                            <p:stCondLst>
                              <p:cond delay="1000"/>
                            </p:stCondLst>
                            <p:childTnLst>
                              <p:par>
                                <p:cTn id="55" presetID="1" presetClass="exit" presetSubtype="0" fill="hold" nodeType="afterEffect">
                                  <p:stCondLst>
                                    <p:cond delay="0"/>
                                  </p:stCondLst>
                                  <p:childTnLst>
                                    <p:set>
                                      <p:cBhvr>
                                        <p:cTn id="56" dur="1" fill="hold">
                                          <p:stCondLst>
                                            <p:cond delay="0"/>
                                          </p:stCondLst>
                                        </p:cTn>
                                        <p:tgtEl>
                                          <p:spTgt spid="8"/>
                                        </p:tgtEl>
                                        <p:attrNameLst>
                                          <p:attrName>style.visibility</p:attrName>
                                        </p:attrNameLst>
                                      </p:cBhvr>
                                      <p:to>
                                        <p:strVal val="hidden"/>
                                      </p:to>
                                    </p:set>
                                  </p:childTnLst>
                                </p:cTn>
                              </p:par>
                              <p:par>
                                <p:cTn id="57" presetID="22" presetClass="exit" presetSubtype="1" fill="hold" nodeType="withEffect">
                                  <p:stCondLst>
                                    <p:cond delay="0"/>
                                  </p:stCondLst>
                                  <p:childTnLst>
                                    <p:animEffect transition="out" filter="wipe(up)">
                                      <p:cBhvr>
                                        <p:cTn id="58" dur="1000"/>
                                        <p:tgtEl>
                                          <p:spTgt spid="3"/>
                                        </p:tgtEl>
                                      </p:cBhvr>
                                    </p:animEffect>
                                    <p:set>
                                      <p:cBhvr>
                                        <p:cTn id="59" dur="1" fill="hold">
                                          <p:stCondLst>
                                            <p:cond delay="999"/>
                                          </p:stCondLst>
                                        </p:cTn>
                                        <p:tgtEl>
                                          <p:spTgt spid="3"/>
                                        </p:tgtEl>
                                        <p:attrNameLst>
                                          <p:attrName>style.visibility</p:attrName>
                                        </p:attrNameLst>
                                      </p:cBhvr>
                                      <p:to>
                                        <p:strVal val="hidden"/>
                                      </p:to>
                                    </p:set>
                                  </p:childTnLst>
                                </p:cTn>
                              </p:par>
                              <p:par>
                                <p:cTn id="60" presetID="22" presetClass="entr" presetSubtype="1" fill="hold" nodeType="withEffect">
                                  <p:stCondLst>
                                    <p:cond delay="50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500"/>
                                        <p:tgtEl>
                                          <p:spTgt spid="10"/>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1000"/>
                                        <p:tgtEl>
                                          <p:spTgt spid="9"/>
                                        </p:tgtEl>
                                      </p:cBhvr>
                                    </p:animEffect>
                                  </p:childTnLst>
                                </p:cTn>
                              </p:par>
                              <p:par>
                                <p:cTn id="67" presetID="22" presetClass="exit" presetSubtype="8" fill="hold" nodeType="withEffect">
                                  <p:stCondLst>
                                    <p:cond delay="0"/>
                                  </p:stCondLst>
                                  <p:childTnLst>
                                    <p:animEffect transition="out" filter="wipe(left)">
                                      <p:cBhvr>
                                        <p:cTn id="68" dur="1000"/>
                                        <p:tgtEl>
                                          <p:spTgt spid="10"/>
                                        </p:tgtEl>
                                      </p:cBhvr>
                                    </p:animEffect>
                                    <p:set>
                                      <p:cBhvr>
                                        <p:cTn id="69" dur="1" fill="hold">
                                          <p:stCondLst>
                                            <p:cond delay="999"/>
                                          </p:stCondLst>
                                        </p:cTn>
                                        <p:tgtEl>
                                          <p:spTgt spid="10"/>
                                        </p:tgtEl>
                                        <p:attrNameLst>
                                          <p:attrName>style.visibility</p:attrName>
                                        </p:attrNameLst>
                                      </p:cBhvr>
                                      <p:to>
                                        <p:strVal val="hidden"/>
                                      </p:to>
                                    </p:set>
                                  </p:childTnLst>
                                </p:cTn>
                              </p:par>
                            </p:childTnLst>
                          </p:cTn>
                        </p:par>
                        <p:par>
                          <p:cTn id="70" fill="hold">
                            <p:stCondLst>
                              <p:cond delay="3000"/>
                            </p:stCondLst>
                            <p:childTnLst>
                              <p:par>
                                <p:cTn id="71" presetID="6" presetClass="emph" presetSubtype="0" fill="hold" nodeType="afterEffect">
                                  <p:stCondLst>
                                    <p:cond delay="0"/>
                                  </p:stCondLst>
                                  <p:childTnLst>
                                    <p:animScale>
                                      <p:cBhvr>
                                        <p:cTn id="72" dur="1000" fill="hold"/>
                                        <p:tgtEl>
                                          <p:spTgt spid="9"/>
                                        </p:tgtEl>
                                      </p:cBhvr>
                                      <p:by x="143000" y="143000"/>
                                    </p:animScale>
                                  </p:childTnLst>
                                </p:cTn>
                              </p:par>
                              <p:par>
                                <p:cTn id="73" presetID="64" presetClass="path" presetSubtype="0" accel="50000" decel="50000" fill="hold" nodeType="withEffect">
                                  <p:stCondLst>
                                    <p:cond delay="0"/>
                                  </p:stCondLst>
                                  <p:childTnLst>
                                    <p:animMotion origin="layout" path="M 0 0 L 0 -0.25 E" pathEditMode="relative" ptsTypes="">
                                      <p:cBhvr>
                                        <p:cTn id="74" dur="1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to Invite</a:t>
            </a:r>
            <a:endParaRPr lang="en-US" dirty="0"/>
          </a:p>
        </p:txBody>
      </p:sp>
      <p:sp>
        <p:nvSpPr>
          <p:cNvPr id="7" name="Content Placeholder 6"/>
          <p:cNvSpPr>
            <a:spLocks noGrp="1"/>
          </p:cNvSpPr>
          <p:nvPr>
            <p:ph idx="1"/>
          </p:nvPr>
        </p:nvSpPr>
        <p:spPr>
          <a:xfrm>
            <a:off x="182880" y="1143000"/>
            <a:ext cx="8580120" cy="5166360"/>
          </a:xfrm>
        </p:spPr>
        <p:txBody>
          <a:bodyPr>
            <a:normAutofit/>
          </a:bodyPr>
          <a:lstStyle/>
          <a:p>
            <a:pPr marL="137160" indent="0">
              <a:buNone/>
            </a:pPr>
            <a:r>
              <a:rPr lang="en-US" sz="2400" b="1" dirty="0" smtClean="0"/>
              <a:t>Remember:</a:t>
            </a:r>
          </a:p>
          <a:p>
            <a:pPr>
              <a:buFont typeface="Wingdings" panose="05000000000000000000" pitchFamily="2" charset="2"/>
              <a:buChar char="v"/>
            </a:pPr>
            <a:r>
              <a:rPr lang="en-US" sz="2400" b="1" dirty="0" smtClean="0"/>
              <a:t>You’re just asking if they would like to visit the Temple</a:t>
            </a:r>
          </a:p>
          <a:p>
            <a:pPr>
              <a:buFont typeface="Wingdings" panose="05000000000000000000" pitchFamily="2" charset="2"/>
              <a:buChar char="v"/>
            </a:pPr>
            <a:r>
              <a:rPr lang="en-US" sz="2400" b="1" dirty="0" smtClean="0"/>
              <a:t>They are your friends</a:t>
            </a:r>
          </a:p>
          <a:p>
            <a:pPr>
              <a:buFont typeface="Wingdings" panose="05000000000000000000" pitchFamily="2" charset="2"/>
              <a:buChar char="v"/>
            </a:pPr>
            <a:r>
              <a:rPr lang="en-US" sz="2400" b="1" dirty="0" smtClean="0"/>
              <a:t>But, if you need a little help</a:t>
            </a:r>
          </a:p>
          <a:p>
            <a:pPr lvl="1">
              <a:buFont typeface="Wingdings" panose="05000000000000000000" pitchFamily="2" charset="2"/>
              <a:buChar char="§"/>
            </a:pPr>
            <a:r>
              <a:rPr lang="en-US" dirty="0"/>
              <a:t>There is no fear in love; but </a:t>
            </a:r>
            <a:r>
              <a:rPr lang="en-US" dirty="0">
                <a:solidFill>
                  <a:srgbClr val="FFFF00"/>
                </a:solidFill>
              </a:rPr>
              <a:t>perfect love </a:t>
            </a:r>
            <a:r>
              <a:rPr lang="en-US" dirty="0" err="1"/>
              <a:t>casteth</a:t>
            </a:r>
            <a:r>
              <a:rPr lang="en-US" dirty="0"/>
              <a:t> out fear  </a:t>
            </a:r>
            <a:r>
              <a:rPr lang="en-US" sz="2000" i="1" dirty="0"/>
              <a:t>(</a:t>
            </a:r>
            <a:r>
              <a:rPr lang="en-US" sz="2000" i="1" u="sng" dirty="0"/>
              <a:t>1 </a:t>
            </a:r>
            <a:r>
              <a:rPr lang="en-US" sz="2000" i="1" u="sng"/>
              <a:t>John </a:t>
            </a:r>
            <a:r>
              <a:rPr lang="en-US" sz="2000" i="1" u="sng" smtClean="0"/>
              <a:t>4:18)</a:t>
            </a:r>
            <a:endParaRPr lang="en-US" i="1" dirty="0"/>
          </a:p>
          <a:p>
            <a:pPr lvl="1">
              <a:buFont typeface="Wingdings" panose="05000000000000000000" pitchFamily="2" charset="2"/>
              <a:buChar char="§"/>
            </a:pPr>
            <a:r>
              <a:rPr lang="en-US" dirty="0" smtClean="0"/>
              <a:t>But </a:t>
            </a:r>
            <a:r>
              <a:rPr lang="en-US" dirty="0"/>
              <a:t>this is not all; they had given themselves to much </a:t>
            </a:r>
            <a:r>
              <a:rPr lang="en-US" dirty="0">
                <a:solidFill>
                  <a:srgbClr val="FFFF00"/>
                </a:solidFill>
              </a:rPr>
              <a:t>prayer</a:t>
            </a:r>
            <a:r>
              <a:rPr lang="en-US" dirty="0"/>
              <a:t>, and </a:t>
            </a:r>
            <a:r>
              <a:rPr lang="en-US" dirty="0">
                <a:solidFill>
                  <a:srgbClr val="FFFF00"/>
                </a:solidFill>
              </a:rPr>
              <a:t>fasting</a:t>
            </a:r>
            <a:r>
              <a:rPr lang="en-US" dirty="0"/>
              <a:t>; therefore they had the spirit of prophecy, and the spirit of revelation, and when they taught, they taught with power and authority of </a:t>
            </a:r>
            <a:r>
              <a:rPr lang="en-US" dirty="0" smtClean="0"/>
              <a:t>God </a:t>
            </a:r>
            <a:r>
              <a:rPr lang="en-US" sz="2000" i="1" dirty="0" smtClean="0"/>
              <a:t>(</a:t>
            </a:r>
            <a:r>
              <a:rPr lang="en-US" sz="2000" i="1" dirty="0"/>
              <a:t>Alma </a:t>
            </a:r>
            <a:r>
              <a:rPr lang="en-US" sz="2000" i="1" dirty="0" smtClean="0"/>
              <a:t>17:3)</a:t>
            </a:r>
            <a:endParaRPr lang="en-US" sz="2000" i="1" dirty="0"/>
          </a:p>
        </p:txBody>
      </p:sp>
      <p:sp>
        <p:nvSpPr>
          <p:cNvPr id="6" name="Slide Number Placeholder 5"/>
          <p:cNvSpPr>
            <a:spLocks noGrp="1"/>
          </p:cNvSpPr>
          <p:nvPr>
            <p:ph type="sldNum" sz="quarter" idx="12"/>
          </p:nvPr>
        </p:nvSpPr>
        <p:spPr/>
        <p:txBody>
          <a:bodyPr/>
          <a:lstStyle/>
          <a:p>
            <a:fld id="{54922E9A-26A9-48D6-8F25-15FC23F1AC22}" type="slidenum">
              <a:rPr lang="en-US" smtClean="0"/>
              <a:t>16</a:t>
            </a:fld>
            <a:endParaRPr lang="en-US"/>
          </a:p>
        </p:txBody>
      </p:sp>
    </p:spTree>
    <p:extLst>
      <p:ext uri="{BB962C8B-B14F-4D97-AF65-F5344CB8AC3E}">
        <p14:creationId xmlns:p14="http://schemas.microsoft.com/office/powerpoint/2010/main" val="520027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Identifying Whom to Invite</a:t>
            </a:r>
            <a:endParaRPr lang="en-US" dirty="0"/>
          </a:p>
        </p:txBody>
      </p:sp>
      <p:sp>
        <p:nvSpPr>
          <p:cNvPr id="10" name="Content Placeholder 9"/>
          <p:cNvSpPr>
            <a:spLocks noGrp="1"/>
          </p:cNvSpPr>
          <p:nvPr>
            <p:ph idx="1"/>
          </p:nvPr>
        </p:nvSpPr>
        <p:spPr>
          <a:xfrm>
            <a:off x="182880" y="1142999"/>
            <a:ext cx="8732520" cy="5533571"/>
          </a:xfrm>
        </p:spPr>
        <p:txBody>
          <a:bodyPr>
            <a:normAutofit/>
          </a:bodyPr>
          <a:lstStyle/>
          <a:p>
            <a:pPr marL="548640" lvl="1" indent="-411480">
              <a:buFont typeface="Wingdings" panose="05000000000000000000" pitchFamily="2" charset="2"/>
              <a:buChar char="v"/>
            </a:pPr>
            <a:r>
              <a:rPr lang="en-US" b="1" dirty="0" smtClean="0"/>
              <a:t>This </a:t>
            </a:r>
            <a:r>
              <a:rPr lang="en-US" b="1" dirty="0"/>
              <a:t>invitation should not be limited to </a:t>
            </a:r>
            <a:r>
              <a:rPr lang="en-US" b="1" dirty="0" smtClean="0"/>
              <a:t>those who you </a:t>
            </a:r>
            <a:r>
              <a:rPr lang="en-US" b="1" dirty="0"/>
              <a:t>think </a:t>
            </a:r>
            <a:r>
              <a:rPr lang="en-US" b="1" dirty="0" smtClean="0"/>
              <a:t>are </a:t>
            </a:r>
            <a:r>
              <a:rPr lang="en-US" b="1" dirty="0"/>
              <a:t>be ready for baptism</a:t>
            </a:r>
            <a:r>
              <a:rPr lang="en-US" b="1" dirty="0" smtClean="0"/>
              <a:t>!</a:t>
            </a:r>
          </a:p>
          <a:p>
            <a:pPr marL="928116" lvl="2" indent="-342900">
              <a:spcBef>
                <a:spcPts val="576"/>
              </a:spcBef>
              <a:buFont typeface="Wingdings" panose="05000000000000000000" pitchFamily="2" charset="2"/>
              <a:buChar char="§"/>
            </a:pPr>
            <a:r>
              <a:rPr lang="en-US" sz="2400" dirty="0" smtClean="0"/>
              <a:t>The </a:t>
            </a:r>
            <a:r>
              <a:rPr lang="en-US" sz="2400" dirty="0"/>
              <a:t>Open House is not a proselyting </a:t>
            </a:r>
            <a:r>
              <a:rPr lang="en-US" sz="2400" dirty="0" smtClean="0"/>
              <a:t>activity  </a:t>
            </a:r>
          </a:p>
          <a:p>
            <a:pPr marL="928116" lvl="2" indent="-342900">
              <a:spcBef>
                <a:spcPts val="576"/>
              </a:spcBef>
              <a:buFont typeface="Wingdings" panose="05000000000000000000" pitchFamily="2" charset="2"/>
              <a:buChar char="§"/>
            </a:pPr>
            <a:r>
              <a:rPr lang="en-US" sz="2400" dirty="0" smtClean="0"/>
              <a:t>It </a:t>
            </a:r>
            <a:r>
              <a:rPr lang="en-US" sz="2400" dirty="0"/>
              <a:t>is just a chance for your friends to feel the spirit of the </a:t>
            </a:r>
            <a:r>
              <a:rPr lang="en-US" sz="2400" dirty="0" smtClean="0"/>
              <a:t>Temple</a:t>
            </a:r>
            <a:endParaRPr lang="en-US" sz="2400" dirty="0"/>
          </a:p>
          <a:p>
            <a:pPr marL="548640" lvl="1" indent="-411480">
              <a:buFont typeface="Wingdings" panose="05000000000000000000" pitchFamily="2" charset="2"/>
              <a:buChar char="v"/>
            </a:pPr>
            <a:r>
              <a:rPr lang="en-US" b="1" dirty="0" smtClean="0"/>
              <a:t>Make </a:t>
            </a:r>
            <a:r>
              <a:rPr lang="en-US" b="1" dirty="0"/>
              <a:t>a list of people you would like to invite:</a:t>
            </a:r>
          </a:p>
          <a:p>
            <a:pPr marL="928116" lvl="2" indent="-342900">
              <a:buFont typeface="Wingdings" panose="05000000000000000000" pitchFamily="2" charset="2"/>
              <a:buChar char="§"/>
            </a:pPr>
            <a:r>
              <a:rPr lang="en-US" sz="2400" dirty="0"/>
              <a:t>F</a:t>
            </a:r>
            <a:r>
              <a:rPr lang="en-US" sz="2400" dirty="0" smtClean="0"/>
              <a:t>amilies </a:t>
            </a:r>
            <a:r>
              <a:rPr lang="en-US" sz="2400" dirty="0"/>
              <a:t>you home/visit teach, neighbors, friends, family, coworkers, doctors and dentists, anyone you have already talked to about the </a:t>
            </a:r>
            <a:r>
              <a:rPr lang="en-US" sz="2400" dirty="0" smtClean="0"/>
              <a:t>temple or the Church</a:t>
            </a:r>
            <a:endParaRPr lang="en-US" sz="2400" dirty="0"/>
          </a:p>
          <a:p>
            <a:pPr marL="928116" lvl="2" indent="-342900">
              <a:buFont typeface="Wingdings" panose="05000000000000000000" pitchFamily="2" charset="2"/>
              <a:buChar char="§"/>
            </a:pPr>
            <a:r>
              <a:rPr lang="en-US" sz="2400" dirty="0"/>
              <a:t>G</a:t>
            </a:r>
            <a:r>
              <a:rPr lang="en-US" sz="2400" dirty="0" smtClean="0"/>
              <a:t>roups</a:t>
            </a:r>
            <a:r>
              <a:rPr lang="en-US" sz="2400" dirty="0"/>
              <a:t>, such as local genealogy/historical </a:t>
            </a:r>
            <a:r>
              <a:rPr lang="en-US" sz="2400" dirty="0" smtClean="0"/>
              <a:t>centers</a:t>
            </a:r>
          </a:p>
          <a:p>
            <a:pPr marL="928116" lvl="2" indent="-342900">
              <a:buFont typeface="Wingdings" panose="05000000000000000000" pitchFamily="2" charset="2"/>
              <a:buChar char="§"/>
            </a:pPr>
            <a:r>
              <a:rPr lang="en-US" sz="2400" dirty="0"/>
              <a:t>Talk with your family around the dinner table or in Family Home Evenings </a:t>
            </a:r>
            <a:r>
              <a:rPr lang="en-US" sz="2400" dirty="0" smtClean="0"/>
              <a:t>about who </a:t>
            </a:r>
            <a:r>
              <a:rPr lang="en-US" sz="2400" dirty="0"/>
              <a:t>you should </a:t>
            </a:r>
            <a:r>
              <a:rPr lang="en-US" sz="2400" dirty="0" smtClean="0"/>
              <a:t>invite</a:t>
            </a:r>
          </a:p>
          <a:p>
            <a:pPr marL="928116" lvl="2" indent="-342900">
              <a:buFont typeface="Wingdings" panose="05000000000000000000" pitchFamily="2" charset="2"/>
              <a:buChar char="§"/>
            </a:pPr>
            <a:r>
              <a:rPr lang="en-US" sz="2400" dirty="0" smtClean="0"/>
              <a:t>When someone’s name comes to mind, write it down!</a:t>
            </a:r>
            <a:endParaRPr lang="en-US" sz="2400" dirty="0"/>
          </a:p>
          <a:p>
            <a:pPr>
              <a:buFont typeface="Wingdings" panose="05000000000000000000" pitchFamily="2" charset="2"/>
              <a:buChar char="§"/>
            </a:pP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17</a:t>
            </a:fld>
            <a:endParaRPr lang="en-US"/>
          </a:p>
        </p:txBody>
      </p:sp>
    </p:spTree>
    <p:extLst>
      <p:ext uri="{BB962C8B-B14F-4D97-AF65-F5344CB8AC3E}">
        <p14:creationId xmlns:p14="http://schemas.microsoft.com/office/powerpoint/2010/main" val="1120610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543800" cy="715962"/>
          </a:xfrm>
        </p:spPr>
        <p:txBody>
          <a:bodyPr>
            <a:normAutofit/>
          </a:bodyPr>
          <a:lstStyle/>
          <a:p>
            <a:r>
              <a:rPr lang="en-US" dirty="0" smtClean="0"/>
              <a:t>Suggestions on How to Invite</a:t>
            </a:r>
            <a:endParaRPr lang="en-US" dirty="0"/>
          </a:p>
        </p:txBody>
      </p:sp>
      <p:sp>
        <p:nvSpPr>
          <p:cNvPr id="10" name="Content Placeholder 9"/>
          <p:cNvSpPr>
            <a:spLocks noGrp="1"/>
          </p:cNvSpPr>
          <p:nvPr>
            <p:ph idx="1"/>
          </p:nvPr>
        </p:nvSpPr>
        <p:spPr>
          <a:xfrm>
            <a:off x="182880" y="1463040"/>
            <a:ext cx="8610600" cy="5329536"/>
          </a:xfrm>
        </p:spPr>
        <p:txBody>
          <a:bodyPr>
            <a:noAutofit/>
          </a:bodyPr>
          <a:lstStyle/>
          <a:p>
            <a:pPr marL="594360" lvl="2" indent="-457200">
              <a:spcBef>
                <a:spcPts val="24"/>
              </a:spcBef>
              <a:buFont typeface="Wingdings" panose="05000000000000000000" pitchFamily="2" charset="2"/>
              <a:buChar char="v"/>
            </a:pPr>
            <a:r>
              <a:rPr lang="en-US" sz="2600" b="1" dirty="0" smtClean="0"/>
              <a:t>Always have Member Invitations Cards </a:t>
            </a:r>
            <a:r>
              <a:rPr lang="en-US" sz="2600" b="1" dirty="0"/>
              <a:t>with </a:t>
            </a:r>
            <a:r>
              <a:rPr lang="en-US" sz="2600" b="1" dirty="0" smtClean="0"/>
              <a:t>you</a:t>
            </a:r>
            <a:endParaRPr lang="en-US" sz="2600" b="1" dirty="0"/>
          </a:p>
          <a:p>
            <a:pPr marL="594360" lvl="2" indent="-457200">
              <a:spcBef>
                <a:spcPts val="24"/>
              </a:spcBef>
              <a:buFont typeface="Wingdings" panose="05000000000000000000" pitchFamily="2" charset="2"/>
              <a:buChar char="v"/>
            </a:pPr>
            <a:r>
              <a:rPr lang="en-US" sz="2600" b="1" dirty="0" smtClean="0"/>
              <a:t>Know </a:t>
            </a:r>
            <a:r>
              <a:rPr lang="en-US" sz="2600" b="1" dirty="0"/>
              <a:t>the dates of the Open House</a:t>
            </a:r>
          </a:p>
          <a:p>
            <a:pPr marL="594360" lvl="2" indent="-457200">
              <a:spcBef>
                <a:spcPts val="24"/>
              </a:spcBef>
              <a:buFont typeface="Wingdings" panose="05000000000000000000" pitchFamily="2" charset="2"/>
              <a:buChar char="v"/>
            </a:pPr>
            <a:r>
              <a:rPr lang="en-US" sz="2800" b="1" dirty="0"/>
              <a:t>Create opportunities to invite someone, or look for opportunities that present </a:t>
            </a:r>
            <a:r>
              <a:rPr lang="en-US" sz="2800" b="1" dirty="0" smtClean="0"/>
              <a:t>themselves</a:t>
            </a:r>
            <a:endParaRPr lang="en-US" sz="2600" b="1" dirty="0"/>
          </a:p>
          <a:p>
            <a:pPr marL="928116" lvl="3" indent="-342900">
              <a:spcBef>
                <a:spcPts val="576"/>
              </a:spcBef>
              <a:buFont typeface="Wingdings" panose="05000000000000000000" pitchFamily="2" charset="2"/>
              <a:buChar char="§"/>
            </a:pPr>
            <a:r>
              <a:rPr lang="en-US" sz="2400" dirty="0"/>
              <a:t>Invite a friend to lunch  </a:t>
            </a:r>
          </a:p>
          <a:p>
            <a:pPr marL="928116" lvl="3" indent="-342900">
              <a:spcBef>
                <a:spcPts val="576"/>
              </a:spcBef>
              <a:buFont typeface="Wingdings" panose="05000000000000000000" pitchFamily="2" charset="2"/>
              <a:buChar char="§"/>
            </a:pPr>
            <a:r>
              <a:rPr lang="en-US" sz="2400" dirty="0"/>
              <a:t>Talk to your neighbor </a:t>
            </a:r>
            <a:r>
              <a:rPr lang="en-US" sz="2400" dirty="0" smtClean="0"/>
              <a:t>“over the backyard fence”</a:t>
            </a:r>
            <a:endParaRPr lang="en-US" sz="2400" dirty="0"/>
          </a:p>
          <a:p>
            <a:pPr marL="928116" lvl="3" indent="-342900">
              <a:spcBef>
                <a:spcPts val="576"/>
              </a:spcBef>
              <a:buFont typeface="Wingdings" panose="05000000000000000000" pitchFamily="2" charset="2"/>
              <a:buChar char="§"/>
            </a:pPr>
            <a:r>
              <a:rPr lang="en-US" sz="2400" dirty="0"/>
              <a:t>Talk with friends </a:t>
            </a:r>
            <a:r>
              <a:rPr lang="en-US" sz="2400" dirty="0" smtClean="0"/>
              <a:t>between </a:t>
            </a:r>
            <a:r>
              <a:rPr lang="en-US" sz="2400" dirty="0"/>
              <a:t>classes </a:t>
            </a:r>
            <a:r>
              <a:rPr lang="en-US" sz="2400" dirty="0" smtClean="0"/>
              <a:t>or on </a:t>
            </a:r>
            <a:r>
              <a:rPr lang="en-US" sz="2400" dirty="0"/>
              <a:t>the bus stop</a:t>
            </a:r>
          </a:p>
          <a:p>
            <a:pPr marL="928116" lvl="3" indent="-342900">
              <a:spcBef>
                <a:spcPts val="576"/>
              </a:spcBef>
              <a:buFont typeface="Wingdings" panose="05000000000000000000" pitchFamily="2" charset="2"/>
              <a:buChar char="§"/>
            </a:pPr>
            <a:r>
              <a:rPr lang="en-US" sz="2400" dirty="0" smtClean="0"/>
              <a:t>Chat </a:t>
            </a:r>
            <a:r>
              <a:rPr lang="en-US" sz="2400" dirty="0"/>
              <a:t>with someone </a:t>
            </a:r>
            <a:r>
              <a:rPr lang="en-US" sz="2400" dirty="0" smtClean="0"/>
              <a:t>during a break at </a:t>
            </a:r>
            <a:r>
              <a:rPr lang="en-US" sz="2400" dirty="0"/>
              <a:t>work</a:t>
            </a:r>
          </a:p>
          <a:p>
            <a:pPr marL="928116" lvl="3" indent="-342900">
              <a:spcBef>
                <a:spcPts val="576"/>
              </a:spcBef>
              <a:buFont typeface="Wingdings" panose="05000000000000000000" pitchFamily="2" charset="2"/>
              <a:buChar char="§"/>
            </a:pPr>
            <a:r>
              <a:rPr lang="en-US" sz="2400" dirty="0" smtClean="0"/>
              <a:t>Schedule special visiting/home teaching visits - don’t </a:t>
            </a:r>
            <a:r>
              <a:rPr lang="en-US" sz="2400" dirty="0"/>
              <a:t>assume active members will automatically </a:t>
            </a:r>
            <a:r>
              <a:rPr lang="en-US" sz="2400" dirty="0" smtClean="0"/>
              <a:t>go</a:t>
            </a:r>
            <a:endParaRPr lang="en-US" sz="2400" dirty="0"/>
          </a:p>
          <a:p>
            <a:pPr marL="928116" lvl="3" indent="-342900">
              <a:spcBef>
                <a:spcPts val="576"/>
              </a:spcBef>
              <a:buFont typeface="Wingdings" panose="05000000000000000000" pitchFamily="2" charset="2"/>
              <a:buChar char="§"/>
            </a:pPr>
            <a:r>
              <a:rPr lang="en-US" sz="2400" dirty="0"/>
              <a:t>Make a special phone call to a </a:t>
            </a:r>
            <a:r>
              <a:rPr lang="en-US" sz="2400" dirty="0" smtClean="0"/>
              <a:t>friend</a:t>
            </a:r>
          </a:p>
          <a:p>
            <a:pPr marL="928116" lvl="3" indent="-342900">
              <a:spcBef>
                <a:spcPts val="576"/>
              </a:spcBef>
              <a:buFont typeface="Wingdings" panose="05000000000000000000" pitchFamily="2" charset="2"/>
              <a:buChar char="§"/>
            </a:pPr>
            <a:r>
              <a:rPr lang="en-US" sz="2400" dirty="0" smtClean="0"/>
              <a:t>Post a Member Invitation Card where it can be seen</a:t>
            </a:r>
            <a:endParaRPr lang="en-US" sz="2400" dirty="0"/>
          </a:p>
        </p:txBody>
      </p:sp>
      <p:sp>
        <p:nvSpPr>
          <p:cNvPr id="6" name="Slide Number Placeholder 5"/>
          <p:cNvSpPr>
            <a:spLocks noGrp="1"/>
          </p:cNvSpPr>
          <p:nvPr>
            <p:ph type="sldNum" sz="quarter" idx="12"/>
          </p:nvPr>
        </p:nvSpPr>
        <p:spPr/>
        <p:txBody>
          <a:bodyPr/>
          <a:lstStyle/>
          <a:p>
            <a:fld id="{54922E9A-26A9-48D6-8F25-15FC23F1AC22}" type="slidenum">
              <a:rPr lang="en-US" smtClean="0"/>
              <a:t>18</a:t>
            </a:fld>
            <a:endParaRPr lang="en-US"/>
          </a:p>
        </p:txBody>
      </p:sp>
      <p:sp>
        <p:nvSpPr>
          <p:cNvPr id="12" name="TextBox 11"/>
          <p:cNvSpPr txBox="1"/>
          <p:nvPr/>
        </p:nvSpPr>
        <p:spPr>
          <a:xfrm>
            <a:off x="2501520" y="986135"/>
            <a:ext cx="5423280" cy="461665"/>
          </a:xfrm>
          <a:prstGeom prst="rect">
            <a:avLst/>
          </a:prstGeom>
          <a:noFill/>
        </p:spPr>
        <p:txBody>
          <a:bodyPr wrap="none" rtlCol="0">
            <a:spAutoFit/>
          </a:bodyPr>
          <a:lstStyle/>
          <a:p>
            <a:r>
              <a:rPr lang="en-US" sz="2400" b="1" dirty="0" smtClean="0">
                <a:solidFill>
                  <a:srgbClr val="FFFF00"/>
                </a:solidFill>
              </a:rPr>
              <a:t>IN PERSON OR OVER THE PHONE</a:t>
            </a:r>
            <a:endParaRPr lang="en-US" sz="2400" b="1" dirty="0">
              <a:solidFill>
                <a:srgbClr val="FFFF00"/>
              </a:solidFill>
            </a:endParaRPr>
          </a:p>
        </p:txBody>
      </p:sp>
    </p:spTree>
    <p:extLst>
      <p:ext uri="{BB962C8B-B14F-4D97-AF65-F5344CB8AC3E}">
        <p14:creationId xmlns:p14="http://schemas.microsoft.com/office/powerpoint/2010/main" val="509504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1000"/>
                                        <p:tgtEl>
                                          <p:spTgt spid="1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500"/>
                                        <p:tgtEl>
                                          <p:spTgt spid="1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xEl>
                                              <p:pRg st="4" end="4"/>
                                            </p:txEl>
                                          </p:spTgt>
                                        </p:tgtEl>
                                        <p:attrNameLst>
                                          <p:attrName>style.visibility</p:attrName>
                                        </p:attrNameLst>
                                      </p:cBhvr>
                                      <p:to>
                                        <p:strVal val="visible"/>
                                      </p:to>
                                    </p:set>
                                    <p:animEffect transition="in" filter="fade">
                                      <p:cBhvr>
                                        <p:cTn id="30" dur="500"/>
                                        <p:tgtEl>
                                          <p:spTgt spid="1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fade">
                                      <p:cBhvr>
                                        <p:cTn id="35" dur="500"/>
                                        <p:tgtEl>
                                          <p:spTgt spid="1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fade">
                                      <p:cBhvr>
                                        <p:cTn id="40" dur="500"/>
                                        <p:tgtEl>
                                          <p:spTgt spid="1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xEl>
                                              <p:pRg st="7" end="7"/>
                                            </p:txEl>
                                          </p:spTgt>
                                        </p:tgtEl>
                                        <p:attrNameLst>
                                          <p:attrName>style.visibility</p:attrName>
                                        </p:attrNameLst>
                                      </p:cBhvr>
                                      <p:to>
                                        <p:strVal val="visible"/>
                                      </p:to>
                                    </p:set>
                                    <p:animEffect transition="in" filter="fade">
                                      <p:cBhvr>
                                        <p:cTn id="45" dur="500"/>
                                        <p:tgtEl>
                                          <p:spTgt spid="10">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xEl>
                                              <p:pRg st="8" end="8"/>
                                            </p:txEl>
                                          </p:spTgt>
                                        </p:tgtEl>
                                        <p:attrNameLst>
                                          <p:attrName>style.visibility</p:attrName>
                                        </p:attrNameLst>
                                      </p:cBhvr>
                                      <p:to>
                                        <p:strVal val="visible"/>
                                      </p:to>
                                    </p:set>
                                    <p:animEffect transition="in" filter="fade">
                                      <p:cBhvr>
                                        <p:cTn id="50" dur="500"/>
                                        <p:tgtEl>
                                          <p:spTgt spid="10">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txEl>
                                              <p:pRg st="9" end="9"/>
                                            </p:txEl>
                                          </p:spTgt>
                                        </p:tgtEl>
                                        <p:attrNameLst>
                                          <p:attrName>style.visibility</p:attrName>
                                        </p:attrNameLst>
                                      </p:cBhvr>
                                      <p:to>
                                        <p:strVal val="visible"/>
                                      </p:to>
                                    </p:set>
                                    <p:animEffect transition="in" filter="fade">
                                      <p:cBhvr>
                                        <p:cTn id="55"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543800" cy="715962"/>
          </a:xfrm>
        </p:spPr>
        <p:txBody>
          <a:bodyPr>
            <a:normAutofit/>
          </a:bodyPr>
          <a:lstStyle/>
          <a:p>
            <a:r>
              <a:rPr lang="en-US" dirty="0" smtClean="0"/>
              <a:t>Suggestions on How to Invite</a:t>
            </a:r>
            <a:endParaRPr lang="en-US" dirty="0"/>
          </a:p>
        </p:txBody>
      </p:sp>
      <p:sp>
        <p:nvSpPr>
          <p:cNvPr id="10" name="Content Placeholder 9"/>
          <p:cNvSpPr>
            <a:spLocks noGrp="1"/>
          </p:cNvSpPr>
          <p:nvPr>
            <p:ph idx="1"/>
          </p:nvPr>
        </p:nvSpPr>
        <p:spPr>
          <a:xfrm>
            <a:off x="182880" y="1463040"/>
            <a:ext cx="8382000" cy="5177136"/>
          </a:xfrm>
        </p:spPr>
        <p:txBody>
          <a:bodyPr>
            <a:noAutofit/>
          </a:bodyPr>
          <a:lstStyle/>
          <a:p>
            <a:pPr marL="594360" lvl="2" indent="-457200">
              <a:spcBef>
                <a:spcPts val="24"/>
              </a:spcBef>
              <a:buFont typeface="Wingdings" panose="05000000000000000000" pitchFamily="2" charset="2"/>
              <a:buChar char="v"/>
            </a:pPr>
            <a:r>
              <a:rPr lang="en-US" sz="2600" b="1" dirty="0" smtClean="0"/>
              <a:t>Start </a:t>
            </a:r>
            <a:r>
              <a:rPr lang="en-US" sz="2600" b="1" dirty="0"/>
              <a:t>the invitation with things like: </a:t>
            </a:r>
          </a:p>
          <a:p>
            <a:pPr marL="928116" lvl="3" indent="-342900">
              <a:spcBef>
                <a:spcPts val="600"/>
              </a:spcBef>
              <a:buFont typeface="Wingdings" panose="05000000000000000000" pitchFamily="2" charset="2"/>
              <a:buChar char="§"/>
            </a:pPr>
            <a:r>
              <a:rPr lang="en-US" sz="2400" dirty="0"/>
              <a:t>“Have you ever wondered what Mormon temples look like inside or what their purpose is?”</a:t>
            </a:r>
          </a:p>
          <a:p>
            <a:pPr marL="928116" lvl="3" indent="-342900">
              <a:spcBef>
                <a:spcPts val="600"/>
              </a:spcBef>
              <a:buFont typeface="Wingdings" panose="05000000000000000000" pitchFamily="2" charset="2"/>
              <a:buChar char="§"/>
            </a:pPr>
            <a:r>
              <a:rPr lang="en-US" sz="2400" dirty="0"/>
              <a:t>“Did you know </a:t>
            </a:r>
            <a:r>
              <a:rPr lang="en-US" sz="2400" dirty="0" smtClean="0"/>
              <a:t>that my Church </a:t>
            </a:r>
            <a:r>
              <a:rPr lang="en-US" sz="2400" dirty="0"/>
              <a:t>is building a new temple in Philadelphia?  Here is a picture of it.”</a:t>
            </a:r>
          </a:p>
          <a:p>
            <a:pPr marL="928116" lvl="3" indent="-342900">
              <a:spcBef>
                <a:spcPts val="600"/>
              </a:spcBef>
              <a:buFont typeface="Wingdings" panose="05000000000000000000" pitchFamily="2" charset="2"/>
              <a:buChar char="§"/>
            </a:pPr>
            <a:r>
              <a:rPr lang="en-US" sz="2400" dirty="0" smtClean="0"/>
              <a:t>“My Church </a:t>
            </a:r>
            <a:r>
              <a:rPr lang="en-US" sz="2400" dirty="0"/>
              <a:t>is holding an open house for the new temple we are building in Philadelphia, and I’ve been thinking about who I would like to invite</a:t>
            </a:r>
            <a:r>
              <a:rPr lang="en-US" sz="2400" dirty="0" smtClean="0"/>
              <a:t>.”</a:t>
            </a:r>
          </a:p>
          <a:p>
            <a:pPr marL="928116" lvl="3" indent="-342900">
              <a:spcBef>
                <a:spcPts val="600"/>
              </a:spcBef>
              <a:buFont typeface="Wingdings" panose="05000000000000000000" pitchFamily="2" charset="2"/>
              <a:buChar char="§"/>
            </a:pPr>
            <a:r>
              <a:rPr lang="en-US" sz="2400" dirty="0"/>
              <a:t>“Do you know why </a:t>
            </a:r>
            <a:r>
              <a:rPr lang="en-US" sz="2400" dirty="0" smtClean="0"/>
              <a:t>Mormons are </a:t>
            </a:r>
            <a:r>
              <a:rPr lang="en-US" sz="2400" dirty="0"/>
              <a:t>so interested in genealogy?”</a:t>
            </a:r>
          </a:p>
          <a:p>
            <a:pPr marL="928116" lvl="3" indent="-342900">
              <a:spcBef>
                <a:spcPts val="600"/>
              </a:spcBef>
              <a:buFont typeface="Wingdings" panose="05000000000000000000" pitchFamily="2" charset="2"/>
              <a:buChar char="§"/>
            </a:pPr>
            <a:r>
              <a:rPr lang="en-US" sz="2400" dirty="0"/>
              <a:t>“I see you are interested in genealogy.  Do you know what </a:t>
            </a:r>
            <a:r>
              <a:rPr lang="en-US" sz="2400" dirty="0" smtClean="0"/>
              <a:t>Mormons believe </a:t>
            </a:r>
            <a:r>
              <a:rPr lang="en-US" sz="2400" dirty="0"/>
              <a:t>about our ancestors?” </a:t>
            </a:r>
          </a:p>
          <a:p>
            <a:pPr marL="928116" lvl="3" indent="-342900">
              <a:spcBef>
                <a:spcPts val="600"/>
              </a:spcBef>
              <a:buFont typeface="Wingdings" panose="05000000000000000000" pitchFamily="2" charset="2"/>
              <a:buChar char="§"/>
            </a:pPr>
            <a:endParaRPr lang="en-US" sz="2400" dirty="0"/>
          </a:p>
        </p:txBody>
      </p:sp>
      <p:sp>
        <p:nvSpPr>
          <p:cNvPr id="6" name="Slide Number Placeholder 5"/>
          <p:cNvSpPr>
            <a:spLocks noGrp="1"/>
          </p:cNvSpPr>
          <p:nvPr>
            <p:ph type="sldNum" sz="quarter" idx="12"/>
          </p:nvPr>
        </p:nvSpPr>
        <p:spPr/>
        <p:txBody>
          <a:bodyPr/>
          <a:lstStyle/>
          <a:p>
            <a:fld id="{54922E9A-26A9-48D6-8F25-15FC23F1AC22}" type="slidenum">
              <a:rPr lang="en-US" smtClean="0"/>
              <a:t>19</a:t>
            </a:fld>
            <a:endParaRPr lang="en-US"/>
          </a:p>
        </p:txBody>
      </p:sp>
      <p:sp>
        <p:nvSpPr>
          <p:cNvPr id="8" name="TextBox 7"/>
          <p:cNvSpPr txBox="1"/>
          <p:nvPr/>
        </p:nvSpPr>
        <p:spPr>
          <a:xfrm>
            <a:off x="2501520" y="986135"/>
            <a:ext cx="5423280" cy="461665"/>
          </a:xfrm>
          <a:prstGeom prst="rect">
            <a:avLst/>
          </a:prstGeom>
          <a:noFill/>
        </p:spPr>
        <p:txBody>
          <a:bodyPr wrap="none" rtlCol="0">
            <a:spAutoFit/>
          </a:bodyPr>
          <a:lstStyle/>
          <a:p>
            <a:r>
              <a:rPr lang="en-US" sz="2400" b="1" dirty="0" smtClean="0">
                <a:solidFill>
                  <a:srgbClr val="FFFF00"/>
                </a:solidFill>
              </a:rPr>
              <a:t>IN PERSON OR OVER THE PHONE</a:t>
            </a:r>
            <a:endParaRPr lang="en-US" sz="2400" b="1" dirty="0">
              <a:solidFill>
                <a:srgbClr val="FFFF00"/>
              </a:solidFill>
            </a:endParaRPr>
          </a:p>
        </p:txBody>
      </p:sp>
    </p:spTree>
    <p:extLst>
      <p:ext uri="{BB962C8B-B14F-4D97-AF65-F5344CB8AC3E}">
        <p14:creationId xmlns:p14="http://schemas.microsoft.com/office/powerpoint/2010/main" val="26188117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38800"/>
            <a:ext cx="7543800" cy="715962"/>
          </a:xfrm>
        </p:spPr>
        <p:txBody>
          <a:bodyPr/>
          <a:lstStyle/>
          <a:p>
            <a:r>
              <a:rPr lang="en-US" dirty="0" smtClean="0"/>
              <a:t>Bishop Dean Davies</a:t>
            </a:r>
            <a:endParaRPr lang="en-US" dirty="0"/>
          </a:p>
        </p:txBody>
      </p:sp>
      <p:sp>
        <p:nvSpPr>
          <p:cNvPr id="4" name="Slide Number Placeholder 3"/>
          <p:cNvSpPr>
            <a:spLocks noGrp="1"/>
          </p:cNvSpPr>
          <p:nvPr>
            <p:ph type="sldNum" sz="quarter" idx="12"/>
          </p:nvPr>
        </p:nvSpPr>
        <p:spPr/>
        <p:txBody>
          <a:bodyPr/>
          <a:lstStyle/>
          <a:p>
            <a:fld id="{54922E9A-26A9-48D6-8F25-15FC23F1AC22}" type="slidenum">
              <a:rPr lang="en-US" smtClean="0"/>
              <a:t>2</a:t>
            </a:fld>
            <a:endParaRPr lang="en-US"/>
          </a:p>
        </p:txBody>
      </p:sp>
      <p:pic>
        <p:nvPicPr>
          <p:cNvPr id="6" name="Picture 5" descr="dean-m-davies-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295400"/>
            <a:ext cx="3390900" cy="4229100"/>
          </a:xfrm>
          <a:prstGeom prst="rect">
            <a:avLst/>
          </a:prstGeom>
        </p:spPr>
      </p:pic>
      <p:sp>
        <p:nvSpPr>
          <p:cNvPr id="3" name="TextBox 2"/>
          <p:cNvSpPr txBox="1"/>
          <p:nvPr/>
        </p:nvSpPr>
        <p:spPr>
          <a:xfrm>
            <a:off x="1447800" y="304800"/>
            <a:ext cx="7492155" cy="584776"/>
          </a:xfrm>
          <a:prstGeom prst="rect">
            <a:avLst/>
          </a:prstGeom>
          <a:noFill/>
        </p:spPr>
        <p:txBody>
          <a:bodyPr wrap="non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sz="3200" b="1" u="sng" dirty="0" smtClean="0">
                <a:ln w="50800"/>
                <a:solidFill>
                  <a:schemeClr val="bg1">
                    <a:shade val="50000"/>
                  </a:schemeClr>
                </a:solidFill>
              </a:rPr>
              <a:t>Heavenly Help for Our Mortal Journey</a:t>
            </a:r>
            <a:endParaRPr lang="en-US" sz="3200" b="1" u="sng" dirty="0">
              <a:ln w="50800"/>
              <a:solidFill>
                <a:schemeClr val="bg1">
                  <a:shade val="50000"/>
                </a:schemeClr>
              </a:solidFill>
            </a:endParaRPr>
          </a:p>
        </p:txBody>
      </p:sp>
    </p:spTree>
    <p:extLst>
      <p:ext uri="{BB962C8B-B14F-4D97-AF65-F5344CB8AC3E}">
        <p14:creationId xmlns:p14="http://schemas.microsoft.com/office/powerpoint/2010/main" val="14498732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543800" cy="715962"/>
          </a:xfrm>
        </p:spPr>
        <p:txBody>
          <a:bodyPr>
            <a:normAutofit/>
          </a:bodyPr>
          <a:lstStyle/>
          <a:p>
            <a:r>
              <a:rPr lang="en-US" dirty="0" smtClean="0"/>
              <a:t>Suggestions on How to Invite</a:t>
            </a:r>
            <a:endParaRPr lang="en-US" dirty="0"/>
          </a:p>
        </p:txBody>
      </p:sp>
      <p:sp>
        <p:nvSpPr>
          <p:cNvPr id="10" name="Content Placeholder 9"/>
          <p:cNvSpPr>
            <a:spLocks noGrp="1"/>
          </p:cNvSpPr>
          <p:nvPr>
            <p:ph idx="1"/>
          </p:nvPr>
        </p:nvSpPr>
        <p:spPr>
          <a:xfrm>
            <a:off x="182880" y="1463040"/>
            <a:ext cx="8382000" cy="5177136"/>
          </a:xfrm>
        </p:spPr>
        <p:txBody>
          <a:bodyPr>
            <a:noAutofit/>
          </a:bodyPr>
          <a:lstStyle/>
          <a:p>
            <a:pPr marL="548640" lvl="2" indent="-411480">
              <a:spcBef>
                <a:spcPts val="24"/>
              </a:spcBef>
              <a:buFont typeface="Wingdings" panose="05000000000000000000" pitchFamily="2" charset="2"/>
              <a:buChar char="v"/>
            </a:pPr>
            <a:r>
              <a:rPr lang="en-US" sz="2600" b="1" dirty="0" smtClean="0"/>
              <a:t>Give </a:t>
            </a:r>
            <a:r>
              <a:rPr lang="en-US" sz="2600" b="1" dirty="0"/>
              <a:t>a little more information like:</a:t>
            </a:r>
          </a:p>
          <a:p>
            <a:pPr marL="928116" lvl="3" indent="-342900">
              <a:spcBef>
                <a:spcPts val="576"/>
              </a:spcBef>
              <a:buFont typeface="Wingdings" panose="05000000000000000000" pitchFamily="2" charset="2"/>
              <a:buChar char="§"/>
            </a:pPr>
            <a:r>
              <a:rPr lang="en-US" sz="2400" dirty="0"/>
              <a:t>“Temples are very special and sacred to </a:t>
            </a:r>
            <a:r>
              <a:rPr lang="en-US" sz="2400" dirty="0" smtClean="0"/>
              <a:t>Mormons.”</a:t>
            </a:r>
            <a:endParaRPr lang="en-US" sz="2400" dirty="0"/>
          </a:p>
          <a:p>
            <a:pPr marL="928116" lvl="3" indent="-342900">
              <a:spcBef>
                <a:spcPts val="576"/>
              </a:spcBef>
              <a:buFont typeface="Wingdings" panose="05000000000000000000" pitchFamily="2" charset="2"/>
              <a:buChar char="§"/>
            </a:pPr>
            <a:r>
              <a:rPr lang="en-US" sz="2400" dirty="0"/>
              <a:t>“Temples are very meaningful to me and I’d like to share a unique opportunity with you.”</a:t>
            </a:r>
          </a:p>
          <a:p>
            <a:pPr marL="928116" lvl="3" indent="-342900">
              <a:spcBef>
                <a:spcPts val="576"/>
              </a:spcBef>
              <a:buFont typeface="Wingdings" panose="05000000000000000000" pitchFamily="2" charset="2"/>
              <a:buChar char="§"/>
            </a:pPr>
            <a:r>
              <a:rPr lang="en-US" sz="2400" dirty="0"/>
              <a:t>“The Church is holding an open house where you can tour the temple for free.”</a:t>
            </a:r>
          </a:p>
          <a:p>
            <a:pPr marL="548640" lvl="2" indent="-411480">
              <a:spcBef>
                <a:spcPts val="24"/>
              </a:spcBef>
              <a:buFont typeface="Wingdings" panose="05000000000000000000" pitchFamily="2" charset="2"/>
              <a:buChar char="v"/>
            </a:pPr>
            <a:r>
              <a:rPr lang="en-US" sz="2600" b="1" dirty="0"/>
              <a:t>Extend the invitation with things like:</a:t>
            </a:r>
          </a:p>
          <a:p>
            <a:pPr marL="928116" lvl="3" indent="-342900">
              <a:spcBef>
                <a:spcPts val="576"/>
              </a:spcBef>
              <a:buFont typeface="Wingdings" panose="05000000000000000000" pitchFamily="2" charset="2"/>
              <a:buChar char="§"/>
            </a:pPr>
            <a:r>
              <a:rPr lang="en-US" sz="2400" dirty="0"/>
              <a:t>“Here is an invitation card with information on the Temple Open House.”</a:t>
            </a:r>
          </a:p>
          <a:p>
            <a:pPr marL="928116" lvl="3" indent="-342900">
              <a:spcBef>
                <a:spcPts val="576"/>
              </a:spcBef>
              <a:buFont typeface="Wingdings" panose="05000000000000000000" pitchFamily="2" charset="2"/>
              <a:buChar char="§"/>
            </a:pPr>
            <a:r>
              <a:rPr lang="en-US" sz="2400" dirty="0"/>
              <a:t> “As my friend, would you like to come with me and get a tour of the inside?”</a:t>
            </a:r>
          </a:p>
          <a:p>
            <a:pPr>
              <a:spcBef>
                <a:spcPts val="24"/>
              </a:spcBef>
            </a:pPr>
            <a:endParaRPr lang="en-US" b="1" dirty="0"/>
          </a:p>
        </p:txBody>
      </p:sp>
      <p:sp>
        <p:nvSpPr>
          <p:cNvPr id="6" name="Slide Number Placeholder 5"/>
          <p:cNvSpPr>
            <a:spLocks noGrp="1"/>
          </p:cNvSpPr>
          <p:nvPr>
            <p:ph type="sldNum" sz="quarter" idx="12"/>
          </p:nvPr>
        </p:nvSpPr>
        <p:spPr/>
        <p:txBody>
          <a:bodyPr/>
          <a:lstStyle/>
          <a:p>
            <a:fld id="{54922E9A-26A9-48D6-8F25-15FC23F1AC22}" type="slidenum">
              <a:rPr lang="en-US" smtClean="0"/>
              <a:t>20</a:t>
            </a:fld>
            <a:endParaRPr lang="en-US"/>
          </a:p>
        </p:txBody>
      </p:sp>
      <p:sp>
        <p:nvSpPr>
          <p:cNvPr id="8" name="TextBox 7"/>
          <p:cNvSpPr txBox="1"/>
          <p:nvPr/>
        </p:nvSpPr>
        <p:spPr>
          <a:xfrm>
            <a:off x="2501520" y="986135"/>
            <a:ext cx="5423280" cy="461665"/>
          </a:xfrm>
          <a:prstGeom prst="rect">
            <a:avLst/>
          </a:prstGeom>
          <a:noFill/>
        </p:spPr>
        <p:txBody>
          <a:bodyPr wrap="none" rtlCol="0">
            <a:spAutoFit/>
          </a:bodyPr>
          <a:lstStyle/>
          <a:p>
            <a:r>
              <a:rPr lang="en-US" sz="2400" b="1" dirty="0" smtClean="0">
                <a:solidFill>
                  <a:srgbClr val="FFFF00"/>
                </a:solidFill>
              </a:rPr>
              <a:t>IN PERSON OR OVER THE PHONE</a:t>
            </a:r>
            <a:endParaRPr lang="en-US" sz="2400" b="1" dirty="0">
              <a:solidFill>
                <a:srgbClr val="FFFF00"/>
              </a:solidFill>
            </a:endParaRPr>
          </a:p>
        </p:txBody>
      </p:sp>
    </p:spTree>
    <p:extLst>
      <p:ext uri="{BB962C8B-B14F-4D97-AF65-F5344CB8AC3E}">
        <p14:creationId xmlns:p14="http://schemas.microsoft.com/office/powerpoint/2010/main" val="18272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500"/>
                                        <p:tgtEl>
                                          <p:spTgt spid="1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500"/>
                                        <p:tgtEl>
                                          <p:spTgt spid="10">
                                            <p:txEl>
                                              <p:pRg st="4" end="4"/>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Effect transition="in" filter="fade">
                                      <p:cBhvr>
                                        <p:cTn id="35"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543800" cy="715962"/>
          </a:xfrm>
        </p:spPr>
        <p:txBody>
          <a:bodyPr>
            <a:normAutofit/>
          </a:bodyPr>
          <a:lstStyle/>
          <a:p>
            <a:r>
              <a:rPr lang="en-US" dirty="0" smtClean="0"/>
              <a:t>Suggestions on How to Invite</a:t>
            </a:r>
            <a:endParaRPr lang="en-US" dirty="0"/>
          </a:p>
        </p:txBody>
      </p:sp>
      <p:sp>
        <p:nvSpPr>
          <p:cNvPr id="10" name="Content Placeholder 9"/>
          <p:cNvSpPr>
            <a:spLocks noGrp="1"/>
          </p:cNvSpPr>
          <p:nvPr>
            <p:ph idx="1"/>
          </p:nvPr>
        </p:nvSpPr>
        <p:spPr>
          <a:xfrm>
            <a:off x="182880" y="1463040"/>
            <a:ext cx="8382000" cy="5177136"/>
          </a:xfrm>
        </p:spPr>
        <p:txBody>
          <a:bodyPr>
            <a:noAutofit/>
          </a:bodyPr>
          <a:lstStyle/>
          <a:p>
            <a:pPr lvl="0">
              <a:buFont typeface="Wingdings" panose="05000000000000000000" pitchFamily="2" charset="2"/>
              <a:buChar char="v"/>
            </a:pPr>
            <a:r>
              <a:rPr lang="en-US" sz="2400" b="1" dirty="0" smtClean="0"/>
              <a:t>Make </a:t>
            </a:r>
            <a:r>
              <a:rPr lang="en-US" sz="2400" b="1" dirty="0"/>
              <a:t>emails personal…avoid mass emails.  Personal invitations will more likely be accepted.</a:t>
            </a:r>
          </a:p>
          <a:p>
            <a:pPr lvl="0">
              <a:buFont typeface="Wingdings" panose="05000000000000000000" pitchFamily="2" charset="2"/>
              <a:buChar char="v"/>
            </a:pPr>
            <a:r>
              <a:rPr lang="en-US" sz="2400" b="1" dirty="0"/>
              <a:t>Include in your email comments </a:t>
            </a:r>
            <a:r>
              <a:rPr lang="en-US" sz="2400" b="1" dirty="0" smtClean="0"/>
              <a:t>as if you were talking to them in person</a:t>
            </a:r>
          </a:p>
          <a:p>
            <a:pPr lvl="1">
              <a:buFont typeface="Wingdings" panose="05000000000000000000" pitchFamily="2" charset="2"/>
              <a:buChar char="§"/>
            </a:pPr>
            <a:r>
              <a:rPr lang="en-US" b="1" i="1" dirty="0"/>
              <a:t>start the </a:t>
            </a:r>
            <a:r>
              <a:rPr lang="en-US" b="1" i="1" dirty="0" smtClean="0"/>
              <a:t>invitation</a:t>
            </a:r>
          </a:p>
          <a:p>
            <a:pPr lvl="1">
              <a:buFont typeface="Wingdings" panose="05000000000000000000" pitchFamily="2" charset="2"/>
              <a:buChar char="§"/>
            </a:pPr>
            <a:r>
              <a:rPr lang="en-US" b="1" i="1" dirty="0" smtClean="0"/>
              <a:t>give </a:t>
            </a:r>
            <a:r>
              <a:rPr lang="en-US" b="1" i="1" dirty="0"/>
              <a:t>a little more </a:t>
            </a:r>
            <a:r>
              <a:rPr lang="en-US" b="1" i="1" dirty="0" smtClean="0"/>
              <a:t>information</a:t>
            </a:r>
            <a:endParaRPr lang="en-US" b="1" dirty="0" smtClean="0"/>
          </a:p>
          <a:p>
            <a:pPr lvl="1">
              <a:buFont typeface="Wingdings" panose="05000000000000000000" pitchFamily="2" charset="2"/>
              <a:buChar char="§"/>
            </a:pPr>
            <a:r>
              <a:rPr lang="en-US" b="1" i="1" dirty="0" smtClean="0"/>
              <a:t>extend </a:t>
            </a:r>
            <a:r>
              <a:rPr lang="en-US" b="1" i="1" dirty="0"/>
              <a:t>the invitation</a:t>
            </a:r>
            <a:endParaRPr lang="en-US" b="1" dirty="0" smtClean="0"/>
          </a:p>
          <a:p>
            <a:pPr lvl="0">
              <a:buFont typeface="Wingdings" panose="05000000000000000000" pitchFamily="2" charset="2"/>
              <a:buChar char="v"/>
            </a:pPr>
            <a:r>
              <a:rPr lang="en-US" sz="2400" b="1" dirty="0" smtClean="0"/>
              <a:t>Keep </a:t>
            </a:r>
            <a:r>
              <a:rPr lang="en-US" sz="2400" b="1" dirty="0"/>
              <a:t>the invitation short and simple</a:t>
            </a:r>
          </a:p>
          <a:p>
            <a:pPr lvl="0">
              <a:buFont typeface="Wingdings" panose="05000000000000000000" pitchFamily="2" charset="2"/>
              <a:buChar char="v"/>
            </a:pPr>
            <a:r>
              <a:rPr lang="en-US" sz="2400" b="1" dirty="0"/>
              <a:t>Include an electronic version of the Member </a:t>
            </a:r>
            <a:r>
              <a:rPr lang="en-US" sz="2400" b="1" dirty="0" smtClean="0"/>
              <a:t>Invitation Card</a:t>
            </a:r>
            <a:endParaRPr lang="en-US" sz="2400" b="1" dirty="0"/>
          </a:p>
          <a:p>
            <a:pPr lvl="0">
              <a:buFont typeface="Wingdings" panose="05000000000000000000" pitchFamily="2" charset="2"/>
              <a:buChar char="v"/>
            </a:pPr>
            <a:r>
              <a:rPr lang="en-US" sz="2400" b="1" dirty="0"/>
              <a:t>Include the link to the website where they can </a:t>
            </a:r>
            <a:r>
              <a:rPr lang="en-US" sz="2400" b="1" dirty="0" smtClean="0"/>
              <a:t>reserve their free </a:t>
            </a:r>
            <a:r>
              <a:rPr lang="en-US" sz="2400" b="1" dirty="0"/>
              <a:t>tickets</a:t>
            </a:r>
          </a:p>
          <a:p>
            <a:pPr>
              <a:spcBef>
                <a:spcPts val="24"/>
              </a:spcBef>
            </a:pPr>
            <a:endParaRPr lang="en-US" b="1" dirty="0"/>
          </a:p>
        </p:txBody>
      </p:sp>
      <p:sp>
        <p:nvSpPr>
          <p:cNvPr id="6" name="Slide Number Placeholder 5"/>
          <p:cNvSpPr>
            <a:spLocks noGrp="1"/>
          </p:cNvSpPr>
          <p:nvPr>
            <p:ph type="sldNum" sz="quarter" idx="12"/>
          </p:nvPr>
        </p:nvSpPr>
        <p:spPr/>
        <p:txBody>
          <a:bodyPr/>
          <a:lstStyle/>
          <a:p>
            <a:fld id="{54922E9A-26A9-48D6-8F25-15FC23F1AC22}" type="slidenum">
              <a:rPr lang="en-US" smtClean="0"/>
              <a:t>21</a:t>
            </a:fld>
            <a:endParaRPr lang="en-US"/>
          </a:p>
        </p:txBody>
      </p:sp>
      <p:sp>
        <p:nvSpPr>
          <p:cNvPr id="8" name="TextBox 7"/>
          <p:cNvSpPr txBox="1"/>
          <p:nvPr/>
        </p:nvSpPr>
        <p:spPr>
          <a:xfrm>
            <a:off x="3352800" y="986135"/>
            <a:ext cx="3337773" cy="461665"/>
          </a:xfrm>
          <a:prstGeom prst="rect">
            <a:avLst/>
          </a:prstGeom>
          <a:noFill/>
        </p:spPr>
        <p:txBody>
          <a:bodyPr wrap="none" rtlCol="0">
            <a:spAutoFit/>
          </a:bodyPr>
          <a:lstStyle/>
          <a:p>
            <a:r>
              <a:rPr lang="en-US" sz="2400" b="1" dirty="0" smtClean="0">
                <a:solidFill>
                  <a:srgbClr val="FFFF00"/>
                </a:solidFill>
              </a:rPr>
              <a:t>VIA EMAIL OR TEXT</a:t>
            </a:r>
            <a:endParaRPr lang="en-US" sz="2400" b="1" dirty="0">
              <a:solidFill>
                <a:srgbClr val="FFFF00"/>
              </a:solidFill>
            </a:endParaRPr>
          </a:p>
        </p:txBody>
      </p:sp>
    </p:spTree>
    <p:extLst>
      <p:ext uri="{BB962C8B-B14F-4D97-AF65-F5344CB8AC3E}">
        <p14:creationId xmlns:p14="http://schemas.microsoft.com/office/powerpoint/2010/main" val="3969000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500"/>
                                        <p:tgtEl>
                                          <p:spTgt spid="10">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Effect transition="in" filter="fade">
                                      <p:cBhvr>
                                        <p:cTn id="35" dur="500"/>
                                        <p:tgtEl>
                                          <p:spTgt spid="1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7" end="7"/>
                                            </p:txEl>
                                          </p:spTgt>
                                        </p:tgtEl>
                                        <p:attrNameLst>
                                          <p:attrName>style.visibility</p:attrName>
                                        </p:attrNameLst>
                                      </p:cBhvr>
                                      <p:to>
                                        <p:strVal val="visible"/>
                                      </p:to>
                                    </p:set>
                                    <p:animEffect transition="in" filter="fade">
                                      <p:cBhvr>
                                        <p:cTn id="4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543800" cy="715962"/>
          </a:xfrm>
        </p:spPr>
        <p:txBody>
          <a:bodyPr>
            <a:normAutofit/>
          </a:bodyPr>
          <a:lstStyle/>
          <a:p>
            <a:r>
              <a:rPr lang="en-US" dirty="0" smtClean="0"/>
              <a:t>Suggestions on How to Invite</a:t>
            </a:r>
            <a:endParaRPr lang="en-US" dirty="0"/>
          </a:p>
        </p:txBody>
      </p:sp>
      <p:sp>
        <p:nvSpPr>
          <p:cNvPr id="10" name="Content Placeholder 9"/>
          <p:cNvSpPr>
            <a:spLocks noGrp="1"/>
          </p:cNvSpPr>
          <p:nvPr>
            <p:ph idx="1"/>
          </p:nvPr>
        </p:nvSpPr>
        <p:spPr>
          <a:xfrm>
            <a:off x="182880" y="1463040"/>
            <a:ext cx="8732520" cy="5177136"/>
          </a:xfrm>
        </p:spPr>
        <p:txBody>
          <a:bodyPr>
            <a:noAutofit/>
          </a:bodyPr>
          <a:lstStyle/>
          <a:p>
            <a:pPr lvl="0">
              <a:buFont typeface="Wingdings" panose="05000000000000000000" pitchFamily="2" charset="2"/>
              <a:buChar char="v"/>
            </a:pPr>
            <a:r>
              <a:rPr lang="en-US" sz="2600" b="1" dirty="0" smtClean="0"/>
              <a:t>Facebook</a:t>
            </a:r>
          </a:p>
          <a:p>
            <a:pPr lvl="1">
              <a:buFont typeface="Wingdings" panose="05000000000000000000" pitchFamily="2" charset="2"/>
              <a:buChar char="v"/>
            </a:pPr>
            <a:r>
              <a:rPr lang="en-US" b="1" i="1" dirty="0" smtClean="0"/>
              <a:t>Like</a:t>
            </a:r>
            <a:r>
              <a:rPr lang="en-US" b="1" dirty="0" smtClean="0"/>
              <a:t> </a:t>
            </a:r>
            <a:r>
              <a:rPr lang="en-US" b="1" dirty="0"/>
              <a:t>the Philadelphia Mormon Temple Facebook page:  </a:t>
            </a:r>
            <a:r>
              <a:rPr lang="en-US" sz="2200" b="1" dirty="0">
                <a:hlinkClick r:id="rId2"/>
              </a:rPr>
              <a:t>https://</a:t>
            </a:r>
            <a:r>
              <a:rPr lang="en-US" sz="2200" b="1" dirty="0" smtClean="0">
                <a:hlinkClick r:id="rId2"/>
              </a:rPr>
              <a:t>www.facebook.com/philadelphiamormontemple</a:t>
            </a:r>
            <a:endParaRPr lang="en-US" sz="2200" b="1" dirty="0" smtClean="0"/>
          </a:p>
          <a:p>
            <a:pPr lvl="1">
              <a:buFont typeface="Wingdings" panose="05000000000000000000" pitchFamily="2" charset="2"/>
              <a:buChar char="v"/>
            </a:pPr>
            <a:r>
              <a:rPr lang="en-US" b="1" dirty="0" smtClean="0"/>
              <a:t>Share </a:t>
            </a:r>
            <a:r>
              <a:rPr lang="en-US" b="1" dirty="0"/>
              <a:t>posts from the page on your own personal page</a:t>
            </a:r>
          </a:p>
          <a:p>
            <a:pPr lvl="0">
              <a:buFont typeface="Wingdings" panose="05000000000000000000" pitchFamily="2" charset="2"/>
              <a:buChar char="v"/>
            </a:pPr>
            <a:r>
              <a:rPr lang="en-US" sz="2600" b="1" dirty="0" smtClean="0"/>
              <a:t>Twitter</a:t>
            </a:r>
          </a:p>
          <a:p>
            <a:pPr lvl="1">
              <a:buFont typeface="Wingdings" panose="05000000000000000000" pitchFamily="2" charset="2"/>
              <a:buChar char="v"/>
            </a:pPr>
            <a:r>
              <a:rPr lang="en-US" b="1" dirty="0" smtClean="0"/>
              <a:t>Consider </a:t>
            </a:r>
            <a:r>
              <a:rPr lang="en-US" b="1" dirty="0"/>
              <a:t>following @</a:t>
            </a:r>
            <a:r>
              <a:rPr lang="en-US" b="1" dirty="0" err="1"/>
              <a:t>PhillyLDSTemple</a:t>
            </a:r>
            <a:r>
              <a:rPr lang="en-US" b="1" dirty="0"/>
              <a:t> and re-tweeting events</a:t>
            </a:r>
          </a:p>
          <a:p>
            <a:pPr lvl="0">
              <a:buFont typeface="Wingdings" panose="05000000000000000000" pitchFamily="2" charset="2"/>
              <a:buChar char="v"/>
            </a:pPr>
            <a:r>
              <a:rPr lang="en-US" sz="2600" b="1" dirty="0" smtClean="0"/>
              <a:t>Instagram</a:t>
            </a:r>
          </a:p>
          <a:p>
            <a:pPr lvl="1">
              <a:buFont typeface="Wingdings" panose="05000000000000000000" pitchFamily="2" charset="2"/>
              <a:buChar char="v"/>
            </a:pPr>
            <a:r>
              <a:rPr lang="en-US" b="1" dirty="0" smtClean="0"/>
              <a:t>Consider </a:t>
            </a:r>
            <a:r>
              <a:rPr lang="en-US" b="1" dirty="0"/>
              <a:t>doing the same: </a:t>
            </a:r>
            <a:r>
              <a:rPr lang="en-US" b="1" dirty="0" err="1" smtClean="0"/>
              <a:t>PhillyLDSTemple</a:t>
            </a:r>
            <a:endParaRPr lang="en-US" b="1" dirty="0"/>
          </a:p>
        </p:txBody>
      </p:sp>
      <p:sp>
        <p:nvSpPr>
          <p:cNvPr id="6" name="Slide Number Placeholder 5"/>
          <p:cNvSpPr>
            <a:spLocks noGrp="1"/>
          </p:cNvSpPr>
          <p:nvPr>
            <p:ph type="sldNum" sz="quarter" idx="12"/>
          </p:nvPr>
        </p:nvSpPr>
        <p:spPr/>
        <p:txBody>
          <a:bodyPr/>
          <a:lstStyle/>
          <a:p>
            <a:fld id="{54922E9A-26A9-48D6-8F25-15FC23F1AC22}" type="slidenum">
              <a:rPr lang="en-US" smtClean="0"/>
              <a:t>22</a:t>
            </a:fld>
            <a:endParaRPr lang="en-US"/>
          </a:p>
        </p:txBody>
      </p:sp>
      <p:sp>
        <p:nvSpPr>
          <p:cNvPr id="8" name="TextBox 7"/>
          <p:cNvSpPr txBox="1"/>
          <p:nvPr/>
        </p:nvSpPr>
        <p:spPr>
          <a:xfrm>
            <a:off x="3352800" y="986135"/>
            <a:ext cx="3243196" cy="461665"/>
          </a:xfrm>
          <a:prstGeom prst="rect">
            <a:avLst/>
          </a:prstGeom>
          <a:noFill/>
        </p:spPr>
        <p:txBody>
          <a:bodyPr wrap="none" rtlCol="0">
            <a:spAutoFit/>
          </a:bodyPr>
          <a:lstStyle/>
          <a:p>
            <a:r>
              <a:rPr lang="en-US" sz="2400" b="1" dirty="0" smtClean="0">
                <a:solidFill>
                  <a:srgbClr val="FFFF00"/>
                </a:solidFill>
              </a:rPr>
              <a:t>VIA SOCIAL MEDIA</a:t>
            </a:r>
            <a:endParaRPr lang="en-US" sz="2400" b="1" dirty="0">
              <a:solidFill>
                <a:srgbClr val="FFFF00"/>
              </a:solidFill>
            </a:endParaRPr>
          </a:p>
        </p:txBody>
      </p:sp>
    </p:spTree>
    <p:extLst>
      <p:ext uri="{BB962C8B-B14F-4D97-AF65-F5344CB8AC3E}">
        <p14:creationId xmlns:p14="http://schemas.microsoft.com/office/powerpoint/2010/main" val="3969000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500"/>
                                        <p:tgtEl>
                                          <p:spTgt spid="10">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fade">
                                      <p:cBhvr>
                                        <p:cTn id="30" dur="500"/>
                                        <p:tgtEl>
                                          <p:spTgt spid="10">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Effect transition="in" filter="fade">
                                      <p:cBhvr>
                                        <p:cTn id="33"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Volunteer Sign-up</a:t>
            </a:r>
            <a:endParaRPr lang="en-US" dirty="0"/>
          </a:p>
        </p:txBody>
      </p:sp>
      <p:pic>
        <p:nvPicPr>
          <p:cNvPr id="5" name="Content Placeholder 4" descr="Screen Shot 2016-05-29 at 12.53.52 PM.png"/>
          <p:cNvPicPr>
            <a:picLocks noGrp="1" noChangeAspect="1"/>
          </p:cNvPicPr>
          <p:nvPr>
            <p:ph idx="1"/>
          </p:nvPr>
        </p:nvPicPr>
        <p:blipFill>
          <a:blip r:embed="rId2">
            <a:extLst>
              <a:ext uri="{28A0092B-C50C-407E-A947-70E740481C1C}">
                <a14:useLocalDpi xmlns:a14="http://schemas.microsoft.com/office/drawing/2010/main" val="0"/>
              </a:ext>
            </a:extLst>
          </a:blip>
          <a:srcRect t="2445" b="2445"/>
          <a:stretch>
            <a:fillRect/>
          </a:stretch>
        </p:blipFill>
        <p:spPr/>
      </p:pic>
      <p:sp>
        <p:nvSpPr>
          <p:cNvPr id="4" name="Slide Number Placeholder 3"/>
          <p:cNvSpPr>
            <a:spLocks noGrp="1"/>
          </p:cNvSpPr>
          <p:nvPr>
            <p:ph type="sldNum" sz="quarter" idx="12"/>
          </p:nvPr>
        </p:nvSpPr>
        <p:spPr/>
        <p:txBody>
          <a:bodyPr/>
          <a:lstStyle/>
          <a:p>
            <a:fld id="{54922E9A-26A9-48D6-8F25-15FC23F1AC22}" type="slidenum">
              <a:rPr lang="en-US" smtClean="0"/>
              <a:t>23</a:t>
            </a:fld>
            <a:endParaRPr lang="en-US"/>
          </a:p>
        </p:txBody>
      </p:sp>
    </p:spTree>
    <p:extLst>
      <p:ext uri="{BB962C8B-B14F-4D97-AF65-F5344CB8AC3E}">
        <p14:creationId xmlns:p14="http://schemas.microsoft.com/office/powerpoint/2010/main" val="288054808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543800" cy="715962"/>
          </a:xfrm>
        </p:spPr>
        <p:txBody>
          <a:bodyPr>
            <a:normAutofit/>
          </a:bodyPr>
          <a:lstStyle/>
          <a:p>
            <a:r>
              <a:rPr lang="en-US" dirty="0" smtClean="0"/>
              <a:t>Suggestions on How to Invite</a:t>
            </a:r>
            <a:endParaRPr lang="en-US" dirty="0"/>
          </a:p>
        </p:txBody>
      </p:sp>
      <p:sp>
        <p:nvSpPr>
          <p:cNvPr id="10" name="Content Placeholder 9"/>
          <p:cNvSpPr>
            <a:spLocks noGrp="1"/>
          </p:cNvSpPr>
          <p:nvPr>
            <p:ph idx="1"/>
          </p:nvPr>
        </p:nvSpPr>
        <p:spPr>
          <a:xfrm>
            <a:off x="182880" y="1463040"/>
            <a:ext cx="8382000" cy="5177136"/>
          </a:xfrm>
        </p:spPr>
        <p:txBody>
          <a:bodyPr>
            <a:noAutofit/>
          </a:bodyPr>
          <a:lstStyle/>
          <a:p>
            <a:pPr lvl="0">
              <a:buFont typeface="Wingdings" panose="05000000000000000000" pitchFamily="2" charset="2"/>
              <a:buChar char="v"/>
            </a:pPr>
            <a:r>
              <a:rPr lang="en-US" sz="2600" b="1" dirty="0" smtClean="0"/>
              <a:t>Take </a:t>
            </a:r>
            <a:r>
              <a:rPr lang="en-US" sz="2600" b="1" dirty="0"/>
              <a:t>pictures of your loved ones, church auxiliary groups, home and visiting teaching families, or youth groups by the temple and post them online—use the #</a:t>
            </a:r>
            <a:r>
              <a:rPr lang="en-US" sz="2600" b="1" dirty="0" err="1"/>
              <a:t>PhillyLDSTemple</a:t>
            </a:r>
            <a:r>
              <a:rPr lang="en-US" sz="2600" b="1" dirty="0"/>
              <a:t> </a:t>
            </a:r>
          </a:p>
          <a:p>
            <a:pPr lvl="0">
              <a:buFont typeface="Wingdings" panose="05000000000000000000" pitchFamily="2" charset="2"/>
              <a:buChar char="v"/>
            </a:pPr>
            <a:r>
              <a:rPr lang="en-US" sz="2600" b="1" dirty="0" smtClean="0"/>
              <a:t>Include </a:t>
            </a:r>
            <a:r>
              <a:rPr lang="en-US" sz="2600" b="1" dirty="0"/>
              <a:t>simple comments about your love of the temple and its beauty</a:t>
            </a:r>
          </a:p>
          <a:p>
            <a:pPr lvl="0">
              <a:buFont typeface="Wingdings" panose="05000000000000000000" pitchFamily="2" charset="2"/>
              <a:buChar char="v"/>
            </a:pPr>
            <a:r>
              <a:rPr lang="en-US" sz="2600" b="1" dirty="0" smtClean="0"/>
              <a:t>Be </a:t>
            </a:r>
            <a:r>
              <a:rPr lang="en-US" sz="2600" b="1" dirty="0"/>
              <a:t>careful how you respond to questions because many – all at different levels of understanding - </a:t>
            </a:r>
            <a:r>
              <a:rPr lang="en-US" sz="2600" b="1" dirty="0" smtClean="0"/>
              <a:t>will </a:t>
            </a:r>
            <a:r>
              <a:rPr lang="en-US" sz="2600" b="1" dirty="0"/>
              <a:t>read your answers.  </a:t>
            </a:r>
            <a:endParaRPr lang="en-US" sz="2600" b="1" dirty="0" smtClean="0"/>
          </a:p>
          <a:p>
            <a:pPr lvl="0">
              <a:buFont typeface="Wingdings" panose="05000000000000000000" pitchFamily="2" charset="2"/>
              <a:buChar char="v"/>
            </a:pPr>
            <a:r>
              <a:rPr lang="en-US" sz="2600" b="1" dirty="0" smtClean="0"/>
              <a:t>Keep answers and comments simple</a:t>
            </a:r>
            <a:r>
              <a:rPr lang="en-US" sz="2600" b="1" dirty="0"/>
              <a:t>, kind, and respectful</a:t>
            </a:r>
          </a:p>
          <a:p>
            <a:pPr>
              <a:spcBef>
                <a:spcPts val="24"/>
              </a:spcBef>
            </a:pPr>
            <a:endParaRPr lang="en-US" sz="2400" b="1" dirty="0"/>
          </a:p>
        </p:txBody>
      </p:sp>
      <p:sp>
        <p:nvSpPr>
          <p:cNvPr id="6" name="Slide Number Placeholder 5"/>
          <p:cNvSpPr>
            <a:spLocks noGrp="1"/>
          </p:cNvSpPr>
          <p:nvPr>
            <p:ph type="sldNum" sz="quarter" idx="12"/>
          </p:nvPr>
        </p:nvSpPr>
        <p:spPr/>
        <p:txBody>
          <a:bodyPr/>
          <a:lstStyle/>
          <a:p>
            <a:fld id="{54922E9A-26A9-48D6-8F25-15FC23F1AC22}" type="slidenum">
              <a:rPr lang="en-US" smtClean="0"/>
              <a:t>24</a:t>
            </a:fld>
            <a:endParaRPr lang="en-US"/>
          </a:p>
        </p:txBody>
      </p:sp>
      <p:sp>
        <p:nvSpPr>
          <p:cNvPr id="8" name="TextBox 7"/>
          <p:cNvSpPr txBox="1"/>
          <p:nvPr/>
        </p:nvSpPr>
        <p:spPr>
          <a:xfrm>
            <a:off x="3352800" y="986135"/>
            <a:ext cx="3243196" cy="461665"/>
          </a:xfrm>
          <a:prstGeom prst="rect">
            <a:avLst/>
          </a:prstGeom>
          <a:noFill/>
        </p:spPr>
        <p:txBody>
          <a:bodyPr wrap="none" rtlCol="0">
            <a:spAutoFit/>
          </a:bodyPr>
          <a:lstStyle/>
          <a:p>
            <a:r>
              <a:rPr lang="en-US" sz="2400" b="1" dirty="0" smtClean="0">
                <a:solidFill>
                  <a:srgbClr val="FFFF00"/>
                </a:solidFill>
              </a:rPr>
              <a:t>VIA SOCIAL MEDIA</a:t>
            </a:r>
            <a:endParaRPr lang="en-US" sz="2400" b="1" dirty="0">
              <a:solidFill>
                <a:srgbClr val="FFFF00"/>
              </a:solidFill>
            </a:endParaRPr>
          </a:p>
        </p:txBody>
      </p:sp>
    </p:spTree>
    <p:extLst>
      <p:ext uri="{BB962C8B-B14F-4D97-AF65-F5344CB8AC3E}">
        <p14:creationId xmlns:p14="http://schemas.microsoft.com/office/powerpoint/2010/main" val="2958124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Answering Questions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v"/>
            </a:pPr>
            <a:r>
              <a:rPr lang="en-US" sz="2600" b="1" dirty="0"/>
              <a:t>Listen to the promptings of the Spirit</a:t>
            </a:r>
          </a:p>
          <a:p>
            <a:pPr lvl="0">
              <a:buFont typeface="Wingdings" panose="05000000000000000000" pitchFamily="2" charset="2"/>
              <a:buChar char="v"/>
            </a:pPr>
            <a:r>
              <a:rPr lang="en-US" sz="2600" b="1" dirty="0" smtClean="0"/>
              <a:t>Keep </a:t>
            </a:r>
            <a:r>
              <a:rPr lang="en-US" sz="2600" b="1" dirty="0"/>
              <a:t>answers simple</a:t>
            </a:r>
          </a:p>
          <a:p>
            <a:pPr lvl="0">
              <a:buFont typeface="Wingdings" panose="05000000000000000000" pitchFamily="2" charset="2"/>
              <a:buChar char="v"/>
            </a:pPr>
            <a:r>
              <a:rPr lang="en-US" sz="2600" b="1" dirty="0"/>
              <a:t>Remember not to share things too sacred to discuss outside of the temple</a:t>
            </a:r>
          </a:p>
          <a:p>
            <a:pPr lvl="0">
              <a:buFont typeface="Wingdings" panose="05000000000000000000" pitchFamily="2" charset="2"/>
              <a:buChar char="v"/>
            </a:pPr>
            <a:r>
              <a:rPr lang="en-US" sz="2600" b="1" dirty="0"/>
              <a:t>Speak in tones reflective of the sacredness of Temples</a:t>
            </a:r>
          </a:p>
          <a:p>
            <a:pPr lvl="0">
              <a:buFont typeface="Wingdings" panose="05000000000000000000" pitchFamily="2" charset="2"/>
              <a:buChar char="v"/>
            </a:pPr>
            <a:r>
              <a:rPr lang="en-US" sz="2600" b="1" dirty="0"/>
              <a:t>Emphasize that we worship the Savior in the Temples</a:t>
            </a:r>
          </a:p>
          <a:p>
            <a:pPr lvl="0">
              <a:buFont typeface="Wingdings" panose="05000000000000000000" pitchFamily="2" charset="2"/>
              <a:buChar char="v"/>
            </a:pPr>
            <a:r>
              <a:rPr lang="en-US" sz="2600" b="1" dirty="0" smtClean="0"/>
              <a:t>Many </a:t>
            </a:r>
            <a:r>
              <a:rPr lang="en-US" sz="2600" b="1" dirty="0"/>
              <a:t>questions are answered by the Member Invitation Cards.  Be sure you have one with </a:t>
            </a:r>
            <a:r>
              <a:rPr lang="en-US" sz="2600" b="1" dirty="0" smtClean="0"/>
              <a:t>you</a:t>
            </a:r>
          </a:p>
          <a:p>
            <a:pPr>
              <a:buFont typeface="Wingdings" panose="05000000000000000000" pitchFamily="2" charset="2"/>
              <a:buChar char="v"/>
            </a:pPr>
            <a:r>
              <a:rPr lang="en-US" sz="2600" b="1" dirty="0"/>
              <a:t>Don’t be afraid to say “I don’t know” if you can’t answer a </a:t>
            </a:r>
            <a:r>
              <a:rPr lang="en-US" sz="2600" b="1" dirty="0" smtClean="0"/>
              <a:t>question</a:t>
            </a:r>
            <a:endParaRPr lang="en-US" sz="2600" b="1" dirty="0"/>
          </a:p>
        </p:txBody>
      </p:sp>
      <p:sp>
        <p:nvSpPr>
          <p:cNvPr id="6" name="Slide Number Placeholder 5"/>
          <p:cNvSpPr>
            <a:spLocks noGrp="1"/>
          </p:cNvSpPr>
          <p:nvPr>
            <p:ph type="sldNum" sz="quarter" idx="12"/>
          </p:nvPr>
        </p:nvSpPr>
        <p:spPr/>
        <p:txBody>
          <a:bodyPr/>
          <a:lstStyle/>
          <a:p>
            <a:fld id="{54922E9A-26A9-48D6-8F25-15FC23F1AC22}" type="slidenum">
              <a:rPr lang="en-US" smtClean="0"/>
              <a:t>25</a:t>
            </a:fld>
            <a:endParaRPr lang="en-US"/>
          </a:p>
        </p:txBody>
      </p:sp>
    </p:spTree>
    <p:extLst>
      <p:ext uri="{BB962C8B-B14F-4D97-AF65-F5344CB8AC3E}">
        <p14:creationId xmlns:p14="http://schemas.microsoft.com/office/powerpoint/2010/main" val="1723543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Answering Questions</a:t>
            </a: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en-US" sz="2600" b="1" dirty="0" smtClean="0"/>
              <a:t>Remember</a:t>
            </a:r>
            <a:r>
              <a:rPr lang="en-US" sz="2600" b="1" dirty="0"/>
              <a:t>: </a:t>
            </a:r>
            <a:endParaRPr lang="en-US" sz="2600" b="1" dirty="0" smtClean="0"/>
          </a:p>
          <a:p>
            <a:pPr lvl="1"/>
            <a:r>
              <a:rPr lang="en-US" sz="2600" b="1" dirty="0" smtClean="0"/>
              <a:t>We </a:t>
            </a:r>
            <a:r>
              <a:rPr lang="en-US" sz="2600" b="1" dirty="0"/>
              <a:t>are trying to reach those who are not members of our church.  We want messages about the temple to be easily accessible and relevant to everyone</a:t>
            </a:r>
            <a:r>
              <a:rPr lang="en-US" sz="2600" b="1" dirty="0" smtClean="0"/>
              <a:t>.</a:t>
            </a:r>
          </a:p>
          <a:p>
            <a:pPr lvl="1"/>
            <a:r>
              <a:rPr lang="en-US" sz="2600" b="1" dirty="0" smtClean="0"/>
              <a:t>Please </a:t>
            </a:r>
            <a:r>
              <a:rPr lang="en-US" sz="2600" b="1" dirty="0"/>
              <a:t>avoid the use of church jargon that may not be understood. </a:t>
            </a:r>
          </a:p>
        </p:txBody>
      </p:sp>
      <p:sp>
        <p:nvSpPr>
          <p:cNvPr id="6" name="Slide Number Placeholder 5"/>
          <p:cNvSpPr>
            <a:spLocks noGrp="1"/>
          </p:cNvSpPr>
          <p:nvPr>
            <p:ph type="sldNum" sz="quarter" idx="12"/>
          </p:nvPr>
        </p:nvSpPr>
        <p:spPr/>
        <p:txBody>
          <a:bodyPr/>
          <a:lstStyle/>
          <a:p>
            <a:fld id="{54922E9A-26A9-48D6-8F25-15FC23F1AC22}" type="slidenum">
              <a:rPr lang="en-US" smtClean="0"/>
              <a:t>26</a:t>
            </a:fld>
            <a:endParaRPr lang="en-US"/>
          </a:p>
        </p:txBody>
      </p:sp>
    </p:spTree>
    <p:extLst>
      <p:ext uri="{BB962C8B-B14F-4D97-AF65-F5344CB8AC3E}">
        <p14:creationId xmlns:p14="http://schemas.microsoft.com/office/powerpoint/2010/main" val="437222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Answering Questions</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27</a:t>
            </a:fld>
            <a:endParaRPr lang="en-US"/>
          </a:p>
        </p:txBody>
      </p:sp>
      <p:sp>
        <p:nvSpPr>
          <p:cNvPr id="4" name="TextBox 3"/>
          <p:cNvSpPr txBox="1"/>
          <p:nvPr/>
        </p:nvSpPr>
        <p:spPr>
          <a:xfrm>
            <a:off x="1071291" y="1088834"/>
            <a:ext cx="2218877" cy="461665"/>
          </a:xfrm>
          <a:prstGeom prst="rect">
            <a:avLst/>
          </a:prstGeom>
          <a:noFill/>
        </p:spPr>
        <p:txBody>
          <a:bodyPr wrap="none" rtlCol="0">
            <a:spAutoFit/>
          </a:bodyPr>
          <a:lstStyle/>
          <a:p>
            <a:r>
              <a:rPr lang="en-US" sz="2400" b="1" dirty="0" smtClean="0"/>
              <a:t>INSTEAD OF:</a:t>
            </a:r>
            <a:endParaRPr lang="en-US" sz="2400" b="1" dirty="0"/>
          </a:p>
        </p:txBody>
      </p:sp>
      <p:sp>
        <p:nvSpPr>
          <p:cNvPr id="7" name="TextBox 6"/>
          <p:cNvSpPr txBox="1"/>
          <p:nvPr/>
        </p:nvSpPr>
        <p:spPr>
          <a:xfrm>
            <a:off x="3733800" y="1066800"/>
            <a:ext cx="2438488" cy="461665"/>
          </a:xfrm>
          <a:prstGeom prst="rect">
            <a:avLst/>
          </a:prstGeom>
          <a:noFill/>
        </p:spPr>
        <p:txBody>
          <a:bodyPr wrap="none" rtlCol="0">
            <a:spAutoFit/>
          </a:bodyPr>
          <a:lstStyle/>
          <a:p>
            <a:r>
              <a:rPr lang="en-US" sz="2400" b="1" dirty="0" smtClean="0"/>
              <a:t>PERHAPS SAY:</a:t>
            </a:r>
            <a:endParaRPr lang="en-US" sz="2400" b="1" dirty="0"/>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17" name="TextBox 16"/>
          <p:cNvSpPr txBox="1"/>
          <p:nvPr/>
        </p:nvSpPr>
        <p:spPr>
          <a:xfrm>
            <a:off x="200796" y="1524000"/>
            <a:ext cx="2999604" cy="4832092"/>
          </a:xfrm>
          <a:prstGeom prst="rect">
            <a:avLst/>
          </a:prstGeom>
          <a:noFill/>
        </p:spPr>
        <p:txBody>
          <a:bodyPr wrap="none" rtlCol="0">
            <a:spAutoFit/>
          </a:bodyPr>
          <a:lstStyle/>
          <a:p>
            <a:pPr algn="r"/>
            <a:r>
              <a:rPr lang="en-US" sz="2200" b="1" dirty="0" smtClean="0"/>
              <a:t>Ward</a:t>
            </a:r>
          </a:p>
          <a:p>
            <a:pPr algn="r"/>
            <a:r>
              <a:rPr lang="en-US" sz="2200" b="1" dirty="0" smtClean="0"/>
              <a:t>Stake</a:t>
            </a:r>
          </a:p>
          <a:p>
            <a:pPr algn="r"/>
            <a:r>
              <a:rPr lang="en-US" sz="2200" b="1" dirty="0" smtClean="0"/>
              <a:t>Ordinance</a:t>
            </a:r>
          </a:p>
          <a:p>
            <a:pPr algn="r"/>
            <a:r>
              <a:rPr lang="en-US" sz="2200" b="1" dirty="0" smtClean="0"/>
              <a:t>Covenant</a:t>
            </a:r>
          </a:p>
          <a:p>
            <a:pPr algn="r"/>
            <a:r>
              <a:rPr lang="en-US" sz="2200" b="1" dirty="0" smtClean="0"/>
              <a:t>Endowment</a:t>
            </a:r>
          </a:p>
          <a:p>
            <a:pPr algn="r"/>
            <a:endParaRPr lang="en-US" sz="2200" b="1" dirty="0" smtClean="0"/>
          </a:p>
          <a:p>
            <a:pPr algn="r"/>
            <a:r>
              <a:rPr lang="en-US" sz="2200" b="1" dirty="0" smtClean="0"/>
              <a:t>Testimony</a:t>
            </a:r>
          </a:p>
          <a:p>
            <a:pPr algn="r"/>
            <a:r>
              <a:rPr lang="en-US" sz="2200" b="1" dirty="0" smtClean="0"/>
              <a:t>Baptisms for the dead</a:t>
            </a:r>
          </a:p>
          <a:p>
            <a:pPr algn="r"/>
            <a:endParaRPr lang="en-US" sz="2200" b="1" dirty="0" smtClean="0"/>
          </a:p>
          <a:p>
            <a:pPr algn="r"/>
            <a:r>
              <a:rPr lang="en-US" sz="2200" b="1" dirty="0" smtClean="0"/>
              <a:t>Sealing </a:t>
            </a:r>
          </a:p>
          <a:p>
            <a:pPr algn="r"/>
            <a:endParaRPr lang="en-US" sz="2200" b="1" dirty="0" smtClean="0"/>
          </a:p>
          <a:p>
            <a:pPr algn="r"/>
            <a:r>
              <a:rPr lang="en-US" sz="2200" b="1" dirty="0" smtClean="0"/>
              <a:t>Worthy members</a:t>
            </a:r>
          </a:p>
          <a:p>
            <a:pPr algn="r"/>
            <a:endParaRPr lang="en-US" sz="2200" b="1" dirty="0" smtClean="0"/>
          </a:p>
          <a:p>
            <a:pPr algn="r"/>
            <a:r>
              <a:rPr lang="en-US" sz="2200" b="1" dirty="0" smtClean="0"/>
              <a:t>Temple Recommend</a:t>
            </a:r>
            <a:endParaRPr lang="en-US" sz="2200" b="1" dirty="0"/>
          </a:p>
        </p:txBody>
      </p:sp>
      <p:sp>
        <p:nvSpPr>
          <p:cNvPr id="18" name="TextBox 17"/>
          <p:cNvSpPr txBox="1"/>
          <p:nvPr/>
        </p:nvSpPr>
        <p:spPr>
          <a:xfrm>
            <a:off x="3733800" y="1524000"/>
            <a:ext cx="5181600" cy="5170646"/>
          </a:xfrm>
          <a:prstGeom prst="rect">
            <a:avLst/>
          </a:prstGeom>
          <a:noFill/>
        </p:spPr>
        <p:txBody>
          <a:bodyPr wrap="square" rtlCol="0">
            <a:spAutoFit/>
          </a:bodyPr>
          <a:lstStyle/>
          <a:p>
            <a:r>
              <a:rPr lang="en-US" sz="2200" b="1" dirty="0"/>
              <a:t>Congregation</a:t>
            </a:r>
          </a:p>
          <a:p>
            <a:r>
              <a:rPr lang="en-US" sz="2200" b="1" dirty="0"/>
              <a:t>Region</a:t>
            </a:r>
          </a:p>
          <a:p>
            <a:r>
              <a:rPr lang="en-US" sz="2200" b="1" dirty="0"/>
              <a:t>Religious ceremony or sacred rite</a:t>
            </a:r>
          </a:p>
          <a:p>
            <a:r>
              <a:rPr lang="en-US" sz="2200" b="1" dirty="0"/>
              <a:t>Promise or commitment</a:t>
            </a:r>
          </a:p>
          <a:p>
            <a:r>
              <a:rPr lang="en-US" sz="2200" b="1" dirty="0"/>
              <a:t>Religious </a:t>
            </a:r>
            <a:r>
              <a:rPr lang="en-US" sz="2200" b="1" dirty="0" smtClean="0"/>
              <a:t>ceremony, </a:t>
            </a:r>
            <a:r>
              <a:rPr lang="en-US" sz="2200" b="1" dirty="0"/>
              <a:t>sacred </a:t>
            </a:r>
            <a:r>
              <a:rPr lang="en-US" sz="2200" b="1" dirty="0" smtClean="0"/>
              <a:t>rite, instruction</a:t>
            </a:r>
            <a:endParaRPr lang="en-US" sz="2200" b="1" dirty="0"/>
          </a:p>
          <a:p>
            <a:r>
              <a:rPr lang="en-US" sz="2200" b="1" dirty="0"/>
              <a:t>Personal conviction</a:t>
            </a:r>
          </a:p>
          <a:p>
            <a:r>
              <a:rPr lang="en-US" sz="2200" b="1" dirty="0"/>
              <a:t>Special ceremonies on behalf of our ancestors</a:t>
            </a:r>
          </a:p>
          <a:p>
            <a:r>
              <a:rPr lang="en-US" sz="2200" b="1" dirty="0"/>
              <a:t>Religious ceremony binding a couple and families forever</a:t>
            </a:r>
          </a:p>
          <a:p>
            <a:r>
              <a:rPr lang="en-US" sz="2200" b="1" dirty="0"/>
              <a:t>Church members who are actively engaged in the faith</a:t>
            </a:r>
          </a:p>
          <a:p>
            <a:r>
              <a:rPr lang="en-US" sz="2200" b="1" dirty="0" smtClean="0"/>
              <a:t>Authorization by Church leaders that one is able to enter the temple</a:t>
            </a:r>
            <a:endParaRPr lang="en-US" sz="2200" b="1" dirty="0"/>
          </a:p>
        </p:txBody>
      </p:sp>
    </p:spTree>
    <p:extLst>
      <p:ext uri="{BB962C8B-B14F-4D97-AF65-F5344CB8AC3E}">
        <p14:creationId xmlns:p14="http://schemas.microsoft.com/office/powerpoint/2010/main" val="11263868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1" nodeType="clickEffect">
                                  <p:stCondLst>
                                    <p:cond delay="0"/>
                                  </p:stCondLst>
                                  <p:childTnLst>
                                    <p:animClr clrSpc="rgb" dir="cw">
                                      <p:cBhvr override="childStyle">
                                        <p:cTn id="6" dur="500" fill="hold"/>
                                        <p:tgtEl>
                                          <p:spTgt spid="17">
                                            <p:txEl>
                                              <p:pRg st="0" end="0"/>
                                            </p:txEl>
                                          </p:spTgt>
                                        </p:tgtEl>
                                        <p:attrNameLst>
                                          <p:attrName>style.color</p:attrName>
                                        </p:attrNameLst>
                                      </p:cBhvr>
                                      <p:to>
                                        <a:srgbClr val="CC3300"/>
                                      </p:to>
                                    </p:animClr>
                                  </p:childTnLst>
                                </p:cTn>
                              </p:par>
                              <p:par>
                                <p:cTn id="7" presetID="10" presetClass="entr" presetSubtype="0" fill="hold" grpId="0" nodeType="withEffect">
                                  <p:stCondLst>
                                    <p:cond delay="0"/>
                                  </p:stCondLst>
                                  <p:childTnLst>
                                    <p:set>
                                      <p:cBhvr>
                                        <p:cTn id="8" dur="1" fill="hold">
                                          <p:stCondLst>
                                            <p:cond delay="0"/>
                                          </p:stCondLst>
                                        </p:cTn>
                                        <p:tgtEl>
                                          <p:spTgt spid="18">
                                            <p:txEl>
                                              <p:pRg st="0" end="0"/>
                                            </p:txEl>
                                          </p:spTgt>
                                        </p:tgtEl>
                                        <p:attrNameLst>
                                          <p:attrName>style.visibility</p:attrName>
                                        </p:attrNameLst>
                                      </p:cBhvr>
                                      <p:to>
                                        <p:strVal val="visible"/>
                                      </p:to>
                                    </p:set>
                                    <p:animEffect transition="in" filter="fade">
                                      <p:cBhvr>
                                        <p:cTn id="9" dur="500"/>
                                        <p:tgtEl>
                                          <p:spTgt spid="1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500"/>
                                        <p:tgtEl>
                                          <p:spTgt spid="1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1" nodeType="clickEffect">
                                  <p:stCondLst>
                                    <p:cond delay="0"/>
                                  </p:stCondLst>
                                  <p:childTnLst>
                                    <p:animClr clrSpc="rgb" dir="cw">
                                      <p:cBhvr override="childStyle">
                                        <p:cTn id="18" dur="500" fill="hold"/>
                                        <p:tgtEl>
                                          <p:spTgt spid="17">
                                            <p:txEl>
                                              <p:pRg st="1" end="1"/>
                                            </p:txEl>
                                          </p:spTgt>
                                        </p:tgtEl>
                                        <p:attrNameLst>
                                          <p:attrName>style.color</p:attrName>
                                        </p:attrNameLst>
                                      </p:cBhvr>
                                      <p:to>
                                        <a:srgbClr val="CC3300"/>
                                      </p:to>
                                    </p:animClr>
                                  </p:childTnLst>
                                </p:cTn>
                              </p:par>
                              <p:par>
                                <p:cTn id="19" presetID="10" presetClass="entr" presetSubtype="0" fill="hold" grpId="0" nodeType="withEffect">
                                  <p:stCondLst>
                                    <p:cond delay="0"/>
                                  </p:stCondLst>
                                  <p:childTnLst>
                                    <p:set>
                                      <p:cBhvr>
                                        <p:cTn id="20" dur="1" fill="hold">
                                          <p:stCondLst>
                                            <p:cond delay="0"/>
                                          </p:stCondLst>
                                        </p:cTn>
                                        <p:tgtEl>
                                          <p:spTgt spid="18">
                                            <p:txEl>
                                              <p:pRg st="1" end="1"/>
                                            </p:txEl>
                                          </p:spTgt>
                                        </p:tgtEl>
                                        <p:attrNameLst>
                                          <p:attrName>style.visibility</p:attrName>
                                        </p:attrNameLst>
                                      </p:cBhvr>
                                      <p:to>
                                        <p:strVal val="visible"/>
                                      </p:to>
                                    </p:set>
                                    <p:animEffect transition="in" filter="fade">
                                      <p:cBhvr>
                                        <p:cTn id="21" dur="500"/>
                                        <p:tgtEl>
                                          <p:spTgt spid="1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xEl>
                                              <p:pRg st="2" end="2"/>
                                            </p:txEl>
                                          </p:spTgt>
                                        </p:tgtEl>
                                        <p:attrNameLst>
                                          <p:attrName>style.visibility</p:attrName>
                                        </p:attrNameLst>
                                      </p:cBhvr>
                                      <p:to>
                                        <p:strVal val="visible"/>
                                      </p:to>
                                    </p:set>
                                    <p:animEffect transition="in" filter="fade">
                                      <p:cBhvr>
                                        <p:cTn id="26" dur="500"/>
                                        <p:tgtEl>
                                          <p:spTgt spid="1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1" nodeType="clickEffect">
                                  <p:stCondLst>
                                    <p:cond delay="0"/>
                                  </p:stCondLst>
                                  <p:childTnLst>
                                    <p:animClr clrSpc="rgb" dir="cw">
                                      <p:cBhvr override="childStyle">
                                        <p:cTn id="30" dur="500" fill="hold"/>
                                        <p:tgtEl>
                                          <p:spTgt spid="17">
                                            <p:txEl>
                                              <p:pRg st="2" end="2"/>
                                            </p:txEl>
                                          </p:spTgt>
                                        </p:tgtEl>
                                        <p:attrNameLst>
                                          <p:attrName>style.color</p:attrName>
                                        </p:attrNameLst>
                                      </p:cBhvr>
                                      <p:to>
                                        <a:srgbClr val="CC3300"/>
                                      </p:to>
                                    </p:animClr>
                                  </p:childTnLst>
                                </p:cTn>
                              </p:par>
                              <p:par>
                                <p:cTn id="31" presetID="10" presetClass="entr" presetSubtype="0" fill="hold" grpId="0" nodeType="withEffect">
                                  <p:stCondLst>
                                    <p:cond delay="0"/>
                                  </p:stCondLst>
                                  <p:childTnLst>
                                    <p:set>
                                      <p:cBhvr>
                                        <p:cTn id="32" dur="1" fill="hold">
                                          <p:stCondLst>
                                            <p:cond delay="0"/>
                                          </p:stCondLst>
                                        </p:cTn>
                                        <p:tgtEl>
                                          <p:spTgt spid="18">
                                            <p:txEl>
                                              <p:pRg st="2" end="2"/>
                                            </p:txEl>
                                          </p:spTgt>
                                        </p:tgtEl>
                                        <p:attrNameLst>
                                          <p:attrName>style.visibility</p:attrName>
                                        </p:attrNameLst>
                                      </p:cBhvr>
                                      <p:to>
                                        <p:strVal val="visible"/>
                                      </p:to>
                                    </p:set>
                                    <p:animEffect transition="in" filter="fade">
                                      <p:cBhvr>
                                        <p:cTn id="33" dur="500"/>
                                        <p:tgtEl>
                                          <p:spTgt spid="1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xEl>
                                              <p:pRg st="3" end="3"/>
                                            </p:txEl>
                                          </p:spTgt>
                                        </p:tgtEl>
                                        <p:attrNameLst>
                                          <p:attrName>style.visibility</p:attrName>
                                        </p:attrNameLst>
                                      </p:cBhvr>
                                      <p:to>
                                        <p:strVal val="visible"/>
                                      </p:to>
                                    </p:set>
                                    <p:animEffect transition="in" filter="fade">
                                      <p:cBhvr>
                                        <p:cTn id="38" dur="500"/>
                                        <p:tgtEl>
                                          <p:spTgt spid="1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1" nodeType="clickEffect">
                                  <p:stCondLst>
                                    <p:cond delay="0"/>
                                  </p:stCondLst>
                                  <p:childTnLst>
                                    <p:animClr clrSpc="rgb" dir="cw">
                                      <p:cBhvr override="childStyle">
                                        <p:cTn id="42" dur="500" fill="hold"/>
                                        <p:tgtEl>
                                          <p:spTgt spid="17">
                                            <p:txEl>
                                              <p:pRg st="3" end="3"/>
                                            </p:txEl>
                                          </p:spTgt>
                                        </p:tgtEl>
                                        <p:attrNameLst>
                                          <p:attrName>style.color</p:attrName>
                                        </p:attrNameLst>
                                      </p:cBhvr>
                                      <p:to>
                                        <a:srgbClr val="CC3300"/>
                                      </p:to>
                                    </p:animClr>
                                  </p:childTnLst>
                                </p:cTn>
                              </p:par>
                              <p:par>
                                <p:cTn id="43" presetID="10" presetClass="entr" presetSubtype="0" fill="hold" grpId="0" nodeType="withEffect">
                                  <p:stCondLst>
                                    <p:cond delay="0"/>
                                  </p:stCondLst>
                                  <p:childTnLst>
                                    <p:set>
                                      <p:cBhvr>
                                        <p:cTn id="44" dur="1" fill="hold">
                                          <p:stCondLst>
                                            <p:cond delay="0"/>
                                          </p:stCondLst>
                                        </p:cTn>
                                        <p:tgtEl>
                                          <p:spTgt spid="18">
                                            <p:txEl>
                                              <p:pRg st="3" end="3"/>
                                            </p:txEl>
                                          </p:spTgt>
                                        </p:tgtEl>
                                        <p:attrNameLst>
                                          <p:attrName>style.visibility</p:attrName>
                                        </p:attrNameLst>
                                      </p:cBhvr>
                                      <p:to>
                                        <p:strVal val="visible"/>
                                      </p:to>
                                    </p:set>
                                    <p:animEffect transition="in" filter="fade">
                                      <p:cBhvr>
                                        <p:cTn id="45" dur="500"/>
                                        <p:tgtEl>
                                          <p:spTgt spid="18">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xEl>
                                              <p:pRg st="4" end="4"/>
                                            </p:txEl>
                                          </p:spTgt>
                                        </p:tgtEl>
                                        <p:attrNameLst>
                                          <p:attrName>style.visibility</p:attrName>
                                        </p:attrNameLst>
                                      </p:cBhvr>
                                      <p:to>
                                        <p:strVal val="visible"/>
                                      </p:to>
                                    </p:set>
                                    <p:animEffect transition="in" filter="fade">
                                      <p:cBhvr>
                                        <p:cTn id="50" dur="500"/>
                                        <p:tgtEl>
                                          <p:spTgt spid="17">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grpId="1" nodeType="clickEffect">
                                  <p:stCondLst>
                                    <p:cond delay="0"/>
                                  </p:stCondLst>
                                  <p:childTnLst>
                                    <p:animClr clrSpc="rgb" dir="cw">
                                      <p:cBhvr override="childStyle">
                                        <p:cTn id="54" dur="500" fill="hold"/>
                                        <p:tgtEl>
                                          <p:spTgt spid="17">
                                            <p:txEl>
                                              <p:pRg st="4" end="4"/>
                                            </p:txEl>
                                          </p:spTgt>
                                        </p:tgtEl>
                                        <p:attrNameLst>
                                          <p:attrName>style.color</p:attrName>
                                        </p:attrNameLst>
                                      </p:cBhvr>
                                      <p:to>
                                        <a:srgbClr val="CC3300"/>
                                      </p:to>
                                    </p:animClr>
                                  </p:childTnLst>
                                </p:cTn>
                              </p:par>
                              <p:par>
                                <p:cTn id="55" presetID="10" presetClass="entr" presetSubtype="0" fill="hold" grpId="0" nodeType="withEffect">
                                  <p:stCondLst>
                                    <p:cond delay="0"/>
                                  </p:stCondLst>
                                  <p:childTnLst>
                                    <p:set>
                                      <p:cBhvr>
                                        <p:cTn id="56" dur="1" fill="hold">
                                          <p:stCondLst>
                                            <p:cond delay="0"/>
                                          </p:stCondLst>
                                        </p:cTn>
                                        <p:tgtEl>
                                          <p:spTgt spid="18">
                                            <p:txEl>
                                              <p:pRg st="4" end="4"/>
                                            </p:txEl>
                                          </p:spTgt>
                                        </p:tgtEl>
                                        <p:attrNameLst>
                                          <p:attrName>style.visibility</p:attrName>
                                        </p:attrNameLst>
                                      </p:cBhvr>
                                      <p:to>
                                        <p:strVal val="visible"/>
                                      </p:to>
                                    </p:set>
                                    <p:animEffect transition="in" filter="fade">
                                      <p:cBhvr>
                                        <p:cTn id="57" dur="500"/>
                                        <p:tgtEl>
                                          <p:spTgt spid="18">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xEl>
                                              <p:pRg st="6" end="6"/>
                                            </p:txEl>
                                          </p:spTgt>
                                        </p:tgtEl>
                                        <p:attrNameLst>
                                          <p:attrName>style.visibility</p:attrName>
                                        </p:attrNameLst>
                                      </p:cBhvr>
                                      <p:to>
                                        <p:strVal val="visible"/>
                                      </p:to>
                                    </p:set>
                                    <p:animEffect transition="in" filter="fade">
                                      <p:cBhvr>
                                        <p:cTn id="62" dur="500"/>
                                        <p:tgtEl>
                                          <p:spTgt spid="17">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grpId="1" nodeType="clickEffect">
                                  <p:stCondLst>
                                    <p:cond delay="0"/>
                                  </p:stCondLst>
                                  <p:childTnLst>
                                    <p:animClr clrSpc="rgb" dir="cw">
                                      <p:cBhvr override="childStyle">
                                        <p:cTn id="66" dur="500" fill="hold"/>
                                        <p:tgtEl>
                                          <p:spTgt spid="17">
                                            <p:txEl>
                                              <p:pRg st="6" end="6"/>
                                            </p:txEl>
                                          </p:spTgt>
                                        </p:tgtEl>
                                        <p:attrNameLst>
                                          <p:attrName>style.color</p:attrName>
                                        </p:attrNameLst>
                                      </p:cBhvr>
                                      <p:to>
                                        <a:srgbClr val="CC3300"/>
                                      </p:to>
                                    </p:animClr>
                                  </p:childTnLst>
                                </p:cTn>
                              </p:par>
                              <p:par>
                                <p:cTn id="67" presetID="10" presetClass="entr" presetSubtype="0" fill="hold" grpId="0" nodeType="withEffect">
                                  <p:stCondLst>
                                    <p:cond delay="0"/>
                                  </p:stCondLst>
                                  <p:childTnLst>
                                    <p:set>
                                      <p:cBhvr>
                                        <p:cTn id="68" dur="1" fill="hold">
                                          <p:stCondLst>
                                            <p:cond delay="0"/>
                                          </p:stCondLst>
                                        </p:cTn>
                                        <p:tgtEl>
                                          <p:spTgt spid="18">
                                            <p:txEl>
                                              <p:pRg st="5" end="5"/>
                                            </p:txEl>
                                          </p:spTgt>
                                        </p:tgtEl>
                                        <p:attrNameLst>
                                          <p:attrName>style.visibility</p:attrName>
                                        </p:attrNameLst>
                                      </p:cBhvr>
                                      <p:to>
                                        <p:strVal val="visible"/>
                                      </p:to>
                                    </p:set>
                                    <p:animEffect transition="in" filter="fade">
                                      <p:cBhvr>
                                        <p:cTn id="69" dur="500"/>
                                        <p:tgtEl>
                                          <p:spTgt spid="18">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7">
                                            <p:txEl>
                                              <p:pRg st="7" end="7"/>
                                            </p:txEl>
                                          </p:spTgt>
                                        </p:tgtEl>
                                        <p:attrNameLst>
                                          <p:attrName>style.visibility</p:attrName>
                                        </p:attrNameLst>
                                      </p:cBhvr>
                                      <p:to>
                                        <p:strVal val="visible"/>
                                      </p:to>
                                    </p:set>
                                    <p:animEffect transition="in" filter="fade">
                                      <p:cBhvr>
                                        <p:cTn id="74" dur="500"/>
                                        <p:tgtEl>
                                          <p:spTgt spid="17">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mph" presetSubtype="2" fill="hold" grpId="1" nodeType="clickEffect">
                                  <p:stCondLst>
                                    <p:cond delay="0"/>
                                  </p:stCondLst>
                                  <p:childTnLst>
                                    <p:animClr clrSpc="rgb" dir="cw">
                                      <p:cBhvr override="childStyle">
                                        <p:cTn id="78" dur="500" fill="hold"/>
                                        <p:tgtEl>
                                          <p:spTgt spid="17">
                                            <p:txEl>
                                              <p:pRg st="7" end="7"/>
                                            </p:txEl>
                                          </p:spTgt>
                                        </p:tgtEl>
                                        <p:attrNameLst>
                                          <p:attrName>style.color</p:attrName>
                                        </p:attrNameLst>
                                      </p:cBhvr>
                                      <p:to>
                                        <a:srgbClr val="CC3300"/>
                                      </p:to>
                                    </p:animClr>
                                  </p:childTnLst>
                                </p:cTn>
                              </p:par>
                              <p:par>
                                <p:cTn id="79" presetID="10" presetClass="entr" presetSubtype="0" fill="hold" grpId="0" nodeType="withEffect">
                                  <p:stCondLst>
                                    <p:cond delay="0"/>
                                  </p:stCondLst>
                                  <p:childTnLst>
                                    <p:set>
                                      <p:cBhvr>
                                        <p:cTn id="80" dur="1" fill="hold">
                                          <p:stCondLst>
                                            <p:cond delay="0"/>
                                          </p:stCondLst>
                                        </p:cTn>
                                        <p:tgtEl>
                                          <p:spTgt spid="18">
                                            <p:txEl>
                                              <p:pRg st="6" end="6"/>
                                            </p:txEl>
                                          </p:spTgt>
                                        </p:tgtEl>
                                        <p:attrNameLst>
                                          <p:attrName>style.visibility</p:attrName>
                                        </p:attrNameLst>
                                      </p:cBhvr>
                                      <p:to>
                                        <p:strVal val="visible"/>
                                      </p:to>
                                    </p:set>
                                    <p:animEffect transition="in" filter="fade">
                                      <p:cBhvr>
                                        <p:cTn id="81" dur="500"/>
                                        <p:tgtEl>
                                          <p:spTgt spid="18">
                                            <p:txEl>
                                              <p:pRg st="6" end="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xEl>
                                              <p:pRg st="9" end="9"/>
                                            </p:txEl>
                                          </p:spTgt>
                                        </p:tgtEl>
                                        <p:attrNameLst>
                                          <p:attrName>style.visibility</p:attrName>
                                        </p:attrNameLst>
                                      </p:cBhvr>
                                      <p:to>
                                        <p:strVal val="visible"/>
                                      </p:to>
                                    </p:set>
                                    <p:animEffect transition="in" filter="fade">
                                      <p:cBhvr>
                                        <p:cTn id="86" dur="500"/>
                                        <p:tgtEl>
                                          <p:spTgt spid="17">
                                            <p:txEl>
                                              <p:pRg st="9" end="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2" fill="hold" grpId="1" nodeType="clickEffect">
                                  <p:stCondLst>
                                    <p:cond delay="0"/>
                                  </p:stCondLst>
                                  <p:childTnLst>
                                    <p:animClr clrSpc="rgb" dir="cw">
                                      <p:cBhvr override="childStyle">
                                        <p:cTn id="90" dur="500" fill="hold"/>
                                        <p:tgtEl>
                                          <p:spTgt spid="17">
                                            <p:txEl>
                                              <p:pRg st="9" end="9"/>
                                            </p:txEl>
                                          </p:spTgt>
                                        </p:tgtEl>
                                        <p:attrNameLst>
                                          <p:attrName>style.color</p:attrName>
                                        </p:attrNameLst>
                                      </p:cBhvr>
                                      <p:to>
                                        <a:srgbClr val="CC3300"/>
                                      </p:to>
                                    </p:animClr>
                                  </p:childTnLst>
                                </p:cTn>
                              </p:par>
                              <p:par>
                                <p:cTn id="91" presetID="10" presetClass="entr" presetSubtype="0" fill="hold" grpId="0" nodeType="withEffect">
                                  <p:stCondLst>
                                    <p:cond delay="0"/>
                                  </p:stCondLst>
                                  <p:childTnLst>
                                    <p:set>
                                      <p:cBhvr>
                                        <p:cTn id="92" dur="1" fill="hold">
                                          <p:stCondLst>
                                            <p:cond delay="0"/>
                                          </p:stCondLst>
                                        </p:cTn>
                                        <p:tgtEl>
                                          <p:spTgt spid="18">
                                            <p:txEl>
                                              <p:pRg st="7" end="7"/>
                                            </p:txEl>
                                          </p:spTgt>
                                        </p:tgtEl>
                                        <p:attrNameLst>
                                          <p:attrName>style.visibility</p:attrName>
                                        </p:attrNameLst>
                                      </p:cBhvr>
                                      <p:to>
                                        <p:strVal val="visible"/>
                                      </p:to>
                                    </p:set>
                                    <p:animEffect transition="in" filter="fade">
                                      <p:cBhvr>
                                        <p:cTn id="93" dur="500"/>
                                        <p:tgtEl>
                                          <p:spTgt spid="18">
                                            <p:txEl>
                                              <p:pRg st="7" end="7"/>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7">
                                            <p:txEl>
                                              <p:pRg st="11" end="11"/>
                                            </p:txEl>
                                          </p:spTgt>
                                        </p:tgtEl>
                                        <p:attrNameLst>
                                          <p:attrName>style.visibility</p:attrName>
                                        </p:attrNameLst>
                                      </p:cBhvr>
                                      <p:to>
                                        <p:strVal val="visible"/>
                                      </p:to>
                                    </p:set>
                                    <p:animEffect transition="in" filter="fade">
                                      <p:cBhvr>
                                        <p:cTn id="98" dur="500"/>
                                        <p:tgtEl>
                                          <p:spTgt spid="17">
                                            <p:txEl>
                                              <p:pRg st="11" end="1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mph" presetSubtype="2" fill="hold" grpId="1" nodeType="clickEffect">
                                  <p:stCondLst>
                                    <p:cond delay="0"/>
                                  </p:stCondLst>
                                  <p:childTnLst>
                                    <p:animClr clrSpc="rgb" dir="cw">
                                      <p:cBhvr override="childStyle">
                                        <p:cTn id="102" dur="500" fill="hold"/>
                                        <p:tgtEl>
                                          <p:spTgt spid="17">
                                            <p:txEl>
                                              <p:pRg st="11" end="11"/>
                                            </p:txEl>
                                          </p:spTgt>
                                        </p:tgtEl>
                                        <p:attrNameLst>
                                          <p:attrName>style.color</p:attrName>
                                        </p:attrNameLst>
                                      </p:cBhvr>
                                      <p:to>
                                        <a:srgbClr val="CC3300"/>
                                      </p:to>
                                    </p:animClr>
                                  </p:childTnLst>
                                </p:cTn>
                              </p:par>
                              <p:par>
                                <p:cTn id="103" presetID="10" presetClass="entr" presetSubtype="0" fill="hold" grpId="0" nodeType="withEffect">
                                  <p:stCondLst>
                                    <p:cond delay="0"/>
                                  </p:stCondLst>
                                  <p:childTnLst>
                                    <p:set>
                                      <p:cBhvr>
                                        <p:cTn id="104" dur="1" fill="hold">
                                          <p:stCondLst>
                                            <p:cond delay="0"/>
                                          </p:stCondLst>
                                        </p:cTn>
                                        <p:tgtEl>
                                          <p:spTgt spid="18">
                                            <p:txEl>
                                              <p:pRg st="8" end="8"/>
                                            </p:txEl>
                                          </p:spTgt>
                                        </p:tgtEl>
                                        <p:attrNameLst>
                                          <p:attrName>style.visibility</p:attrName>
                                        </p:attrNameLst>
                                      </p:cBhvr>
                                      <p:to>
                                        <p:strVal val="visible"/>
                                      </p:to>
                                    </p:set>
                                    <p:animEffect transition="in" filter="fade">
                                      <p:cBhvr>
                                        <p:cTn id="105" dur="500"/>
                                        <p:tgtEl>
                                          <p:spTgt spid="18">
                                            <p:txEl>
                                              <p:pRg st="8" end="8"/>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17">
                                            <p:txEl>
                                              <p:pRg st="13" end="13"/>
                                            </p:txEl>
                                          </p:spTgt>
                                        </p:tgtEl>
                                        <p:attrNameLst>
                                          <p:attrName>style.visibility</p:attrName>
                                        </p:attrNameLst>
                                      </p:cBhvr>
                                      <p:to>
                                        <p:strVal val="visible"/>
                                      </p:to>
                                    </p:set>
                                    <p:animEffect transition="in" filter="fade">
                                      <p:cBhvr>
                                        <p:cTn id="110" dur="500"/>
                                        <p:tgtEl>
                                          <p:spTgt spid="17">
                                            <p:txEl>
                                              <p:pRg st="13" end="13"/>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mph" presetSubtype="2" fill="hold" grpId="1" nodeType="clickEffect">
                                  <p:stCondLst>
                                    <p:cond delay="0"/>
                                  </p:stCondLst>
                                  <p:childTnLst>
                                    <p:animClr clrSpc="rgb" dir="cw">
                                      <p:cBhvr override="childStyle">
                                        <p:cTn id="114" dur="500" fill="hold"/>
                                        <p:tgtEl>
                                          <p:spTgt spid="17">
                                            <p:txEl>
                                              <p:pRg st="13" end="13"/>
                                            </p:txEl>
                                          </p:spTgt>
                                        </p:tgtEl>
                                        <p:attrNameLst>
                                          <p:attrName>style.color</p:attrName>
                                        </p:attrNameLst>
                                      </p:cBhvr>
                                      <p:to>
                                        <a:srgbClr val="CC3300"/>
                                      </p:to>
                                    </p:animClr>
                                  </p:childTnLst>
                                </p:cTn>
                              </p:par>
                              <p:par>
                                <p:cTn id="115" presetID="10" presetClass="entr" presetSubtype="0" fill="hold" grpId="0" nodeType="withEffect">
                                  <p:stCondLst>
                                    <p:cond delay="0"/>
                                  </p:stCondLst>
                                  <p:childTnLst>
                                    <p:set>
                                      <p:cBhvr>
                                        <p:cTn id="116" dur="1" fill="hold">
                                          <p:stCondLst>
                                            <p:cond delay="0"/>
                                          </p:stCondLst>
                                        </p:cTn>
                                        <p:tgtEl>
                                          <p:spTgt spid="18">
                                            <p:txEl>
                                              <p:pRg st="9" end="9"/>
                                            </p:txEl>
                                          </p:spTgt>
                                        </p:tgtEl>
                                        <p:attrNameLst>
                                          <p:attrName>style.visibility</p:attrName>
                                        </p:attrNameLst>
                                      </p:cBhvr>
                                      <p:to>
                                        <p:strVal val="visible"/>
                                      </p:to>
                                    </p:set>
                                    <p:animEffect transition="in" filter="fade">
                                      <p:cBhvr>
                                        <p:cTn id="117" dur="500"/>
                                        <p:tgtEl>
                                          <p:spTgt spid="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17" grpId="1" uiExpand="1" build="p"/>
      <p:bldP spid="18"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Answering Questions</a:t>
            </a:r>
            <a:endParaRPr lang="en-US" dirty="0"/>
          </a:p>
        </p:txBody>
      </p:sp>
      <p:sp>
        <p:nvSpPr>
          <p:cNvPr id="3" name="Content Placeholder 2"/>
          <p:cNvSpPr>
            <a:spLocks noGrp="1"/>
          </p:cNvSpPr>
          <p:nvPr>
            <p:ph idx="1"/>
          </p:nvPr>
        </p:nvSpPr>
        <p:spPr>
          <a:xfrm>
            <a:off x="457200" y="1143000"/>
            <a:ext cx="8382000" cy="4572000"/>
          </a:xfrm>
        </p:spPr>
        <p:txBody>
          <a:bodyPr>
            <a:normAutofit lnSpcReduction="10000"/>
          </a:bodyPr>
          <a:lstStyle/>
          <a:p>
            <a:pPr marL="137160" indent="0">
              <a:buNone/>
            </a:pPr>
            <a:r>
              <a:rPr lang="en-US" dirty="0" smtClean="0">
                <a:solidFill>
                  <a:srgbClr val="FFFF00"/>
                </a:solidFill>
              </a:rPr>
              <a:t>Click on a Question to discuss possible answers:</a:t>
            </a:r>
            <a:endParaRPr lang="en-US" dirty="0" smtClean="0">
              <a:solidFill>
                <a:srgbClr val="FFFF00"/>
              </a:solidFill>
              <a:hlinkClick r:id="rId2" action="ppaction://hlinksldjump"/>
            </a:endParaRPr>
          </a:p>
          <a:p>
            <a:pPr marL="651510" indent="-514350">
              <a:buFont typeface="+mj-lt"/>
              <a:buAutoNum type="arabicPeriod"/>
            </a:pPr>
            <a:r>
              <a:rPr lang="en-US" dirty="0" smtClean="0">
                <a:hlinkClick r:id="rId2" action="ppaction://hlinksldjump"/>
              </a:rPr>
              <a:t>What </a:t>
            </a:r>
            <a:r>
              <a:rPr lang="en-US" dirty="0">
                <a:hlinkClick r:id="rId2" action="ppaction://hlinksldjump"/>
              </a:rPr>
              <a:t>are Mormon or LDS </a:t>
            </a:r>
            <a:r>
              <a:rPr lang="en-US" dirty="0" smtClean="0">
                <a:hlinkClick r:id="rId2" action="ppaction://hlinksldjump"/>
              </a:rPr>
              <a:t>temples</a:t>
            </a:r>
            <a:r>
              <a:rPr lang="en-US" dirty="0">
                <a:hlinkClick r:id="rId2" action="ppaction://hlinksldjump"/>
              </a:rPr>
              <a:t>?</a:t>
            </a:r>
            <a:endParaRPr lang="en-US" dirty="0" smtClean="0"/>
          </a:p>
          <a:p>
            <a:pPr marL="651510" lvl="0" indent="-514350">
              <a:buFont typeface="+mj-lt"/>
              <a:buAutoNum type="arabicPeriod"/>
            </a:pPr>
            <a:r>
              <a:rPr lang="en-US" dirty="0">
                <a:hlinkClick r:id="rId3" action="ppaction://hlinksldjump"/>
              </a:rPr>
              <a:t>What is the difference between a temple and an ordinary church building</a:t>
            </a:r>
            <a:r>
              <a:rPr lang="en-US" dirty="0" smtClean="0">
                <a:hlinkClick r:id="rId3" action="ppaction://hlinksldjump"/>
              </a:rPr>
              <a:t>?</a:t>
            </a:r>
            <a:endParaRPr lang="en-US" dirty="0" smtClean="0"/>
          </a:p>
          <a:p>
            <a:pPr marL="651510" lvl="0" indent="-514350">
              <a:buFont typeface="+mj-lt"/>
              <a:buAutoNum type="arabicPeriod"/>
            </a:pPr>
            <a:r>
              <a:rPr lang="en-US" dirty="0">
                <a:hlinkClick r:id="rId4" action="ppaction://hlinksldjump"/>
              </a:rPr>
              <a:t>What goes on inside LDS or Mormon temples</a:t>
            </a:r>
            <a:r>
              <a:rPr lang="en-US" dirty="0" smtClean="0">
                <a:hlinkClick r:id="rId4" action="ppaction://hlinksldjump"/>
              </a:rPr>
              <a:t>?</a:t>
            </a:r>
            <a:endParaRPr lang="en-US" dirty="0"/>
          </a:p>
          <a:p>
            <a:pPr marL="651510" indent="-514350">
              <a:buFont typeface="+mj-lt"/>
              <a:buAutoNum type="arabicPeriod"/>
            </a:pPr>
            <a:r>
              <a:rPr lang="en-US" dirty="0">
                <a:hlinkClick r:id="rId5" action="ppaction://hlinksldjump"/>
              </a:rPr>
              <a:t>Why is family so important to Mormons</a:t>
            </a:r>
            <a:r>
              <a:rPr lang="en-US" dirty="0" smtClean="0">
                <a:hlinkClick r:id="rId5" action="ppaction://hlinksldjump"/>
              </a:rPr>
              <a:t>?</a:t>
            </a:r>
            <a:endParaRPr lang="en-US" dirty="0" smtClean="0"/>
          </a:p>
          <a:p>
            <a:pPr marL="651510" lvl="0" indent="-514350">
              <a:buFont typeface="+mj-lt"/>
              <a:buAutoNum type="arabicPeriod"/>
            </a:pPr>
            <a:r>
              <a:rPr lang="en-US" dirty="0">
                <a:hlinkClick r:id="rId6" action="ppaction://hlinksldjump"/>
              </a:rPr>
              <a:t>Do Mormons believe that families will live together in heaven</a:t>
            </a:r>
            <a:r>
              <a:rPr lang="en-US" dirty="0" smtClean="0">
                <a:hlinkClick r:id="rId6" action="ppaction://hlinksldjump"/>
              </a:rPr>
              <a:t>?</a:t>
            </a:r>
            <a:endParaRPr lang="en-US" dirty="0"/>
          </a:p>
          <a:p>
            <a:pPr marL="651510" indent="-514350">
              <a:buFont typeface="+mj-lt"/>
              <a:buAutoNum type="arabicPeriod"/>
            </a:pPr>
            <a:r>
              <a:rPr lang="en-US" dirty="0">
                <a:hlinkClick r:id="rId7" action="ppaction://hlinksldjump"/>
              </a:rPr>
              <a:t>Why do Mormons perform baptisms for the dead</a:t>
            </a:r>
            <a:r>
              <a:rPr lang="en-US" dirty="0" smtClean="0">
                <a:hlinkClick r:id="rId7" action="ppaction://hlinksldjump"/>
              </a:rPr>
              <a:t>? </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28</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14562334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Answering Questions</a:t>
            </a:r>
            <a:endParaRPr lang="en-US" dirty="0"/>
          </a:p>
        </p:txBody>
      </p:sp>
      <p:sp>
        <p:nvSpPr>
          <p:cNvPr id="3" name="Content Placeholder 2"/>
          <p:cNvSpPr>
            <a:spLocks noGrp="1"/>
          </p:cNvSpPr>
          <p:nvPr>
            <p:ph idx="1"/>
          </p:nvPr>
        </p:nvSpPr>
        <p:spPr/>
        <p:txBody>
          <a:bodyPr>
            <a:normAutofit lnSpcReduction="10000"/>
          </a:bodyPr>
          <a:lstStyle/>
          <a:p>
            <a:pPr marL="137160" lvl="0" indent="0">
              <a:buNone/>
            </a:pPr>
            <a:r>
              <a:rPr lang="en-US" dirty="0">
                <a:solidFill>
                  <a:srgbClr val="FFFF00"/>
                </a:solidFill>
              </a:rPr>
              <a:t>Click on a Question to discuss possible answers</a:t>
            </a:r>
            <a:endParaRPr lang="en-US" dirty="0" smtClean="0"/>
          </a:p>
          <a:p>
            <a:pPr marL="651510" lvl="0" indent="-514350">
              <a:buFont typeface="+mj-lt"/>
              <a:buAutoNum type="arabicPeriod" startAt="7"/>
            </a:pPr>
            <a:r>
              <a:rPr lang="en-US" dirty="0" smtClean="0">
                <a:hlinkClick r:id="rId2" action="ppaction://hlinksldjump"/>
              </a:rPr>
              <a:t>What </a:t>
            </a:r>
            <a:r>
              <a:rPr lang="en-US" dirty="0">
                <a:hlinkClick r:id="rId2" action="ppaction://hlinksldjump"/>
              </a:rPr>
              <a:t>does it mean to “dedicate” a temple?</a:t>
            </a:r>
            <a:endParaRPr lang="en-US" dirty="0"/>
          </a:p>
          <a:p>
            <a:pPr marL="651510" indent="-514350">
              <a:buFont typeface="+mj-lt"/>
              <a:buAutoNum type="arabicPeriod" startAt="7"/>
            </a:pPr>
            <a:r>
              <a:rPr lang="en-US" dirty="0">
                <a:hlinkClick r:id="rId3" action="ppaction://hlinksldjump"/>
              </a:rPr>
              <a:t>After the temple is dedicated, why can’t people who are not Mormons go inside?</a:t>
            </a:r>
            <a:endParaRPr lang="en-US" dirty="0"/>
          </a:p>
          <a:p>
            <a:pPr marL="651510" lvl="0" indent="-514350">
              <a:buFont typeface="+mj-lt"/>
              <a:buAutoNum type="arabicPeriod" startAt="7"/>
            </a:pPr>
            <a:r>
              <a:rPr lang="en-US" dirty="0" smtClean="0">
                <a:hlinkClick r:id="rId4" action="ppaction://hlinksldjump"/>
              </a:rPr>
              <a:t>Why </a:t>
            </a:r>
            <a:r>
              <a:rPr lang="en-US" dirty="0">
                <a:hlinkClick r:id="rId4" action="ppaction://hlinksldjump"/>
              </a:rPr>
              <a:t>are only some Mormons allowed into temples</a:t>
            </a:r>
            <a:r>
              <a:rPr lang="en-US" dirty="0" smtClean="0">
                <a:hlinkClick r:id="rId4" action="ppaction://hlinksldjump"/>
              </a:rPr>
              <a:t>?</a:t>
            </a:r>
            <a:endParaRPr lang="en-US" dirty="0"/>
          </a:p>
          <a:p>
            <a:pPr marL="651510" lvl="0" indent="-514350">
              <a:buFont typeface="+mj-lt"/>
              <a:buAutoNum type="arabicPeriod" startAt="7"/>
            </a:pPr>
            <a:r>
              <a:rPr lang="en-US" dirty="0">
                <a:hlinkClick r:id="rId5" action="ppaction://hlinksldjump"/>
              </a:rPr>
              <a:t>What is it like inside the temple</a:t>
            </a:r>
            <a:r>
              <a:rPr lang="en-US" dirty="0" smtClean="0">
                <a:hlinkClick r:id="rId5" action="ppaction://hlinksldjump"/>
              </a:rPr>
              <a:t>?</a:t>
            </a:r>
            <a:endParaRPr lang="en-US" dirty="0"/>
          </a:p>
          <a:p>
            <a:pPr marL="651510" lvl="0" indent="-514350">
              <a:buFont typeface="+mj-lt"/>
              <a:buAutoNum type="arabicPeriod" startAt="7"/>
            </a:pPr>
            <a:r>
              <a:rPr lang="en-US" dirty="0">
                <a:hlinkClick r:id="rId6" action="ppaction://hlinksldjump"/>
              </a:rPr>
              <a:t>Is the Philadelphia Temple just like the Salt Lake Temple or the Washington DC Temple</a:t>
            </a:r>
            <a:r>
              <a:rPr lang="en-US" dirty="0" smtClean="0">
                <a:hlinkClick r:id="rId6" action="ppaction://hlinksldjump"/>
              </a:rPr>
              <a:t>?</a:t>
            </a:r>
            <a:endParaRPr lang="en-US" dirty="0"/>
          </a:p>
          <a:p>
            <a:pPr marL="651510" indent="-514350">
              <a:buFont typeface="+mj-lt"/>
              <a:buAutoNum type="arabicPeriod" startAt="7"/>
            </a:pPr>
            <a:r>
              <a:rPr lang="en-US" dirty="0">
                <a:hlinkClick r:id="rId7" action="ppaction://hlinksldjump"/>
              </a:rPr>
              <a:t>Will missionaries start contacting me if I go to the Open House</a:t>
            </a:r>
            <a:r>
              <a:rPr lang="en-US" dirty="0" smtClean="0">
                <a:hlinkClick r:id="rId7" action="ppaction://hlinksldjump"/>
              </a:rPr>
              <a:t>?</a:t>
            </a:r>
            <a:endParaRPr lang="en-US" dirty="0" smtClean="0"/>
          </a:p>
          <a:p>
            <a:pPr marL="137160" lvl="0" indent="0">
              <a:buNone/>
            </a:pPr>
            <a:endParaRPr lang="en-US" dirty="0"/>
          </a:p>
          <a:p>
            <a:pPr marL="137160" indent="0">
              <a:buNone/>
            </a:pP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29</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6518370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Vai</a:t>
            </a:r>
            <a:r>
              <a:rPr lang="en-US" dirty="0" smtClean="0"/>
              <a:t> </a:t>
            </a:r>
            <a:r>
              <a:rPr lang="en-US" dirty="0" err="1" smtClean="0"/>
              <a:t>Sikahema</a:t>
            </a:r>
            <a:endParaRPr lang="en-US" dirty="0"/>
          </a:p>
        </p:txBody>
      </p:sp>
      <p:sp>
        <p:nvSpPr>
          <p:cNvPr id="4" name="Slide Number Placeholder 3"/>
          <p:cNvSpPr>
            <a:spLocks noGrp="1"/>
          </p:cNvSpPr>
          <p:nvPr>
            <p:ph type="sldNum" sz="quarter" idx="12"/>
          </p:nvPr>
        </p:nvSpPr>
        <p:spPr/>
        <p:txBody>
          <a:bodyPr/>
          <a:lstStyle/>
          <a:p>
            <a:fld id="{54922E9A-26A9-48D6-8F25-15FC23F1AC22}" type="slidenum">
              <a:rPr lang="en-US" smtClean="0"/>
              <a:t>3</a:t>
            </a:fld>
            <a:endParaRPr lang="en-US"/>
          </a:p>
        </p:txBody>
      </p:sp>
      <p:pic>
        <p:nvPicPr>
          <p:cNvPr id="5" name="Picture 4" descr="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76400"/>
            <a:ext cx="6096000" cy="3429000"/>
          </a:xfrm>
          <a:prstGeom prst="rect">
            <a:avLst/>
          </a:prstGeom>
        </p:spPr>
      </p:pic>
    </p:spTree>
    <p:extLst>
      <p:ext uri="{BB962C8B-B14F-4D97-AF65-F5344CB8AC3E}">
        <p14:creationId xmlns:p14="http://schemas.microsoft.com/office/powerpoint/2010/main" val="24337276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Practicing through Role Playing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600" b="1" dirty="0"/>
              <a:t>Role playing can be an excellent way to prepare and overcome any hesitancy to invite someone to the Open House</a:t>
            </a:r>
            <a:r>
              <a:rPr lang="en-US" sz="2600" b="1" dirty="0" smtClean="0"/>
              <a:t>.</a:t>
            </a:r>
          </a:p>
          <a:p>
            <a:pPr marL="137160" indent="0">
              <a:buNone/>
            </a:pPr>
            <a:endParaRPr lang="en-US" sz="2600" b="1" dirty="0"/>
          </a:p>
          <a:p>
            <a:pPr>
              <a:buFont typeface="Wingdings" panose="05000000000000000000" pitchFamily="2" charset="2"/>
              <a:buChar char="v"/>
            </a:pPr>
            <a:r>
              <a:rPr lang="en-US" sz="2600" b="1" dirty="0" smtClean="0">
                <a:solidFill>
                  <a:srgbClr val="FFFF00"/>
                </a:solidFill>
              </a:rPr>
              <a:t>Who would like to </a:t>
            </a:r>
            <a:r>
              <a:rPr lang="en-US" sz="2600" b="1" dirty="0">
                <a:solidFill>
                  <a:srgbClr val="FFFF00"/>
                </a:solidFill>
              </a:rPr>
              <a:t>come up and role play extending an invitation and answering </a:t>
            </a:r>
            <a:r>
              <a:rPr lang="en-US" sz="2600" b="1" dirty="0" smtClean="0">
                <a:solidFill>
                  <a:srgbClr val="FFFF00"/>
                </a:solidFill>
              </a:rPr>
              <a:t>questions?</a:t>
            </a:r>
            <a:endParaRPr lang="en-US" sz="2600" b="1" dirty="0">
              <a:solidFill>
                <a:srgbClr val="FFFF00"/>
              </a:solidFill>
            </a:endParaRPr>
          </a:p>
          <a:p>
            <a:endParaRPr lang="en-US" sz="2600" dirty="0">
              <a:solidFill>
                <a:srgbClr val="FFFF00"/>
              </a:solidFill>
            </a:endParaRPr>
          </a:p>
        </p:txBody>
      </p:sp>
      <p:sp>
        <p:nvSpPr>
          <p:cNvPr id="6" name="Slide Number Placeholder 5"/>
          <p:cNvSpPr>
            <a:spLocks noGrp="1"/>
          </p:cNvSpPr>
          <p:nvPr>
            <p:ph type="sldNum" sz="quarter" idx="12"/>
          </p:nvPr>
        </p:nvSpPr>
        <p:spPr/>
        <p:txBody>
          <a:bodyPr/>
          <a:lstStyle/>
          <a:p>
            <a:fld id="{54922E9A-26A9-48D6-8F25-15FC23F1AC22}" type="slidenum">
              <a:rPr lang="en-US" smtClean="0"/>
              <a:t>30</a:t>
            </a:fld>
            <a:endParaRPr lang="en-US"/>
          </a:p>
        </p:txBody>
      </p:sp>
    </p:spTree>
    <p:extLst>
      <p:ext uri="{BB962C8B-B14F-4D97-AF65-F5344CB8AC3E}">
        <p14:creationId xmlns:p14="http://schemas.microsoft.com/office/powerpoint/2010/main" val="2577736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28600"/>
            <a:ext cx="8229600" cy="4267200"/>
          </a:xfrm>
        </p:spPr>
        <p:txBody>
          <a:bodyPr>
            <a:normAutofit fontScale="90000"/>
          </a:bodyPr>
          <a:lstStyle/>
          <a:p>
            <a:r>
              <a:rPr lang="en-US" sz="3600" dirty="0" smtClean="0">
                <a:solidFill>
                  <a:srgbClr val="FFFF00"/>
                </a:solidFill>
              </a:rPr>
              <a:t>The Challenge:</a:t>
            </a:r>
            <a:br>
              <a:rPr lang="en-US" sz="3600" dirty="0" smtClean="0">
                <a:solidFill>
                  <a:srgbClr val="FFFF00"/>
                </a:solidFill>
              </a:rPr>
            </a:br>
            <a:r>
              <a:rPr lang="en-US" sz="3600" dirty="0"/>
              <a:t/>
            </a:r>
            <a:br>
              <a:rPr lang="en-US" sz="3600" dirty="0"/>
            </a:br>
            <a:r>
              <a:rPr lang="en-US" sz="3600" dirty="0" smtClean="0"/>
              <a:t>Wouldn’t it be wonderful if </a:t>
            </a:r>
            <a:r>
              <a:rPr lang="en-US" sz="3600" smtClean="0"/>
              <a:t/>
            </a:r>
            <a:br>
              <a:rPr lang="en-US" sz="3600" smtClean="0"/>
            </a:br>
            <a:r>
              <a:rPr lang="en-US" sz="3600" smtClean="0"/>
              <a:t>150,000 </a:t>
            </a:r>
            <a:r>
              <a:rPr lang="en-US" sz="3600" dirty="0" smtClean="0"/>
              <a:t/>
            </a:r>
            <a:br>
              <a:rPr lang="en-US" sz="3600" dirty="0" smtClean="0"/>
            </a:br>
            <a:r>
              <a:rPr lang="en-US" sz="3600" dirty="0" smtClean="0"/>
              <a:t>of heavenly father’s children</a:t>
            </a:r>
            <a:br>
              <a:rPr lang="en-US" sz="3600" dirty="0" smtClean="0"/>
            </a:br>
            <a:r>
              <a:rPr lang="en-US" sz="3600" dirty="0" smtClean="0"/>
              <a:t>attended the Philadelphia Temple Open House?</a:t>
            </a:r>
            <a:endParaRPr lang="en-US" sz="3600" dirty="0"/>
          </a:p>
        </p:txBody>
      </p:sp>
      <p:sp>
        <p:nvSpPr>
          <p:cNvPr id="4" name="Slide Number Placeholder 3"/>
          <p:cNvSpPr>
            <a:spLocks noGrp="1"/>
          </p:cNvSpPr>
          <p:nvPr>
            <p:ph type="sldNum" sz="quarter" idx="12"/>
          </p:nvPr>
        </p:nvSpPr>
        <p:spPr/>
        <p:txBody>
          <a:bodyPr/>
          <a:lstStyle/>
          <a:p>
            <a:fld id="{54922E9A-26A9-48D6-8F25-15FC23F1AC22}" type="slidenum">
              <a:rPr lang="en-US" smtClean="0"/>
              <a:t>31</a:t>
            </a:fld>
            <a:endParaRPr lang="en-US"/>
          </a:p>
        </p:txBody>
      </p:sp>
      <p:sp>
        <p:nvSpPr>
          <p:cNvPr id="7" name="Title 4"/>
          <p:cNvSpPr txBox="1">
            <a:spLocks/>
          </p:cNvSpPr>
          <p:nvPr/>
        </p:nvSpPr>
        <p:spPr>
          <a:xfrm>
            <a:off x="381000" y="4724400"/>
            <a:ext cx="8229600" cy="1828800"/>
          </a:xfrm>
          <a:prstGeom prst="rect">
            <a:avLst/>
          </a:prstGeom>
        </p:spPr>
        <p:txBody>
          <a:bodyPr vert="horz" lIns="45720" tIns="0" rIns="45720" bIns="0" anchor="b">
            <a:normAutofit fontScale="97500"/>
            <a:scene3d>
              <a:camera prst="orthographicFront"/>
              <a:lightRig rig="soft" dir="t">
                <a:rot lat="0" lon="0" rev="17220000"/>
              </a:lightRig>
            </a:scene3d>
            <a:sp3d prstMaterial="softEdge">
              <a:bevelT w="38100" h="38100"/>
            </a:sp3d>
          </a:bodyPr>
          <a:lstStyle>
            <a:lvl1pPr algn="ctr" rtl="0" eaLnBrk="1" latinLnBrk="0" hangingPunct="1">
              <a:spcBef>
                <a:spcPct val="0"/>
              </a:spcBef>
              <a:buNone/>
              <a:defRPr kumimoji="0" sz="4800" b="1" kern="1200"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defRPr>
            </a:lvl1pPr>
          </a:lstStyle>
          <a:p>
            <a:endParaRPr lang="en-US" dirty="0"/>
          </a:p>
        </p:txBody>
      </p:sp>
      <p:sp>
        <p:nvSpPr>
          <p:cNvPr id="8" name="Title 4"/>
          <p:cNvSpPr txBox="1">
            <a:spLocks/>
          </p:cNvSpPr>
          <p:nvPr/>
        </p:nvSpPr>
        <p:spPr>
          <a:xfrm>
            <a:off x="723900" y="4876800"/>
            <a:ext cx="7696200" cy="1676400"/>
          </a:xfrm>
          <a:prstGeom prst="rect">
            <a:avLst/>
          </a:prstGeom>
        </p:spPr>
        <p:txBody>
          <a:bodyPr vert="horz" lIns="45720" tIns="0" rIns="45720" bIns="0" anchor="b">
            <a:normAutofit fontScale="97500"/>
            <a:scene3d>
              <a:camera prst="orthographicFront"/>
              <a:lightRig rig="soft" dir="t">
                <a:rot lat="0" lon="0" rev="17220000"/>
              </a:lightRig>
            </a:scene3d>
            <a:sp3d prstMaterial="softEdge">
              <a:bevelT w="38100" h="38100"/>
            </a:sp3d>
          </a:bodyPr>
          <a:lstStyle>
            <a:lvl1pPr algn="ctr" rtl="0" eaLnBrk="1" latinLnBrk="0" hangingPunct="1">
              <a:spcBef>
                <a:spcPct val="0"/>
              </a:spcBef>
              <a:buNone/>
              <a:defRPr kumimoji="0" sz="4800" b="1" kern="1200"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defRPr>
            </a:lvl1pPr>
          </a:lstStyle>
          <a:p>
            <a:r>
              <a:rPr lang="en-US" sz="3600" dirty="0" smtClean="0">
                <a:solidFill>
                  <a:srgbClr val="FFFF00"/>
                </a:solidFill>
              </a:rPr>
              <a:t>WHAT CAN we DO TO HELP Make THAT HAPPEN?</a:t>
            </a:r>
            <a:endParaRPr lang="en-US" sz="3600" dirty="0">
              <a:solidFill>
                <a:srgbClr val="FFFF0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4" y="41564"/>
            <a:ext cx="1101436" cy="1060764"/>
          </a:xfrm>
          <a:prstGeom prst="rect">
            <a:avLst/>
          </a:prstGeom>
        </p:spPr>
      </p:pic>
    </p:spTree>
    <p:extLst>
      <p:ext uri="{BB962C8B-B14F-4D97-AF65-F5344CB8AC3E}">
        <p14:creationId xmlns:p14="http://schemas.microsoft.com/office/powerpoint/2010/main" val="574430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2955" y="3785616"/>
            <a:ext cx="2478091" cy="2386584"/>
          </a:xfrm>
          <a:prstGeom prst="rect">
            <a:avLst/>
          </a:prstGeom>
        </p:spPr>
      </p:pic>
      <p:sp>
        <p:nvSpPr>
          <p:cNvPr id="5" name="Title 4"/>
          <p:cNvSpPr>
            <a:spLocks noGrp="1"/>
          </p:cNvSpPr>
          <p:nvPr>
            <p:ph type="ctrTitle"/>
          </p:nvPr>
        </p:nvSpPr>
        <p:spPr/>
        <p:txBody>
          <a:bodyPr/>
          <a:lstStyle/>
          <a:p>
            <a:r>
              <a:rPr lang="en-US" dirty="0" smtClean="0"/>
              <a:t>Go Forth and Invite!</a:t>
            </a:r>
            <a:endParaRPr lang="en-US" dirty="0"/>
          </a:p>
        </p:txBody>
      </p:sp>
      <p:sp>
        <p:nvSpPr>
          <p:cNvPr id="4" name="Slide Number Placeholder 3"/>
          <p:cNvSpPr>
            <a:spLocks noGrp="1"/>
          </p:cNvSpPr>
          <p:nvPr>
            <p:ph type="sldNum" sz="quarter" idx="12"/>
          </p:nvPr>
        </p:nvSpPr>
        <p:spPr/>
        <p:txBody>
          <a:bodyPr/>
          <a:lstStyle/>
          <a:p>
            <a:fld id="{54922E9A-26A9-48D6-8F25-15FC23F1AC22}" type="slidenum">
              <a:rPr lang="en-US" smtClean="0"/>
              <a:t>32</a:t>
            </a:fld>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6326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 and Suggested Answers</a:t>
            </a:r>
            <a:endParaRPr lang="en-US" dirty="0"/>
          </a:p>
        </p:txBody>
      </p:sp>
      <p:sp>
        <p:nvSpPr>
          <p:cNvPr id="4" name="Slide Number Placeholder 3"/>
          <p:cNvSpPr>
            <a:spLocks noGrp="1"/>
          </p:cNvSpPr>
          <p:nvPr>
            <p:ph type="sldNum" sz="quarter" idx="12"/>
          </p:nvPr>
        </p:nvSpPr>
        <p:spPr/>
        <p:txBody>
          <a:bodyPr/>
          <a:lstStyle/>
          <a:p>
            <a:fld id="{54922E9A-26A9-48D6-8F25-15FC23F1AC22}" type="slidenum">
              <a:rPr lang="en-US" smtClean="0"/>
              <a:t>33</a:t>
            </a:fld>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156164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spect="1"/>
          </p:cNvSpPr>
          <p:nvPr/>
        </p:nvSpPr>
        <p:spPr>
          <a:xfrm>
            <a:off x="762000" y="6503837"/>
            <a:ext cx="3223959" cy="338554"/>
          </a:xfrm>
          <a:prstGeom prst="rect">
            <a:avLst/>
          </a:prstGeom>
          <a:noFill/>
        </p:spPr>
        <p:txBody>
          <a:bodyPr wrap="none" rtlCol="0">
            <a:spAutoFit/>
          </a:bodyPr>
          <a:lstStyle/>
          <a:p>
            <a:r>
              <a:rPr lang="en-US" sz="1600" dirty="0" smtClean="0"/>
              <a:t>Click          to Return to Questions</a:t>
            </a:r>
            <a:endParaRPr lang="en-US" sz="1600" dirty="0"/>
          </a:p>
        </p:txBody>
      </p:sp>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34</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580636" y="1051560"/>
            <a:ext cx="5982728" cy="523220"/>
          </a:xfrm>
          <a:prstGeom prst="rect">
            <a:avLst/>
          </a:prstGeom>
          <a:noFill/>
        </p:spPr>
        <p:txBody>
          <a:bodyPr wrap="none" rtlCol="0">
            <a:spAutoFit/>
          </a:bodyPr>
          <a:lstStyle/>
          <a:p>
            <a:pPr lvl="0" algn="ctr"/>
            <a:r>
              <a:rPr lang="en-US" sz="2800" b="1" dirty="0" smtClean="0">
                <a:solidFill>
                  <a:srgbClr val="FFFF00"/>
                </a:solidFill>
              </a:rPr>
              <a:t>What </a:t>
            </a:r>
            <a:r>
              <a:rPr lang="en-US" sz="2800" b="1" dirty="0">
                <a:solidFill>
                  <a:srgbClr val="FFFF00"/>
                </a:solidFill>
              </a:rPr>
              <a:t>are Mormon or LDS temples?</a:t>
            </a:r>
          </a:p>
        </p:txBody>
      </p:sp>
      <p:sp>
        <p:nvSpPr>
          <p:cNvPr id="5" name="TextBox 4"/>
          <p:cNvSpPr txBox="1"/>
          <p:nvPr/>
        </p:nvSpPr>
        <p:spPr>
          <a:xfrm>
            <a:off x="219456" y="2155210"/>
            <a:ext cx="8705088" cy="2492990"/>
          </a:xfrm>
          <a:prstGeom prst="rect">
            <a:avLst/>
          </a:prstGeom>
          <a:noFill/>
        </p:spPr>
        <p:txBody>
          <a:bodyPr wrap="square" rtlCol="0">
            <a:spAutoFit/>
          </a:bodyPr>
          <a:lstStyle/>
          <a:p>
            <a:r>
              <a:rPr lang="en-US" sz="2600" b="1" i="1" dirty="0"/>
              <a:t>Temples are sacred places where members of the LDS Church can pray and commune with their Father in Heaven.  Temples are quiet, sacred and an integral part of the LDS faith, providing members the opportunity to participate in religious ceremonies, such as marriages and </a:t>
            </a:r>
            <a:r>
              <a:rPr lang="en-US" sz="2600" b="1" i="1" dirty="0" smtClean="0"/>
              <a:t>baptisms.</a:t>
            </a:r>
            <a:endParaRPr lang="en-US" sz="2600" b="1" dirty="0"/>
          </a:p>
        </p:txBody>
      </p:sp>
      <p:pic>
        <p:nvPicPr>
          <p:cNvPr id="9"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92240"/>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8116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35</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8240" cy="954107"/>
          </a:xfrm>
          <a:prstGeom prst="rect">
            <a:avLst/>
          </a:prstGeom>
          <a:noFill/>
        </p:spPr>
        <p:txBody>
          <a:bodyPr wrap="square" rtlCol="0">
            <a:spAutoFit/>
          </a:bodyPr>
          <a:lstStyle/>
          <a:p>
            <a:pPr lvl="0" algn="ctr"/>
            <a:r>
              <a:rPr lang="en-US" sz="2800" b="1" dirty="0" smtClean="0">
                <a:solidFill>
                  <a:srgbClr val="FFFF00"/>
                </a:solidFill>
              </a:rPr>
              <a:t>What </a:t>
            </a:r>
            <a:r>
              <a:rPr lang="en-US" sz="2800" b="1" dirty="0">
                <a:solidFill>
                  <a:srgbClr val="FFFF00"/>
                </a:solidFill>
              </a:rPr>
              <a:t>is the difference between a temple and an ordinary church building?</a:t>
            </a:r>
          </a:p>
        </p:txBody>
      </p:sp>
      <p:sp>
        <p:nvSpPr>
          <p:cNvPr id="5" name="TextBox 4"/>
          <p:cNvSpPr txBox="1"/>
          <p:nvPr/>
        </p:nvSpPr>
        <p:spPr>
          <a:xfrm>
            <a:off x="221343" y="2101111"/>
            <a:ext cx="8701314" cy="4147289"/>
          </a:xfrm>
          <a:prstGeom prst="rect">
            <a:avLst/>
          </a:prstGeom>
          <a:noFill/>
        </p:spPr>
        <p:txBody>
          <a:bodyPr wrap="square" rtlCol="0">
            <a:spAutoFit/>
          </a:bodyPr>
          <a:lstStyle/>
          <a:p>
            <a:r>
              <a:rPr lang="en-US" sz="2350" b="1" i="1" dirty="0" smtClean="0"/>
              <a:t>Attending Church on Sundays is similar to attending church in other Christian religions.  Church </a:t>
            </a:r>
            <a:r>
              <a:rPr lang="en-US" sz="2350" b="1" i="1" dirty="0"/>
              <a:t>meetinghouses </a:t>
            </a:r>
            <a:r>
              <a:rPr lang="en-US" sz="2350" b="1" i="1" dirty="0" smtClean="0"/>
              <a:t>are </a:t>
            </a:r>
            <a:r>
              <a:rPr lang="en-US" sz="2350" b="1" i="1" dirty="0"/>
              <a:t>open to all, and everyone is welcome to </a:t>
            </a:r>
            <a:r>
              <a:rPr lang="en-US" sz="2350" b="1" i="1" dirty="0" smtClean="0"/>
              <a:t>attend.  </a:t>
            </a:r>
            <a:r>
              <a:rPr lang="en-US" sz="2350" b="1" i="1" dirty="0"/>
              <a:t>There, we worship Jesus Christ together in what is called a sacrament meeting.  That is followed by various classes of instruction.  During the week, other Church activities are held there, such as neighborhood dinners,  youth activities, or even a community blood drive. </a:t>
            </a:r>
          </a:p>
          <a:p>
            <a:pPr>
              <a:spcBef>
                <a:spcPts val="600"/>
              </a:spcBef>
            </a:pPr>
            <a:r>
              <a:rPr lang="en-US" sz="2350" b="1" i="1" dirty="0"/>
              <a:t>Temples, which are closed on Sundays, are used only for sacred ceremonies that bless individuals and bind families together for eternity.  During the week, they typically open early in the morning and quietly operate throughout the day. </a:t>
            </a:r>
            <a:endParaRPr lang="en-US" sz="2350" b="1" dirty="0"/>
          </a:p>
        </p:txBody>
      </p:sp>
      <p:sp>
        <p:nvSpPr>
          <p:cNvPr id="10" name="TextBox 9"/>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2"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087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36</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651696" y="1051560"/>
            <a:ext cx="7840608" cy="523220"/>
          </a:xfrm>
          <a:prstGeom prst="rect">
            <a:avLst/>
          </a:prstGeom>
          <a:noFill/>
        </p:spPr>
        <p:txBody>
          <a:bodyPr wrap="none" rtlCol="0">
            <a:spAutoFit/>
          </a:bodyPr>
          <a:lstStyle/>
          <a:p>
            <a:pPr lvl="0" algn="ctr"/>
            <a:r>
              <a:rPr lang="en-US" sz="2800" b="1" dirty="0" smtClean="0">
                <a:solidFill>
                  <a:srgbClr val="FFFF00"/>
                </a:solidFill>
              </a:rPr>
              <a:t>What </a:t>
            </a:r>
            <a:r>
              <a:rPr lang="en-US" sz="2800" b="1" dirty="0">
                <a:solidFill>
                  <a:srgbClr val="FFFF00"/>
                </a:solidFill>
              </a:rPr>
              <a:t>goes on inside LDS or Mormon temples?</a:t>
            </a:r>
          </a:p>
        </p:txBody>
      </p:sp>
      <p:sp>
        <p:nvSpPr>
          <p:cNvPr id="5" name="TextBox 4"/>
          <p:cNvSpPr txBox="1"/>
          <p:nvPr/>
        </p:nvSpPr>
        <p:spPr>
          <a:xfrm>
            <a:off x="219456" y="1920240"/>
            <a:ext cx="8705088" cy="4093428"/>
          </a:xfrm>
          <a:prstGeom prst="rect">
            <a:avLst/>
          </a:prstGeom>
          <a:noFill/>
        </p:spPr>
        <p:txBody>
          <a:bodyPr wrap="square" rtlCol="0">
            <a:spAutoFit/>
          </a:bodyPr>
          <a:lstStyle/>
          <a:p>
            <a:r>
              <a:rPr lang="en-US" sz="2600" b="1" i="1" dirty="0"/>
              <a:t>In temples, members are taught about Jesus Christ and the purpose of life.  In the temple we learn where we came from, the creation of the Earth, and what is possible for us after we die.  We also make sacred promises to follow the Savior.  Sacred ceremonies or rites are performed to bind husband, wife, and children together as families forever.  These ceremonies are also performed by members on behalf of their deceased ancestors who did not have the opportunity while they lived on the earth to make these promises. </a:t>
            </a:r>
            <a:endParaRPr lang="en-US" sz="2600" b="1" dirty="0"/>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210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37</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8240" cy="950976"/>
          </a:xfrm>
          <a:prstGeom prst="rect">
            <a:avLst/>
          </a:prstGeom>
          <a:noFill/>
        </p:spPr>
        <p:txBody>
          <a:bodyPr wrap="none" rtlCol="0">
            <a:spAutoFit/>
          </a:bodyPr>
          <a:lstStyle/>
          <a:p>
            <a:pPr lvl="0" algn="ctr"/>
            <a:r>
              <a:rPr lang="en-US" sz="2800" b="1" dirty="0" smtClean="0">
                <a:solidFill>
                  <a:srgbClr val="FFFF00"/>
                </a:solidFill>
              </a:rPr>
              <a:t>Why </a:t>
            </a:r>
            <a:r>
              <a:rPr lang="en-US" sz="2800" b="1" dirty="0">
                <a:solidFill>
                  <a:srgbClr val="FFFF00"/>
                </a:solidFill>
              </a:rPr>
              <a:t>is family so important to Mormons?</a:t>
            </a:r>
          </a:p>
        </p:txBody>
      </p:sp>
      <p:sp>
        <p:nvSpPr>
          <p:cNvPr id="5" name="TextBox 4"/>
          <p:cNvSpPr txBox="1"/>
          <p:nvPr/>
        </p:nvSpPr>
        <p:spPr>
          <a:xfrm>
            <a:off x="219456" y="1920240"/>
            <a:ext cx="8705088" cy="1231106"/>
          </a:xfrm>
          <a:prstGeom prst="rect">
            <a:avLst/>
          </a:prstGeom>
          <a:noFill/>
        </p:spPr>
        <p:txBody>
          <a:bodyPr wrap="square" rtlCol="0">
            <a:spAutoFit/>
          </a:bodyPr>
          <a:lstStyle/>
          <a:p>
            <a:r>
              <a:rPr lang="en-US" sz="2400" b="1" i="1" dirty="0"/>
              <a:t>We believe that the family is ordained of God.  Happiness in family life is most likely to be </a:t>
            </a:r>
            <a:r>
              <a:rPr lang="en-US" sz="2600" b="1" i="1" dirty="0"/>
              <a:t>achieved</a:t>
            </a:r>
            <a:r>
              <a:rPr lang="en-US" sz="2400" b="1" i="1" dirty="0"/>
              <a:t> when founded upon the teachings of the Lord Jesus Christ. </a:t>
            </a:r>
            <a:endParaRPr lang="en-US" sz="2400" b="1" dirty="0"/>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138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38</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8240" cy="954107"/>
          </a:xfrm>
          <a:prstGeom prst="rect">
            <a:avLst/>
          </a:prstGeom>
          <a:noFill/>
        </p:spPr>
        <p:txBody>
          <a:bodyPr wrap="square" rtlCol="0">
            <a:spAutoFit/>
          </a:bodyPr>
          <a:lstStyle/>
          <a:p>
            <a:pPr lvl="0" algn="ctr"/>
            <a:r>
              <a:rPr lang="en-US" sz="2800" b="1" dirty="0" smtClean="0">
                <a:solidFill>
                  <a:srgbClr val="FFFF00"/>
                </a:solidFill>
              </a:rPr>
              <a:t>Do </a:t>
            </a:r>
            <a:r>
              <a:rPr lang="en-US" sz="2800" b="1" dirty="0">
                <a:solidFill>
                  <a:srgbClr val="FFFF00"/>
                </a:solidFill>
              </a:rPr>
              <a:t>Mormons believe that families will live together in heaven?</a:t>
            </a:r>
          </a:p>
        </p:txBody>
      </p:sp>
      <p:sp>
        <p:nvSpPr>
          <p:cNvPr id="5" name="TextBox 4"/>
          <p:cNvSpPr txBox="1"/>
          <p:nvPr/>
        </p:nvSpPr>
        <p:spPr>
          <a:xfrm>
            <a:off x="219456" y="2116991"/>
            <a:ext cx="8796528" cy="3293209"/>
          </a:xfrm>
          <a:prstGeom prst="rect">
            <a:avLst/>
          </a:prstGeom>
          <a:noFill/>
        </p:spPr>
        <p:txBody>
          <a:bodyPr wrap="square" rtlCol="0">
            <a:spAutoFit/>
          </a:bodyPr>
          <a:lstStyle/>
          <a:p>
            <a:r>
              <a:rPr lang="en-US" sz="2600" b="1" i="1" dirty="0"/>
              <a:t>Yes!  We believe the sealing power that the Lord gave to Peter in the New Testament is held by leaders in the Church today.  Thus, </a:t>
            </a:r>
            <a:r>
              <a:rPr lang="en-US" sz="2600" b="1" i="1" dirty="0" smtClean="0"/>
              <a:t>we </a:t>
            </a:r>
            <a:r>
              <a:rPr lang="en-US" sz="2600" b="1" i="1" dirty="0"/>
              <a:t>believe that if a man and woman have their marriage “sealed” in a temple and keep their promises to each other and to the Lord, their marriage will not end at death, but will continue throughout the eternities.  Children can also be sealed to their parents and the family can be together forever</a:t>
            </a:r>
            <a:r>
              <a:rPr lang="en-US" sz="2600" b="1" i="1" dirty="0" smtClean="0"/>
              <a:t>. </a:t>
            </a:r>
            <a:endParaRPr lang="en-US" sz="2600" b="1" dirty="0"/>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9994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39</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8240" cy="950976"/>
          </a:xfrm>
          <a:prstGeom prst="rect">
            <a:avLst/>
          </a:prstGeom>
          <a:noFill/>
        </p:spPr>
        <p:txBody>
          <a:bodyPr wrap="square" rtlCol="0">
            <a:spAutoFit/>
          </a:bodyPr>
          <a:lstStyle/>
          <a:p>
            <a:pPr lvl="0" algn="ctr"/>
            <a:r>
              <a:rPr lang="en-US" sz="2800" b="1" dirty="0" smtClean="0">
                <a:solidFill>
                  <a:srgbClr val="FFFF00"/>
                </a:solidFill>
              </a:rPr>
              <a:t>Why </a:t>
            </a:r>
            <a:r>
              <a:rPr lang="en-US" sz="2800" b="1" dirty="0">
                <a:solidFill>
                  <a:srgbClr val="FFFF00"/>
                </a:solidFill>
              </a:rPr>
              <a:t>do Mormons perform baptisms for the dead?</a:t>
            </a:r>
          </a:p>
        </p:txBody>
      </p:sp>
      <p:sp>
        <p:nvSpPr>
          <p:cNvPr id="5" name="TextBox 4"/>
          <p:cNvSpPr txBox="1"/>
          <p:nvPr/>
        </p:nvSpPr>
        <p:spPr>
          <a:xfrm>
            <a:off x="219456" y="1920240"/>
            <a:ext cx="8705088" cy="4570482"/>
          </a:xfrm>
          <a:prstGeom prst="rect">
            <a:avLst/>
          </a:prstGeom>
          <a:noFill/>
        </p:spPr>
        <p:txBody>
          <a:bodyPr wrap="square" rtlCol="0">
            <a:spAutoFit/>
          </a:bodyPr>
          <a:lstStyle/>
          <a:p>
            <a:r>
              <a:rPr lang="en-US" sz="2500" b="1" i="1" dirty="0"/>
              <a:t>Jesus taught that baptism is essential to enter the Kingdom of God.  Many have lived and died without the opportunity to hear the gospel of Jesus Christ.  We believe they are being taught the gospel while they wait to be resurrected.  We perform baptisms on their behalf so that, if they accept the gospel, they will have received the ordinance of baptism.  If they choose not to accept the gospel, we have still provided a sacred service of love to those individuals who have gone before us. </a:t>
            </a:r>
            <a:endParaRPr lang="en-US" sz="2500" b="1" i="1" dirty="0" smtClean="0"/>
          </a:p>
          <a:p>
            <a:pPr>
              <a:spcBef>
                <a:spcPts val="600"/>
              </a:spcBef>
            </a:pPr>
            <a:r>
              <a:rPr lang="en-US" sz="2500" b="1" i="1" dirty="0" smtClean="0"/>
              <a:t>This </a:t>
            </a:r>
            <a:r>
              <a:rPr lang="en-US" sz="2500" b="1" i="1" dirty="0"/>
              <a:t>is why the Church is so interested in Genealogy and Family History.</a:t>
            </a:r>
            <a:endParaRPr lang="en-US" sz="2500" b="1" dirty="0"/>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093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Vai</a:t>
            </a:r>
            <a:r>
              <a:rPr lang="en-US" dirty="0"/>
              <a:t> </a:t>
            </a:r>
            <a:r>
              <a:rPr lang="en-US" dirty="0" err="1"/>
              <a:t>Sikahema</a:t>
            </a:r>
            <a:endParaRPr lang="en-US" dirty="0"/>
          </a:p>
        </p:txBody>
      </p:sp>
      <p:sp>
        <p:nvSpPr>
          <p:cNvPr id="4" name="Slide Number Placeholder 3"/>
          <p:cNvSpPr>
            <a:spLocks noGrp="1"/>
          </p:cNvSpPr>
          <p:nvPr>
            <p:ph type="sldNum" sz="quarter" idx="12"/>
          </p:nvPr>
        </p:nvSpPr>
        <p:spPr/>
        <p:txBody>
          <a:bodyPr/>
          <a:lstStyle/>
          <a:p>
            <a:fld id="{54922E9A-26A9-48D6-8F25-15FC23F1AC22}" type="slidenum">
              <a:rPr lang="en-US" smtClean="0"/>
              <a:t>4</a:t>
            </a:fld>
            <a:endParaRPr lang="en-US"/>
          </a:p>
        </p:txBody>
      </p:sp>
      <p:pic>
        <p:nvPicPr>
          <p:cNvPr id="5" name="Picture 4" descr="c2149c36884925577296504f8f49ba7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2997200" cy="4495800"/>
          </a:xfrm>
          <a:prstGeom prst="rect">
            <a:avLst/>
          </a:prstGeom>
        </p:spPr>
      </p:pic>
      <p:pic>
        <p:nvPicPr>
          <p:cNvPr id="6" name="Picture 5" descr="3371-86F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524000"/>
            <a:ext cx="3149600" cy="4445000"/>
          </a:xfrm>
          <a:prstGeom prst="rect">
            <a:avLst/>
          </a:prstGeom>
        </p:spPr>
      </p:pic>
    </p:spTree>
    <p:extLst>
      <p:ext uri="{BB962C8B-B14F-4D97-AF65-F5344CB8AC3E}">
        <p14:creationId xmlns:p14="http://schemas.microsoft.com/office/powerpoint/2010/main" val="186183508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40</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8240" cy="950976"/>
          </a:xfrm>
          <a:prstGeom prst="rect">
            <a:avLst/>
          </a:prstGeom>
          <a:noFill/>
        </p:spPr>
        <p:txBody>
          <a:bodyPr wrap="square" rtlCol="0">
            <a:spAutoFit/>
          </a:bodyPr>
          <a:lstStyle/>
          <a:p>
            <a:pPr lvl="0" algn="ctr"/>
            <a:r>
              <a:rPr lang="en-US" sz="2800" b="1" dirty="0" smtClean="0">
                <a:solidFill>
                  <a:srgbClr val="FFFF00"/>
                </a:solidFill>
              </a:rPr>
              <a:t>What </a:t>
            </a:r>
            <a:r>
              <a:rPr lang="en-US" sz="2800" b="1" dirty="0">
                <a:solidFill>
                  <a:srgbClr val="FFFF00"/>
                </a:solidFill>
              </a:rPr>
              <a:t>does it mean to “dedicate” a temple?</a:t>
            </a:r>
          </a:p>
        </p:txBody>
      </p:sp>
      <p:sp>
        <p:nvSpPr>
          <p:cNvPr id="5" name="TextBox 4"/>
          <p:cNvSpPr txBox="1"/>
          <p:nvPr/>
        </p:nvSpPr>
        <p:spPr>
          <a:xfrm>
            <a:off x="219456" y="1920240"/>
            <a:ext cx="8705088" cy="2092881"/>
          </a:xfrm>
          <a:prstGeom prst="rect">
            <a:avLst/>
          </a:prstGeom>
          <a:noFill/>
        </p:spPr>
        <p:txBody>
          <a:bodyPr wrap="square" rtlCol="0">
            <a:spAutoFit/>
          </a:bodyPr>
          <a:lstStyle/>
          <a:p>
            <a:r>
              <a:rPr lang="en-US" sz="2600" b="1" i="1" dirty="0"/>
              <a:t>The dedication of a temple, in a real way, gives the building to the Lord.  The temple becomes the house of the Lord.  A dedication is a simple meeting where talks are given, hymns are sung, and a prayer is offered to dedicate the temple to the Lord.</a:t>
            </a:r>
            <a:endParaRPr lang="en-US" sz="2600" b="1" dirty="0"/>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773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41</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210312" y="1051560"/>
            <a:ext cx="8778240" cy="954107"/>
          </a:xfrm>
          <a:prstGeom prst="rect">
            <a:avLst/>
          </a:prstGeom>
          <a:noFill/>
        </p:spPr>
        <p:txBody>
          <a:bodyPr wrap="square" rtlCol="0">
            <a:spAutoFit/>
          </a:bodyPr>
          <a:lstStyle/>
          <a:p>
            <a:pPr lvl="0" algn="ctr"/>
            <a:r>
              <a:rPr lang="en-US" sz="2800" b="1" dirty="0" smtClean="0">
                <a:solidFill>
                  <a:srgbClr val="FFFF00"/>
                </a:solidFill>
              </a:rPr>
              <a:t>After </a:t>
            </a:r>
            <a:r>
              <a:rPr lang="en-US" sz="2800" b="1" dirty="0">
                <a:solidFill>
                  <a:srgbClr val="FFFF00"/>
                </a:solidFill>
              </a:rPr>
              <a:t>the temple is dedicated, why can’t people who are not Mormons go inside?</a:t>
            </a:r>
          </a:p>
        </p:txBody>
      </p:sp>
      <p:sp>
        <p:nvSpPr>
          <p:cNvPr id="5" name="TextBox 4"/>
          <p:cNvSpPr txBox="1"/>
          <p:nvPr/>
        </p:nvSpPr>
        <p:spPr>
          <a:xfrm>
            <a:off x="219456" y="2105085"/>
            <a:ext cx="8705088" cy="4524315"/>
          </a:xfrm>
          <a:prstGeom prst="rect">
            <a:avLst/>
          </a:prstGeom>
          <a:noFill/>
        </p:spPr>
        <p:txBody>
          <a:bodyPr wrap="square" rtlCol="0">
            <a:spAutoFit/>
          </a:bodyPr>
          <a:lstStyle/>
          <a:p>
            <a:r>
              <a:rPr lang="en-US" sz="2400" b="1" i="1" dirty="0"/>
              <a:t>Since a dedicated temple is considered the House of the Lord, it should not seem strange that the temples are held sacred and only those who have prepared themselves through baptism into the LDS Church and live according to the teachings of the Church should be able to enter such a special place.</a:t>
            </a:r>
          </a:p>
          <a:p>
            <a:r>
              <a:rPr lang="en-US" sz="2400" b="1" i="1" dirty="0"/>
              <a:t>But, before a temple is dedicated, an open house is held for the general public (typically for several weeks). The Open House for the Philadelphia Temple is </a:t>
            </a:r>
            <a:r>
              <a:rPr lang="en-US" sz="2400" b="1" i="1"/>
              <a:t>August </a:t>
            </a:r>
            <a:r>
              <a:rPr lang="en-US" sz="2400" b="1" i="1" smtClean="0"/>
              <a:t>10 </a:t>
            </a:r>
            <a:r>
              <a:rPr lang="en-US" sz="2400" b="1" i="1" dirty="0"/>
              <a:t>through </a:t>
            </a:r>
            <a:r>
              <a:rPr lang="en-US" sz="2400" b="1" i="1"/>
              <a:t>September </a:t>
            </a:r>
            <a:r>
              <a:rPr lang="en-US" sz="2400" b="1" i="1" smtClean="0"/>
              <a:t>9.  </a:t>
            </a:r>
            <a:r>
              <a:rPr lang="en-US" sz="2400" b="1" i="1" dirty="0"/>
              <a:t>During the open house, public tours are provided so the public can see the inside of a temple.  Brief explanations of the purpose of the various rooms in the temple will be given. </a:t>
            </a:r>
            <a:endParaRPr lang="en-US" sz="2400" b="1" i="1" dirty="0" smtClean="0"/>
          </a:p>
          <a:p>
            <a:pPr algn="ctr"/>
            <a:r>
              <a:rPr lang="en-US" sz="2400" b="1" i="1" dirty="0" smtClean="0"/>
              <a:t>COME </a:t>
            </a:r>
            <a:r>
              <a:rPr lang="en-US" sz="2400" b="1" i="1" dirty="0"/>
              <a:t>AND SEE!</a:t>
            </a:r>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277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42</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8240" cy="950976"/>
          </a:xfrm>
          <a:prstGeom prst="rect">
            <a:avLst/>
          </a:prstGeom>
          <a:noFill/>
        </p:spPr>
        <p:txBody>
          <a:bodyPr wrap="square" rtlCol="0">
            <a:spAutoFit/>
          </a:bodyPr>
          <a:lstStyle/>
          <a:p>
            <a:pPr lvl="0" algn="ctr"/>
            <a:r>
              <a:rPr lang="en-US" sz="2800" b="1" dirty="0" smtClean="0">
                <a:solidFill>
                  <a:srgbClr val="FFFF00"/>
                </a:solidFill>
              </a:rPr>
              <a:t>Why </a:t>
            </a:r>
            <a:r>
              <a:rPr lang="en-US" sz="2800" b="1" dirty="0">
                <a:solidFill>
                  <a:srgbClr val="FFFF00"/>
                </a:solidFill>
              </a:rPr>
              <a:t>are only some Mormons allowed into temples?</a:t>
            </a:r>
          </a:p>
        </p:txBody>
      </p:sp>
      <p:sp>
        <p:nvSpPr>
          <p:cNvPr id="5" name="TextBox 4"/>
          <p:cNvSpPr txBox="1"/>
          <p:nvPr/>
        </p:nvSpPr>
        <p:spPr>
          <a:xfrm>
            <a:off x="219456" y="1920240"/>
            <a:ext cx="8705088" cy="3693319"/>
          </a:xfrm>
          <a:prstGeom prst="rect">
            <a:avLst/>
          </a:prstGeom>
          <a:noFill/>
        </p:spPr>
        <p:txBody>
          <a:bodyPr wrap="square" rtlCol="0">
            <a:spAutoFit/>
          </a:bodyPr>
          <a:lstStyle/>
          <a:p>
            <a:r>
              <a:rPr lang="en-US" sz="2600" b="1" i="1" dirty="0"/>
              <a:t>Much like algebra is needed to understand calculus, members of the Church must have enough time in the Church to learn the basics of the doctrine of the Church so they will better understand what is being taught in the temple.  We hold the ceremonies of the temple so sacred that only those who are living the standards of the Church are able to enter.  And because these things are sacred, we do not talk about them in detail outside of the temple. </a:t>
            </a:r>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781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43</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8240" cy="950976"/>
          </a:xfrm>
          <a:prstGeom prst="rect">
            <a:avLst/>
          </a:prstGeom>
          <a:noFill/>
        </p:spPr>
        <p:txBody>
          <a:bodyPr wrap="square" rtlCol="0">
            <a:spAutoFit/>
          </a:bodyPr>
          <a:lstStyle/>
          <a:p>
            <a:pPr lvl="0" algn="ctr"/>
            <a:r>
              <a:rPr lang="en-US" sz="2800" b="1" dirty="0" smtClean="0">
                <a:solidFill>
                  <a:srgbClr val="FFFF00"/>
                </a:solidFill>
              </a:rPr>
              <a:t>What </a:t>
            </a:r>
            <a:r>
              <a:rPr lang="en-US" sz="2800" b="1" dirty="0">
                <a:solidFill>
                  <a:srgbClr val="FFFF00"/>
                </a:solidFill>
              </a:rPr>
              <a:t>is it like inside the temple?</a:t>
            </a:r>
          </a:p>
        </p:txBody>
      </p:sp>
      <p:sp>
        <p:nvSpPr>
          <p:cNvPr id="5" name="TextBox 4"/>
          <p:cNvSpPr txBox="1"/>
          <p:nvPr/>
        </p:nvSpPr>
        <p:spPr>
          <a:xfrm>
            <a:off x="219456" y="1920240"/>
            <a:ext cx="8701314" cy="4493538"/>
          </a:xfrm>
          <a:prstGeom prst="rect">
            <a:avLst/>
          </a:prstGeom>
          <a:noFill/>
        </p:spPr>
        <p:txBody>
          <a:bodyPr wrap="square" rtlCol="0">
            <a:spAutoFit/>
          </a:bodyPr>
          <a:lstStyle/>
          <a:p>
            <a:r>
              <a:rPr lang="en-US" sz="2600" b="1" i="1" dirty="0"/>
              <a:t>Many people are under the impression that the interior of a Latter-day Saint temple is like a great hall or cathedral.  Actually, temples are made up of numerous smaller rooms designed to accommodate ceremonies such as marriages and baptisms, small gatherings for instruction, as well as personal reflection and contemplation. Inside the temple, Church members change into simple and modest white clothing before taking part in temple ceremonies. The white temple clothing symbolizes purity and reverence.  </a:t>
            </a:r>
            <a:endParaRPr lang="en-US" sz="2600" b="1" i="1" dirty="0" smtClean="0"/>
          </a:p>
          <a:p>
            <a:pPr algn="ctr"/>
            <a:r>
              <a:rPr lang="en-US" sz="2600" b="1" i="1" dirty="0" smtClean="0"/>
              <a:t>COME </a:t>
            </a:r>
            <a:r>
              <a:rPr lang="en-US" sz="2600" b="1" i="1" dirty="0"/>
              <a:t>AND SEE!</a:t>
            </a:r>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294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44</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7514" cy="954107"/>
          </a:xfrm>
          <a:prstGeom prst="rect">
            <a:avLst/>
          </a:prstGeom>
          <a:noFill/>
        </p:spPr>
        <p:txBody>
          <a:bodyPr wrap="square" rtlCol="0">
            <a:spAutoFit/>
          </a:bodyPr>
          <a:lstStyle/>
          <a:p>
            <a:pPr lvl="0" algn="ctr"/>
            <a:r>
              <a:rPr lang="en-US" sz="2800" b="1" dirty="0" smtClean="0">
                <a:solidFill>
                  <a:srgbClr val="FFFF00"/>
                </a:solidFill>
              </a:rPr>
              <a:t>Is </a:t>
            </a:r>
            <a:r>
              <a:rPr lang="en-US" sz="2800" b="1" dirty="0">
                <a:solidFill>
                  <a:srgbClr val="FFFF00"/>
                </a:solidFill>
              </a:rPr>
              <a:t>the Philadelphia Temple just like the Salt Lake Temple or the Washington DC Temple?</a:t>
            </a:r>
          </a:p>
        </p:txBody>
      </p:sp>
      <p:sp>
        <p:nvSpPr>
          <p:cNvPr id="5" name="TextBox 4"/>
          <p:cNvSpPr txBox="1"/>
          <p:nvPr/>
        </p:nvSpPr>
        <p:spPr>
          <a:xfrm>
            <a:off x="219456" y="2117229"/>
            <a:ext cx="8701314" cy="1692771"/>
          </a:xfrm>
          <a:prstGeom prst="rect">
            <a:avLst/>
          </a:prstGeom>
          <a:noFill/>
        </p:spPr>
        <p:txBody>
          <a:bodyPr wrap="square" rtlCol="0">
            <a:spAutoFit/>
          </a:bodyPr>
          <a:lstStyle/>
          <a:p>
            <a:r>
              <a:rPr lang="en-US" sz="2600" b="1" i="1" dirty="0"/>
              <a:t>We do the same things as in the Salt Lake or Washington temples, but the interior decorations and design are different.  The Philadelphia temple was designed to reflect the architecture and history of the City of Philadelphia.</a:t>
            </a:r>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158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Would You Answer….</a:t>
            </a:r>
            <a:endParaRPr lang="en-US" dirty="0"/>
          </a:p>
        </p:txBody>
      </p:sp>
      <p:sp>
        <p:nvSpPr>
          <p:cNvPr id="6" name="Slide Number Placeholder 5"/>
          <p:cNvSpPr>
            <a:spLocks noGrp="1"/>
          </p:cNvSpPr>
          <p:nvPr>
            <p:ph type="sldNum" sz="quarter" idx="12"/>
          </p:nvPr>
        </p:nvSpPr>
        <p:spPr/>
        <p:txBody>
          <a:bodyPr/>
          <a:lstStyle/>
          <a:p>
            <a:fld id="{54922E9A-26A9-48D6-8F25-15FC23F1AC22}" type="slidenum">
              <a:rPr lang="en-US" smtClean="0"/>
              <a:t>45</a:t>
            </a:fld>
            <a:endParaRPr lang="en-US"/>
          </a:p>
        </p:txBody>
      </p:sp>
      <p:sp>
        <p:nvSpPr>
          <p:cNvPr id="11" name="TextBox 10"/>
          <p:cNvSpPr txBox="1"/>
          <p:nvPr/>
        </p:nvSpPr>
        <p:spPr>
          <a:xfrm>
            <a:off x="1676400" y="2438400"/>
            <a:ext cx="184731" cy="1200329"/>
          </a:xfrm>
          <a:prstGeom prst="rect">
            <a:avLst/>
          </a:prstGeom>
          <a:noFill/>
        </p:spPr>
        <p:txBody>
          <a:bodyPr wrap="none" rtlCol="0">
            <a:spAutoFit/>
          </a:bodyPr>
          <a:lstStyle/>
          <a:p>
            <a:endParaRPr lang="en-US" dirty="0" smtClean="0"/>
          </a:p>
          <a:p>
            <a:endParaRPr lang="en-US" dirty="0"/>
          </a:p>
          <a:p>
            <a:endParaRPr lang="en-US" dirty="0" smtClean="0"/>
          </a:p>
          <a:p>
            <a:endParaRPr lang="en-US" dirty="0"/>
          </a:p>
        </p:txBody>
      </p:sp>
      <p:sp>
        <p:nvSpPr>
          <p:cNvPr id="3" name="TextBox 2"/>
          <p:cNvSpPr txBox="1"/>
          <p:nvPr/>
        </p:nvSpPr>
        <p:spPr>
          <a:xfrm>
            <a:off x="182880" y="1051560"/>
            <a:ext cx="8777514" cy="954107"/>
          </a:xfrm>
          <a:prstGeom prst="rect">
            <a:avLst/>
          </a:prstGeom>
          <a:noFill/>
        </p:spPr>
        <p:txBody>
          <a:bodyPr wrap="square" rtlCol="0">
            <a:spAutoFit/>
          </a:bodyPr>
          <a:lstStyle/>
          <a:p>
            <a:pPr lvl="0" algn="ctr"/>
            <a:r>
              <a:rPr lang="en-US" sz="2800" b="1" dirty="0" smtClean="0">
                <a:solidFill>
                  <a:srgbClr val="FFFF00"/>
                </a:solidFill>
              </a:rPr>
              <a:t>Will </a:t>
            </a:r>
            <a:r>
              <a:rPr lang="en-US" sz="2800" b="1" dirty="0">
                <a:solidFill>
                  <a:srgbClr val="FFFF00"/>
                </a:solidFill>
              </a:rPr>
              <a:t>missionaries start contacting me if I go to the Open House?</a:t>
            </a:r>
          </a:p>
        </p:txBody>
      </p:sp>
      <p:sp>
        <p:nvSpPr>
          <p:cNvPr id="5" name="TextBox 4"/>
          <p:cNvSpPr txBox="1"/>
          <p:nvPr/>
        </p:nvSpPr>
        <p:spPr>
          <a:xfrm>
            <a:off x="219456" y="2117229"/>
            <a:ext cx="8705088" cy="1692771"/>
          </a:xfrm>
          <a:prstGeom prst="rect">
            <a:avLst/>
          </a:prstGeom>
          <a:noFill/>
        </p:spPr>
        <p:txBody>
          <a:bodyPr wrap="square" rtlCol="0">
            <a:spAutoFit/>
          </a:bodyPr>
          <a:lstStyle/>
          <a:p>
            <a:r>
              <a:rPr lang="en-US" sz="2600" b="1" i="1" dirty="0"/>
              <a:t>No. We are simply inviting our friends to see the inside of the Temple.  No one will ask you for your name or contact information.  You may leave a comment card if you wish, but you do not need to include your name.</a:t>
            </a:r>
          </a:p>
        </p:txBody>
      </p:sp>
      <p:sp>
        <p:nvSpPr>
          <p:cNvPr id="12" name="TextBox 11"/>
          <p:cNvSpPr txBox="1">
            <a:spLocks noChangeAspect="1"/>
          </p:cNvSpPr>
          <p:nvPr/>
        </p:nvSpPr>
        <p:spPr>
          <a:xfrm>
            <a:off x="762000" y="6459233"/>
            <a:ext cx="3223959" cy="338554"/>
          </a:xfrm>
          <a:prstGeom prst="rect">
            <a:avLst/>
          </a:prstGeom>
          <a:noFill/>
        </p:spPr>
        <p:txBody>
          <a:bodyPr wrap="none" rtlCol="0">
            <a:spAutoFit/>
          </a:bodyPr>
          <a:lstStyle/>
          <a:p>
            <a:r>
              <a:rPr lang="en-US" sz="1600" dirty="0" smtClean="0"/>
              <a:t>Click          to Return to Questions</a:t>
            </a:r>
            <a:endParaRPr lang="en-US" sz="1600" dirty="0"/>
          </a:p>
        </p:txBody>
      </p:sp>
      <p:pic>
        <p:nvPicPr>
          <p:cNvPr id="13" name="Picture 4" descr="C:\Users\Dwayne\AppData\Local\Microsoft\Windows\INetCache\IE\N9EV5F7F\green_globe_return_left_arrow_611[1].jpg">
            <a:hlinkClick r:id="rId2" action="ppaction://hlinksldjump"/>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906" y="6447636"/>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649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Vai</a:t>
            </a:r>
            <a:r>
              <a:rPr lang="en-US" dirty="0"/>
              <a:t> </a:t>
            </a:r>
            <a:r>
              <a:rPr lang="en-US" dirty="0" err="1"/>
              <a:t>Sikahema</a:t>
            </a:r>
            <a:endParaRPr lang="en-US" dirty="0"/>
          </a:p>
        </p:txBody>
      </p:sp>
      <p:sp>
        <p:nvSpPr>
          <p:cNvPr id="4" name="Slide Number Placeholder 3"/>
          <p:cNvSpPr>
            <a:spLocks noGrp="1"/>
          </p:cNvSpPr>
          <p:nvPr>
            <p:ph type="sldNum" sz="quarter" idx="12"/>
          </p:nvPr>
        </p:nvSpPr>
        <p:spPr/>
        <p:txBody>
          <a:bodyPr/>
          <a:lstStyle/>
          <a:p>
            <a:fld id="{54922E9A-26A9-48D6-8F25-15FC23F1AC22}" type="slidenum">
              <a:rPr lang="en-US" smtClean="0"/>
              <a:t>5</a:t>
            </a:fld>
            <a:endParaRPr lang="en-US"/>
          </a:p>
        </p:txBody>
      </p:sp>
      <p:pic>
        <p:nvPicPr>
          <p:cNvPr id="5" name="Picture 4" descr="sikahem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5143500"/>
          </a:xfrm>
          <a:prstGeom prst="rect">
            <a:avLst/>
          </a:prstGeom>
        </p:spPr>
      </p:pic>
    </p:spTree>
    <p:extLst>
      <p:ext uri="{BB962C8B-B14F-4D97-AF65-F5344CB8AC3E}">
        <p14:creationId xmlns:p14="http://schemas.microsoft.com/office/powerpoint/2010/main" val="24777103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Mayor Michael Nutter</a:t>
            </a:r>
            <a:endParaRPr lang="en-US" dirty="0"/>
          </a:p>
        </p:txBody>
      </p:sp>
      <p:sp>
        <p:nvSpPr>
          <p:cNvPr id="4" name="Slide Number Placeholder 3"/>
          <p:cNvSpPr>
            <a:spLocks noGrp="1"/>
          </p:cNvSpPr>
          <p:nvPr>
            <p:ph type="sldNum" sz="quarter" idx="12"/>
          </p:nvPr>
        </p:nvSpPr>
        <p:spPr/>
        <p:txBody>
          <a:bodyPr/>
          <a:lstStyle/>
          <a:p>
            <a:fld id="{54922E9A-26A9-48D6-8F25-15FC23F1AC22}" type="slidenum">
              <a:rPr lang="en-US" smtClean="0"/>
              <a:t>6</a:t>
            </a:fld>
            <a:endParaRPr lang="en-US"/>
          </a:p>
        </p:txBody>
      </p:sp>
      <p:pic>
        <p:nvPicPr>
          <p:cNvPr id="5" name="Picture 4" descr="440px-Michael_Nutt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43000"/>
            <a:ext cx="4191000" cy="5505450"/>
          </a:xfrm>
          <a:prstGeom prst="rect">
            <a:avLst/>
          </a:prstGeom>
        </p:spPr>
      </p:pic>
    </p:spTree>
    <p:extLst>
      <p:ext uri="{BB962C8B-B14F-4D97-AF65-F5344CB8AC3E}">
        <p14:creationId xmlns:p14="http://schemas.microsoft.com/office/powerpoint/2010/main" val="17940848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Temple Proposal</a:t>
            </a:r>
            <a:endParaRPr lang="en-US" dirty="0"/>
          </a:p>
        </p:txBody>
      </p:sp>
      <p:pic>
        <p:nvPicPr>
          <p:cNvPr id="5" name="Content Placeholder 4" descr="Philly.jpg"/>
          <p:cNvPicPr>
            <a:picLocks noGrp="1" noChangeAspect="1"/>
          </p:cNvPicPr>
          <p:nvPr>
            <p:ph idx="1"/>
          </p:nvPr>
        </p:nvPicPr>
        <p:blipFill>
          <a:blip r:embed="rId2" cstate="print">
            <a:extLst>
              <a:ext uri="{28A0092B-C50C-407E-A947-70E740481C1C}">
                <a14:useLocalDpi xmlns:a14="http://schemas.microsoft.com/office/drawing/2010/main" val="0"/>
              </a:ext>
            </a:extLst>
          </a:blip>
          <a:srcRect l="4364" r="4364"/>
          <a:stretch>
            <a:fillRect/>
          </a:stretch>
        </p:blipFill>
        <p:spPr>
          <a:xfrm>
            <a:off x="381000" y="1219200"/>
            <a:ext cx="8382000" cy="5166360"/>
          </a:xfrm>
        </p:spPr>
      </p:pic>
      <p:sp>
        <p:nvSpPr>
          <p:cNvPr id="4" name="Slide Number Placeholder 3"/>
          <p:cNvSpPr>
            <a:spLocks noGrp="1"/>
          </p:cNvSpPr>
          <p:nvPr>
            <p:ph type="sldNum" sz="quarter" idx="12"/>
          </p:nvPr>
        </p:nvSpPr>
        <p:spPr/>
        <p:txBody>
          <a:bodyPr/>
          <a:lstStyle/>
          <a:p>
            <a:fld id="{54922E9A-26A9-48D6-8F25-15FC23F1AC22}" type="slidenum">
              <a:rPr lang="en-US" smtClean="0"/>
              <a:t>7</a:t>
            </a:fld>
            <a:endParaRPr lang="en-US"/>
          </a:p>
        </p:txBody>
      </p:sp>
    </p:spTree>
    <p:extLst>
      <p:ext uri="{BB962C8B-B14F-4D97-AF65-F5344CB8AC3E}">
        <p14:creationId xmlns:p14="http://schemas.microsoft.com/office/powerpoint/2010/main" val="1605058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Philadelphia Temple Begins</a:t>
            </a:r>
            <a:endParaRPr lang="en-US" dirty="0"/>
          </a:p>
        </p:txBody>
      </p:sp>
      <p:sp>
        <p:nvSpPr>
          <p:cNvPr id="4" name="Slide Number Placeholder 3"/>
          <p:cNvSpPr>
            <a:spLocks noGrp="1"/>
          </p:cNvSpPr>
          <p:nvPr>
            <p:ph type="sldNum" sz="quarter" idx="12"/>
          </p:nvPr>
        </p:nvSpPr>
        <p:spPr/>
        <p:txBody>
          <a:bodyPr/>
          <a:lstStyle/>
          <a:p>
            <a:fld id="{54922E9A-26A9-48D6-8F25-15FC23F1AC22}" type="slidenum">
              <a:rPr lang="en-US" smtClean="0"/>
              <a:t>8</a:t>
            </a:fld>
            <a:endParaRPr lang="en-US"/>
          </a:p>
        </p:txBody>
      </p:sp>
      <p:pic>
        <p:nvPicPr>
          <p:cNvPr id="5" name="Picture 4" descr="Philly_Temple_groundbreak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71600"/>
            <a:ext cx="6997700" cy="5181600"/>
          </a:xfrm>
          <a:prstGeom prst="rect">
            <a:avLst/>
          </a:prstGeom>
        </p:spPr>
      </p:pic>
    </p:spTree>
    <p:extLst>
      <p:ext uri="{BB962C8B-B14F-4D97-AF65-F5344CB8AC3E}">
        <p14:creationId xmlns:p14="http://schemas.microsoft.com/office/powerpoint/2010/main" val="27295776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81000" y="1295400"/>
            <a:ext cx="8382000" cy="5013960"/>
          </a:xfrm>
        </p:spPr>
        <p:txBody>
          <a:bodyPr>
            <a:normAutofit/>
          </a:bodyPr>
          <a:lstStyle/>
          <a:p>
            <a:pPr>
              <a:buFont typeface="Wingdings" panose="05000000000000000000" pitchFamily="2" charset="2"/>
              <a:buChar char="v"/>
            </a:pPr>
            <a:r>
              <a:rPr lang="en-US" b="1" dirty="0" smtClean="0">
                <a:solidFill>
                  <a:srgbClr val="FFFFFF"/>
                </a:solidFill>
              </a:rPr>
              <a:t>A Model Invitation</a:t>
            </a:r>
          </a:p>
          <a:p>
            <a:pPr>
              <a:buFont typeface="Wingdings" panose="05000000000000000000" pitchFamily="2" charset="2"/>
              <a:buChar char="v"/>
            </a:pPr>
            <a:r>
              <a:rPr lang="en-US" b="1" dirty="0" smtClean="0">
                <a:solidFill>
                  <a:srgbClr val="FFFFFF"/>
                </a:solidFill>
              </a:rPr>
              <a:t>Information on the Open House</a:t>
            </a:r>
          </a:p>
          <a:p>
            <a:pPr>
              <a:buFont typeface="Wingdings" panose="05000000000000000000" pitchFamily="2" charset="2"/>
              <a:buChar char="v"/>
            </a:pPr>
            <a:r>
              <a:rPr lang="en-US" b="1" dirty="0" smtClean="0">
                <a:solidFill>
                  <a:srgbClr val="FFFFFF"/>
                </a:solidFill>
              </a:rPr>
              <a:t>Member Invitation Cards</a:t>
            </a:r>
          </a:p>
          <a:p>
            <a:pPr>
              <a:buFont typeface="Wingdings" panose="05000000000000000000" pitchFamily="2" charset="2"/>
              <a:buChar char="v"/>
            </a:pPr>
            <a:r>
              <a:rPr lang="en-US" b="1" dirty="0" smtClean="0">
                <a:solidFill>
                  <a:srgbClr val="FFFFFF"/>
                </a:solidFill>
              </a:rPr>
              <a:t>Preparing to Invite</a:t>
            </a:r>
          </a:p>
          <a:p>
            <a:pPr>
              <a:buFont typeface="Wingdings" panose="05000000000000000000" pitchFamily="2" charset="2"/>
              <a:buChar char="v"/>
            </a:pPr>
            <a:r>
              <a:rPr lang="en-US" b="1" dirty="0" smtClean="0">
                <a:solidFill>
                  <a:srgbClr val="FFFFFF"/>
                </a:solidFill>
              </a:rPr>
              <a:t>Identifying </a:t>
            </a:r>
            <a:r>
              <a:rPr lang="en-US" b="1" dirty="0" smtClean="0"/>
              <a:t>Who</a:t>
            </a:r>
            <a:r>
              <a:rPr lang="en-US" b="1" dirty="0" smtClean="0">
                <a:solidFill>
                  <a:srgbClr val="FFFF00"/>
                </a:solidFill>
              </a:rPr>
              <a:t> </a:t>
            </a:r>
            <a:r>
              <a:rPr lang="en-US" b="1" dirty="0" smtClean="0">
                <a:solidFill>
                  <a:srgbClr val="FFFFFF"/>
                </a:solidFill>
              </a:rPr>
              <a:t>to Invite</a:t>
            </a:r>
          </a:p>
          <a:p>
            <a:pPr>
              <a:buFont typeface="Wingdings" panose="05000000000000000000" pitchFamily="2" charset="2"/>
              <a:buChar char="v"/>
            </a:pPr>
            <a:r>
              <a:rPr lang="en-US" b="1" dirty="0" smtClean="0">
                <a:solidFill>
                  <a:srgbClr val="FFFFFF"/>
                </a:solidFill>
              </a:rPr>
              <a:t>Suggestions on How to Invite</a:t>
            </a:r>
          </a:p>
          <a:p>
            <a:pPr>
              <a:buFont typeface="Wingdings" panose="05000000000000000000" pitchFamily="2" charset="2"/>
              <a:buChar char="v"/>
            </a:pPr>
            <a:r>
              <a:rPr lang="en-US" b="1" dirty="0" smtClean="0">
                <a:solidFill>
                  <a:srgbClr val="FFFFFF"/>
                </a:solidFill>
              </a:rPr>
              <a:t>Answering Questions</a:t>
            </a:r>
          </a:p>
          <a:p>
            <a:pPr>
              <a:buFont typeface="Wingdings" panose="05000000000000000000" pitchFamily="2" charset="2"/>
              <a:buChar char="v"/>
            </a:pPr>
            <a:r>
              <a:rPr lang="en-US" b="1" dirty="0" smtClean="0">
                <a:solidFill>
                  <a:srgbClr val="FFFFFF"/>
                </a:solidFill>
              </a:rPr>
              <a:t>Practicing to Invite through Role Playing</a:t>
            </a:r>
          </a:p>
          <a:p>
            <a:pPr>
              <a:buFont typeface="Wingdings" panose="05000000000000000000" pitchFamily="2" charset="2"/>
              <a:buChar char="v"/>
            </a:pPr>
            <a:r>
              <a:rPr lang="en-US" b="1" dirty="0" smtClean="0">
                <a:solidFill>
                  <a:srgbClr val="FFFFFF"/>
                </a:solidFill>
              </a:rPr>
              <a:t>The Challenge</a:t>
            </a:r>
            <a:endParaRPr lang="en-US" b="1" dirty="0">
              <a:solidFill>
                <a:srgbClr val="FFFFFF"/>
              </a:solidFill>
            </a:endParaRPr>
          </a:p>
        </p:txBody>
      </p:sp>
      <p:sp>
        <p:nvSpPr>
          <p:cNvPr id="4" name="Slide Number Placeholder 3"/>
          <p:cNvSpPr>
            <a:spLocks noGrp="1"/>
          </p:cNvSpPr>
          <p:nvPr>
            <p:ph type="sldNum" sz="quarter" idx="12"/>
          </p:nvPr>
        </p:nvSpPr>
        <p:spPr/>
        <p:txBody>
          <a:bodyPr/>
          <a:lstStyle/>
          <a:p>
            <a:fld id="{54922E9A-26A9-48D6-8F25-15FC23F1AC22}" type="slidenum">
              <a:rPr lang="en-US" smtClean="0"/>
              <a:t>9</a:t>
            </a:fld>
            <a:endParaRPr lang="en-US"/>
          </a:p>
        </p:txBody>
      </p:sp>
    </p:spTree>
    <p:extLst>
      <p:ext uri="{BB962C8B-B14F-4D97-AF65-F5344CB8AC3E}">
        <p14:creationId xmlns:p14="http://schemas.microsoft.com/office/powerpoint/2010/main" val="134594846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ustom 7">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FFFFFF"/>
      </a:hlink>
      <a:folHlink>
        <a:srgbClr val="BFBFBF"/>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1859</TotalTime>
  <Words>2911</Words>
  <Application>Microsoft Macintosh PowerPoint</Application>
  <PresentationFormat>On-screen Show (4:3)</PresentationFormat>
  <Paragraphs>322</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Apex</vt:lpstr>
      <vt:lpstr>Come and See</vt:lpstr>
      <vt:lpstr>Bishop Dean Davies</vt:lpstr>
      <vt:lpstr>Vai Sikahema</vt:lpstr>
      <vt:lpstr>Vai Sikahema</vt:lpstr>
      <vt:lpstr>Vai Sikahema</vt:lpstr>
      <vt:lpstr>Mayor Michael Nutter</vt:lpstr>
      <vt:lpstr>Temple Proposal</vt:lpstr>
      <vt:lpstr>Philadelphia Temple Begins</vt:lpstr>
      <vt:lpstr>Agenda</vt:lpstr>
      <vt:lpstr>A Model Invitation</vt:lpstr>
      <vt:lpstr>Information About the Open House</vt:lpstr>
      <vt:lpstr>Information About the Open House</vt:lpstr>
      <vt:lpstr>Information About the Open House</vt:lpstr>
      <vt:lpstr>Member Invitation Cards</vt:lpstr>
      <vt:lpstr>Member Invitation Cards</vt:lpstr>
      <vt:lpstr>Preparing to Invite</vt:lpstr>
      <vt:lpstr>Identifying Whom to Invite</vt:lpstr>
      <vt:lpstr>Suggestions on How to Invite</vt:lpstr>
      <vt:lpstr>Suggestions on How to Invite</vt:lpstr>
      <vt:lpstr>Suggestions on How to Invite</vt:lpstr>
      <vt:lpstr>Suggestions on How to Invite</vt:lpstr>
      <vt:lpstr>Suggestions on How to Invite</vt:lpstr>
      <vt:lpstr>Volunteer Sign-up</vt:lpstr>
      <vt:lpstr>Suggestions on How to Invite</vt:lpstr>
      <vt:lpstr>Answering Questions</vt:lpstr>
      <vt:lpstr>Answering Questions</vt:lpstr>
      <vt:lpstr>Answering Questions</vt:lpstr>
      <vt:lpstr>Answering Questions</vt:lpstr>
      <vt:lpstr>Answering Questions</vt:lpstr>
      <vt:lpstr>Practicing through Role Playing</vt:lpstr>
      <vt:lpstr>The Challenge:  Wouldn’t it be wonderful if  150,000  of heavenly father’s children attended the Philadelphia Temple Open House?</vt:lpstr>
      <vt:lpstr>Go Forth and Invite!</vt:lpstr>
      <vt:lpstr>Questions and Suggested Answers</vt:lpstr>
      <vt:lpstr>How Would You Answer….</vt:lpstr>
      <vt:lpstr>How Would You Answer….</vt:lpstr>
      <vt:lpstr>How Would You Answer….</vt:lpstr>
      <vt:lpstr>How Would You Answer….</vt:lpstr>
      <vt:lpstr>How Would You Answer….</vt:lpstr>
      <vt:lpstr>How Would You Answer….</vt:lpstr>
      <vt:lpstr>How Would You Answer….</vt:lpstr>
      <vt:lpstr>How Would You Answer….</vt:lpstr>
      <vt:lpstr>How Would You Answer….</vt:lpstr>
      <vt:lpstr>How Would You Answer….</vt:lpstr>
      <vt:lpstr>How Would You Answer….</vt:lpstr>
      <vt:lpstr>How Would You Answer….</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 and See</dc:title>
  <dc:creator>Dwayne L. Hansen</dc:creator>
  <cp:lastModifiedBy>Paul Cuff</cp:lastModifiedBy>
  <cp:revision>129</cp:revision>
  <dcterms:created xsi:type="dcterms:W3CDTF">2016-04-03T19:17:47Z</dcterms:created>
  <dcterms:modified xsi:type="dcterms:W3CDTF">2016-05-29T18:17:39Z</dcterms:modified>
</cp:coreProperties>
</file>