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02171-2BF0-437B-A54F-6FC54BBCB05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36CA3-3B4C-44A0-82C3-DCDB2FE51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6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4D70-E002-4E85-89DF-AEEFAB543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FE49F-E2E9-4A33-8203-1976A48E2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63001-F2F1-417E-ACF0-DE8AD276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2A898-B487-47EF-B402-C1385D24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7A9F9-D7B9-45E7-8A3C-4C9D619F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04147F-4DDC-45E3-BDFF-3ED4A94A70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265" y="0"/>
            <a:ext cx="2052735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BAD3-D09B-4A79-8160-DD3D093A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DA9C0-91D8-40CA-914D-5EE0E06DE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1892-F22E-4770-8F63-6118E101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54EA-3136-4F4D-ABEC-8021AED2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F16C2-FA2E-4B8A-8432-F99E094F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01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D8758-6AB6-487D-A8B1-C5A034F9D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A921E-AB6B-4B75-AFF3-1B867013E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6EB5D-FEDC-4371-A4B3-5BD0474A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6097-C502-406E-9E76-96629464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0BA8-DEDF-4E4D-9DF6-C2E33F46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86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0420-D202-4ED7-8A91-B502B1A0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430A-EB8E-463F-BC23-903180B3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A6210-A5FC-47F3-B5DA-790B3684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9ECE-1A3D-4597-9DEC-BC7DA36F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EA0A-2AA7-46CB-958E-754AD1E8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8BF6B-F28A-424D-9E3D-FD139D5894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265" y="0"/>
            <a:ext cx="2052735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0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AEE-8D9F-4787-8AA4-7D84CFE5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0AAD7-697A-4F02-87DE-24D07EA5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A181D-C3D5-46E1-B8DC-68FF7C85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E5ED-18D3-446D-A8BB-47DC0D62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F2A0-8AE2-4266-885D-94A40C44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8F68F-451B-4AE5-B4C1-1C35744C2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265" y="0"/>
            <a:ext cx="2052735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5F83-A102-4E6C-91F8-C5522D25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D094-7E11-4496-8737-EC2221F0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FFF9B-1BEC-4A14-8550-2A5E9DDD2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2A61C-4A66-481E-A3B0-119A21DE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539BC-8074-4385-9AEF-6F89CE60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C289C-50E7-4DDB-BB38-D3ABDF69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5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4DA2-4849-44D8-AC1A-6BB04F0E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6E61-5F74-44F1-9CFE-53DFA8DD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E1371-6919-4CF5-96A1-2F62E8E5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8BD08-D902-414E-ADD0-B407B08FD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68F34-6C4B-4AB2-8D5A-8EC2153C4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82704-7121-48F2-9EC6-80BBCDA5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942D4-E459-41DA-A161-AE58E6BE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40682-0AC1-45E7-84C4-D7E55B7D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19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1EED-8133-41BB-A897-D03239C8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603C1-445C-475D-8CE2-8D09D6FD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CB0FA-4D78-4683-908A-88910419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67A62-CB5B-4752-9721-672B3A8A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40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8610F-2CC3-4FD5-A991-396BA6EC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AFBE4-1904-4E39-960D-7F307BDA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343CB-385F-4A3A-91EF-4DFF2251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78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25FB-7437-4E20-A5A8-1F91365C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A005-0BC2-462B-A2C1-5D736095D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D227-E63C-4D69-8865-3E43DCDF6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212BD-D2A2-4CBE-9E35-40B42AB9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62B90-DFAD-4D29-9EC7-B46D491E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D2DDA-81C0-49EF-BB1F-255DFD98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8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8FA7-E94D-42A7-A916-C1B4C20E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131E6-9393-428F-A0CE-9357F3347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6542-1165-4D34-8B0F-DE2C028B4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3DE78-85F6-4584-AC42-DEAC0CD1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06A4F-5C7E-45A9-8D11-0856AA3B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1C8F9-E184-406E-B006-26054DB7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14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359CF-CE06-451F-BCA8-8E874661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CE89-58F7-40E3-B441-5C455B69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CDE4-2D35-4789-AE24-2A4410CD5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AEA8-7ADD-4A49-9852-91309313F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87BC-7E43-4036-838E-51A81A248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71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InSync2011/database-technology-1-tom-kyte-efficient-pl-sql-why-and-how-to-use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E054-4245-4DE5-9295-DDAEE5581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build</a:t>
            </a:r>
            <a:r>
              <a:rPr lang="fr-FR" dirty="0"/>
              <a:t> an Oracle </a:t>
            </a:r>
            <a:r>
              <a:rPr lang="en-GB" dirty="0"/>
              <a:t>application: the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CD802-D1F2-4BEA-AC88-927562463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Quick but not </a:t>
            </a:r>
            <a:r>
              <a:rPr lang="fr-FR" dirty="0" err="1"/>
              <a:t>dirty</a:t>
            </a:r>
            <a:endParaRPr lang="fr-FR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27212C-14EA-453E-84FC-A9EC34D2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AFCD3F-C21F-405C-9CDE-B87644F9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5125C8-3B51-4CB8-94FD-23F0DE3C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65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E9C8-8BC1-4E8B-B78D-1CCA1333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81B0-C5D1-48D1-B919-44FAE4C0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0AF13-DAAF-4B01-A14C-596DC391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A107F3-8A05-41AF-9DB8-C552A1CA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371919-BEFF-457E-A578-C1274CDB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96D258-B7F4-4C5F-BB3F-BEEF1C42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79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7699-B45B-4119-A198-ED55EFC7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8F0B-704B-431D-B145-B8CF580C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26695-14E7-4CB9-A9AB-ED13DF95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BA43DB-D2B4-41E3-B71F-FB83EA4D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92B308-F5EA-4050-BFDD-87540B0E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592F85-385F-496E-B434-84EAE3AF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77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FA44-9641-40B8-9CB7-6C37AB58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804A-5F2F-41E6-90D8-ACDBBE57F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820FE-34EC-4C21-B30C-6AC6B9E6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B09C03-DA2F-4F98-AD52-FC38E643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C97A03-9647-4EE1-8A5F-98D0A078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D417BB-FB13-4518-9B0F-432BAFE6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32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83C6-A3D0-4E39-B037-80FCE02C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765F-9CEE-44C9-937E-D8BD612E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A0D48-B5BD-4038-98DB-F3CD50B4F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AC4185-EAA9-460B-912E-2349228E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955BFE-920E-4A91-B06C-094A02F2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9BE969-3B80-4F5D-9244-A253EEB5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80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D3D3-9D33-4720-99E0-2D443ECA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97FB-1C90-45D5-BA32-0F4FD690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CE4FA-C124-42D5-B89F-ED8B0B1C6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DCC669-F137-471E-822F-B4AA1C1C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1FC811-5C55-423F-AFE6-CC11D2AE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E42987-0CAD-4E4B-BC3F-35D5E44C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17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633F-B8AE-48EA-B1C8-0A05EE99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9476-D7C6-4838-8C65-12F4D625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2E970-4BB3-4A29-BDC0-FEED08D0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60894A-2B7F-45C0-9E97-F9E67D35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B8F746-353A-4744-97F9-48750C13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AB4CE-6289-4D75-944D-3FC20017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88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4931-9FC7-4E0F-82E7-42D121B7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8979-A44D-4893-BF6F-5C99DD2C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B61E2-6DDE-469D-9858-6D442F88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C3F9D2-C5C7-4E80-B848-A27EF7CE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E41D38-9B12-4C24-B255-F10CAF94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84B6D4-DF1D-42B2-99A3-A42A430C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1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4082-C140-4ED8-8354-901B8DBB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CE9D-6B6A-4A3E-8C97-5B5F3DE0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SQL Developer Data Modeler to:</a:t>
            </a:r>
          </a:p>
          <a:p>
            <a:pPr lvl="1"/>
            <a:r>
              <a:rPr lang="en-GB" dirty="0"/>
              <a:t>Define your Entity Relationship Model</a:t>
            </a:r>
          </a:p>
          <a:p>
            <a:pPr lvl="1"/>
            <a:r>
              <a:rPr lang="en-GB" dirty="0"/>
              <a:t>Create your tables in the relational model</a:t>
            </a:r>
          </a:p>
          <a:p>
            <a:pPr lvl="2"/>
            <a:r>
              <a:rPr lang="en-GB" dirty="0"/>
              <a:t>Define constraints</a:t>
            </a:r>
          </a:p>
          <a:p>
            <a:pPr lvl="2"/>
            <a:r>
              <a:rPr lang="en-GB" dirty="0"/>
              <a:t>Create rules to check/modify your model</a:t>
            </a:r>
          </a:p>
          <a:p>
            <a:pPr lvl="1"/>
            <a:r>
              <a:rPr lang="en-GB" dirty="0"/>
              <a:t>Create incremental DDL scripts to upgrade your database</a:t>
            </a:r>
          </a:p>
          <a:p>
            <a:pPr lvl="2"/>
            <a:r>
              <a:rPr lang="en-GB" dirty="0"/>
              <a:t>Adding columns</a:t>
            </a:r>
          </a:p>
          <a:p>
            <a:pPr lvl="2"/>
            <a:r>
              <a:rPr lang="en-GB" dirty="0"/>
              <a:t>Adding constraints</a:t>
            </a:r>
          </a:p>
          <a:p>
            <a:pPr lvl="1"/>
            <a:r>
              <a:rPr lang="en-GB" dirty="0"/>
              <a:t>That’s all: no views/stored procedures/etcetera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1474-92AB-4155-BB7B-5EFBAF5E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2418-C06C-4E25-9CEC-CB4C7354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3C971-EED1-4262-9173-7E9961A9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3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F9D6-DBE8-412A-94F7-8A9745D0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F039-693B-4965-8115-59033877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Less is more:</a:t>
            </a:r>
          </a:p>
          <a:p>
            <a:pPr lvl="1"/>
            <a:r>
              <a:rPr lang="en-GB" dirty="0"/>
              <a:t>The less code (in APEX), the faster</a:t>
            </a:r>
          </a:p>
          <a:p>
            <a:pPr lvl="2"/>
            <a:r>
              <a:rPr lang="en-GB" dirty="0"/>
              <a:t>Run-time (less parsing)</a:t>
            </a:r>
          </a:p>
          <a:p>
            <a:pPr lvl="2"/>
            <a:r>
              <a:rPr lang="en-GB" dirty="0"/>
              <a:t>Development time (imports/exports)</a:t>
            </a:r>
          </a:p>
          <a:p>
            <a:pPr lvl="2"/>
            <a:r>
              <a:rPr lang="en-GB" dirty="0"/>
              <a:t>Impact analysis</a:t>
            </a:r>
          </a:p>
          <a:p>
            <a:r>
              <a:rPr lang="en-GB" dirty="0"/>
              <a:t>Know your tool: use the latest techniques (read release notes)</a:t>
            </a:r>
          </a:p>
          <a:p>
            <a:r>
              <a:rPr lang="en-GB" dirty="0"/>
              <a:t>Clean-up: remove obsolete code, plugins, files</a:t>
            </a:r>
          </a:p>
          <a:p>
            <a:r>
              <a:rPr lang="en-GB" dirty="0"/>
              <a:t>Use the </a:t>
            </a:r>
            <a:r>
              <a:rPr lang="en-GB"/>
              <a:t>Advisor Utility to </a:t>
            </a:r>
            <a:r>
              <a:rPr lang="en-GB" dirty="0"/>
              <a:t>improve the quality</a:t>
            </a:r>
          </a:p>
          <a:p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4112-0CF2-4EDC-960A-65769FE6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DC34-AAA9-4157-A274-DFCEF587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538C-76B1-47FD-81FA-ADC38D62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AC7F-3205-41FC-9D42-BCD1BD67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447A-D2C9-4607-B1D4-4ADD661F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DOs and DONTs</a:t>
            </a:r>
          </a:p>
          <a:p>
            <a:r>
              <a:rPr lang="en-GB" dirty="0"/>
              <a:t>Tom </a:t>
            </a:r>
            <a:r>
              <a:rPr lang="en-GB" dirty="0" err="1"/>
              <a:t>Kyte</a:t>
            </a:r>
            <a:endParaRPr lang="en-GB" dirty="0"/>
          </a:p>
          <a:p>
            <a:r>
              <a:rPr lang="en-GB" dirty="0"/>
              <a:t>Data Model</a:t>
            </a:r>
          </a:p>
          <a:p>
            <a:r>
              <a:rPr lang="en-GB" dirty="0"/>
              <a:t>Apex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DC71-695F-45D0-8F63-DDD526A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0A93-111B-4044-90F5-526CEE9E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7F2C-2647-468E-9733-7F62C8D7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3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0DD6-CB0A-4397-A1E3-A9F56CD0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DOs and DONTs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743F-49DC-4E25-9619-3F21656A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RTFM</a:t>
            </a:r>
          </a:p>
          <a:p>
            <a:r>
              <a:rPr lang="en-GB" dirty="0"/>
              <a:t>Don’t (just) listen to gurus</a:t>
            </a:r>
          </a:p>
          <a:p>
            <a:r>
              <a:rPr lang="en-GB" dirty="0"/>
              <a:t>Less (code) is more</a:t>
            </a:r>
          </a:p>
          <a:p>
            <a:r>
              <a:rPr lang="en-GB" dirty="0"/>
              <a:t>KISS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C3AA2-7682-4D7B-881C-80FA5956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B9EB-73AE-476C-B689-72443D0D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F910-93AE-4CEA-AE4A-6B5A2336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9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DB0A-82DC-4A62-BA13-4B700E9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Tom </a:t>
            </a:r>
            <a:r>
              <a:rPr lang="en-GB" dirty="0" err="1"/>
              <a:t>Kyte</a:t>
            </a:r>
            <a:r>
              <a:rPr lang="en-GB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7E7F-D6CA-4765-ABB4-B966AC84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Oracle guru working for Oracle since 1993</a:t>
            </a:r>
          </a:p>
          <a:p>
            <a:r>
              <a:rPr lang="en-GB" dirty="0"/>
              <a:t>Retired in 2015</a:t>
            </a:r>
          </a:p>
          <a:p>
            <a:r>
              <a:rPr lang="en-GB" dirty="0"/>
              <a:t>Don’t (just) listen to gurus: this is an exception</a:t>
            </a:r>
          </a:p>
          <a:p>
            <a:r>
              <a:rPr lang="en-GB" dirty="0" err="1"/>
              <a:t>AskTOM</a:t>
            </a:r>
            <a:r>
              <a:rPr lang="en-GB" dirty="0"/>
              <a:t> website</a:t>
            </a:r>
          </a:p>
          <a:p>
            <a:r>
              <a:rPr lang="en-GB" dirty="0"/>
              <a:t>Books (still interesting):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Expert One on One Oracle (2003)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Effective Oracle by Design (2003)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Expert Oracle Database Architecture: 9i and 10g Programming Techniques and Solutions (2005)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Expert Oracle Database Architecture: Oracle Database 9i, 10g, and 11g Programming Techniques and Solutions (2010)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32F1-ADD3-425F-83C6-73842A81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5870-E23C-4499-A00D-C0861727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4F05-261C-4BCC-80D6-DD7442C7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07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2DD9-7EF2-40DE-81CF-DDE7E2E2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Tom </a:t>
            </a:r>
            <a:r>
              <a:rPr lang="en-GB" dirty="0" err="1"/>
              <a:t>Kyte</a:t>
            </a:r>
            <a:r>
              <a:rPr lang="en-GB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F33D-4CFC-4DDD-9921-DF8A73C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GB" b="0" i="0" dirty="0">
                <a:solidFill>
                  <a:srgbClr val="242729"/>
                </a:solidFill>
                <a:effectLst/>
                <a:latin typeface="-apple-system"/>
              </a:rPr>
              <a:t>Tom </a:t>
            </a:r>
            <a:r>
              <a:rPr lang="en-GB" b="0" i="0" dirty="0" err="1">
                <a:solidFill>
                  <a:srgbClr val="242729"/>
                </a:solidFill>
                <a:effectLst/>
                <a:latin typeface="-apple-system"/>
              </a:rPr>
              <a:t>Kyte's</a:t>
            </a:r>
            <a:r>
              <a:rPr lang="en-GB" b="0" i="0" dirty="0">
                <a:solidFill>
                  <a:srgbClr val="242729"/>
                </a:solidFill>
                <a:effectLst/>
                <a:latin typeface="-apple-system"/>
              </a:rPr>
              <a:t> mantra is:</a:t>
            </a:r>
          </a:p>
          <a:p>
            <a:pPr lvl="1" fontAlgn="base"/>
            <a:r>
              <a:rPr lang="en-GB" b="0" i="0" dirty="0">
                <a:solidFill>
                  <a:srgbClr val="242729"/>
                </a:solidFill>
                <a:effectLst/>
                <a:latin typeface="inherit"/>
              </a:rPr>
              <a:t>You should do it just using one SQL statement if at all possible.</a:t>
            </a:r>
          </a:p>
          <a:p>
            <a:pPr lvl="1" fontAlgn="base"/>
            <a:r>
              <a:rPr lang="en-GB" b="0" i="0" dirty="0">
                <a:solidFill>
                  <a:srgbClr val="242729"/>
                </a:solidFill>
                <a:effectLst/>
                <a:latin typeface="inherit"/>
              </a:rPr>
              <a:t>If you cannot do it in one SQL statement, then do it in PL/SQL.</a:t>
            </a:r>
          </a:p>
          <a:p>
            <a:pPr lvl="1" fontAlgn="base"/>
            <a:r>
              <a:rPr lang="en-GB" b="0" i="0" dirty="0">
                <a:solidFill>
                  <a:srgbClr val="242729"/>
                </a:solidFill>
                <a:effectLst/>
                <a:latin typeface="inherit"/>
              </a:rPr>
              <a:t>If you cannot do it in PL/SQL, try a Java Stored Procedure.</a:t>
            </a:r>
          </a:p>
          <a:p>
            <a:pPr lvl="1" fontAlgn="base"/>
            <a:r>
              <a:rPr lang="en-GB" b="0" i="0" dirty="0">
                <a:solidFill>
                  <a:srgbClr val="242729"/>
                </a:solidFill>
                <a:effectLst/>
                <a:latin typeface="inherit"/>
              </a:rPr>
              <a:t>If you cannot do it in Java, do it in a C external procedure.</a:t>
            </a:r>
          </a:p>
          <a:p>
            <a:pPr lvl="1" fontAlgn="base"/>
            <a:r>
              <a:rPr lang="en-GB" b="0" i="0" dirty="0">
                <a:solidFill>
                  <a:srgbClr val="242729"/>
                </a:solidFill>
                <a:effectLst/>
                <a:latin typeface="inherit"/>
              </a:rPr>
              <a:t>If you cannot do it in a C external routine, you might want to seriously think about why it is you need to do it…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A048-A0FF-41F4-8F69-1724F364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2D73-9D71-40BB-B634-511C40B9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5BA6-5110-4ABF-8EA9-E70D56AC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80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6008-67F5-435E-B80A-3BBC8AF2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Tom </a:t>
            </a:r>
            <a:r>
              <a:rPr lang="en-GB" dirty="0" err="1"/>
              <a:t>Kyte</a:t>
            </a:r>
            <a:r>
              <a:rPr lang="en-GB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A7F6-0C11-4C02-8CD3-59410BA5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</a:t>
            </a:r>
            <a:r>
              <a:rPr lang="en-GB" dirty="0">
                <a:hlinkClick r:id="rId2"/>
              </a:rPr>
              <a:t>presentation in 2011, Efficient PL/SQL Why and How? </a:t>
            </a:r>
            <a:endParaRPr lang="en-GB" dirty="0"/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9306BE-51DD-47E1-A4F0-DBF6AF92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3FEC22-2520-42F8-8477-AC58757A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383D65-3AD5-48E8-BD21-EB845F2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03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4A37-0564-4CC0-B3F9-3EB4B73F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0FA9-0BA4-4A3E-AC7E-B11DBDE52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FF225-12AA-4FEE-8A32-4D58F9EE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B05F5D-0AC5-43FB-8C8D-19EDD0A5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DDF1C2-B2F5-4260-8DBC-343D04B1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251D65-2252-4AC6-AAC2-DDCD866A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0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00FE-DAB1-427C-B4B9-D6170D84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1E35-846E-47A5-8065-2CFEBE81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BDEB9-7865-4D7C-99C0-AF3AC23C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072EAF-7FD0-47B3-8545-8AFA384D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66AFF4-B8DA-492D-9F16-8A465BDA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30FFA5-DC97-43DE-9828-EC77269E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6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4708-1F10-4312-AC78-4D85A5DF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BFDF-1170-40F3-8D23-00047DBC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A2E05-6E7D-479E-BF4B-020D68D6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FAB503-783C-4275-9045-71CD986D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BE3951-C2A7-41B5-95D0-6A2385A8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930071-5DD2-4CC6-846D-030B94AD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8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554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inherit</vt:lpstr>
      <vt:lpstr>Office Theme</vt:lpstr>
      <vt:lpstr>How to build an Oracle application: the tools</vt:lpstr>
      <vt:lpstr>Agenda</vt:lpstr>
      <vt:lpstr>The DOs and DONTs</vt:lpstr>
      <vt:lpstr>Tom Kyte (1)</vt:lpstr>
      <vt:lpstr>Tom Kyte (2)</vt:lpstr>
      <vt:lpstr>Tom Kyte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</vt:lpstr>
      <vt:lpstr>APEX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an Oracle application</dc:title>
  <dc:creator>Gert-Jan Paulissen</dc:creator>
  <cp:lastModifiedBy>Gert-Jan Paulissen</cp:lastModifiedBy>
  <cp:revision>14</cp:revision>
  <dcterms:created xsi:type="dcterms:W3CDTF">2021-06-21T07:27:39Z</dcterms:created>
  <dcterms:modified xsi:type="dcterms:W3CDTF">2021-06-21T08:47:35Z</dcterms:modified>
</cp:coreProperties>
</file>