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5" r:id="rId2"/>
    <p:sldId id="308" r:id="rId3"/>
    <p:sldId id="319" r:id="rId4"/>
    <p:sldId id="310" r:id="rId5"/>
    <p:sldId id="311" r:id="rId6"/>
    <p:sldId id="320" r:id="rId7"/>
    <p:sldId id="321" r:id="rId8"/>
    <p:sldId id="323" r:id="rId9"/>
    <p:sldId id="324" r:id="rId10"/>
    <p:sldId id="316" r:id="rId11"/>
    <p:sldId id="317" r:id="rId12"/>
    <p:sldId id="318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8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02" d="100"/>
          <a:sy n="102" d="100"/>
        </p:scale>
        <p:origin x="12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38BB521-9128-4D68-BB10-C36C926ABD65}" type="datetimeFigureOut">
              <a:rPr lang="en-GB"/>
              <a:pPr>
                <a:defRPr/>
              </a:pPr>
              <a:t>06/10/2021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0257D40-49BF-49C6-B2E0-442219D3AA4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7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3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76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4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71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11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20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1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1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8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CF26B4-DB9B-449F-A4A7-F01C351C069E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D85C91-0C11-44FD-956C-1AD75741F75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326810-A4F2-44A4-BA13-8D8A77344528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009CC3-B4D3-4C24-A78C-D30922437A7C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8BB58A-700A-4284-8B97-3237595C5214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9A7AC8-CA7B-496B-AA55-F3C1F1223D61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EF9BD6-D3D1-4CEA-A3FA-3FBCCB97A1D2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BCE287-1600-4DD7-AF77-2DFD4271B4F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22EB0B-D89B-46D0-B565-44C56F394254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084C43-3EA2-4CD1-8674-4A8557577B8E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5"/>
          <p:cNvSpPr>
            <a:spLocks noGrp="1"/>
          </p:cNvSpPr>
          <p:nvPr>
            <p:ph type="sldNum" sz="quarter" idx="10"/>
          </p:nvPr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F18661-C130-46C6-92C6-81858FD13854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15"/>
          <p:cNvSpPr txBox="1">
            <a:spLocks/>
          </p:cNvSpPr>
          <p:nvPr userDrawn="1"/>
        </p:nvSpPr>
        <p:spPr>
          <a:xfrm>
            <a:off x="8283575" y="6238875"/>
            <a:ext cx="465138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FEEE77D-6157-4F89-9886-341EDBBF7525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7263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en-GB" altLang="de-DE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20688" y="1601788"/>
            <a:ext cx="8229600" cy="427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GB" alt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23850" y="5949950"/>
            <a:ext cx="8424863" cy="0"/>
          </a:xfrm>
          <a:prstGeom prst="line">
            <a:avLst/>
          </a:prstGeom>
          <a:ln w="19050">
            <a:solidFill>
              <a:srgbClr val="5287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6804025" y="6064250"/>
            <a:ext cx="136842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rgbClr val="528775"/>
                </a:solidFill>
              </a:rPr>
              <a:t>QualiFibre</a:t>
            </a:r>
          </a:p>
        </p:txBody>
      </p:sp>
      <p:pic>
        <p:nvPicPr>
          <p:cNvPr id="1030" name="Picture 16" descr="T:\3 Oeffentliche Projekte\EU_QualiFibre\Logos\European-Commission-Logo-square.jpg"/>
          <p:cNvPicPr>
            <a:picLocks noChangeAspect="1" noChangeArrowheads="1"/>
          </p:cNvPicPr>
          <p:nvPr userDrawn="1"/>
        </p:nvPicPr>
        <p:blipFill>
          <a:blip r:embed="rId14" cstate="print"/>
          <a:srcRect t="14738" b="12025"/>
          <a:stretch>
            <a:fillRect/>
          </a:stretch>
        </p:blipFill>
        <p:spPr bwMode="auto">
          <a:xfrm>
            <a:off x="8172450" y="115888"/>
            <a:ext cx="90646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Gerade Verbindung 14"/>
          <p:cNvCxnSpPr/>
          <p:nvPr userDrawn="1"/>
        </p:nvCxnSpPr>
        <p:spPr>
          <a:xfrm>
            <a:off x="323850" y="1484313"/>
            <a:ext cx="8424863" cy="0"/>
          </a:xfrm>
          <a:prstGeom prst="line">
            <a:avLst/>
          </a:prstGeom>
          <a:ln w="19050">
            <a:solidFill>
              <a:srgbClr val="5287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Grafik 2"/>
          <p:cNvPicPr>
            <a:picLocks noChangeAspect="1"/>
          </p:cNvPicPr>
          <p:nvPr userDrawn="1"/>
        </p:nvPicPr>
        <p:blipFill>
          <a:blip r:embed="rId15" cstate="print"/>
          <a:srcRect l="9306" t="24400" r="12035" b="21881"/>
          <a:stretch>
            <a:fillRect/>
          </a:stretch>
        </p:blipFill>
        <p:spPr bwMode="auto">
          <a:xfrm>
            <a:off x="3027363" y="6081713"/>
            <a:ext cx="12239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Grafik 3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68500" y="6019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Grafik 4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532313" y="6456363"/>
            <a:ext cx="151923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Grafik 5"/>
          <p:cNvPicPr>
            <a:picLocks noChangeAspect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52738" y="6500813"/>
            <a:ext cx="11112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Grafik 6"/>
          <p:cNvPicPr>
            <a:picLocks noChangeAspect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23863" y="6537325"/>
            <a:ext cx="18732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9" descr="D:\Projekte\Oeffentliche Projekte\BMBF\PATRONUS\Logos Partner\ipa_rgb.gif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34975" y="6094413"/>
            <a:ext cx="1081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1" descr="T:\3 Oeffentliche Projekte\EU_QualiFibre\Logos\RayScan_Logo\RayScan Logo fuÌˆr Website\RayScan_Logo_rgb.png"/>
          <p:cNvPicPr>
            <a:picLocks noChangeAspect="1" noChangeArrowheads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703763" y="6094413"/>
            <a:ext cx="1027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Grafik 7"/>
          <p:cNvPicPr>
            <a:picLocks noChangeAspect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905625" y="6405563"/>
            <a:ext cx="1250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eventforum.ipa.fraunhofer.d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png"/><Relationship Id="rId4" Type="http://schemas.openxmlformats.org/officeDocument/2006/relationships/package" Target="../embeddings/Microsoft_Word_Document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lifibre.e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package" Target="../embeddings/Microsoft_Word_Document2.docx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package" Target="../embeddings/Microsoft_Word_Document3.docx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png"/><Relationship Id="rId5" Type="http://schemas.openxmlformats.org/officeDocument/2006/relationships/package" Target="../embeddings/Microsoft_Word_Document4.docx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5" Type="http://schemas.openxmlformats.org/officeDocument/2006/relationships/package" Target="../embeddings/Microsoft_Word_Document5.docx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088" y="2349500"/>
            <a:ext cx="7921625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4800"/>
              </a:spcAft>
              <a:defRPr/>
            </a:pPr>
            <a:r>
              <a:rPr lang="en-GB" sz="4900" b="1" dirty="0" err="1">
                <a:solidFill>
                  <a:srgbClr val="528775"/>
                </a:solidFill>
              </a:rPr>
              <a:t>QualiFibre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100" b="1" dirty="0"/>
              <a:t>Qualification and Diagnosis of Carbon and Glass Fibre-Reinforced Composites with</a:t>
            </a:r>
            <a:br>
              <a:rPr lang="en-GB" sz="3100" b="1" dirty="0"/>
            </a:br>
            <a:r>
              <a:rPr lang="en-GB" sz="3100" b="1" dirty="0"/>
              <a:t>Non-Destructive Measurement Technologies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2988" y="4484688"/>
            <a:ext cx="7273925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400" dirty="0"/>
              <a:t>Dissemination Activities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400" dirty="0"/>
              <a:t>28/01/2015, Halle, Germany</a:t>
            </a:r>
          </a:p>
        </p:txBody>
      </p:sp>
      <p:graphicFrame>
        <p:nvGraphicFramePr>
          <p:cNvPr id="57348" name="Objekt 3"/>
          <p:cNvGraphicFramePr>
            <a:graphicFrameLocks noChangeAspect="1"/>
          </p:cNvGraphicFramePr>
          <p:nvPr/>
        </p:nvGraphicFramePr>
        <p:xfrm>
          <a:off x="7616825" y="68263"/>
          <a:ext cx="151288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3" imgW="3895238" imgH="2809524" progId="">
                  <p:embed/>
                </p:oleObj>
              </mc:Choice>
              <mc:Fallback>
                <p:oleObj r:id="rId3" imgW="3895238" imgH="2809524" progId="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68263"/>
                        <a:ext cx="1512888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9" name="Picture 16" descr="T:\3 Oeffentliche Projekte\EU_QualiFibre\Logos\European-Commission-Logo-square.jpg"/>
          <p:cNvPicPr>
            <a:picLocks noChangeAspect="1" noChangeArrowheads="1"/>
          </p:cNvPicPr>
          <p:nvPr/>
        </p:nvPicPr>
        <p:blipFill>
          <a:blip r:embed="rId5" cstate="print"/>
          <a:srcRect t="14738" b="12025"/>
          <a:stretch>
            <a:fillRect/>
          </a:stretch>
        </p:blipFill>
        <p:spPr bwMode="auto">
          <a:xfrm>
            <a:off x="6156325" y="11113"/>
            <a:ext cx="14097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8" y="5600700"/>
            <a:ext cx="8856662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2775" y="5349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 err="1">
                <a:latin typeface="+mj-lt"/>
                <a:ea typeface="+mj-ea"/>
                <a:cs typeface="+mj-cs"/>
              </a:rPr>
              <a:t>Planned</a:t>
            </a:r>
            <a:r>
              <a:rPr lang="de-DE" sz="3600" b="1" dirty="0">
                <a:latin typeface="+mj-lt"/>
                <a:ea typeface="+mj-ea"/>
                <a:cs typeface="+mj-cs"/>
              </a:rPr>
              <a:t> Dissemination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Activities</a:t>
            </a:r>
            <a:r>
              <a:rPr lang="de-DE" sz="3600" b="1" dirty="0">
                <a:latin typeface="+mj-lt"/>
                <a:ea typeface="+mj-ea"/>
                <a:cs typeface="+mj-cs"/>
              </a:rPr>
              <a:t> 2015</a:t>
            </a:r>
            <a:r>
              <a:rPr lang="de-DE" sz="3600" dirty="0">
                <a:latin typeface="+mj-lt"/>
                <a:ea typeface="+mj-ea"/>
                <a:cs typeface="+mj-cs"/>
              </a:rPr>
              <a:t>	</a:t>
            </a: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/>
            </a:r>
            <a:b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</a:b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>	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pic>
        <p:nvPicPr>
          <p:cNvPr id="16386" name="Picture 2" descr="C:\Users\ime\Desktop\Erster Tag auf der Control 2013 (1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3" y="1556792"/>
            <a:ext cx="4860541" cy="3240360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395536" y="1484784"/>
            <a:ext cx="36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Fraunhofer</a:t>
            </a:r>
            <a:r>
              <a:rPr lang="en-US" dirty="0"/>
              <a:t> IPA </a:t>
            </a:r>
            <a:r>
              <a:rPr lang="en-US" dirty="0" err="1"/>
              <a:t>Eventforum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Large booth on CONTROL trade fair</a:t>
            </a:r>
          </a:p>
          <a:p>
            <a:r>
              <a:rPr lang="en-US" dirty="0"/>
              <a:t>5.5.-8.5.2015 </a:t>
            </a:r>
          </a:p>
          <a:p>
            <a:endParaRPr lang="en-US" dirty="0"/>
          </a:p>
          <a:p>
            <a:r>
              <a:rPr lang="en-US" dirty="0"/>
              <a:t>Topic 2015:</a:t>
            </a:r>
          </a:p>
          <a:p>
            <a:r>
              <a:rPr lang="en-US" dirty="0"/>
              <a:t>“Multi-sensor systems for metrology and inspection”</a:t>
            </a:r>
          </a:p>
          <a:p>
            <a:endParaRPr lang="en-US" dirty="0"/>
          </a:p>
          <a:p>
            <a:r>
              <a:rPr lang="en-US" dirty="0"/>
              <a:t>Presentations and exhibits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www.eventforum.ipa.fraunhofer.de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2775" y="5349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 err="1">
                <a:latin typeface="+mj-lt"/>
                <a:ea typeface="+mj-ea"/>
                <a:cs typeface="+mj-cs"/>
              </a:rPr>
              <a:t>Planned</a:t>
            </a:r>
            <a:r>
              <a:rPr lang="de-DE" sz="3600" b="1" dirty="0">
                <a:latin typeface="+mj-lt"/>
                <a:ea typeface="+mj-ea"/>
                <a:cs typeface="+mj-cs"/>
              </a:rPr>
              <a:t> Dissemination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Activities</a:t>
            </a:r>
            <a:r>
              <a:rPr lang="de-DE" sz="3600" b="1" dirty="0">
                <a:latin typeface="+mj-lt"/>
                <a:ea typeface="+mj-ea"/>
                <a:cs typeface="+mj-cs"/>
              </a:rPr>
              <a:t> 2015</a:t>
            </a:r>
            <a:r>
              <a:rPr lang="de-DE" sz="3600" dirty="0">
                <a:latin typeface="+mj-lt"/>
                <a:ea typeface="+mj-ea"/>
                <a:cs typeface="+mj-cs"/>
              </a:rPr>
              <a:t>	</a:t>
            </a: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/>
            </a:r>
            <a:b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</a:b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>	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536" y="1484784"/>
            <a:ext cx="8136904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 “</a:t>
            </a:r>
            <a:r>
              <a:rPr lang="en-US" dirty="0" err="1"/>
              <a:t>Prüfung</a:t>
            </a:r>
            <a:r>
              <a:rPr lang="en-US" dirty="0"/>
              <a:t> von </a:t>
            </a:r>
            <a:r>
              <a:rPr lang="en-US" dirty="0" err="1"/>
              <a:t>Faserverbundteilen</a:t>
            </a:r>
            <a:r>
              <a:rPr lang="en-US" dirty="0"/>
              <a:t>” at </a:t>
            </a:r>
            <a:r>
              <a:rPr lang="en-US" dirty="0" err="1"/>
              <a:t>Fraunhofer</a:t>
            </a:r>
            <a:r>
              <a:rPr lang="en-US" dirty="0"/>
              <a:t> IPA:</a:t>
            </a:r>
          </a:p>
          <a:p>
            <a:endParaRPr lang="en-US" dirty="0"/>
          </a:p>
          <a:p>
            <a:pPr marL="452438" lvl="0" indent="-452438">
              <a:spcAft>
                <a:spcPct val="40000"/>
              </a:spcAft>
              <a:buClr>
                <a:srgbClr val="179C7D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</a:rPr>
              <a:t>Tuesday, 7</a:t>
            </a:r>
            <a:r>
              <a:rPr lang="en-US" kern="0" baseline="30000" dirty="0">
                <a:solidFill>
                  <a:srgbClr val="000000"/>
                </a:solidFill>
              </a:rPr>
              <a:t>th</a:t>
            </a:r>
            <a:r>
              <a:rPr lang="en-US" kern="0" dirty="0">
                <a:solidFill>
                  <a:srgbClr val="000000"/>
                </a:solidFill>
              </a:rPr>
              <a:t> July 2015 at </a:t>
            </a:r>
            <a:r>
              <a:rPr lang="en-US" kern="0" dirty="0" err="1">
                <a:solidFill>
                  <a:srgbClr val="000000"/>
                </a:solidFill>
              </a:rPr>
              <a:t>Fraunhofer</a:t>
            </a:r>
            <a:r>
              <a:rPr lang="en-US" kern="0" dirty="0">
                <a:solidFill>
                  <a:srgbClr val="000000"/>
                </a:solidFill>
              </a:rPr>
              <a:t> IPA in Stuttgart</a:t>
            </a:r>
          </a:p>
          <a:p>
            <a:pPr marL="452438" lvl="0" indent="-452438">
              <a:spcAft>
                <a:spcPct val="40000"/>
              </a:spcAft>
              <a:buClr>
                <a:srgbClr val="179C7D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</a:rPr>
              <a:t>Presentation of different technologies for non-destructive testing of CRP/GRP: CT, Dark Field, </a:t>
            </a:r>
            <a:r>
              <a:rPr lang="en-US" kern="0" dirty="0" err="1">
                <a:solidFill>
                  <a:srgbClr val="000000"/>
                </a:solidFill>
              </a:rPr>
              <a:t>thermography</a:t>
            </a:r>
            <a:r>
              <a:rPr lang="en-US" kern="0" dirty="0">
                <a:solidFill>
                  <a:srgbClr val="000000"/>
                </a:solidFill>
              </a:rPr>
              <a:t>, ultrasound</a:t>
            </a:r>
          </a:p>
          <a:p>
            <a:pPr marL="452438" indent="-452438">
              <a:spcAft>
                <a:spcPct val="40000"/>
              </a:spcAft>
              <a:buClr>
                <a:srgbClr val="179C7D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</a:rPr>
              <a:t>Presentation of </a:t>
            </a:r>
            <a:r>
              <a:rPr lang="en-US" kern="0" dirty="0" err="1">
                <a:solidFill>
                  <a:srgbClr val="000000"/>
                </a:solidFill>
              </a:rPr>
              <a:t>QualiFibre</a:t>
            </a:r>
            <a:r>
              <a:rPr lang="en-US" kern="0" dirty="0">
                <a:solidFill>
                  <a:srgbClr val="000000"/>
                </a:solidFill>
              </a:rPr>
              <a:t> results </a:t>
            </a:r>
          </a:p>
          <a:p>
            <a:pPr marL="452438" indent="-452438">
              <a:spcAft>
                <a:spcPct val="40000"/>
              </a:spcAft>
              <a:buClr>
                <a:srgbClr val="179C7D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</a:rPr>
              <a:t>All partners are invited to participate as lecturer and with demonstrator</a:t>
            </a:r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18661-C130-46C6-92C6-81858FD1385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2775" y="5349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 err="1">
                <a:latin typeface="+mj-lt"/>
                <a:ea typeface="+mj-ea"/>
                <a:cs typeface="+mj-cs"/>
              </a:rPr>
              <a:t>Did</a:t>
            </a:r>
            <a:r>
              <a:rPr lang="de-DE" sz="3600" b="1" dirty="0">
                <a:latin typeface="+mj-lt"/>
                <a:ea typeface="+mj-ea"/>
                <a:cs typeface="+mj-cs"/>
              </a:rPr>
              <a:t>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we</a:t>
            </a:r>
            <a:r>
              <a:rPr lang="de-DE" sz="3600" b="1" dirty="0">
                <a:latin typeface="+mj-lt"/>
                <a:ea typeface="+mj-ea"/>
                <a:cs typeface="+mj-cs"/>
              </a:rPr>
              <a:t>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reach</a:t>
            </a:r>
            <a:r>
              <a:rPr lang="de-DE" sz="3600" b="1" dirty="0">
                <a:latin typeface="+mj-lt"/>
                <a:ea typeface="+mj-ea"/>
                <a:cs typeface="+mj-cs"/>
              </a:rPr>
              <a:t>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our</a:t>
            </a:r>
            <a:r>
              <a:rPr lang="de-DE" sz="3600" b="1" dirty="0">
                <a:latin typeface="+mj-lt"/>
                <a:ea typeface="+mj-ea"/>
                <a:cs typeface="+mj-cs"/>
              </a:rPr>
              <a:t>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goals</a:t>
            </a:r>
            <a:r>
              <a:rPr lang="de-DE" sz="3600" b="1" dirty="0">
                <a:latin typeface="+mj-lt"/>
                <a:ea typeface="+mj-ea"/>
                <a:cs typeface="+mj-cs"/>
              </a:rPr>
              <a:t>?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95536" y="1484784"/>
            <a:ext cx="8136904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2438" lvl="0" indent="-452438">
              <a:spcAft>
                <a:spcPct val="40000"/>
              </a:spcAft>
              <a:buClr>
                <a:srgbClr val="179C7D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</a:rPr>
              <a:t>Website established</a:t>
            </a:r>
          </a:p>
          <a:p>
            <a:pPr marL="452438" lvl="0" indent="-452438">
              <a:spcAft>
                <a:spcPct val="40000"/>
              </a:spcAft>
              <a:buClr>
                <a:srgbClr val="179C7D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</a:rPr>
              <a:t>Most of the originally planned dissemination activities reached</a:t>
            </a:r>
          </a:p>
          <a:p>
            <a:pPr marL="452438" indent="-452438">
              <a:spcAft>
                <a:spcPct val="40000"/>
              </a:spcAft>
              <a:buClr>
                <a:srgbClr val="179C7D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</a:rPr>
              <a:t>Minor deviations in the total number of dissemination activities</a:t>
            </a:r>
          </a:p>
          <a:p>
            <a:endParaRPr lang="en-US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54855"/>
              </p:ext>
            </p:extLst>
          </p:nvPr>
        </p:nvGraphicFramePr>
        <p:xfrm>
          <a:off x="611560" y="3212976"/>
          <a:ext cx="59055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kument" r:id="rId4" imgW="5905500" imgH="2324100" progId="Word.Document.12">
                  <p:embed/>
                </p:oleObj>
              </mc:Choice>
              <mc:Fallback>
                <p:oleObj name="Dokument" r:id="rId4" imgW="5905500" imgH="232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59055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915816" y="1556792"/>
            <a:ext cx="5760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3600" b="1" dirty="0">
                <a:solidFill>
                  <a:srgbClr val="00B050"/>
                </a:solidFill>
                <a:sym typeface="Wingdings" charset="0"/>
              </a:rPr>
              <a:t></a:t>
            </a:r>
            <a:endParaRPr lang="de-DE" sz="3600" b="1" dirty="0">
              <a:solidFill>
                <a:srgbClr val="00B050"/>
              </a:solidFill>
            </a:endParaRP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6948264" y="1916832"/>
            <a:ext cx="5760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3600" b="1" dirty="0">
                <a:solidFill>
                  <a:srgbClr val="00B050"/>
                </a:solidFill>
                <a:sym typeface="Wingdings" charset="0"/>
              </a:rPr>
              <a:t></a:t>
            </a:r>
            <a:endParaRPr lang="de-DE" sz="3600" b="1" dirty="0">
              <a:solidFill>
                <a:srgbClr val="00B050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236296" y="2348880"/>
            <a:ext cx="12961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3600" b="1" dirty="0">
                <a:solidFill>
                  <a:srgbClr val="00B050"/>
                </a:solidFill>
                <a:sym typeface="Wingdings" charset="0"/>
              </a:rPr>
              <a:t>()</a:t>
            </a:r>
            <a:endParaRPr lang="de-DE" sz="3600" b="1" dirty="0">
              <a:solidFill>
                <a:srgbClr val="00B05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11560" y="544522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</a:rPr>
              <a:t>… but dissemination activities of </a:t>
            </a:r>
            <a:r>
              <a:rPr lang="en-US" kern="0" dirty="0" err="1">
                <a:solidFill>
                  <a:srgbClr val="000000"/>
                </a:solidFill>
              </a:rPr>
              <a:t>QualiFibre</a:t>
            </a:r>
            <a:r>
              <a:rPr lang="en-US" kern="0" dirty="0">
                <a:solidFill>
                  <a:srgbClr val="000000"/>
                </a:solidFill>
              </a:rPr>
              <a:t> are being continued after the project!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5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2775" y="5349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>
                <a:latin typeface="+mj-lt"/>
                <a:ea typeface="+mj-ea"/>
                <a:cs typeface="+mj-cs"/>
              </a:rPr>
              <a:t>Dissemination</a:t>
            </a:r>
            <a:r>
              <a:rPr lang="de-DE" sz="3600" dirty="0">
                <a:latin typeface="+mj-lt"/>
                <a:ea typeface="+mj-ea"/>
                <a:cs typeface="+mj-cs"/>
              </a:rPr>
              <a:t>	</a:t>
            </a: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/>
            </a:r>
            <a:b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</a:b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>	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11560" y="1602080"/>
            <a:ext cx="79928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Clr>
                <a:srgbClr val="528775"/>
              </a:buClr>
              <a:buFont typeface="Wingdings" pitchFamily="2" charset="2"/>
              <a:buChar char="§"/>
            </a:pPr>
            <a:r>
              <a:rPr lang="en-US" dirty="0"/>
              <a:t>overall dissemination manager is STW: </a:t>
            </a:r>
          </a:p>
          <a:p>
            <a:pPr marL="812800" lvl="1" indent="-355600">
              <a:buClr>
                <a:srgbClr val="528775"/>
              </a:buClr>
              <a:buFont typeface="Wingdings" pitchFamily="2" charset="2"/>
              <a:buChar char="Ø"/>
            </a:pPr>
            <a:r>
              <a:rPr lang="en-US" dirty="0"/>
              <a:t>coordinates the dissemination in the scientific community</a:t>
            </a:r>
          </a:p>
          <a:p>
            <a:pPr marL="812800" lvl="1" indent="-355600">
              <a:buClr>
                <a:srgbClr val="528775"/>
              </a:buClr>
              <a:buFont typeface="Wingdings" pitchFamily="2" charset="2"/>
              <a:buChar char="Ø"/>
            </a:pPr>
            <a:r>
              <a:rPr lang="en-US" dirty="0"/>
              <a:t>monitors the progress in achieving the planned dissemination aims</a:t>
            </a:r>
          </a:p>
          <a:p>
            <a:pPr marL="355600" indent="-355600">
              <a:buClr>
                <a:srgbClr val="528775"/>
              </a:buClr>
            </a:pPr>
            <a:endParaRPr lang="en-GB" dirty="0"/>
          </a:p>
          <a:p>
            <a:pPr marL="355600" lvl="1" indent="-355600">
              <a:buClr>
                <a:srgbClr val="528775"/>
              </a:buClr>
              <a:buFont typeface="Wingdings" pitchFamily="2" charset="2"/>
              <a:buChar char="§"/>
            </a:pPr>
            <a:r>
              <a:rPr lang="en-GB" dirty="0"/>
              <a:t>All partners contribute to dissemination by planning of publications, trade fairs, workshops, etc. </a:t>
            </a:r>
          </a:p>
          <a:p>
            <a:pPr marL="355600" lvl="1" indent="-355600">
              <a:buClr>
                <a:srgbClr val="528775"/>
              </a:buClr>
            </a:pPr>
            <a:endParaRPr lang="en-GB" dirty="0"/>
          </a:p>
          <a:p>
            <a:pPr marL="355600" indent="-355600">
              <a:buClr>
                <a:srgbClr val="528775"/>
              </a:buClr>
              <a:buFont typeface="Wingdings" pitchFamily="2" charset="2"/>
              <a:buChar char="§"/>
            </a:pPr>
            <a:r>
              <a:rPr lang="en-GB" dirty="0"/>
              <a:t>In order </a:t>
            </a:r>
            <a:r>
              <a:rPr lang="en-US" dirty="0"/>
              <a:t>to reach the public thoroughly </a:t>
            </a:r>
            <a:r>
              <a:rPr lang="en-GB" dirty="0"/>
              <a:t>a website for </a:t>
            </a:r>
            <a:r>
              <a:rPr lang="en-GB" dirty="0" err="1"/>
              <a:t>QualiFibre</a:t>
            </a:r>
            <a:r>
              <a:rPr lang="en-GB" dirty="0"/>
              <a:t> has been established (</a:t>
            </a:r>
            <a:r>
              <a:rPr lang="en-GB" dirty="0" err="1">
                <a:hlinkClick r:id="rId3"/>
              </a:rPr>
              <a:t>www.qualifibre.eu</a:t>
            </a:r>
            <a:r>
              <a:rPr lang="en-GB" dirty="0"/>
              <a:t>)</a:t>
            </a:r>
          </a:p>
          <a:p>
            <a:pPr marL="355600" indent="-355600">
              <a:buClr>
                <a:srgbClr val="528775"/>
              </a:buClr>
              <a:buFont typeface="Wingdings" pitchFamily="2" charset="2"/>
              <a:buChar char="§"/>
            </a:pPr>
            <a:endParaRPr lang="en-GB" dirty="0"/>
          </a:p>
          <a:p>
            <a:pPr marL="355600" indent="-355600">
              <a:buClr>
                <a:srgbClr val="528775"/>
              </a:buClr>
              <a:buFont typeface="Wingdings" pitchFamily="2" charset="2"/>
              <a:buChar char="§"/>
            </a:pPr>
            <a:r>
              <a:rPr lang="en-GB" dirty="0"/>
              <a:t>Some dissemination activities have been performed in the first reporting period </a:t>
            </a:r>
          </a:p>
          <a:p>
            <a:pPr marL="355600" indent="-355600">
              <a:buClr>
                <a:srgbClr val="528775"/>
              </a:buClr>
              <a:buFont typeface="Wingdings" pitchFamily="2" charset="2"/>
              <a:buChar char="§"/>
            </a:pPr>
            <a:endParaRPr lang="en-GB" dirty="0"/>
          </a:p>
          <a:p>
            <a:pPr marL="355600" indent="-355600">
              <a:buClr>
                <a:srgbClr val="528775"/>
              </a:buClr>
              <a:buFont typeface="Wingdings" pitchFamily="2" charset="2"/>
              <a:buChar char="§"/>
            </a:pPr>
            <a:r>
              <a:rPr lang="en-GB" dirty="0"/>
              <a:t>Most of the dissemination activities have followed in the second reporting period (see also D 8.2: draft dissemination plan and D 8.3: final dissemination plan)</a:t>
            </a:r>
          </a:p>
          <a:p>
            <a:pPr marL="355600" indent="-355600">
              <a:buClr>
                <a:schemeClr val="tx2"/>
              </a:buClr>
            </a:pPr>
            <a:endParaRPr lang="en-GB" dirty="0"/>
          </a:p>
          <a:p>
            <a:pPr marL="355600" indent="-355600">
              <a:buClr>
                <a:schemeClr val="tx2"/>
              </a:buClr>
              <a:buFont typeface="Wingdings" pitchFamily="2" charset="2"/>
              <a:buChar char="§"/>
            </a:pPr>
            <a:endParaRPr lang="en-GB" dirty="0"/>
          </a:p>
          <a:p>
            <a:pPr marL="355600" indent="-355600">
              <a:buClr>
                <a:schemeClr val="tx2"/>
              </a:buClr>
            </a:pPr>
            <a:endParaRPr lang="en-GB" dirty="0"/>
          </a:p>
          <a:p>
            <a:pPr marL="182563" indent="-182563">
              <a:buClr>
                <a:schemeClr val="tx2"/>
              </a:buClr>
            </a:pPr>
            <a:endParaRPr lang="de-DE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18661-C130-46C6-92C6-81858FD1385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2775" y="5349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>
                <a:latin typeface="+mj-lt"/>
                <a:ea typeface="+mj-ea"/>
                <a:cs typeface="+mj-cs"/>
              </a:rPr>
              <a:t>Web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Analytics</a:t>
            </a:r>
            <a:r>
              <a:rPr lang="de-DE" sz="3600" dirty="0">
                <a:latin typeface="+mj-lt"/>
                <a:ea typeface="+mj-ea"/>
                <a:cs typeface="+mj-cs"/>
              </a:rPr>
              <a:t>	</a:t>
            </a: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/>
            </a:r>
            <a:b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</a:b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>	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2151529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98" y="3717032"/>
            <a:ext cx="9144000" cy="209962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043608" y="1916832"/>
            <a:ext cx="6132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945 </a:t>
            </a:r>
            <a:r>
              <a:rPr lang="de-DE" sz="2400" b="1" dirty="0" err="1"/>
              <a:t>visits</a:t>
            </a:r>
            <a:r>
              <a:rPr lang="de-DE" sz="2400" b="1" dirty="0"/>
              <a:t> </a:t>
            </a:r>
            <a:r>
              <a:rPr lang="de-DE" sz="2400" b="1" dirty="0" err="1"/>
              <a:t>and</a:t>
            </a:r>
            <a:r>
              <a:rPr lang="de-DE" sz="2400" b="1" dirty="0"/>
              <a:t> 1507 </a:t>
            </a:r>
            <a:r>
              <a:rPr lang="de-DE" sz="2400" b="1" dirty="0" err="1"/>
              <a:t>hits</a:t>
            </a:r>
            <a:r>
              <a:rPr lang="de-DE" sz="2400" b="1" dirty="0"/>
              <a:t> on </a:t>
            </a:r>
            <a:r>
              <a:rPr lang="de-DE" sz="2400" b="1" dirty="0" err="1"/>
              <a:t>www.qualifibre.eu</a:t>
            </a:r>
            <a:r>
              <a:rPr lang="de-DE" sz="2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301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2775" y="5349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>
                <a:latin typeface="+mj-lt"/>
                <a:ea typeface="+mj-ea"/>
                <a:cs typeface="+mj-cs"/>
              </a:rPr>
              <a:t>Dissemination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Activities</a:t>
            </a:r>
            <a:r>
              <a:rPr lang="de-DE" sz="3600" dirty="0">
                <a:latin typeface="+mj-lt"/>
                <a:ea typeface="+mj-ea"/>
                <a:cs typeface="+mj-cs"/>
              </a:rPr>
              <a:t>	</a:t>
            </a: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/>
            </a:r>
            <a:b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</a:b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>	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907704" y="2331720"/>
          <a:ext cx="5554935" cy="2897481"/>
        </p:xfrm>
        <a:graphic>
          <a:graphicData uri="http://schemas.openxmlformats.org/drawingml/2006/table">
            <a:tbl>
              <a:tblPr/>
              <a:tblGrid>
                <a:gridCol w="32148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00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1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/>
                          <a:ea typeface="Times New Roman"/>
                        </a:rPr>
                        <a:t>Planned Dissemination Activities</a:t>
                      </a:r>
                      <a:endParaRPr lang="de-DE" sz="12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/>
                          <a:ea typeface="Times New Roman"/>
                        </a:rPr>
                        <a:t>responsible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Times New Roman"/>
                        </a:rPr>
                        <a:t>Project website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Times New Roman"/>
                        </a:rPr>
                        <a:t>STW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Times New Roman"/>
                        </a:rPr>
                        <a:t>10 publications in relevant journals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Times New Roman"/>
                        </a:rPr>
                        <a:t>all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/>
                          <a:ea typeface="Times New Roman"/>
                        </a:rPr>
                        <a:t>10 contributions to national and international conferences</a:t>
                      </a:r>
                      <a:endParaRPr lang="de-DE" sz="12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Times New Roman"/>
                        </a:rPr>
                        <a:t>all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Times New Roman"/>
                        </a:rPr>
                        <a:t>Organisation of 3 workshops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Times New Roman"/>
                        </a:rPr>
                        <a:t>STW, IPA, EMPA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5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Times New Roman"/>
                        </a:rPr>
                        <a:t>Contributions to conferences of European user groups and associations (e.g. VDMA, Carbon Composites e.V., DGZfP)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Times New Roman"/>
                        </a:rPr>
                        <a:t>all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9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Times New Roman"/>
                        </a:rPr>
                        <a:t>Participation in trade fairs like CONTROL, VISION, etc.</a:t>
                      </a:r>
                      <a:endParaRPr lang="de-DE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/>
                          <a:ea typeface="Times New Roman"/>
                        </a:rPr>
                        <a:t>all</a:t>
                      </a:r>
                      <a:endParaRPr lang="de-DE" sz="12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683568" y="1700808"/>
            <a:ext cx="4202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>
              <a:buClr>
                <a:srgbClr val="528775"/>
              </a:buClr>
            </a:pPr>
            <a:r>
              <a:rPr lang="en-GB" dirty="0"/>
              <a:t>Originally planned dissemination activities: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2775" y="5349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 err="1">
                <a:latin typeface="+mj-lt"/>
                <a:ea typeface="+mj-ea"/>
                <a:cs typeface="+mj-cs"/>
              </a:rPr>
              <a:t>Performed</a:t>
            </a:r>
            <a:r>
              <a:rPr lang="de-DE" sz="3600" b="1" dirty="0">
                <a:latin typeface="+mj-lt"/>
                <a:ea typeface="+mj-ea"/>
                <a:cs typeface="+mj-cs"/>
              </a:rPr>
              <a:t> Dissemination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Activities</a:t>
            </a:r>
            <a:r>
              <a:rPr lang="de-DE" sz="3600" dirty="0">
                <a:latin typeface="+mj-lt"/>
                <a:ea typeface="+mj-ea"/>
                <a:cs typeface="+mj-cs"/>
              </a:rPr>
              <a:t>	</a:t>
            </a: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/>
            </a:r>
            <a:b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</a:b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>	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795289"/>
              </p:ext>
            </p:extLst>
          </p:nvPr>
        </p:nvGraphicFramePr>
        <p:xfrm>
          <a:off x="1259632" y="1772816"/>
          <a:ext cx="6624736" cy="4113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kument" r:id="rId5" imgW="6223000" imgH="5130800" progId="Word.Document.12">
                  <p:embed/>
                </p:oleObj>
              </mc:Choice>
              <mc:Fallback>
                <p:oleObj name="Dokument" r:id="rId5" imgW="6223000" imgH="513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1772816"/>
                        <a:ext cx="6624736" cy="4113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2775" y="5349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 err="1">
                <a:latin typeface="+mj-lt"/>
                <a:ea typeface="+mj-ea"/>
                <a:cs typeface="+mj-cs"/>
              </a:rPr>
              <a:t>Performed</a:t>
            </a:r>
            <a:r>
              <a:rPr lang="de-DE" sz="3600" b="1" dirty="0">
                <a:latin typeface="+mj-lt"/>
                <a:ea typeface="+mj-ea"/>
                <a:cs typeface="+mj-cs"/>
              </a:rPr>
              <a:t> Dissemination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Activities</a:t>
            </a:r>
            <a:r>
              <a:rPr lang="de-DE" sz="3600" dirty="0">
                <a:latin typeface="+mj-lt"/>
                <a:ea typeface="+mj-ea"/>
                <a:cs typeface="+mj-cs"/>
              </a:rPr>
              <a:t>	</a:t>
            </a: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/>
            </a:r>
            <a:b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</a:b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>	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603971"/>
              </p:ext>
            </p:extLst>
          </p:nvPr>
        </p:nvGraphicFramePr>
        <p:xfrm>
          <a:off x="2843808" y="1628800"/>
          <a:ext cx="3886387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kument" r:id="rId5" imgW="6134100" imgH="6705600" progId="Word.Document.12">
                  <p:embed/>
                </p:oleObj>
              </mc:Choice>
              <mc:Fallback>
                <p:oleObj name="Dokument" r:id="rId5" imgW="6134100" imgH="670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628800"/>
                        <a:ext cx="3886387" cy="4248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5817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2775" y="5349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 err="1">
                <a:latin typeface="+mj-lt"/>
                <a:ea typeface="+mj-ea"/>
                <a:cs typeface="+mj-cs"/>
              </a:rPr>
              <a:t>Performed</a:t>
            </a:r>
            <a:r>
              <a:rPr lang="de-DE" sz="3600" b="1" dirty="0">
                <a:latin typeface="+mj-lt"/>
                <a:ea typeface="+mj-ea"/>
                <a:cs typeface="+mj-cs"/>
              </a:rPr>
              <a:t> Dissemination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Activities</a:t>
            </a:r>
            <a:r>
              <a:rPr lang="de-DE" sz="3600" dirty="0">
                <a:latin typeface="+mj-lt"/>
                <a:ea typeface="+mj-ea"/>
                <a:cs typeface="+mj-cs"/>
              </a:rPr>
              <a:t>	</a:t>
            </a: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/>
            </a:r>
            <a:b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</a:b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>	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386070"/>
              </p:ext>
            </p:extLst>
          </p:nvPr>
        </p:nvGraphicFramePr>
        <p:xfrm>
          <a:off x="3419872" y="1556792"/>
          <a:ext cx="4579218" cy="432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kument" r:id="rId5" imgW="6134100" imgH="5791200" progId="Word.Document.12">
                  <p:embed/>
                </p:oleObj>
              </mc:Choice>
              <mc:Fallback>
                <p:oleObj name="Dokument" r:id="rId5" imgW="6134100" imgH="579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1556792"/>
                        <a:ext cx="4579218" cy="432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52113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2775" y="5349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 err="1">
                <a:latin typeface="+mj-lt"/>
                <a:ea typeface="+mj-ea"/>
                <a:cs typeface="+mj-cs"/>
              </a:rPr>
              <a:t>Performed</a:t>
            </a:r>
            <a:r>
              <a:rPr lang="de-DE" sz="3600" b="1" dirty="0">
                <a:latin typeface="+mj-lt"/>
                <a:ea typeface="+mj-ea"/>
                <a:cs typeface="+mj-cs"/>
              </a:rPr>
              <a:t> Dissemination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Activities</a:t>
            </a:r>
            <a:r>
              <a:rPr lang="de-DE" sz="3600" dirty="0">
                <a:latin typeface="+mj-lt"/>
                <a:ea typeface="+mj-ea"/>
                <a:cs typeface="+mj-cs"/>
              </a:rPr>
              <a:t>	</a:t>
            </a: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/>
            </a:r>
            <a:b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</a:b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>	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77951"/>
              </p:ext>
            </p:extLst>
          </p:nvPr>
        </p:nvGraphicFramePr>
        <p:xfrm>
          <a:off x="1416050" y="1854200"/>
          <a:ext cx="63119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kument" r:id="rId5" imgW="6311900" imgH="3149600" progId="Word.Document.12">
                  <p:embed/>
                </p:oleObj>
              </mc:Choice>
              <mc:Fallback>
                <p:oleObj name="Dokument" r:id="rId5" imgW="6311900" imgH="314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6050" y="1854200"/>
                        <a:ext cx="631190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52113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1520" y="332656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3600" b="1" dirty="0" err="1">
                <a:latin typeface="+mj-lt"/>
                <a:ea typeface="+mj-ea"/>
                <a:cs typeface="+mj-cs"/>
              </a:rPr>
              <a:t>Planned</a:t>
            </a:r>
            <a:r>
              <a:rPr lang="de-DE" sz="3600" b="1" dirty="0">
                <a:latin typeface="+mj-lt"/>
                <a:ea typeface="+mj-ea"/>
                <a:cs typeface="+mj-cs"/>
              </a:rPr>
              <a:t> Dissemination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Activities</a:t>
            </a:r>
            <a:r>
              <a:rPr lang="de-DE" sz="3600" b="1" dirty="0">
                <a:latin typeface="+mj-lt"/>
                <a:ea typeface="+mj-ea"/>
                <a:cs typeface="+mj-cs"/>
              </a:rPr>
              <a:t> in 2015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and</a:t>
            </a:r>
            <a:r>
              <a:rPr lang="de-DE" sz="3600" b="1" dirty="0">
                <a:latin typeface="+mj-lt"/>
                <a:ea typeface="+mj-ea"/>
                <a:cs typeface="+mj-cs"/>
              </a:rPr>
              <a:t> in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the</a:t>
            </a:r>
            <a:r>
              <a:rPr lang="de-DE" sz="3600" b="1" dirty="0">
                <a:latin typeface="+mj-lt"/>
                <a:ea typeface="+mj-ea"/>
                <a:cs typeface="+mj-cs"/>
              </a:rPr>
              <a:t> </a:t>
            </a:r>
            <a:r>
              <a:rPr lang="de-DE" sz="3600" b="1" dirty="0" err="1">
                <a:latin typeface="+mj-lt"/>
                <a:ea typeface="+mj-ea"/>
                <a:cs typeface="+mj-cs"/>
              </a:rPr>
              <a:t>future</a:t>
            </a:r>
            <a:r>
              <a:rPr lang="de-DE" sz="3600" dirty="0">
                <a:latin typeface="+mj-lt"/>
                <a:ea typeface="+mj-ea"/>
                <a:cs typeface="+mj-cs"/>
              </a:rPr>
              <a:t>	</a:t>
            </a: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/>
            </a:r>
            <a:b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</a:br>
            <a:r>
              <a:rPr lang="de-DE" sz="2400" b="1" dirty="0">
                <a:solidFill>
                  <a:srgbClr val="179C7D"/>
                </a:solidFill>
                <a:latin typeface="Frutiger LT Com 45 Light" pitchFamily="34" charset="0"/>
              </a:rPr>
              <a:t>	</a:t>
            </a:r>
            <a:endParaRPr lang="de-DE" sz="2400" b="1" dirty="0">
              <a:solidFill>
                <a:srgbClr val="000000"/>
              </a:solidFill>
              <a:latin typeface="Frutiger LT Com 45 Light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87812"/>
              </p:ext>
            </p:extLst>
          </p:nvPr>
        </p:nvGraphicFramePr>
        <p:xfrm>
          <a:off x="1835696" y="1628800"/>
          <a:ext cx="5112568" cy="423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kument" r:id="rId5" imgW="6134100" imgH="5080000" progId="Word.Document.12">
                  <p:embed/>
                </p:oleObj>
              </mc:Choice>
              <mc:Fallback>
                <p:oleObj name="Dokument" r:id="rId5" imgW="6134100" imgH="508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696" y="1628800"/>
                        <a:ext cx="5112568" cy="4234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52113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Bildschirmpräsentation (4:3)</PresentationFormat>
  <Paragraphs>70</Paragraphs>
  <Slides>12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Frutiger LT Com 45 Light</vt:lpstr>
      <vt:lpstr>Times New Roman</vt:lpstr>
      <vt:lpstr>Wingdings</vt:lpstr>
      <vt:lpstr>Larissa</vt:lpstr>
      <vt:lpstr>Dokument</vt:lpstr>
      <vt:lpstr>QualiFibre Qualification and Diagnosis of Carbon and Glass Fibre-Reinforced Composites with Non-Destructive Measurement Technologies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Personalisiertes Assistenzsystem mit bedarfsoptimiertem Akteurs-Netzwerk zur häuslichen Unterstützung und automatischen Situationserkennung PATRONUS</dc:title>
  <dc:creator>Kroll, Julia</dc:creator>
  <cp:lastModifiedBy>Kehren, Katharina</cp:lastModifiedBy>
  <cp:revision>124</cp:revision>
  <dcterms:created xsi:type="dcterms:W3CDTF">2012-01-19T10:01:22Z</dcterms:created>
  <dcterms:modified xsi:type="dcterms:W3CDTF">2021-10-06T06:57:15Z</dcterms:modified>
</cp:coreProperties>
</file>