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www.facebook.com/test" TargetMode="External"/><Relationship Id="rId3" Type="http://schemas.openxmlformats.org/officeDocument/2006/relationships/hyperlink" Target="https://www.instagram.com/test" TargetMode="Externa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11022177" cy="585216"/>
          </a:xfrm>
          <a:prstGeom prst="rect">
            <a:avLst/>
          </a:prstGeom>
          <a:noFill/>
        </p:spPr>
        <p:txBody>
          <a:bodyPr wrap="square"/>
          <a:lstStyle/>
          <a:p>
            <a:pPr algn="l">
              <a:defRPr sz="1200" b="1">
                <a:solidFill>
                  <a:srgbClr val="99512C"/>
                </a:solidFill>
                <a:latin typeface="Montserrat"/>
              </a:defRPr>
            </a:pPr>
            <a:r>
              <a:t>MED - REELS - INHOUSE - MC 2025 05 29 - Cortisol Belly - If you have alcohol belly, just stop drinking alcohol. - AIRIDAS/NENAD - CHARLES - Rron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15584" y="1465783"/>
            <a:ext cx="5785408" cy="2061972"/>
          </a:xfrm>
          <a:prstGeom prst="rect">
            <a:avLst/>
          </a:prstGeom>
          <a:noFill/>
        </p:spPr>
        <p:txBody>
          <a:bodyPr wrap="square"/>
          <a:lstStyle/>
          <a:p>
            <a:pPr algn="l">
              <a:defRPr sz="1600" b="0">
                <a:solidFill>
                  <a:srgbClr val="99512C"/>
                </a:solidFill>
                <a:latin typeface="Montserrat"/>
              </a:defRPr>
            </a:pPr>
            <a:r>
              <a:t>Spend - $348.91</a:t>
            </a:r>
          </a:p>
          <a:p>
            <a:pPr algn="l">
              <a:defRPr sz="1600" b="0">
                <a:solidFill>
                  <a:srgbClr val="99512C"/>
                </a:solidFill>
                <a:latin typeface="Montserrat"/>
              </a:defRPr>
            </a:pPr>
            <a:r>
              <a:t>CAC (Hyros Scientific) - $58.15</a:t>
            </a:r>
          </a:p>
          <a:p>
            <a:pPr algn="l">
              <a:defRPr sz="1600" b="0">
                <a:solidFill>
                  <a:srgbClr val="99512C"/>
                </a:solidFill>
                <a:latin typeface="Montserrat"/>
              </a:defRPr>
            </a:pPr>
            <a:r>
              <a:t>CAC (Hyros Last Click) - $43.61</a:t>
            </a:r>
          </a:p>
          <a:p>
            <a:pPr algn="l">
              <a:defRPr sz="1600" b="0">
                <a:solidFill>
                  <a:srgbClr val="99512C"/>
                </a:solidFill>
                <a:latin typeface="Montserrat"/>
              </a:defRPr>
            </a:pPr>
            <a:r>
              <a:t>CAC (Clicks Only - Northbeam) - $57.58</a:t>
            </a:r>
          </a:p>
          <a:p>
            <a:pPr algn="l">
              <a:defRPr sz="1600" b="0">
                <a:solidFill>
                  <a:srgbClr val="99512C"/>
                </a:solidFill>
                <a:latin typeface="Montserrat"/>
              </a:defRPr>
            </a:pPr>
            <a:r>
              <a:t>CAC (Last non-direct touch - Northbeam) - $43.61</a:t>
            </a:r>
          </a:p>
          <a:p>
            <a:pPr algn="l">
              <a:defRPr sz="1600" b="0">
                <a:solidFill>
                  <a:srgbClr val="228B22"/>
                </a:solidFill>
                <a:latin typeface="Montserrat"/>
              </a:defRPr>
            </a:pPr>
            <a:r>
              <a:t>New Visits (Northbeam) - 51.23%</a:t>
            </a:r>
          </a:p>
          <a:p>
            <a:pPr algn="l">
              <a:defRPr sz="1600" b="0">
                <a:solidFill>
                  <a:srgbClr val="228B22"/>
                </a:solidFill>
                <a:latin typeface="Montserrat"/>
              </a:defRPr>
            </a:pPr>
            <a:r>
              <a:t>ECR (Northbeam) - 3.74%</a:t>
            </a:r>
          </a:p>
          <a:p>
            <a:pPr algn="l">
              <a:defRPr sz="1600" b="0">
                <a:solidFill>
                  <a:srgbClr val="000000"/>
                </a:solidFill>
                <a:latin typeface="Montserrat"/>
              </a:defRPr>
            </a:pPr>
            <a:r>
              <a:t>Date Created - Jul 2, 2025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983126" y="3585362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00" b="1">
                <a:solidFill>
                  <a:srgbClr val="206694"/>
                </a:solidFill>
                <a:latin typeface="Montserrat"/>
              </a:defRPr>
            </a:pPr>
            <a:r>
              <a:rPr>
                <a:hlinkClick r:id="rId2"/>
              </a:rPr>
              <a:t>FB Link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60566" y="3585362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000" b="1">
                <a:solidFill>
                  <a:srgbClr val="206694"/>
                </a:solidFill>
                <a:latin typeface="Montserrat"/>
              </a:defRPr>
            </a:pPr>
            <a:r>
              <a:rPr>
                <a:hlinkClick r:id="rId3"/>
              </a:rPr>
              <a:t>IG Link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83126" y="2329891"/>
            <a:ext cx="1176832" cy="5852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000000"/>
                </a:solidFill>
                <a:latin typeface="Montserrat"/>
              </a:defRPr>
            </a:pPr>
            <a:r>
              <a:t>AA1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