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f179b32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f179b32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1" Type="http://schemas.openxmlformats.org/officeDocument/2006/relationships/image" Target="../media/image7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hyperlink" Target="https://www.facebook.com/100063662435276/posts/1477483451050389/" TargetMode="External"/><Relationship Id="rId8" Type="http://schemas.openxmlformats.org/officeDocument/2006/relationships/hyperlink" Target="https://www.instagram.com/p/DLnxS39AFQx/#advertis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5394" l="12402" r="14121" t="-4702"/>
          <a:stretch/>
        </p:blipFill>
        <p:spPr>
          <a:xfrm rot="-5400005">
            <a:off x="6826257" y="960002"/>
            <a:ext cx="3132279" cy="1503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YZE Mushroom Coffee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093" y="4649852"/>
            <a:ext cx="716210" cy="18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5142" y="495347"/>
            <a:ext cx="1092701" cy="1560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467" y="863700"/>
            <a:ext cx="1834020" cy="13608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302633" y="1113356"/>
            <a:ext cx="1833900" cy="3132300"/>
          </a:xfrm>
          <a:prstGeom prst="rect">
            <a:avLst/>
          </a:prstGeom>
          <a:solidFill>
            <a:srgbClr val="EAEEF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034872" y="1075800"/>
            <a:ext cx="48117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5839"/>
              </a:buClr>
              <a:buSzPts val="800"/>
              <a:buFont typeface="Montserrat"/>
              <a:buChar char="●"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Spend - </a:t>
            </a: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$348.91</a:t>
            </a:r>
            <a:r>
              <a:rPr b="1" lang="en" sz="800">
                <a:solidFill>
                  <a:srgbClr val="C9583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800">
                <a:solidFill>
                  <a:srgbClr val="5CBF64"/>
                </a:solidFill>
                <a:latin typeface="Montserrat"/>
                <a:ea typeface="Montserrat"/>
                <a:cs typeface="Montserrat"/>
                <a:sym typeface="Montserrat"/>
              </a:rPr>
              <a:t>67.7%</a:t>
            </a:r>
            <a:endParaRPr b="1" sz="800">
              <a:solidFill>
                <a:srgbClr val="5CBF6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Montserrat"/>
              <a:buChar char="●"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CAC (Hyros Scientific) - $58.15</a:t>
            </a:r>
            <a:endParaRPr b="1" sz="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Montserrat"/>
              <a:buChar char="●"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CAC (Hyros Last Click) - $43.61</a:t>
            </a:r>
            <a:endParaRPr b="1" sz="8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rgbClr val="C95839"/>
              </a:buClr>
              <a:buSzPts val="800"/>
              <a:buFont typeface="Montserrat"/>
              <a:buChar char="●"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CAC (Clicks Only - Northbeam) - </a:t>
            </a: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$57.58</a:t>
            </a:r>
            <a:r>
              <a:rPr b="1" lang="en" sz="800">
                <a:solidFill>
                  <a:srgbClr val="C9583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800">
                <a:solidFill>
                  <a:srgbClr val="5CBF64"/>
                </a:solidFill>
                <a:latin typeface="Montserrat"/>
                <a:ea typeface="Montserrat"/>
                <a:cs typeface="Montserrat"/>
                <a:sym typeface="Montserrat"/>
              </a:rPr>
              <a:t>(86.2%)</a:t>
            </a:r>
            <a:endParaRPr b="1" sz="800">
              <a:solidFill>
                <a:srgbClr val="C958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rgbClr val="C95839"/>
              </a:buClr>
              <a:buSzPts val="800"/>
              <a:buFont typeface="Montserrat"/>
              <a:buChar char="●"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CAC (Last non-direct touch - Northbeam) - </a:t>
            </a: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$43.61 </a:t>
            </a:r>
            <a:r>
              <a:rPr b="1" lang="en" sz="800">
                <a:solidFill>
                  <a:srgbClr val="C95839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(∞%)</a:t>
            </a:r>
            <a:r>
              <a:rPr b="1" lang="en" sz="800">
                <a:solidFill>
                  <a:srgbClr val="C9583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800">
              <a:solidFill>
                <a:srgbClr val="C958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rgbClr val="C95839"/>
              </a:buClr>
              <a:buSzPts val="800"/>
              <a:buFont typeface="Montserrat"/>
              <a:buChar char="●"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New Visits ( Northbeam) - </a:t>
            </a: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51.23%</a:t>
            </a:r>
            <a:r>
              <a:rPr b="1" lang="en" sz="800">
                <a:solidFill>
                  <a:srgbClr val="C9583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800">
                <a:solidFill>
                  <a:srgbClr val="CA583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800">
                <a:solidFill>
                  <a:srgbClr val="5CBF6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20.4%</a:t>
            </a:r>
            <a:r>
              <a:rPr b="1" lang="en" sz="800">
                <a:solidFill>
                  <a:srgbClr val="CA5839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800">
              <a:solidFill>
                <a:srgbClr val="CA58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rgbClr val="C95839"/>
              </a:buClr>
              <a:buSzPts val="800"/>
              <a:buFont typeface="Montserrat"/>
              <a:buChar char="●"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ECR (Northbeam) - </a:t>
            </a: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3.74%</a:t>
            </a:r>
            <a:r>
              <a:rPr b="1" lang="en" sz="800">
                <a:solidFill>
                  <a:srgbClr val="C95839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800">
                <a:solidFill>
                  <a:srgbClr val="5CBF64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603.2%</a:t>
            </a:r>
            <a:endParaRPr b="1" sz="800">
              <a:solidFill>
                <a:srgbClr val="CA583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5839"/>
              </a:buClr>
              <a:buSzPts val="800"/>
              <a:buFont typeface="Montserrat"/>
              <a:buChar char="●"/>
            </a:pP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Date Created - </a:t>
            </a:r>
            <a:r>
              <a:rPr b="1" lang="en" sz="8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Jul 2, 2025</a:t>
            </a:r>
            <a:endParaRPr b="1" sz="800">
              <a:solidFill>
                <a:srgbClr val="C958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309851" y="2545650"/>
            <a:ext cx="7707900" cy="2292600"/>
          </a:xfrm>
          <a:prstGeom prst="rect">
            <a:avLst/>
          </a:prstGeom>
          <a:solidFill>
            <a:srgbClr val="EAEEF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02630" y="270538"/>
            <a:ext cx="8089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1200">
                <a:solidFill>
                  <a:srgbClr val="C95839"/>
                </a:solidFill>
                <a:latin typeface="Montserrat"/>
                <a:ea typeface="Montserrat"/>
                <a:cs typeface="Montserrat"/>
                <a:sym typeface="Montserrat"/>
              </a:rPr>
              <a:t>MED - REELS - INHOUSE - MC 2025 05 29 - Cortisol Belly - If you have alcohol belly, just stop drinking alcohol. - AIRIDAS/NENAD - CHARLES - Rron</a:t>
            </a:r>
            <a:endParaRPr b="1" sz="1200">
              <a:solidFill>
                <a:srgbClr val="C958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136519" y="2099250"/>
            <a:ext cx="1723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FB Link</a:t>
            </a:r>
            <a:endParaRPr b="1" sz="1000" u="sng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IG Link</a:t>
            </a:r>
            <a:endParaRPr b="1" sz="1000" u="sng">
              <a:solidFill>
                <a:srgbClr val="0097A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36525" y="1622963"/>
            <a:ext cx="8259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C95839"/>
                </a:solidFill>
                <a:latin typeface="Montserrat"/>
                <a:ea typeface="Montserrat"/>
                <a:cs typeface="Montserrat"/>
                <a:sym typeface="Montserrat"/>
              </a:rPr>
              <a:t>AA1</a:t>
            </a:r>
            <a:endParaRPr b="1" sz="1500">
              <a:solidFill>
                <a:srgbClr val="C9583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44798" y="2911683"/>
            <a:ext cx="4572951" cy="1560525"/>
          </a:xfrm>
          <a:prstGeom prst="rect">
            <a:avLst/>
          </a:prstGeom>
          <a:solidFill>
            <a:srgbClr val="EAEEF6"/>
          </a:solidFill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625" y="1113350"/>
            <a:ext cx="1834000" cy="3177174"/>
          </a:xfrm>
          <a:prstGeom prst="rect">
            <a:avLst/>
          </a:prstGeom>
          <a:solidFill>
            <a:srgbClr val="EAEEF6"/>
          </a:solidFill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36625" y="3227540"/>
            <a:ext cx="2308276" cy="928800"/>
          </a:xfrm>
          <a:prstGeom prst="rect">
            <a:avLst/>
          </a:prstGeom>
          <a:solidFill>
            <a:srgbClr val="EAEEF6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