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2666" y="270662"/>
            <a:ext cx="8089696" cy="4389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0">
                <a:solidFill>
                  <a:srgbClr val="000000"/>
                </a:solidFill>
                <a:latin typeface="Montserrat"/>
              </a:defRPr>
            </a:pPr>
            <a:r>
              <a:t>Sample Campaign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6952" y="1623060"/>
            <a:ext cx="825703" cy="4325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solidFill>
                  <a:srgbClr val="000000"/>
                </a:solidFill>
                <a:latin typeface="Montserrat"/>
              </a:defRPr>
            </a:pPr>
            <a:r>
              <a:t>AA1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6952" y="2099462"/>
            <a:ext cx="1723644" cy="4462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0">
                <a:solidFill>
                  <a:srgbClr val="000000"/>
                </a:solidFill>
                <a:latin typeface="Montserrat"/>
              </a:defRPr>
            </a:pPr>
            <a:r>
              <a:t>FB Link</a:t>
            </a:r>
            <a:br/>
            <a:r>
              <a:t>IG Link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4893" y="1076248"/>
            <a:ext cx="4811572" cy="10543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0">
                <a:solidFill>
                  <a:srgbClr val="000000"/>
                </a:solidFill>
                <a:latin typeface="Montserrat"/>
              </a:defRPr>
            </a:pPr>
            <a:r>
              <a:t>Spend - $348.91</a:t>
            </a:r>
            <a:br/>
            <a:r>
              <a:t>CAC (Hyros Scientific) - $58.15</a:t>
            </a:r>
            <a:br/>
            <a:r>
              <a:t>CAC (Hyros Last Click) - $43.61</a:t>
            </a:r>
            <a:br/>
            <a:r>
              <a:t>CAC (Clicks Only - Northbeam) - $57.58</a:t>
            </a:r>
            <a:br/>
            <a:r>
              <a:t>CAC (Last non-direct touch - Northbeam) - $43.61</a:t>
            </a:r>
            <a:br/>
            <a:r>
              <a:t>New Visits (Northbeam) - 51.23%</a:t>
            </a:r>
            <a:br/>
            <a:r>
              <a:t>ECR (Northbeam) - 3.74%</a:t>
            </a:r>
            <a:br/>
            <a:r>
              <a:t>Date Created - Jul 2, 2025</a:t>
            </a:r>
          </a:p>
        </p:txBody>
      </p:sp>
      <p:pic>
        <p:nvPicPr>
          <p:cNvPr id="6" name="Picture 5" descr="sample_ma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115568"/>
            <a:ext cx="1837943" cy="3172968"/>
          </a:xfrm>
          <a:prstGeom prst="rect">
            <a:avLst/>
          </a:prstGeom>
        </p:spPr>
      </p:pic>
      <p:pic>
        <p:nvPicPr>
          <p:cNvPr id="7" name="Picture 6" descr="sample_tab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984" y="2907792"/>
            <a:ext cx="4572000" cy="1563624"/>
          </a:xfrm>
          <a:prstGeom prst="rect">
            <a:avLst/>
          </a:prstGeom>
        </p:spPr>
      </p:pic>
      <p:pic>
        <p:nvPicPr>
          <p:cNvPr id="8" name="Picture 7" descr="sample_ch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696" y="3227832"/>
            <a:ext cx="2304288" cy="932688"/>
          </a:xfrm>
          <a:prstGeom prst="rect">
            <a:avLst/>
          </a:prstGeom>
        </p:spPr>
      </p:pic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48" y="4654296"/>
            <a:ext cx="713232" cy="192024"/>
          </a:xfrm>
          <a:prstGeom prst="rect">
            <a:avLst/>
          </a:prstGeom>
        </p:spPr>
      </p:pic>
      <p:pic>
        <p:nvPicPr>
          <p:cNvPr id="10" name="Picture 9" descr="left_brush_strok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344" y="859536"/>
            <a:ext cx="1837943" cy="137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2666" y="270662"/>
            <a:ext cx="8089696" cy="4389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0">
                <a:solidFill>
                  <a:srgbClr val="000000"/>
                </a:solidFill>
                <a:latin typeface="Montserrat"/>
              </a:defRPr>
            </a:pPr>
            <a:r>
              <a:t>Sample Campaign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6952" y="1623060"/>
            <a:ext cx="825703" cy="4325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>
                <a:solidFill>
                  <a:srgbClr val="000000"/>
                </a:solidFill>
                <a:latin typeface="Montserrat"/>
              </a:defRPr>
            </a:pPr>
            <a:r>
              <a:t>AA2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6952" y="2099462"/>
            <a:ext cx="1723644" cy="4462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0">
                <a:solidFill>
                  <a:srgbClr val="000000"/>
                </a:solidFill>
                <a:latin typeface="Montserrat"/>
              </a:defRPr>
            </a:pPr>
            <a:r>
              <a:t>FB Link</a:t>
            </a:r>
            <a:br/>
            <a:r>
              <a:t>IG Link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34893" y="1076248"/>
            <a:ext cx="4811572" cy="10543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0">
                <a:solidFill>
                  <a:srgbClr val="000000"/>
                </a:solidFill>
                <a:latin typeface="Montserrat"/>
              </a:defRPr>
            </a:pPr>
            <a:r>
              <a:t>Spend - $250.00</a:t>
            </a:r>
            <a:br/>
            <a:r>
              <a:t>CAC (Hyros Scientific) - $45.20</a:t>
            </a:r>
            <a:br/>
            <a:r>
              <a:t>CAC (Hyros Last Click) - $38.50</a:t>
            </a:r>
            <a:br/>
            <a:r>
              <a:t>CAC (Clicks Only - Northbeam) - $52.30</a:t>
            </a:r>
            <a:br/>
            <a:r>
              <a:t>CAC (Last non-direct touch - Northbeam) - $40.10</a:t>
            </a:r>
            <a:br/>
            <a:r>
              <a:t>New Visits (Northbeam) - 48.75%</a:t>
            </a:r>
            <a:br/>
            <a:r>
              <a:t>ECR (Northbeam) - 4.20%</a:t>
            </a:r>
            <a:br/>
            <a:r>
              <a:t>Date Created - Jul 3, 2025</a:t>
            </a:r>
          </a:p>
        </p:txBody>
      </p:sp>
      <p:pic>
        <p:nvPicPr>
          <p:cNvPr id="6" name="Picture 5" descr="sample_ma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115568"/>
            <a:ext cx="1837943" cy="3172968"/>
          </a:xfrm>
          <a:prstGeom prst="rect">
            <a:avLst/>
          </a:prstGeom>
        </p:spPr>
      </p:pic>
      <p:pic>
        <p:nvPicPr>
          <p:cNvPr id="7" name="Picture 6" descr="sample_tab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984" y="2907792"/>
            <a:ext cx="4572000" cy="1563624"/>
          </a:xfrm>
          <a:prstGeom prst="rect">
            <a:avLst/>
          </a:prstGeom>
        </p:spPr>
      </p:pic>
      <p:pic>
        <p:nvPicPr>
          <p:cNvPr id="8" name="Picture 7" descr="sample_ch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696" y="3227832"/>
            <a:ext cx="2304288" cy="932688"/>
          </a:xfrm>
          <a:prstGeom prst="rect">
            <a:avLst/>
          </a:prstGeom>
        </p:spPr>
      </p:pic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048" y="4654296"/>
            <a:ext cx="713232" cy="192024"/>
          </a:xfrm>
          <a:prstGeom prst="rect">
            <a:avLst/>
          </a:prstGeom>
        </p:spPr>
      </p:pic>
      <p:pic>
        <p:nvPicPr>
          <p:cNvPr id="10" name="Picture 9" descr="left_brush_strok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344" y="859536"/>
            <a:ext cx="1837943" cy="137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