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  <p:embeddedFont>
      <p:font typeface="Oswald"/>
      <p:regular r:id="rId43"/>
      <p:bold r:id="rId44"/>
    </p:embeddedFont>
    <p:embeddedFont>
      <p:font typeface="Source Sans Pro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44" Type="http://schemas.openxmlformats.org/officeDocument/2006/relationships/font" Target="fonts/Oswald-bold.fntdata"/><Relationship Id="rId43" Type="http://schemas.openxmlformats.org/officeDocument/2006/relationships/font" Target="fonts/Oswald-regular.fntdata"/><Relationship Id="rId46" Type="http://schemas.openxmlformats.org/officeDocument/2006/relationships/font" Target="fonts/SourceSansPro-bold.fntdata"/><Relationship Id="rId45" Type="http://schemas.openxmlformats.org/officeDocument/2006/relationships/font" Target="fonts/SourceSansPr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SourceSansPro-boldItalic.fntdata"/><Relationship Id="rId47" Type="http://schemas.openxmlformats.org/officeDocument/2006/relationships/font" Target="fonts/SourceSansPro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aleway-regular.fntdata"/><Relationship Id="rId32" Type="http://schemas.openxmlformats.org/officeDocument/2006/relationships/slide" Target="slides/slide27.xml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t.wikipedia.org/wiki/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t.wikipedia.org/wiki/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HTML/Element" TargetMode="External"/><Relationship Id="rId3" Type="http://schemas.openxmlformats.org/officeDocument/2006/relationships/hyperlink" Target="https://google.github.io/styleguide/htmlcssguide.x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HTML/Element/title" TargetMode="External"/><Relationship Id="rId3" Type="http://schemas.openxmlformats.org/officeDocument/2006/relationships/hyperlink" Target="https://developer.mozilla.org/en-US/docs/Web/HTML/Element/base" TargetMode="External"/><Relationship Id="rId4" Type="http://schemas.openxmlformats.org/officeDocument/2006/relationships/hyperlink" Target="https://developer.mozilla.org/en-US/docs/Web/HTML/Element/link" TargetMode="External"/><Relationship Id="rId9" Type="http://schemas.openxmlformats.org/officeDocument/2006/relationships/hyperlink" Target="https://developer.mozilla.org/en-US/docs/Learn/HTML/Introduction_to_HTML/The_head_metadata_in_HTML" TargetMode="External"/><Relationship Id="rId5" Type="http://schemas.openxmlformats.org/officeDocument/2006/relationships/hyperlink" Target="https://developer.mozilla.org/en-US/docs/Web/HTML/Element/style" TargetMode="External"/><Relationship Id="rId6" Type="http://schemas.openxmlformats.org/officeDocument/2006/relationships/hyperlink" Target="https://developer.mozilla.org/en-US/docs/Web/HTML/Element/meta" TargetMode="External"/><Relationship Id="rId7" Type="http://schemas.openxmlformats.org/officeDocument/2006/relationships/hyperlink" Target="https://developer.mozilla.org/en-US/docs/Web/HTML/Element/script" TargetMode="External"/><Relationship Id="rId8" Type="http://schemas.openxmlformats.org/officeDocument/2006/relationships/hyperlink" Target="https://developer.mozilla.org/en-US/docs/Web/HTML/Element/noscript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Learn/HTML/Introduction_to_HTML/HTML_text_fundamental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HTML/Element/a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Learn/HTML/Introduction_to_HTML/Document_and_website_structure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t.wikipedia.org/wiki/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- tekstas su papildomomis galimybėmis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Language - žymėjimo kalba, kurios pagrindinis tikslas - pažymėti skirtingas dokumento dalis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https://lt.wikipedia.org/wiki/HTML</a:t>
            </a:r>
            <a:r>
              <a:rPr lang="en"/>
              <a:t> - elementų tipai: Struktūrinius, Prezentacinius, Hipertekstinius, Kiti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- tekstas su papildomomis galimybėmis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Language - žymėjimo kalba, kurios pagrindinis tikslas - pažymėti skirtingas dokumento dalis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https://lt.wikipedia.org/wiki/HTML</a:t>
            </a:r>
            <a:r>
              <a:rPr lang="en"/>
              <a:t> - elementų tipai: Struktūrinius, Prezentacinius, Hipertekstinius, Kiti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HTML5 elements: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https://developer.mozilla.org/en-US/docs/Web/HTML/Element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style guide: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https://google.github.io/styleguide/htmlcssguide.xml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Užduotis: </a:t>
            </a:r>
            <a:br>
              <a:rPr b="1" lang="en"/>
            </a:br>
            <a:r>
              <a:rPr lang="en"/>
              <a:t>- Išbandyti skirtingus elementus, parašyti kažką panašaus į mano HTML</a:t>
            </a:r>
            <a:endParaRPr/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yra </a:t>
            </a:r>
            <a:r>
              <a:rPr lang="en"/>
              <a:t>naujausias</a:t>
            </a:r>
            <a:r>
              <a:rPr lang="en"/>
              <a:t> penktos revizijos (</a:t>
            </a:r>
            <a:r>
              <a:rPr lang="en"/>
              <a:t>World Wide Web Consortium, W3C</a:t>
            </a:r>
            <a:r>
              <a:rPr lang="en"/>
              <a:t>) standartas kurį mes naudosime.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Užduotis: </a:t>
            </a:r>
            <a:br>
              <a:rPr lang="en"/>
            </a:br>
            <a:r>
              <a:rPr lang="en"/>
              <a:t>- </a:t>
            </a:r>
            <a:r>
              <a:rPr lang="en"/>
              <a:t>Kad pažymėti jog dokumentas naudoja HTML5 standartą, rašome: </a:t>
            </a:r>
            <a:r>
              <a:rPr lang="en" sz="1050">
                <a:solidFill>
                  <a:srgbClr val="70809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" sz="1050">
                <a:solidFill>
                  <a:srgbClr val="70809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- </a:t>
            </a:r>
            <a:r>
              <a:rPr lang="en"/>
              <a:t>Taip pat mums reikia nurodyti simbolių koduotę, tai padarome su: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990055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050">
                <a:solidFill>
                  <a:srgbClr val="66990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- Pridėkime puslapio pavadinimą, kuris bus matomas tab’e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990055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/>
              <a:t>sekcija skirta bendrai informacija apie dokumentą. Joje gali būti šie tag’ai: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2"/>
              </a:rPr>
              <a:t>&lt;title&gt;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&lt;base&gt;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&lt;link&gt;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&lt;style&gt;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&lt;meta&gt;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&lt;script&gt;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&lt;noscript&gt;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9"/>
              </a:rPr>
              <a:t>https://developer.mozilla.org/en-US/docs/Learn/HTML/Introduction_to_HTML/The_head_metadata_in_HTML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Kursą suskirsčiau į 3 dalis, kurios yra būtinos norint sukurti veikiančią web aplikaciją.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dalis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 sukurti veikiantį puslapį kurį galėtume patalpinti internete - mums užtenka ir HTML.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 norime, kad jis turėtų gražesnį stilių - reikia aprašyti jo stilių CSS pagalba.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dalis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kursime puslapius, kurių dizainas yra sugalvotas ir paruoštas web dizainerio. Tad būtina jį mokėti sukarpyti.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 neturime paruošto dizaino, dažnai egzistuoja tam tikros gairės (guidelines) apibrėžiančios stilistiką.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dalis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programavimo kalbos pagalba mes galime pridėti puslapiui interaktyvumo bei logikos, integruoti kitų puslapių duomenis ir t.t.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Dabar populiarios SPA (single page aplications) aplikacijos, kurios kuriamos su tokiomis JS bibliotekomis kaip Angular, React, Vue, Ember, Knockout.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Antraštės ir tekstas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https://developer.mozilla.org/en-US/docs/Learn/HTML/Introduction_to_HTML/HTML_text_fundamentals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D4E5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Active learning: Adding attributes to an element</a:t>
            </a:r>
            <a:endParaRPr b="1" sz="1300">
              <a:solidFill>
                <a:srgbClr val="4D4E5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Užduotis: </a:t>
            </a:r>
            <a:b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Another example of an element is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2"/>
              </a:rPr>
              <a:t>&lt;a&gt;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— this stands for anchor, and will make the piece of text it wraps around into a hyperlink. This can take a number of attributes, but two are as follows:</a:t>
            </a:r>
            <a:endParaRPr sz="1050">
              <a:solidFill>
                <a:srgbClr val="3B3C4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3B3C40"/>
              </a:buClr>
              <a:buSzPts val="1050"/>
              <a:buFont typeface="Open Sans"/>
              <a:buChar char="●"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This attribute specifies as its value the web address that you want the link to point to; where the browser navigates to when the link is clicked. For example, 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href="https://www.mozilla.org/"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50">
              <a:solidFill>
                <a:srgbClr val="3B3C4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C40"/>
              </a:buClr>
              <a:buSzPts val="1050"/>
              <a:buFont typeface="Open Sans"/>
              <a:buChar char="●"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The 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attribute specifies extra information about the link, such as what the page is that you are linking to. For example, 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title="The Mozilla homepage"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This will appear as a tooltip when hovered over.</a:t>
            </a:r>
            <a:endParaRPr sz="1050">
              <a:solidFill>
                <a:srgbClr val="3B3C4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https://developer.mozilla.org/en-US/docs/Learn/HTML/Introduction_to_HTML/Document_and_website_structure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 kalbėsime apie 3 punktą pavadinimu Klientas. Dar kitaip vadinama angliškai client-side, o lietuviškai vartotojo sąsaja.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Kliento dalyje</a:t>
            </a:r>
            <a:r>
              <a:rPr lang="en"/>
              <a:t> vartotojo sąsaja atvaizduojama naršyklėje bet kokiame įrenginyje.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programavimas yra susijęs su naršykle ir viskas ką siunčiame jai. Tai html, css, javascript, paveiksliukai ir viskas kita.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Naršyklėje veikia skriptai/programos, kurios moka daryti užklausas į serverį.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Serveryje pusėje veikia back-end kalbų scripts/programos, kurios moka apdoroti užklausas ir išsiųsti atgal rezultatą.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skirtas sukurti puslapio struktūrai ir turinio atvaizdavimui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nusakyti, kaip atrodo puslapis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- pridėti dinamiškumo, interaktyvumo.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- tekstas su papildomomis galimybėmis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Language - žymėjimo kalba, kurios pagrindinis tikslas - pažymėti skirtingas dokumento dalis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https://lt.wikipedia.org/wiki/HTML</a:t>
            </a:r>
            <a:r>
              <a:rPr lang="en"/>
              <a:t> - elementų tipai: Struktūrinius, Prezentacinius, Hipertekstinius, Kiti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31333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1333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i="0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309" y="2571600"/>
            <a:ext cx="2524665" cy="181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b="0" i="1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b="0" i="0" lang="en" sz="9600" u="none" cap="none" strike="noStrik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50" y="3521962"/>
            <a:ext cx="1353227" cy="9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1418288" y="648725"/>
            <a:ext cx="6723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B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4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31333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1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120" name="Shape 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B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47" y="704270"/>
            <a:ext cx="778444" cy="56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1333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rgbClr val="31333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543878" y="648725"/>
            <a:ext cx="6597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.org/TR/html5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5.jp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HTML/Element" TargetMode="External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 End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yra HTML?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71900" y="1439850"/>
            <a:ext cx="8281200" cy="329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Apibrėžia dokumento struktūrą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Turinys yra pažymėtas žymėmis ⇒ </a:t>
            </a:r>
            <a:r>
              <a:rPr b="1" lang="en"/>
              <a:t>tags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Žymės dažniausiai eina poromis ir turi atidarymo bei uždarymo žymes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Žymes ir visa tai kas tarp jų vadiname </a:t>
            </a:r>
            <a:r>
              <a:rPr b="1" lang="en"/>
              <a:t>HTML elementu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standartizuoja </a:t>
            </a:r>
            <a:r>
              <a:rPr lang="en" u="sng">
                <a:solidFill>
                  <a:schemeClr val="hlink"/>
                </a:solidFill>
                <a:hlinkClick r:id="rId3"/>
              </a:rPr>
              <a:t>W3 konsorciumas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Paskutinė HTML standarto versija yra </a:t>
            </a:r>
            <a:r>
              <a:rPr b="1" lang="en"/>
              <a:t>5.2</a:t>
            </a:r>
            <a:endParaRPr b="1"/>
          </a:p>
        </p:txBody>
      </p:sp>
      <p:pic>
        <p:nvPicPr>
          <p:cNvPr descr="Vaizdo rezultatas pagal užklausą „html5“"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725" y="3601775"/>
            <a:ext cx="1128375" cy="11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galimybės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439850"/>
            <a:ext cx="8281200" cy="329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Paskelbti dokumentus internete su: antraštėmis, tekstu, paveiksliukais, lentelėmis..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Gauti informaciją paspaudus ant nuorodos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Formų dėka, galima keistis informacija su serveriais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Įterpti kitokį turinį, kaip video, audio ar visai kitą aplikaciją į dokumentą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Žymė (en. tag)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25" y="1703625"/>
            <a:ext cx="7820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rašyti HTML?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Žymių pavadinimai rašomi iš mažųjų raidžių</a:t>
            </a:r>
            <a:br>
              <a:rPr lang="en"/>
            </a:b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Bloko elementai kaip </a:t>
            </a:r>
            <a:r>
              <a:rPr b="1" lang="en"/>
              <a:t>&lt;div&gt;</a:t>
            </a:r>
            <a:r>
              <a:rPr lang="en"/>
              <a:t> turi būti rašomi naujoje eilutėje</a:t>
            </a:r>
            <a:br>
              <a:rPr lang="en"/>
            </a:b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Elementai kurie yra kitų elementų viduje turi būti labiau atitraukti iš kairės pusės (indent)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Įrankiai kuriuos naudosime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00" y="1583674"/>
            <a:ext cx="3131400" cy="161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4" y="1583675"/>
            <a:ext cx="2577924" cy="14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" type="body"/>
          </p:nvPr>
        </p:nvSpPr>
        <p:spPr>
          <a:xfrm>
            <a:off x="744250" y="3451550"/>
            <a:ext cx="3312900" cy="12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arba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Sublime, Atom, Notepad++, WebStorm, Vim, Emacs, ...</a:t>
            </a:r>
            <a:endParaRPr b="1"/>
          </a:p>
        </p:txBody>
      </p:sp>
      <p:sp>
        <p:nvSpPr>
          <p:cNvPr id="241" name="Shape 241"/>
          <p:cNvSpPr txBox="1"/>
          <p:nvPr/>
        </p:nvSpPr>
        <p:spPr>
          <a:xfrm>
            <a:off x="1203150" y="2774850"/>
            <a:ext cx="277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https://code.visualstudio.com/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057150" y="2089600"/>
            <a:ext cx="136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endParaRPr sz="9600"/>
          </a:p>
        </p:txBody>
      </p:sp>
      <p:sp>
        <p:nvSpPr>
          <p:cNvPr id="243" name="Shape 243"/>
          <p:cNvSpPr txBox="1"/>
          <p:nvPr/>
        </p:nvSpPr>
        <p:spPr>
          <a:xfrm>
            <a:off x="5361088" y="3514500"/>
            <a:ext cx="30000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arba 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Vaizdo rezultatas pagal užklausą „firefox“"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613" y="4008871"/>
            <a:ext cx="1736946" cy="6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title"/>
          </p:nvPr>
        </p:nvSpPr>
        <p:spPr>
          <a:xfrm>
            <a:off x="430800" y="2056050"/>
            <a:ext cx="8282400" cy="103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&lt;code 1&gt;</a:t>
            </a:r>
            <a:endParaRPr sz="6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850" y="1098675"/>
            <a:ext cx="58674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Dokumento tipo elementas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2250275"/>
            <a:ext cx="8520600" cy="231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Pirmas elementas HTML dokumente, rašomas prieš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"/>
              <a:t> tag’ą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Pasako naršyklei, koks domumento tipas. Naudosime </a:t>
            </a:r>
            <a:r>
              <a:rPr b="1" lang="en"/>
              <a:t>HTML5 </a:t>
            </a:r>
            <a:r>
              <a:rPr lang="en"/>
              <a:t>standartą.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7016350" cy="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"/>
              <a:t> elementas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2950375"/>
            <a:ext cx="8520600" cy="161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Žymi pagrindinį dokumento elementą (</a:t>
            </a:r>
            <a:r>
              <a:rPr b="1" lang="en"/>
              <a:t>root element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Jame turi būti patalpinti </a:t>
            </a:r>
            <a:r>
              <a:rPr b="1" lang="en"/>
              <a:t>visi kiti</a:t>
            </a:r>
            <a:r>
              <a:rPr lang="en"/>
              <a:t> dokumento elementai</a:t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7000"/>
            <a:ext cx="6806324" cy="1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3557600"/>
            <a:ext cx="8520600" cy="13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"/>
              <a:t> elemente talpinamos instrukcijos naršyklei ir kita meta informacija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Title</a:t>
            </a:r>
            <a:r>
              <a:rPr lang="en"/>
              <a:t> - tai ką matome ant tab’o pavadinime ir pvz. paieškos rezultatuose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Stiliaus failai taip pat aprašomi čia</a:t>
            </a:r>
            <a:endParaRPr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"/>
              <a:t> elementas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7000"/>
            <a:ext cx="6806324" cy="12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1478526"/>
            <a:ext cx="8215324" cy="19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Apžvalga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64029" y="1059402"/>
            <a:ext cx="2466600" cy="3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FFFF"/>
                </a:solidFill>
              </a:rPr>
            </a:br>
            <a:r>
              <a:rPr b="1" lang="en" sz="1800">
                <a:solidFill>
                  <a:srgbClr val="FFFFFF"/>
                </a:solidFill>
              </a:rPr>
              <a:t>HTML ir CSS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HTML5 rašymas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Stiliaus rašymas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Formos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Puslapio išdėstymas (</a:t>
            </a:r>
            <a:r>
              <a:rPr i="1" lang="en">
                <a:solidFill>
                  <a:srgbClr val="FFFFFF"/>
                </a:solidFill>
              </a:rPr>
              <a:t>en. </a:t>
            </a:r>
            <a:r>
              <a:rPr lang="en">
                <a:solidFill>
                  <a:srgbClr val="FFFFFF"/>
                </a:solidFill>
              </a:rPr>
              <a:t>layout)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46550" y="1059400"/>
            <a:ext cx="2367300" cy="3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lt1"/>
                </a:solidFill>
              </a:rPr>
            </a:br>
            <a:r>
              <a:rPr b="1" lang="en" sz="1800">
                <a:solidFill>
                  <a:schemeClr val="lt1"/>
                </a:solidFill>
              </a:rPr>
              <a:t>Dizaino karpymas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PSD -&gt;  HTML + CSS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Photoshop pagrindiniai įrankiai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Responsive dizainas (Bootstrap)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444250" y="1059400"/>
            <a:ext cx="3260400" cy="37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FFFF"/>
                </a:solidFill>
              </a:rPr>
            </a:br>
            <a:r>
              <a:rPr b="1" lang="en" sz="1800">
                <a:solidFill>
                  <a:srgbClr val="FFFFFF"/>
                </a:solidFill>
              </a:rPr>
              <a:t>JavaScript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Kalbos pagrindai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DOM įvykiai, manipuliavimas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AJAX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VUE.js įvadas / daugiau JS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2846550" y="1263900"/>
            <a:ext cx="0" cy="3468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3843350"/>
            <a:ext cx="8520600" cy="107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Žymi pagrindinį matomą puslapio turinį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Turėtų būti tik vienas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"/>
              <a:t> elementas</a:t>
            </a:r>
            <a:endParaRPr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"/>
              <a:t> elementas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5" y="1432700"/>
            <a:ext cx="4157674" cy="22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Kokius dar galiu rašyti elementus?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4629156"/>
            <a:ext cx="8520600" cy="3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https://developer.mozilla.org/en-US/docs/Web/HTML/Element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50" y="1401300"/>
            <a:ext cx="6306237" cy="3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naudojami elementai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71900" y="1919075"/>
            <a:ext cx="8222100" cy="303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&lt;d</a:t>
            </a:r>
            <a:r>
              <a:rPr lang="en"/>
              <a:t>iv&gt; ir &lt;span&gt;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&lt;a href=””&gt;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&lt;h1&gt; .. &lt;h6&gt;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&lt;p&gt;, &lt;strong&gt;, &lt;i&gt;, &lt;em&gt;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&lt;ul&gt;, &lt;ol&gt;, &lt;li&gt;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&lt;button&gt;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&lt;form&gt;, </a:t>
            </a:r>
            <a:r>
              <a:rPr lang="en"/>
              <a:t>&lt;input&gt;, &lt;textarea&gt;, &lt;label&gt;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viršaus į apačią, iš kairės į dešinę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468825"/>
            <a:ext cx="3623100" cy="325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Puslapiai yra sudaryti iš stačiakampių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Kiekvienas stačiakampis rodomas nuo viršaus iki apačios, nuo kairės iki dešinės.</a:t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600" y="1573925"/>
            <a:ext cx="4344600" cy="275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372500"/>
            <a:ext cx="39999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Bloko elementai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468825"/>
            <a:ext cx="3101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Užima visą konteinerio plotį.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Antraštės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n"/>
              <a:t> ..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Paragrafai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Sąrašo elementai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&lt;ul&gt;, &lt;li&gt;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50" y="1353000"/>
            <a:ext cx="5081700" cy="326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225" y="2038375"/>
            <a:ext cx="4831100" cy="2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372500"/>
            <a:ext cx="39999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Eilutės elementai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468825"/>
            <a:ext cx="3101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Priešingai nei blokai, jie gali būti rodomi vienas šalia kito.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Dažniausiai naudojamos žymės: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Nuoroda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Įvedimo laukeliai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Paveiksliukai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&lt;img&gt;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50" y="1353000"/>
            <a:ext cx="5081700" cy="326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850" y="2041850"/>
            <a:ext cx="4835200" cy="6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Elementų atributai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71900" y="1837063"/>
            <a:ext cx="8222100" cy="16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Suteikia papildomos informacijos apie elementą, kuri nėra atvaizduojama.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Šiuo atveju, atributas class suteikia elementui vardą, pagal kurį galime keisti elemento stilių ir kt.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&lt;p class=&quot;editor-note&quot;&gt;My cat is very grumpy&lt;/p&gt;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3836000"/>
            <a:ext cx="8222100" cy="99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puslapio struktūra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Nors puslapiai smarkiai skiriasi vienas kito, tačiau jie naudoja panašius komponentus: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Navigacija (meniu)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Pagrindinis turinys (main)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Šoninė juosta (s</a:t>
            </a:r>
            <a:r>
              <a:rPr lang="en"/>
              <a:t>idebar</a:t>
            </a:r>
            <a:r>
              <a:rPr lang="en"/>
              <a:t>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1602475" y="1918325"/>
            <a:ext cx="5939100" cy="257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Kas tai?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Viskas ką matome </a:t>
            </a:r>
            <a:r>
              <a:rPr lang="en"/>
              <a:t>(paveiksliukai, tektas ir pan.), galime paspausti ir valdyti puslapyje/app’se yra </a:t>
            </a:r>
            <a:r>
              <a:rPr b="1" lang="en"/>
              <a:t>Front-end</a:t>
            </a:r>
            <a:r>
              <a:rPr lang="en"/>
              <a:t> programavimo rezultatas.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Dauguma puslapių sudaro 3 komponentai: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serveris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Duomenų bazė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Klientas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1250"/>
            <a:ext cx="7791624" cy="24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vs Back-end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732175" y="2683575"/>
            <a:ext cx="990600" cy="31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Užklausa</a:t>
            </a:r>
            <a:endParaRPr sz="14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975200" y="3200875"/>
            <a:ext cx="1118100" cy="37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Atsakymas</a:t>
            </a:r>
            <a:endParaRPr sz="14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5075" y="3441125"/>
            <a:ext cx="990600" cy="31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Serveris</a:t>
            </a:r>
            <a:endParaRPr sz="12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75675" y="3300250"/>
            <a:ext cx="990600" cy="31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DB</a:t>
            </a:r>
            <a:endParaRPr sz="1200"/>
          </a:p>
        </p:txBody>
      </p:sp>
      <p:sp>
        <p:nvSpPr>
          <p:cNvPr id="163" name="Shape 163"/>
          <p:cNvSpPr/>
          <p:nvPr/>
        </p:nvSpPr>
        <p:spPr>
          <a:xfrm>
            <a:off x="2935775" y="3924250"/>
            <a:ext cx="2543475" cy="570825"/>
          </a:xfrm>
          <a:prstGeom prst="flowChartProcess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HTML, CSS, JS, paveiksliukai, kiti duomenys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 vs Server-side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28788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Serveryje vykdomos</a:t>
            </a:r>
            <a:r>
              <a:rPr lang="en"/>
              <a:t> programos gali būti parašytos įvairiomis kalbomis: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3366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Kliento pusės</a:t>
            </a:r>
            <a:r>
              <a:rPr lang="en"/>
              <a:t> programos yra vykdomos naršyklėje ir yra parašytos su </a:t>
            </a:r>
            <a:r>
              <a:rPr b="1" lang="en"/>
              <a:t>JavaScript</a:t>
            </a:r>
            <a:endParaRPr b="1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69" y="2366850"/>
            <a:ext cx="2001825" cy="200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4821050" y="2200225"/>
            <a:ext cx="3689701" cy="2258185"/>
            <a:chOff x="4821050" y="2200225"/>
            <a:chExt cx="3689701" cy="2258185"/>
          </a:xfrm>
        </p:grpSpPr>
        <p:pic>
          <p:nvPicPr>
            <p:cNvPr descr="Vaizdo rezultatas pagal užklausą „asp.net“" id="173" name="Shape 1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1063" y="2200225"/>
              <a:ext cx="916175" cy="916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php“" id="174" name="Shape 1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20198" y="2458975"/>
              <a:ext cx="1019550" cy="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go language“" id="175" name="Shape 17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21050" y="3200425"/>
              <a:ext cx="1019551" cy="533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python language“" id="176" name="Shape 17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33638" y="3245149"/>
              <a:ext cx="1633888" cy="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haskell language“" id="177" name="Shape 1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21063" y="4069450"/>
              <a:ext cx="1096225" cy="361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ruby language“" id="178" name="Shape 17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14543" y="2342838"/>
              <a:ext cx="1096208" cy="7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java language“" id="179" name="Shape 17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860550" y="3258125"/>
              <a:ext cx="606600" cy="11098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aizdo rezultatas pagal užklausą „node.js language“" id="180" name="Shape 18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314563" y="3925160"/>
              <a:ext cx="1066500" cy="533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1470990" y="648725"/>
            <a:ext cx="6670500" cy="67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1602475" y="1918325"/>
            <a:ext cx="5939100" cy="257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Pradėkime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 ko susideda interneto puslapis?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5" y="1570200"/>
            <a:ext cx="4610799" cy="33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487" y="3875275"/>
            <a:ext cx="3491375" cy="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700" y="2982100"/>
            <a:ext cx="3040759" cy="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1695" y="2061813"/>
            <a:ext cx="2344614" cy="85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Shape 196"/>
          <p:cNvGrpSpPr/>
          <p:nvPr/>
        </p:nvGrpSpPr>
        <p:grpSpPr>
          <a:xfrm>
            <a:off x="5582375" y="2368638"/>
            <a:ext cx="2865500" cy="1708975"/>
            <a:chOff x="5582375" y="2368638"/>
            <a:chExt cx="2865500" cy="1708975"/>
          </a:xfrm>
        </p:grpSpPr>
        <p:cxnSp>
          <p:nvCxnSpPr>
            <p:cNvPr id="197" name="Shape 197"/>
            <p:cNvCxnSpPr/>
            <p:nvPr/>
          </p:nvCxnSpPr>
          <p:spPr>
            <a:xfrm>
              <a:off x="5582375" y="3260600"/>
              <a:ext cx="118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5582375" y="3419750"/>
              <a:ext cx="1182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pic>
          <p:nvPicPr>
            <p:cNvPr id="199" name="Shape 19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40200" y="2368638"/>
              <a:ext cx="1307675" cy="1708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71900" y="1439850"/>
            <a:ext cx="4419000" cy="34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1989 m.</a:t>
            </a:r>
            <a:r>
              <a:rPr lang="en"/>
              <a:t> fizikas </a:t>
            </a:r>
            <a:r>
              <a:rPr b="1" lang="en"/>
              <a:t>Tim Berners-Lee</a:t>
            </a:r>
            <a:r>
              <a:rPr lang="en"/>
              <a:t> dirbdamas CERN pasiūlė </a:t>
            </a:r>
            <a:r>
              <a:rPr lang="en"/>
              <a:t>hiperteksto koncepciją internetui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1991 m. </a:t>
            </a:r>
            <a:r>
              <a:rPr lang="en"/>
              <a:t>buvo paleistas pirmasis serveris (CERN), interneto pradžia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75" y="1561675"/>
            <a:ext cx="3283250" cy="247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izdo rezultatas pagal užklausą „cat rainbow meme“"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18146"/>
          <a:stretch/>
        </p:blipFill>
        <p:spPr>
          <a:xfrm>
            <a:off x="1036700" y="3561925"/>
            <a:ext cx="1371301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