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roxima Nova Extrabold"/>
      <p:bold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roximaNovaExtrabold-bold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a31a257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a31a257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f9979f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f9979f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3ff9718ea_9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3ff9718ea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3ff9718ea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3ff9718ea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b2e268dd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9b2e268dd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8f5ed9e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8f5ed9e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3ff9718ea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3ff9718ea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d40adc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ad40adc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3ff9718ea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3ff9718ea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e4570dfe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e4570dfe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51446d6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851446d6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=www.freepik.com&amp;_ga=2.77689172.1591764660.1597317048-1155750976.1541220006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41725" y="-435700"/>
            <a:ext cx="2202980" cy="2193370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904088">
            <a:off x="-1934891" y="2405696"/>
            <a:ext cx="6068967" cy="2883037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1780716" y="-2974757"/>
            <a:ext cx="2898773" cy="4891705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501592">
            <a:off x="6552136" y="3354173"/>
            <a:ext cx="5088387" cy="1703202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950450" y="1322916"/>
            <a:ext cx="31404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/>
          <p:nvPr/>
        </p:nvSpPr>
        <p:spPr>
          <a:xfrm rot="3111783">
            <a:off x="8087806" y="3378164"/>
            <a:ext cx="1692456" cy="2437535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rot="-3752437">
            <a:off x="-125286" y="-447728"/>
            <a:ext cx="1461188" cy="1454813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2" type="title"/>
          </p:nvPr>
        </p:nvSpPr>
        <p:spPr>
          <a:xfrm>
            <a:off x="950450" y="2783753"/>
            <a:ext cx="31404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950525" y="3230591"/>
            <a:ext cx="31404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hasCustomPrompt="1" type="title"/>
          </p:nvPr>
        </p:nvSpPr>
        <p:spPr>
          <a:xfrm>
            <a:off x="2982383" y="1313514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4595401" y="1313514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3" type="title"/>
          </p:nvPr>
        </p:nvSpPr>
        <p:spPr>
          <a:xfrm>
            <a:off x="2982383" y="2764813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4595401" y="2764813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title"/>
          </p:nvPr>
        </p:nvSpPr>
        <p:spPr>
          <a:xfrm>
            <a:off x="1278380" y="1217230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1308980" y="1572592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1278380" y="2668529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1308980" y="3023890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8" type="title"/>
          </p:nvPr>
        </p:nvSpPr>
        <p:spPr>
          <a:xfrm>
            <a:off x="6151120" y="1217230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151120" y="1572592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idx="13" type="title"/>
          </p:nvPr>
        </p:nvSpPr>
        <p:spPr>
          <a:xfrm>
            <a:off x="6151120" y="2668529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6151120" y="3023890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3"/>
          <p:cNvSpPr/>
          <p:nvPr/>
        </p:nvSpPr>
        <p:spPr>
          <a:xfrm rot="-5400000">
            <a:off x="-1053707" y="4038617"/>
            <a:ext cx="3538424" cy="1680913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8860158">
            <a:off x="-1598726" y="-557524"/>
            <a:ext cx="4628457" cy="1998311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7283310" y="2577969"/>
            <a:ext cx="2845784" cy="2833369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6542868">
            <a:off x="5845114" y="-3395354"/>
            <a:ext cx="1933621" cy="6684554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5675100" y="2386350"/>
            <a:ext cx="16002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2" type="title"/>
          </p:nvPr>
        </p:nvSpPr>
        <p:spPr>
          <a:xfrm>
            <a:off x="2097300" y="3783925"/>
            <a:ext cx="16002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545100" y="1714350"/>
            <a:ext cx="37302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2097300" y="3111925"/>
            <a:ext cx="37302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" name="Google Shape;91;p14"/>
          <p:cNvSpPr/>
          <p:nvPr/>
        </p:nvSpPr>
        <p:spPr>
          <a:xfrm rot="-4677653">
            <a:off x="-121392" y="-986170"/>
            <a:ext cx="1586278" cy="2284612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10333400">
            <a:off x="-114501" y="3317169"/>
            <a:ext cx="1444927" cy="2210708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832750" y="4113950"/>
            <a:ext cx="3106164" cy="1340981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4273662">
            <a:off x="6909688" y="-262037"/>
            <a:ext cx="3446340" cy="1587506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 rot="-5225530">
            <a:off x="-1045656" y="3408675"/>
            <a:ext cx="3289255" cy="1562546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710100" y="-535775"/>
            <a:ext cx="1727359" cy="2487803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2975" y="2289325"/>
            <a:ext cx="29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860525" y="2939450"/>
            <a:ext cx="2171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rot="-4373364">
            <a:off x="7557100" y="4067979"/>
            <a:ext cx="3341784" cy="1118573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10085698">
            <a:off x="-684146" y="-155022"/>
            <a:ext cx="2338725" cy="100973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title"/>
          </p:nvPr>
        </p:nvSpPr>
        <p:spPr>
          <a:xfrm>
            <a:off x="3078600" y="2289325"/>
            <a:ext cx="29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title"/>
          </p:nvPr>
        </p:nvSpPr>
        <p:spPr>
          <a:xfrm>
            <a:off x="5631000" y="2289325"/>
            <a:ext cx="29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3545862" y="2939450"/>
            <a:ext cx="1989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977350" y="2939450"/>
            <a:ext cx="22941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rot="-9866952">
            <a:off x="-178523" y="-391483"/>
            <a:ext cx="1219547" cy="2176903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4373364">
            <a:off x="7185000" y="3608354"/>
            <a:ext cx="3341784" cy="1118573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69222" y="2128838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1024822" y="1814113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3523200" y="2128825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title"/>
          </p:nvPr>
        </p:nvSpPr>
        <p:spPr>
          <a:xfrm>
            <a:off x="3478800" y="1814100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body"/>
          </p:nvPr>
        </p:nvSpPr>
        <p:spPr>
          <a:xfrm>
            <a:off x="5977178" y="2128838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title"/>
          </p:nvPr>
        </p:nvSpPr>
        <p:spPr>
          <a:xfrm>
            <a:off x="5932778" y="1814113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body"/>
          </p:nvPr>
        </p:nvSpPr>
        <p:spPr>
          <a:xfrm>
            <a:off x="1069222" y="3683963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title"/>
          </p:nvPr>
        </p:nvSpPr>
        <p:spPr>
          <a:xfrm>
            <a:off x="1024822" y="3369238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body"/>
          </p:nvPr>
        </p:nvSpPr>
        <p:spPr>
          <a:xfrm>
            <a:off x="3524672" y="3683950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title"/>
          </p:nvPr>
        </p:nvSpPr>
        <p:spPr>
          <a:xfrm>
            <a:off x="3480272" y="3369225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body"/>
          </p:nvPr>
        </p:nvSpPr>
        <p:spPr>
          <a:xfrm>
            <a:off x="5977178" y="3683963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title"/>
          </p:nvPr>
        </p:nvSpPr>
        <p:spPr>
          <a:xfrm>
            <a:off x="5932778" y="3369238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title"/>
          </p:nvPr>
        </p:nvSpPr>
        <p:spPr>
          <a:xfrm>
            <a:off x="857250" y="579775"/>
            <a:ext cx="74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-10086036">
            <a:off x="-243268" y="3890907"/>
            <a:ext cx="1727048" cy="1719513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5182666">
            <a:off x="8099637" y="-535060"/>
            <a:ext cx="1064592" cy="1900307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66215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6621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8"/>
          <p:cNvSpPr txBox="1"/>
          <p:nvPr>
            <p:ph idx="2" type="title"/>
          </p:nvPr>
        </p:nvSpPr>
        <p:spPr>
          <a:xfrm>
            <a:off x="375765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37576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18"/>
          <p:cNvSpPr txBox="1"/>
          <p:nvPr>
            <p:ph idx="4" type="title"/>
          </p:nvPr>
        </p:nvSpPr>
        <p:spPr>
          <a:xfrm>
            <a:off x="585315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58531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18"/>
          <p:cNvSpPr txBox="1"/>
          <p:nvPr>
            <p:ph idx="6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32890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23290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9" name="Google Shape;139;p19"/>
          <p:cNvSpPr txBox="1"/>
          <p:nvPr>
            <p:ph idx="2" type="title"/>
          </p:nvPr>
        </p:nvSpPr>
        <p:spPr>
          <a:xfrm>
            <a:off x="518640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19"/>
          <p:cNvSpPr txBox="1"/>
          <p:nvPr>
            <p:ph idx="3" type="subTitle"/>
          </p:nvPr>
        </p:nvSpPr>
        <p:spPr>
          <a:xfrm>
            <a:off x="51865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19"/>
          <p:cNvSpPr/>
          <p:nvPr/>
        </p:nvSpPr>
        <p:spPr>
          <a:xfrm rot="-6100423">
            <a:off x="-206523" y="-476627"/>
            <a:ext cx="1499042" cy="2293503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937425" y="4162300"/>
            <a:ext cx="3030755" cy="13085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300750" y="3709825"/>
            <a:ext cx="2008000" cy="1433675"/>
          </a:xfrm>
          <a:custGeom>
            <a:rect b="b" l="l" r="r" t="t"/>
            <a:pathLst>
              <a:path extrusionOk="0" h="57347" w="8032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-5182666">
            <a:off x="8099637" y="-535060"/>
            <a:ext cx="1064592" cy="1900307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049882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1051519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2" type="title"/>
          </p:nvPr>
        </p:nvSpPr>
        <p:spPr>
          <a:xfrm>
            <a:off x="2829707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2830526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4" type="title"/>
          </p:nvPr>
        </p:nvSpPr>
        <p:spPr>
          <a:xfrm>
            <a:off x="4607510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0"/>
          <p:cNvSpPr txBox="1"/>
          <p:nvPr>
            <p:ph idx="5" type="subTitle"/>
          </p:nvPr>
        </p:nvSpPr>
        <p:spPr>
          <a:xfrm>
            <a:off x="4607510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6" type="title"/>
          </p:nvPr>
        </p:nvSpPr>
        <p:spPr>
          <a:xfrm>
            <a:off x="6403918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0"/>
          <p:cNvSpPr txBox="1"/>
          <p:nvPr>
            <p:ph idx="7" type="subTitle"/>
          </p:nvPr>
        </p:nvSpPr>
        <p:spPr>
          <a:xfrm>
            <a:off x="6403918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hasCustomPrompt="1" idx="8" type="title"/>
          </p:nvPr>
        </p:nvSpPr>
        <p:spPr>
          <a:xfrm>
            <a:off x="1387832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/>
          <p:nvPr>
            <p:ph hasCustomPrompt="1" idx="9" type="title"/>
          </p:nvPr>
        </p:nvSpPr>
        <p:spPr>
          <a:xfrm>
            <a:off x="3167657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0"/>
          <p:cNvSpPr txBox="1"/>
          <p:nvPr>
            <p:ph hasCustomPrompt="1" idx="13" type="title"/>
          </p:nvPr>
        </p:nvSpPr>
        <p:spPr>
          <a:xfrm>
            <a:off x="4945460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hasCustomPrompt="1" idx="14" type="title"/>
          </p:nvPr>
        </p:nvSpPr>
        <p:spPr>
          <a:xfrm>
            <a:off x="6741868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0"/>
          <p:cNvSpPr txBox="1"/>
          <p:nvPr>
            <p:ph idx="15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549400" y="2142525"/>
            <a:ext cx="4045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98650" y="2949850"/>
            <a:ext cx="31467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rot="-9684296">
            <a:off x="-722005" y="4056948"/>
            <a:ext cx="2680802" cy="1464917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869587">
            <a:off x="4774330" y="4137306"/>
            <a:ext cx="5308711" cy="2292007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42325" y="-990600"/>
            <a:ext cx="2134359" cy="3265523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6023508">
            <a:off x="-352410" y="-2650811"/>
            <a:ext cx="2579648" cy="4353180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 rot="-1990915">
            <a:off x="7657612" y="-916988"/>
            <a:ext cx="1590390" cy="2290536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10513136">
            <a:off x="-194679" y="3170761"/>
            <a:ext cx="1465943" cy="2242862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5099664" y="1718338"/>
            <a:ext cx="3392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5092589" y="3472095"/>
            <a:ext cx="3392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rot="-9866952">
            <a:off x="-178523" y="-391483"/>
            <a:ext cx="1219547" cy="2176903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5400000">
            <a:off x="7938050" y="3725725"/>
            <a:ext cx="636200" cy="2199352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">
  <p:cSld name="CUSTOM_1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6937425" y="4162300"/>
            <a:ext cx="3030755" cy="13085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rot="-5215359">
            <a:off x="-176809" y="-223185"/>
            <a:ext cx="1595063" cy="1588104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600650" y="1600200"/>
            <a:ext cx="38217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29875" y="1264600"/>
            <a:ext cx="79878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6" name="Google Shape;176;p24"/>
          <p:cNvSpPr/>
          <p:nvPr/>
        </p:nvSpPr>
        <p:spPr>
          <a:xfrm rot="3813111">
            <a:off x="7955736" y="3737889"/>
            <a:ext cx="1557824" cy="2243633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53000" y="-160500"/>
            <a:ext cx="2788581" cy="1324703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66075" y="1264600"/>
            <a:ext cx="36252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81" name="Google Shape;181;p25"/>
          <p:cNvSpPr/>
          <p:nvPr/>
        </p:nvSpPr>
        <p:spPr>
          <a:xfrm rot="-1990915">
            <a:off x="7657612" y="-916988"/>
            <a:ext cx="1590390" cy="2290536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 rot="-10653919">
            <a:off x="-140408" y="3769230"/>
            <a:ext cx="1465923" cy="2242832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752725" y="1264600"/>
            <a:ext cx="36252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>
            <a:off x="8073675" y="3582150"/>
            <a:ext cx="1159192" cy="2069169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 rot="-6327025">
            <a:off x="-283796" y="-614341"/>
            <a:ext cx="1577438" cy="2413446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6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5259225" y="1520150"/>
            <a:ext cx="316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5308500" y="2273775"/>
            <a:ext cx="3114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2" name="Google Shape;192;p27"/>
          <p:cNvSpPr/>
          <p:nvPr/>
        </p:nvSpPr>
        <p:spPr>
          <a:xfrm>
            <a:off x="-530400" y="-615475"/>
            <a:ext cx="3523912" cy="1623238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rot="430000">
            <a:off x="6111521" y="4398644"/>
            <a:ext cx="3341725" cy="1118553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7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005300" y="811450"/>
            <a:ext cx="32433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96" name="Google Shape;196;p28"/>
          <p:cNvSpPr txBox="1"/>
          <p:nvPr/>
        </p:nvSpPr>
        <p:spPr>
          <a:xfrm>
            <a:off x="1005300" y="3178350"/>
            <a:ext cx="25989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CREDITS: 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This presentation template was created 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Stories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005300" y="1822350"/>
            <a:ext cx="33348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7108725" y="-615475"/>
            <a:ext cx="2598817" cy="1420117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 rot="-5232141">
            <a:off x="6955535" y="3500951"/>
            <a:ext cx="3167781" cy="2261737"/>
          </a:xfrm>
          <a:custGeom>
            <a:rect b="b" l="l" r="r" t="t"/>
            <a:pathLst>
              <a:path extrusionOk="0" h="57347" w="8032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 rot="-5400000">
            <a:off x="-236950" y="3703024"/>
            <a:ext cx="1980175" cy="2323379"/>
          </a:xfrm>
          <a:custGeom>
            <a:rect b="b" l="l" r="r" t="t"/>
            <a:pathLst>
              <a:path extrusionOk="0" h="38885" w="33141">
                <a:moveTo>
                  <a:pt x="0" y="0"/>
                </a:moveTo>
                <a:lnTo>
                  <a:pt x="0" y="38584"/>
                </a:lnTo>
                <a:cubicBezTo>
                  <a:pt x="0" y="38584"/>
                  <a:pt x="1625" y="38884"/>
                  <a:pt x="3963" y="38884"/>
                </a:cubicBezTo>
                <a:cubicBezTo>
                  <a:pt x="8770" y="38884"/>
                  <a:pt x="16592" y="37616"/>
                  <a:pt x="19483" y="29862"/>
                </a:cubicBezTo>
                <a:cubicBezTo>
                  <a:pt x="23590" y="18815"/>
                  <a:pt x="14071" y="14199"/>
                  <a:pt x="14453" y="10410"/>
                </a:cubicBezTo>
                <a:cubicBezTo>
                  <a:pt x="14719" y="7802"/>
                  <a:pt x="16516" y="7183"/>
                  <a:pt x="18826" y="7183"/>
                </a:cubicBezTo>
                <a:cubicBezTo>
                  <a:pt x="20914" y="7183"/>
                  <a:pt x="23423" y="7689"/>
                  <a:pt x="25599" y="7689"/>
                </a:cubicBezTo>
                <a:cubicBezTo>
                  <a:pt x="27068" y="7689"/>
                  <a:pt x="28385" y="7459"/>
                  <a:pt x="29320" y="6686"/>
                </a:cubicBezTo>
                <a:cubicBezTo>
                  <a:pt x="33140" y="3502"/>
                  <a:pt x="31708" y="0"/>
                  <a:pt x="31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-530400" y="-615475"/>
            <a:ext cx="3523912" cy="1623238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1073" y="1495150"/>
            <a:ext cx="318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1075" y="2250850"/>
            <a:ext cx="30765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 rot="-5225624">
            <a:off x="-762097" y="3660515"/>
            <a:ext cx="2681165" cy="1273676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 rot="-5996643">
            <a:off x="7178891" y="297231"/>
            <a:ext cx="3757576" cy="16223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5400000">
            <a:off x="-368522" y="-1275096"/>
            <a:ext cx="2281559" cy="3490738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914800" y="3459625"/>
            <a:ext cx="3972426" cy="2836239"/>
          </a:xfrm>
          <a:custGeom>
            <a:rect b="b" l="l" r="r" t="t"/>
            <a:pathLst>
              <a:path extrusionOk="0" h="57347" w="8032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-5996643">
            <a:off x="7178891" y="297231"/>
            <a:ext cx="3757576" cy="16223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5400000">
            <a:off x="6532902" y="3149725"/>
            <a:ext cx="1268898" cy="4386598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21073" y="1508725"/>
            <a:ext cx="318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1075" y="2264425"/>
            <a:ext cx="31818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58850" y="2044200"/>
            <a:ext cx="27471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58850" y="1694875"/>
            <a:ext cx="2637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958850" y="3004200"/>
            <a:ext cx="2637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958850" y="3355850"/>
            <a:ext cx="27471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5400000">
            <a:off x="7304876" y="3304376"/>
            <a:ext cx="2518272" cy="1160005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-538354" y="-8256"/>
            <a:ext cx="2178163" cy="729082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1074565">
            <a:off x="7299660" y="-246617"/>
            <a:ext cx="2635635" cy="1440236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6069297">
            <a:off x="934974" y="3565625"/>
            <a:ext cx="690757" cy="3242446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1073" y="1504000"/>
            <a:ext cx="318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1075" y="2278325"/>
            <a:ext cx="30765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-6967447">
            <a:off x="-1746018" y="2815749"/>
            <a:ext cx="4733353" cy="2248479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 rot="-8100000">
            <a:off x="5810300" y="-882149"/>
            <a:ext cx="5308717" cy="2292009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995425" y="1660950"/>
            <a:ext cx="5061000" cy="20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rot="-10086036">
            <a:off x="-243268" y="3890907"/>
            <a:ext cx="1727048" cy="1719513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-5996643">
            <a:off x="7178891" y="297231"/>
            <a:ext cx="3757576" cy="16223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17900" y="2507535"/>
            <a:ext cx="4045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112700" y="3228560"/>
            <a:ext cx="2655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 rot="-9684296">
            <a:off x="-722005" y="4056948"/>
            <a:ext cx="2680802" cy="1464917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 rot="869587">
            <a:off x="4774330" y="4137306"/>
            <a:ext cx="5308711" cy="2292007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342325" y="-990600"/>
            <a:ext cx="2134359" cy="3265523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-6023508">
            <a:off x="-352410" y="-2650811"/>
            <a:ext cx="2579648" cy="4353180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hasCustomPrompt="1" idx="2" type="title"/>
          </p:nvPr>
        </p:nvSpPr>
        <p:spPr>
          <a:xfrm>
            <a:off x="1483800" y="1438635"/>
            <a:ext cx="1913400" cy="12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rot="5962843">
            <a:off x="1235266" y="1929020"/>
            <a:ext cx="2898773" cy="4891706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70600" y="3747839"/>
            <a:ext cx="4873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0000" y="420700"/>
            <a:ext cx="80478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5700" y="1329975"/>
            <a:ext cx="79122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  <a:effectLst>
            <a:outerShdw blurRad="57150" rotWithShape="0" algn="bl" dir="7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Comportamental</a:t>
            </a:r>
            <a:endParaRPr/>
          </a:p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30"/>
          <p:cNvGrpSpPr/>
          <p:nvPr/>
        </p:nvGrpSpPr>
        <p:grpSpPr>
          <a:xfrm>
            <a:off x="2173903" y="1379642"/>
            <a:ext cx="418851" cy="159594"/>
            <a:chOff x="6011210" y="4335013"/>
            <a:chExt cx="671559" cy="255924"/>
          </a:xfrm>
        </p:grpSpPr>
        <p:sp>
          <p:nvSpPr>
            <p:cNvPr id="214" name="Google Shape;214;p30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rect b="b" l="l" r="r" t="t"/>
              <a:pathLst>
                <a:path extrusionOk="0" h="1816" w="1784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rect b="b" l="l" r="r" t="t"/>
              <a:pathLst>
                <a:path extrusionOk="0" h="1816" w="1784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6707203" y="4068642"/>
            <a:ext cx="418851" cy="159594"/>
            <a:chOff x="6011210" y="4335013"/>
            <a:chExt cx="671559" cy="255924"/>
          </a:xfrm>
        </p:grpSpPr>
        <p:sp>
          <p:nvSpPr>
            <p:cNvPr id="217" name="Google Shape;217;p30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rect b="b" l="l" r="r" t="t"/>
              <a:pathLst>
                <a:path extrusionOk="0" h="1816" w="1784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rect b="b" l="l" r="r" t="t"/>
              <a:pathLst>
                <a:path extrusionOk="0" h="1816" w="1784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172675" y="192000"/>
            <a:ext cx="4438800" cy="486900"/>
          </a:xfrm>
          <a:prstGeom prst="rect">
            <a:avLst/>
          </a:prstGeom>
          <a:effectLst>
            <a:outerShdw blurRad="57150" rotWithShape="0" algn="bl" dir="6480000" dist="571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Resultados Individuais;</a:t>
            </a:r>
            <a:endParaRPr sz="2300"/>
          </a:p>
        </p:txBody>
      </p:sp>
      <p:sp>
        <p:nvSpPr>
          <p:cNvPr id="316" name="Google Shape;316;p39"/>
          <p:cNvSpPr txBox="1"/>
          <p:nvPr/>
        </p:nvSpPr>
        <p:spPr>
          <a:xfrm>
            <a:off x="877250" y="678900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Yuri;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38" y="1028688"/>
            <a:ext cx="3029675" cy="18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38" y="3263825"/>
            <a:ext cx="3029675" cy="18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796438" y="2879550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Cauê;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150" y="1028700"/>
            <a:ext cx="3029675" cy="18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/>
        </p:nvSpPr>
        <p:spPr>
          <a:xfrm>
            <a:off x="5098150" y="716075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Lucas Tamborini;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  <a:effectLst>
            <a:outerShdw blurRad="85725" rotWithShape="0" algn="bl" dir="7200000" dist="47625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 do Grupo.</a:t>
            </a:r>
            <a:endParaRPr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629875" y="1264600"/>
            <a:ext cx="79878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-Cauê Mendonça Ghelfi - RA:8132252;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-Guilherme Latansa Barbosa - RA:</a:t>
            </a: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8135387</a:t>
            </a: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-Gustavo de Lima Henrique - RA:8134885;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-João Vitor do Amaral Fachini - RA:8132814;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-Lucas Henrique Ramos - RA:8099096;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-Lucas Tamborini Marafon - RA:8129307;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-Yurio da Silva Pio - RA: 8130022;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237900" y="566450"/>
            <a:ext cx="2125500" cy="792600"/>
          </a:xfrm>
          <a:prstGeom prst="rect">
            <a:avLst/>
          </a:prstGeom>
          <a:effectLst>
            <a:outerShdw blurRad="57150" rotWithShape="0" algn="bl" dir="66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Síntese:</a:t>
            </a:r>
            <a:endParaRPr sz="3500"/>
          </a:p>
        </p:txBody>
      </p:sp>
      <p:sp>
        <p:nvSpPr>
          <p:cNvPr id="224" name="Google Shape;224;p31"/>
          <p:cNvSpPr txBox="1"/>
          <p:nvPr/>
        </p:nvSpPr>
        <p:spPr>
          <a:xfrm>
            <a:off x="237900" y="1277900"/>
            <a:ext cx="28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-PERFIL COMPORTAMENTAL;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37900" y="1678100"/>
            <a:ext cx="28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-O QUE É M.I.E;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78450" y="3389100"/>
            <a:ext cx="56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-COMPARATIVO DOS RESULTADOS COM BASE NAS AVALIAÇÕES DE M.I.E E JOHARI;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278450" y="2516400"/>
            <a:ext cx="28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-RESULTADOS M.I.E;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78450" y="2952750"/>
            <a:ext cx="28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-JOHARI;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278450" y="2097250"/>
            <a:ext cx="28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-GESTOR DE PESSOAS;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5" type="title"/>
          </p:nvPr>
        </p:nvSpPr>
        <p:spPr>
          <a:xfrm>
            <a:off x="763075" y="275650"/>
            <a:ext cx="4547100" cy="538800"/>
          </a:xfrm>
          <a:prstGeom prst="rect">
            <a:avLst/>
          </a:prstGeom>
          <a:effectLst>
            <a:outerShdw blurRad="57150" rotWithShape="0" algn="bl" dir="7680000" dist="57150">
              <a:srgbClr val="000000">
                <a:alpha val="6499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Gestor de Pessoas;</a:t>
            </a:r>
            <a:endParaRPr sz="2300"/>
          </a:p>
        </p:txBody>
      </p:sp>
      <p:sp>
        <p:nvSpPr>
          <p:cNvPr id="235" name="Google Shape;235;p32"/>
          <p:cNvSpPr txBox="1"/>
          <p:nvPr/>
        </p:nvSpPr>
        <p:spPr>
          <a:xfrm>
            <a:off x="763075" y="861600"/>
            <a:ext cx="15888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-O que é?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763075" y="1338600"/>
            <a:ext cx="773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Um gestor de pessoas deve ser capaz de influenciar positivamente a equipe, ser uma pessoa inovadora e agir de forma transparente, sabendo se comunicar de maneira clara e objetiva.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763075" y="1970750"/>
            <a:ext cx="44643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-Habilidades: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63075" y="24477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Ter uma boa comunicação;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63075" y="2863250"/>
            <a:ext cx="64707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Ser capaz de delegar atividades;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63075" y="32787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Exercer a liderança pelo exemplo;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763075" y="36942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Ser capaz de gerenciar conflitos;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763075" y="41097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Ter habilidades técnicas da área em que trabalha;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763075" y="44965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Pró-atividade;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5" type="title"/>
          </p:nvPr>
        </p:nvSpPr>
        <p:spPr>
          <a:xfrm>
            <a:off x="763075" y="275650"/>
            <a:ext cx="4547100" cy="538800"/>
          </a:xfrm>
          <a:prstGeom prst="rect">
            <a:avLst/>
          </a:prstGeom>
          <a:effectLst>
            <a:outerShdw blurRad="57150" rotWithShape="0" algn="bl" dir="7680000" dist="57150">
              <a:srgbClr val="000000">
                <a:alpha val="6499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PERFIL COMPORTAMENTAL;</a:t>
            </a:r>
            <a:endParaRPr sz="2300"/>
          </a:p>
        </p:txBody>
      </p:sp>
      <p:sp>
        <p:nvSpPr>
          <p:cNvPr id="249" name="Google Shape;249;p33"/>
          <p:cNvSpPr txBox="1"/>
          <p:nvPr/>
        </p:nvSpPr>
        <p:spPr>
          <a:xfrm>
            <a:off x="763075" y="861600"/>
            <a:ext cx="15888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-O que é?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763075" y="1385750"/>
            <a:ext cx="773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-É um conjunto de características pessoais que ajudam a prever futuras atitudes diante de  diferentes situações.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763075" y="1970750"/>
            <a:ext cx="44643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-Tipos de perfil comportamental: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763075" y="24477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Comunicador: 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Alta sociabilidade e conexão interpessoal;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763075" y="2863250"/>
            <a:ext cx="64707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Planejador: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Calmo e estável tendo fácil convivência em equipe;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763075" y="3278750"/>
            <a:ext cx="59754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Executor: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Tendem a ser competitivas e dominantes;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763075" y="3694250"/>
            <a:ext cx="59754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3810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Analista: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Tendem a ser detalhistas e organizadas, são ótimos com tarefas repetitivas ou que necessitam de alto nível de precisão;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5" type="title"/>
          </p:nvPr>
        </p:nvSpPr>
        <p:spPr>
          <a:xfrm>
            <a:off x="734400" y="275650"/>
            <a:ext cx="7675200" cy="538800"/>
          </a:xfrm>
          <a:prstGeom prst="rect">
            <a:avLst/>
          </a:prstGeom>
          <a:effectLst>
            <a:outerShdw blurRad="57150" rotWithShape="0" algn="bl" dir="7680000" dist="57150">
              <a:srgbClr val="000000">
                <a:alpha val="6499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PERFIL COMPORTAMENTAL DE ACORDO COM M.I.E;</a:t>
            </a:r>
            <a:endParaRPr sz="2300"/>
          </a:p>
        </p:txBody>
      </p:sp>
      <p:sp>
        <p:nvSpPr>
          <p:cNvPr id="261" name="Google Shape;261;p34"/>
          <p:cNvSpPr txBox="1"/>
          <p:nvPr/>
        </p:nvSpPr>
        <p:spPr>
          <a:xfrm>
            <a:off x="713925" y="2373100"/>
            <a:ext cx="739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Empatia:</a:t>
            </a:r>
            <a:r>
              <a:rPr lang="en" sz="15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É a facilidade de identificar intenções,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interesses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 dos outros;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713925" y="814450"/>
            <a:ext cx="30000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-O que é o M.I.E?</a:t>
            </a:r>
            <a:endParaRPr b="1"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713925" y="1216925"/>
            <a:ext cx="76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É o instrumento utilizado para calcular a 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média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inteligência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emocional, com base em cinco habilidades;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713925" y="1826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-Habilidades:</a:t>
            </a:r>
            <a:endParaRPr b="1"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818750" y="2764050"/>
            <a:ext cx="73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Sociabilidade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" sz="15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Facilidade de iniciar e preservar as amizades e ser aceito pelas pessoas;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713925" y="3316150"/>
            <a:ext cx="739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Autocontrole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" sz="15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Facilidade de administrar os próprios sentimentos e impulsos;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713925" y="3731650"/>
            <a:ext cx="73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Automotivação</a:t>
            </a: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" sz="15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Facilidade de elaborar planos de modo a acreditar, planejar e persistir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713925" y="4347250"/>
            <a:ext cx="73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oppins"/>
                <a:ea typeface="Poppins"/>
                <a:cs typeface="Poppins"/>
                <a:sym typeface="Poppins"/>
              </a:rPr>
              <a:t>Autoconsciência:</a:t>
            </a:r>
            <a:r>
              <a:rPr lang="en" sz="15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Facilidade de lidar com os próprios sentimentos no que se refere à avaliação e reconhecimento pessoa;</a:t>
            </a:r>
            <a:endParaRPr sz="13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1313475" y="1010150"/>
            <a:ext cx="46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52400" y="190750"/>
            <a:ext cx="4438800" cy="486900"/>
          </a:xfrm>
          <a:prstGeom prst="rect">
            <a:avLst/>
          </a:prstGeom>
          <a:effectLst>
            <a:outerShdw blurRad="57150" rotWithShape="0" algn="bl" dir="6060000" dist="571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Resultados Individuais;</a:t>
            </a:r>
            <a:endParaRPr sz="2300"/>
          </a:p>
        </p:txBody>
      </p:sp>
      <p:pic>
        <p:nvPicPr>
          <p:cNvPr id="275" name="Google Shape;275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0" y="638350"/>
            <a:ext cx="3158100" cy="19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700" y="677650"/>
            <a:ext cx="3030951" cy="187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9125" y="2834475"/>
            <a:ext cx="3158100" cy="191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100" y="2814812"/>
            <a:ext cx="3158100" cy="195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50" y="638350"/>
            <a:ext cx="3158085" cy="195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>
            <p:ph type="title"/>
          </p:nvPr>
        </p:nvSpPr>
        <p:spPr>
          <a:xfrm>
            <a:off x="172675" y="192000"/>
            <a:ext cx="44388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Resultados Individuais;</a:t>
            </a:r>
            <a:endParaRPr sz="2300"/>
          </a:p>
        </p:txBody>
      </p:sp>
      <p:pic>
        <p:nvPicPr>
          <p:cNvPr id="285" name="Google Shape;285;p3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542" y="625813"/>
            <a:ext cx="3198651" cy="19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675" y="2756950"/>
            <a:ext cx="3158076" cy="191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9550" y="2756950"/>
            <a:ext cx="3198651" cy="19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629875" y="287700"/>
            <a:ext cx="1689600" cy="572700"/>
          </a:xfrm>
          <a:prstGeom prst="rect">
            <a:avLst/>
          </a:prstGeom>
          <a:effectLst>
            <a:outerShdw blurRad="85725" rotWithShape="0" algn="bl" dir="7200000" dist="47625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Johari</a:t>
            </a:r>
            <a:r>
              <a:rPr lang="en" sz="2300">
                <a:solidFill>
                  <a:schemeClr val="dk1"/>
                </a:solidFill>
              </a:rPr>
              <a:t>;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250" y="287700"/>
            <a:ext cx="3530750" cy="22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629875" y="790200"/>
            <a:ext cx="425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-Eu cego: </a:t>
            </a: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 aquilo que escondemos de nós mesmos </a:t>
            </a: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inconscientemente;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629875" y="1461825"/>
            <a:ext cx="4253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-Eu aberto: </a:t>
            </a: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Representa aspectos da personalidade sobre qual indivíduo tem total consciência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629875" y="2400825"/>
            <a:ext cx="4253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-Eu desconhecido: </a:t>
            </a: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São sentimentos desconhecidos por ela mesma e pelos outros, e são habilidades que são ignoradas;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629875" y="3640650"/>
            <a:ext cx="425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-Eu secreto: </a:t>
            </a: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Habilidades que conhece em si mesmo;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172675" y="192000"/>
            <a:ext cx="4438800" cy="486900"/>
          </a:xfrm>
          <a:prstGeom prst="rect">
            <a:avLst/>
          </a:prstGeom>
          <a:effectLst>
            <a:outerShdw blurRad="57150" rotWithShape="0" algn="bl" dir="6480000" dist="571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Resultados Individuais;</a:t>
            </a:r>
            <a:endParaRPr sz="2300"/>
          </a:p>
        </p:txBody>
      </p:sp>
      <p:sp>
        <p:nvSpPr>
          <p:cNvPr id="303" name="Google Shape;303;p38"/>
          <p:cNvSpPr txBox="1"/>
          <p:nvPr/>
        </p:nvSpPr>
        <p:spPr>
          <a:xfrm>
            <a:off x="877250" y="678900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Lucas Henrique;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38" y="1028700"/>
            <a:ext cx="3029675" cy="18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25" y="3217075"/>
            <a:ext cx="3091100" cy="18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/>
        </p:nvSpPr>
        <p:spPr>
          <a:xfrm>
            <a:off x="851725" y="2908375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Gustavo;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338" y="1028700"/>
            <a:ext cx="3029675" cy="187968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5050813" y="678900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Guilherme;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825" y="3217067"/>
            <a:ext cx="3029675" cy="187968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/>
        </p:nvSpPr>
        <p:spPr>
          <a:xfrm>
            <a:off x="5025313" y="2908375"/>
            <a:ext cx="30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Resultado João Vitor;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ental health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6FDE"/>
      </a:accent1>
      <a:accent2>
        <a:srgbClr val="FFAC1A"/>
      </a:accent2>
      <a:accent3>
        <a:srgbClr val="FF5A3A"/>
      </a:accent3>
      <a:accent4>
        <a:srgbClr val="000000"/>
      </a:accent4>
      <a:accent5>
        <a:srgbClr val="556FDE"/>
      </a:accent5>
      <a:accent6>
        <a:srgbClr val="FFAC1A"/>
      </a:accent6>
      <a:hlink>
        <a:srgbClr val="FF5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