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53627-9819-45F8-8459-0D0470E3DE7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CB405-42AB-4520-A316-409F52E9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6EEE10-0A78-4027-BD7B-B05AAB5FBF8D}" type="slidenum">
              <a:rPr lang="en-US" altLang="en-US" sz="1200">
                <a:latin typeface="Times New Roman" charset="0"/>
              </a:rPr>
              <a:pPr/>
              <a:t>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E9DC2-D6DB-464A-ADA1-58554F4B18A3}" type="slidenum">
              <a:rPr lang="ar-SA" altLang="en-US"/>
              <a:pPr/>
              <a:t>12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57468-90AC-4246-9B18-B3907B887933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75C78-A485-4958-849F-05021B64B9DD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B1758-624C-48D2-B5CC-53DDD71AA05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F8448-2D3C-4DBB-9F28-C82DE13631B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045A2-783A-407F-BAD0-8405D94AB8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E4078-8341-4B52-830F-5C6FF7BA98D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1247-5C04-437B-8A8D-1612E600654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7D8E1-E574-4A1E-A687-15370172D6F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F510-F541-448D-A85F-2CDA695DF4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58FEF2-92D6-418A-AB49-505A0BE2B602}" type="slidenum">
              <a:rPr lang="en-US" altLang="en-US" sz="1200">
                <a:latin typeface="Times New Roman" charset="0"/>
              </a:rPr>
              <a:pPr/>
              <a:t>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24996-8A45-440F-8B2B-A08DC2A4597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DA64C4-04EB-422E-B2C2-92D5E5D5B1A9}" type="slidenum">
              <a:rPr lang="en-US" altLang="en-US" sz="1200">
                <a:latin typeface="Times New Roman" charset="0"/>
              </a:rPr>
              <a:pPr/>
              <a:t>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C4F961B-613B-4B31-A49B-FBF56D1737AA}" type="slidenum">
              <a:rPr lang="en-US" altLang="en-US" sz="1200">
                <a:latin typeface="Times New Roman" charset="0"/>
              </a:rPr>
              <a:pPr/>
              <a:t>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46B515-376F-4493-9206-73F9D72F8EA0}" type="slidenum">
              <a:rPr lang="en-US" altLang="en-US" sz="1200">
                <a:latin typeface="Times New Roman" charset="0"/>
              </a:rPr>
              <a:pPr/>
              <a:t>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6E8453-B226-450F-9C84-5D76572EFFFC}" type="slidenum">
              <a:rPr lang="en-US" altLang="en-US" sz="1200">
                <a:latin typeface="Times New Roman" charset="0"/>
              </a:rPr>
              <a:pPr/>
              <a:t>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EDD8741-052F-42F1-AF2E-B848D688F4CE}" type="slidenum">
              <a:rPr lang="en-US" altLang="en-US" sz="1200">
                <a:latin typeface="Times New Roman" charset="0"/>
              </a:rPr>
              <a:pPr/>
              <a:t>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5932723" indent="-35499618" defTabSz="914334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3310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86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2993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73242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A2EBFA-B1CC-421A-9B23-DF4423E848B3}" type="slidenum">
              <a:rPr lang="en-US" altLang="en-US" sz="1200">
                <a:latin typeface="Times New Roman" charset="0"/>
              </a:rPr>
              <a:pPr/>
              <a:t>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05FB8-88DA-4F8E-8BF9-521C4818FCE9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7404-C9BC-4D3C-AA17-E62D03C907CA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188A-98A3-46C8-811D-AA68A22D745E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8DF7-7CDE-429F-9280-CCC504B5D2B6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701675"/>
            <a:ext cx="9144000" cy="6156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CAA16-7E25-4BA4-A947-74CD6539FD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784675"/>
      </p:ext>
    </p:extLst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B8C848-0E01-4967-90D2-B5FE468B88AF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1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1FEEE0E-8B3B-40C7-B563-846143E3EEF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9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1010-1FD1-4335-BB7D-D25BEE21765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C3BB-E80A-4A1C-8F47-7D41F74700B9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FF95-D18F-47D8-93C9-248F33122C35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920721-BFB6-42EE-A5DC-332C9AFE7A26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499D-1D9A-46AA-B4F9-42F28AA19CAA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26723D5-BF03-490B-A21B-60A153AB15D4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074D-EDA3-4564-9089-91CC971774EB}" type="slidenum">
              <a:rPr lang="en-US" altLang="en-US" smtClean="0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2E74CE-5F69-4F58-8EE9-EB754D5E6B2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.vml"/><Relationship Id="rId6" Type="http://schemas.openxmlformats.org/officeDocument/2006/relationships/tags" Target="../tags/tag21.xml"/><Relationship Id="rId11" Type="http://schemas.openxmlformats.org/officeDocument/2006/relationships/image" Target="../media/image1.wmf"/><Relationship Id="rId5" Type="http://schemas.openxmlformats.org/officeDocument/2006/relationships/tags" Target="../tags/tag20.xml"/><Relationship Id="rId10" Type="http://schemas.openxmlformats.org/officeDocument/2006/relationships/oleObject" Target="../embeddings/oleObject1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6" Type="http://schemas.openxmlformats.org/officeDocument/2006/relationships/tags" Target="../tags/tag27.xml"/><Relationship Id="rId11" Type="http://schemas.openxmlformats.org/officeDocument/2006/relationships/image" Target="../media/image1.w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3.vml"/><Relationship Id="rId6" Type="http://schemas.openxmlformats.org/officeDocument/2006/relationships/tags" Target="../tags/tag33.xml"/><Relationship Id="rId11" Type="http://schemas.openxmlformats.org/officeDocument/2006/relationships/image" Target="../media/image2.wmf"/><Relationship Id="rId5" Type="http://schemas.openxmlformats.org/officeDocument/2006/relationships/tags" Target="../tags/tag32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1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tags" Target="../tags/tag39.xml"/><Relationship Id="rId11" Type="http://schemas.openxmlformats.org/officeDocument/2006/relationships/image" Target="../media/image2.wmf"/><Relationship Id="rId5" Type="http://schemas.openxmlformats.org/officeDocument/2006/relationships/tags" Target="../tags/tag38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7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Pipelining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By </a:t>
            </a:r>
            <a:r>
              <a:rPr lang="en-US" altLang="en-US" dirty="0" smtClean="0"/>
              <a:t>Paul Collado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7404-C9BC-4D3C-AA17-E62D03C907CA}" type="slidenum">
              <a:rPr lang="en-US" altLang="en-US" smtClean="0">
                <a:solidFill>
                  <a:srgbClr val="FFFFFF"/>
                </a:solidFill>
              </a:rPr>
              <a:pPr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Ideal Pipeline Performance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If stages are perfectly balanced: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</a:t>
            </a:r>
            <a:r>
              <a:rPr lang="en-US" altLang="en-US" sz="2800" dirty="0" smtClean="0"/>
              <a:t>more stages the better?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stage typically corresponds to a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Stages will not be perfectly balanced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Synchronous: Slowest stage will dominate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Many hazards await 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Two ways to view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Reduced CPI (when going from non-piped to pipelined)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Reduced Cycle Time (when increasing pipeline depth)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E58C8A-33B0-48D1-AFE3-10FB0F29E4AA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043144"/>
              </p:ext>
            </p:extLst>
          </p:nvPr>
        </p:nvGraphicFramePr>
        <p:xfrm>
          <a:off x="1066800" y="2057400"/>
          <a:ext cx="5054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3098520" imgH="444240" progId="Equation.3">
                  <p:embed/>
                </p:oleObj>
              </mc:Choice>
              <mc:Fallback>
                <p:oleObj name="Equation" r:id="rId3" imgW="309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5054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Pipeline Concept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2076450"/>
            <a:ext cx="7640637" cy="3667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rmAutofit fontScale="92500"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/>
              <a:t>Laundry Example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/>
              <a:t>Ann, Brian, Cathy, Dave </a:t>
            </a:r>
            <a:br>
              <a:rPr lang="en-GB" altLang="en-US" sz="2600"/>
            </a:br>
            <a:r>
              <a:rPr lang="en-GB" altLang="en-US" sz="2600"/>
              <a:t>each have one load of clothes </a:t>
            </a:r>
            <a:br>
              <a:rPr lang="en-GB" altLang="en-US" sz="2600"/>
            </a:br>
            <a:r>
              <a:rPr lang="en-GB" altLang="en-US" sz="2600"/>
              <a:t>to wash, dry, and fold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/>
              <a:t>Washer takes 30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/>
              <a:t>Dryer takes 40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60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/>
              <a:t>“Folder” takes 20 minutes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6369050" y="4992688"/>
            <a:ext cx="671513" cy="798512"/>
            <a:chOff x="4012" y="2316"/>
            <a:chExt cx="423" cy="503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12" y="2316"/>
              <a:ext cx="423" cy="503"/>
              <a:chOff x="4012" y="2316"/>
              <a:chExt cx="423" cy="503"/>
            </a:xfrm>
          </p:grpSpPr>
          <p:grpSp>
            <p:nvGrpSpPr>
              <p:cNvPr id="9222" name="Group 6"/>
              <p:cNvGrpSpPr>
                <a:grpSpLocks/>
              </p:cNvGrpSpPr>
              <p:nvPr/>
            </p:nvGrpSpPr>
            <p:grpSpPr bwMode="auto">
              <a:xfrm>
                <a:off x="4012" y="2396"/>
                <a:ext cx="423" cy="423"/>
                <a:chOff x="4012" y="2396"/>
                <a:chExt cx="423" cy="423"/>
              </a:xfrm>
            </p:grpSpPr>
            <p:sp>
              <p:nvSpPr>
                <p:cNvPr id="9223" name="Freeform 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>
                    <a:gd name="T0" fmla="*/ 0 w 1871"/>
                    <a:gd name="T1" fmla="*/ 1869 h 1870"/>
                    <a:gd name="T2" fmla="*/ 0 w 1871"/>
                    <a:gd name="T3" fmla="*/ 467 h 1870"/>
                    <a:gd name="T4" fmla="*/ 466 w 1871"/>
                    <a:gd name="T5" fmla="*/ 0 h 1870"/>
                    <a:gd name="T6" fmla="*/ 1870 w 1871"/>
                    <a:gd name="T7" fmla="*/ 0 h 1870"/>
                    <a:gd name="T8" fmla="*/ 1870 w 1871"/>
                    <a:gd name="T9" fmla="*/ 1402 h 1870"/>
                    <a:gd name="T10" fmla="*/ 1402 w 1871"/>
                    <a:gd name="T11" fmla="*/ 1869 h 1870"/>
                    <a:gd name="T12" fmla="*/ 0 w 1871"/>
                    <a:gd name="T13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Freeform 8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>
                    <a:gd name="T0" fmla="*/ 0 w 1871"/>
                    <a:gd name="T1" fmla="*/ 467 h 468"/>
                    <a:gd name="T2" fmla="*/ 466 w 1871"/>
                    <a:gd name="T3" fmla="*/ 0 h 468"/>
                    <a:gd name="T4" fmla="*/ 1870 w 1871"/>
                    <a:gd name="T5" fmla="*/ 0 h 468"/>
                    <a:gd name="T6" fmla="*/ 1402 w 1871"/>
                    <a:gd name="T7" fmla="*/ 467 h 468"/>
                    <a:gd name="T8" fmla="*/ 0 w 1871"/>
                    <a:gd name="T9" fmla="*/ 467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Freeform 9"/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>
                    <a:gd name="T0" fmla="*/ 0 w 469"/>
                    <a:gd name="T1" fmla="*/ 1869 h 1870"/>
                    <a:gd name="T2" fmla="*/ 0 w 469"/>
                    <a:gd name="T3" fmla="*/ 467 h 1870"/>
                    <a:gd name="T4" fmla="*/ 468 w 469"/>
                    <a:gd name="T5" fmla="*/ 0 h 1870"/>
                    <a:gd name="T6" fmla="*/ 468 w 469"/>
                    <a:gd name="T7" fmla="*/ 1402 h 1870"/>
                    <a:gd name="T8" fmla="*/ 0 w 469"/>
                    <a:gd name="T9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4108" y="2316"/>
                <a:ext cx="327" cy="87"/>
                <a:chOff x="4108" y="2316"/>
                <a:chExt cx="327" cy="87"/>
              </a:xfrm>
            </p:grpSpPr>
            <p:sp>
              <p:nvSpPr>
                <p:cNvPr id="9227" name="Freeform 11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>
                    <a:gd name="T0" fmla="*/ 0 w 1448"/>
                    <a:gd name="T1" fmla="*/ 388 h 389"/>
                    <a:gd name="T2" fmla="*/ 0 w 1448"/>
                    <a:gd name="T3" fmla="*/ 96 h 389"/>
                    <a:gd name="T4" fmla="*/ 96 w 1448"/>
                    <a:gd name="T5" fmla="*/ 0 h 389"/>
                    <a:gd name="T6" fmla="*/ 1447 w 1448"/>
                    <a:gd name="T7" fmla="*/ 0 h 389"/>
                    <a:gd name="T8" fmla="*/ 1447 w 1448"/>
                    <a:gd name="T9" fmla="*/ 290 h 389"/>
                    <a:gd name="T10" fmla="*/ 1349 w 1448"/>
                    <a:gd name="T11" fmla="*/ 388 h 389"/>
                    <a:gd name="T12" fmla="*/ 0 w 1448"/>
                    <a:gd name="T13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Freeform 12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>
                    <a:gd name="T0" fmla="*/ 0 w 1448"/>
                    <a:gd name="T1" fmla="*/ 96 h 97"/>
                    <a:gd name="T2" fmla="*/ 96 w 1448"/>
                    <a:gd name="T3" fmla="*/ 0 h 97"/>
                    <a:gd name="T4" fmla="*/ 1447 w 1448"/>
                    <a:gd name="T5" fmla="*/ 0 h 97"/>
                    <a:gd name="T6" fmla="*/ 1349 w 1448"/>
                    <a:gd name="T7" fmla="*/ 96 h 97"/>
                    <a:gd name="T8" fmla="*/ 0 w 1448"/>
                    <a:gd name="T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Freeform 13"/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>
                    <a:gd name="T0" fmla="*/ 0 w 99"/>
                    <a:gd name="T1" fmla="*/ 388 h 389"/>
                    <a:gd name="T2" fmla="*/ 0 w 99"/>
                    <a:gd name="T3" fmla="*/ 96 h 389"/>
                    <a:gd name="T4" fmla="*/ 98 w 99"/>
                    <a:gd name="T5" fmla="*/ 0 h 389"/>
                    <a:gd name="T6" fmla="*/ 98 w 99"/>
                    <a:gd name="T7" fmla="*/ 290 h 389"/>
                    <a:gd name="T8" fmla="*/ 0 w 99"/>
                    <a:gd name="T9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>
                <a:gd name="T0" fmla="*/ 123 w 989"/>
                <a:gd name="T1" fmla="*/ 0 h 424"/>
                <a:gd name="T2" fmla="*/ 863 w 989"/>
                <a:gd name="T3" fmla="*/ 0 h 424"/>
                <a:gd name="T4" fmla="*/ 988 w 989"/>
                <a:gd name="T5" fmla="*/ 123 h 424"/>
                <a:gd name="T6" fmla="*/ 988 w 989"/>
                <a:gd name="T7" fmla="*/ 298 h 424"/>
                <a:gd name="T8" fmla="*/ 863 w 989"/>
                <a:gd name="T9" fmla="*/ 423 h 424"/>
                <a:gd name="T10" fmla="*/ 123 w 989"/>
                <a:gd name="T11" fmla="*/ 423 h 424"/>
                <a:gd name="T12" fmla="*/ 0 w 989"/>
                <a:gd name="T13" fmla="*/ 298 h 424"/>
                <a:gd name="T14" fmla="*/ 0 w 989"/>
                <a:gd name="T15" fmla="*/ 123 h 424"/>
                <a:gd name="T16" fmla="*/ 123 w 989"/>
                <a:gd name="T1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6361113" y="5981700"/>
            <a:ext cx="660400" cy="647700"/>
            <a:chOff x="4007" y="2964"/>
            <a:chExt cx="416" cy="408"/>
          </a:xfrm>
        </p:grpSpPr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4009" y="3157"/>
              <a:ext cx="414" cy="215"/>
              <a:chOff x="4009" y="3157"/>
              <a:chExt cx="414" cy="215"/>
            </a:xfrm>
          </p:grpSpPr>
          <p:sp>
            <p:nvSpPr>
              <p:cNvPr id="9234" name="Freeform 18"/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>
                  <a:gd name="T0" fmla="*/ 305 w 421"/>
                  <a:gd name="T1" fmla="*/ 0 h 949"/>
                  <a:gd name="T2" fmla="*/ 420 w 421"/>
                  <a:gd name="T3" fmla="*/ 0 h 949"/>
                  <a:gd name="T4" fmla="*/ 115 w 421"/>
                  <a:gd name="T5" fmla="*/ 948 h 949"/>
                  <a:gd name="T6" fmla="*/ 0 w 421"/>
                  <a:gd name="T7" fmla="*/ 948 h 949"/>
                  <a:gd name="T8" fmla="*/ 305 w 421"/>
                  <a:gd name="T9" fmla="*/ 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AutoShape 21"/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4007" y="2964"/>
              <a:ext cx="216" cy="408"/>
              <a:chOff x="4007" y="2964"/>
              <a:chExt cx="216" cy="408"/>
            </a:xfrm>
          </p:grpSpPr>
          <p:sp>
            <p:nvSpPr>
              <p:cNvPr id="9239" name="Oval 23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8 w 958"/>
                  <a:gd name="T1" fmla="*/ 676 h 1463"/>
                  <a:gd name="T2" fmla="*/ 4 w 958"/>
                  <a:gd name="T3" fmla="*/ 693 h 1463"/>
                  <a:gd name="T4" fmla="*/ 0 w 958"/>
                  <a:gd name="T5" fmla="*/ 720 h 1463"/>
                  <a:gd name="T6" fmla="*/ 0 w 958"/>
                  <a:gd name="T7" fmla="*/ 742 h 1463"/>
                  <a:gd name="T8" fmla="*/ 8 w 958"/>
                  <a:gd name="T9" fmla="*/ 768 h 1463"/>
                  <a:gd name="T10" fmla="*/ 22 w 958"/>
                  <a:gd name="T11" fmla="*/ 790 h 1463"/>
                  <a:gd name="T12" fmla="*/ 39 w 958"/>
                  <a:gd name="T13" fmla="*/ 808 h 1463"/>
                  <a:gd name="T14" fmla="*/ 61 w 958"/>
                  <a:gd name="T15" fmla="*/ 821 h 1463"/>
                  <a:gd name="T16" fmla="*/ 75 w 958"/>
                  <a:gd name="T17" fmla="*/ 821 h 1463"/>
                  <a:gd name="T18" fmla="*/ 101 w 958"/>
                  <a:gd name="T19" fmla="*/ 821 h 1463"/>
                  <a:gd name="T20" fmla="*/ 625 w 958"/>
                  <a:gd name="T21" fmla="*/ 1462 h 1463"/>
                  <a:gd name="T22" fmla="*/ 788 w 958"/>
                  <a:gd name="T23" fmla="*/ 702 h 1463"/>
                  <a:gd name="T24" fmla="*/ 784 w 958"/>
                  <a:gd name="T25" fmla="*/ 684 h 1463"/>
                  <a:gd name="T26" fmla="*/ 779 w 958"/>
                  <a:gd name="T27" fmla="*/ 671 h 1463"/>
                  <a:gd name="T28" fmla="*/ 766 w 958"/>
                  <a:gd name="T29" fmla="*/ 658 h 1463"/>
                  <a:gd name="T30" fmla="*/ 753 w 958"/>
                  <a:gd name="T31" fmla="*/ 649 h 1463"/>
                  <a:gd name="T32" fmla="*/ 735 w 958"/>
                  <a:gd name="T33" fmla="*/ 640 h 1463"/>
                  <a:gd name="T34" fmla="*/ 713 w 958"/>
                  <a:gd name="T35" fmla="*/ 640 h 1463"/>
                  <a:gd name="T36" fmla="*/ 696 w 958"/>
                  <a:gd name="T37" fmla="*/ 640 h 1463"/>
                  <a:gd name="T38" fmla="*/ 678 w 958"/>
                  <a:gd name="T39" fmla="*/ 640 h 1463"/>
                  <a:gd name="T40" fmla="*/ 461 w 958"/>
                  <a:gd name="T41" fmla="*/ 370 h 1463"/>
                  <a:gd name="T42" fmla="*/ 891 w 958"/>
                  <a:gd name="T43" fmla="*/ 458 h 1463"/>
                  <a:gd name="T44" fmla="*/ 904 w 958"/>
                  <a:gd name="T45" fmla="*/ 454 h 1463"/>
                  <a:gd name="T46" fmla="*/ 917 w 958"/>
                  <a:gd name="T47" fmla="*/ 454 h 1463"/>
                  <a:gd name="T48" fmla="*/ 935 w 958"/>
                  <a:gd name="T49" fmla="*/ 441 h 1463"/>
                  <a:gd name="T50" fmla="*/ 948 w 958"/>
                  <a:gd name="T51" fmla="*/ 428 h 1463"/>
                  <a:gd name="T52" fmla="*/ 953 w 958"/>
                  <a:gd name="T53" fmla="*/ 410 h 1463"/>
                  <a:gd name="T54" fmla="*/ 957 w 958"/>
                  <a:gd name="T55" fmla="*/ 388 h 1463"/>
                  <a:gd name="T56" fmla="*/ 953 w 958"/>
                  <a:gd name="T57" fmla="*/ 366 h 1463"/>
                  <a:gd name="T58" fmla="*/ 944 w 958"/>
                  <a:gd name="T59" fmla="*/ 348 h 1463"/>
                  <a:gd name="T60" fmla="*/ 931 w 958"/>
                  <a:gd name="T61" fmla="*/ 335 h 1463"/>
                  <a:gd name="T62" fmla="*/ 913 w 958"/>
                  <a:gd name="T63" fmla="*/ 322 h 1463"/>
                  <a:gd name="T64" fmla="*/ 900 w 958"/>
                  <a:gd name="T65" fmla="*/ 317 h 1463"/>
                  <a:gd name="T66" fmla="*/ 607 w 958"/>
                  <a:gd name="T67" fmla="*/ 317 h 1463"/>
                  <a:gd name="T68" fmla="*/ 553 w 958"/>
                  <a:gd name="T69" fmla="*/ 207 h 1463"/>
                  <a:gd name="T70" fmla="*/ 558 w 958"/>
                  <a:gd name="T71" fmla="*/ 180 h 1463"/>
                  <a:gd name="T72" fmla="*/ 562 w 958"/>
                  <a:gd name="T73" fmla="*/ 150 h 1463"/>
                  <a:gd name="T74" fmla="*/ 562 w 958"/>
                  <a:gd name="T75" fmla="*/ 119 h 1463"/>
                  <a:gd name="T76" fmla="*/ 553 w 958"/>
                  <a:gd name="T77" fmla="*/ 92 h 1463"/>
                  <a:gd name="T78" fmla="*/ 545 w 958"/>
                  <a:gd name="T79" fmla="*/ 75 h 1463"/>
                  <a:gd name="T80" fmla="*/ 531 w 958"/>
                  <a:gd name="T81" fmla="*/ 52 h 1463"/>
                  <a:gd name="T82" fmla="*/ 509 w 958"/>
                  <a:gd name="T83" fmla="*/ 35 h 1463"/>
                  <a:gd name="T84" fmla="*/ 487 w 958"/>
                  <a:gd name="T85" fmla="*/ 17 h 1463"/>
                  <a:gd name="T86" fmla="*/ 461 w 958"/>
                  <a:gd name="T87" fmla="*/ 4 h 1463"/>
                  <a:gd name="T88" fmla="*/ 430 w 958"/>
                  <a:gd name="T89" fmla="*/ 0 h 1463"/>
                  <a:gd name="T90" fmla="*/ 403 w 958"/>
                  <a:gd name="T91" fmla="*/ 0 h 1463"/>
                  <a:gd name="T92" fmla="*/ 372 w 958"/>
                  <a:gd name="T93" fmla="*/ 4 h 1463"/>
                  <a:gd name="T94" fmla="*/ 340 w 958"/>
                  <a:gd name="T95" fmla="*/ 13 h 1463"/>
                  <a:gd name="T96" fmla="*/ 310 w 958"/>
                  <a:gd name="T97" fmla="*/ 30 h 1463"/>
                  <a:gd name="T98" fmla="*/ 292 w 958"/>
                  <a:gd name="T99" fmla="*/ 57 h 1463"/>
                  <a:gd name="T100" fmla="*/ 274 w 958"/>
                  <a:gd name="T101" fmla="*/ 83 h 1463"/>
                  <a:gd name="T102" fmla="*/ 261 w 958"/>
                  <a:gd name="T103" fmla="*/ 11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6381750" y="4078288"/>
            <a:ext cx="671513" cy="798512"/>
            <a:chOff x="4020" y="1580"/>
            <a:chExt cx="423" cy="503"/>
          </a:xfrm>
        </p:grpSpPr>
        <p:grpSp>
          <p:nvGrpSpPr>
            <p:cNvPr id="9242" name="Group 26"/>
            <p:cNvGrpSpPr>
              <a:grpSpLocks/>
            </p:cNvGrpSpPr>
            <p:nvPr/>
          </p:nvGrpSpPr>
          <p:grpSpPr bwMode="auto">
            <a:xfrm>
              <a:off x="4020" y="1580"/>
              <a:ext cx="423" cy="503"/>
              <a:chOff x="4020" y="1580"/>
              <a:chExt cx="423" cy="503"/>
            </a:xfrm>
          </p:grpSpPr>
          <p:grpSp>
            <p:nvGrpSpPr>
              <p:cNvPr id="9243" name="Group 27"/>
              <p:cNvGrpSpPr>
                <a:grpSpLocks/>
              </p:cNvGrpSpPr>
              <p:nvPr/>
            </p:nvGrpSpPr>
            <p:grpSpPr bwMode="auto">
              <a:xfrm>
                <a:off x="4020" y="1580"/>
                <a:ext cx="423" cy="503"/>
                <a:chOff x="4020" y="1580"/>
                <a:chExt cx="423" cy="503"/>
              </a:xfrm>
            </p:grpSpPr>
            <p:grpSp>
              <p:nvGrpSpPr>
                <p:cNvPr id="9244" name="Group 28"/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3" cy="423"/>
                  <a:chOff x="4020" y="1660"/>
                  <a:chExt cx="423" cy="423"/>
                </a:xfrm>
              </p:grpSpPr>
              <p:sp>
                <p:nvSpPr>
                  <p:cNvPr id="9245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>
                      <a:gd name="T0" fmla="*/ 0 w 1871"/>
                      <a:gd name="T1" fmla="*/ 1870 h 1871"/>
                      <a:gd name="T2" fmla="*/ 0 w 1871"/>
                      <a:gd name="T3" fmla="*/ 466 h 1871"/>
                      <a:gd name="T4" fmla="*/ 466 w 1871"/>
                      <a:gd name="T5" fmla="*/ 0 h 1871"/>
                      <a:gd name="T6" fmla="*/ 1870 w 1871"/>
                      <a:gd name="T7" fmla="*/ 0 h 1871"/>
                      <a:gd name="T8" fmla="*/ 1870 w 1871"/>
                      <a:gd name="T9" fmla="*/ 1402 h 1871"/>
                      <a:gd name="T10" fmla="*/ 1402 w 1871"/>
                      <a:gd name="T11" fmla="*/ 1870 h 1871"/>
                      <a:gd name="T12" fmla="*/ 0 w 1871"/>
                      <a:gd name="T13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6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>
                      <a:gd name="T0" fmla="*/ 0 w 1871"/>
                      <a:gd name="T1" fmla="*/ 466 h 467"/>
                      <a:gd name="T2" fmla="*/ 466 w 1871"/>
                      <a:gd name="T3" fmla="*/ 0 h 467"/>
                      <a:gd name="T4" fmla="*/ 1870 w 1871"/>
                      <a:gd name="T5" fmla="*/ 0 h 467"/>
                      <a:gd name="T6" fmla="*/ 1402 w 1871"/>
                      <a:gd name="T7" fmla="*/ 466 h 467"/>
                      <a:gd name="T8" fmla="*/ 0 w 1871"/>
                      <a:gd name="T9" fmla="*/ 466 h 4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7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>
                      <a:gd name="T0" fmla="*/ 0 w 469"/>
                      <a:gd name="T1" fmla="*/ 1870 h 1871"/>
                      <a:gd name="T2" fmla="*/ 0 w 469"/>
                      <a:gd name="T3" fmla="*/ 466 h 1871"/>
                      <a:gd name="T4" fmla="*/ 468 w 469"/>
                      <a:gd name="T5" fmla="*/ 0 h 1871"/>
                      <a:gd name="T6" fmla="*/ 468 w 469"/>
                      <a:gd name="T7" fmla="*/ 1402 h 1871"/>
                      <a:gd name="T8" fmla="*/ 0 w 469"/>
                      <a:gd name="T9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48" name="Group 32"/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7" cy="87"/>
                  <a:chOff x="4116" y="1580"/>
                  <a:chExt cx="327" cy="87"/>
                </a:xfrm>
              </p:grpSpPr>
              <p:sp>
                <p:nvSpPr>
                  <p:cNvPr id="9249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>
                      <a:gd name="T0" fmla="*/ 0 w 1448"/>
                      <a:gd name="T1" fmla="*/ 388 h 389"/>
                      <a:gd name="T2" fmla="*/ 0 w 1448"/>
                      <a:gd name="T3" fmla="*/ 96 h 389"/>
                      <a:gd name="T4" fmla="*/ 96 w 1448"/>
                      <a:gd name="T5" fmla="*/ 0 h 389"/>
                      <a:gd name="T6" fmla="*/ 1447 w 1448"/>
                      <a:gd name="T7" fmla="*/ 0 h 389"/>
                      <a:gd name="T8" fmla="*/ 1447 w 1448"/>
                      <a:gd name="T9" fmla="*/ 290 h 389"/>
                      <a:gd name="T10" fmla="*/ 1349 w 1448"/>
                      <a:gd name="T11" fmla="*/ 388 h 389"/>
                      <a:gd name="T12" fmla="*/ 0 w 1448"/>
                      <a:gd name="T13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0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>
                      <a:gd name="T0" fmla="*/ 0 w 1448"/>
                      <a:gd name="T1" fmla="*/ 96 h 97"/>
                      <a:gd name="T2" fmla="*/ 96 w 1448"/>
                      <a:gd name="T3" fmla="*/ 0 h 97"/>
                      <a:gd name="T4" fmla="*/ 1447 w 1448"/>
                      <a:gd name="T5" fmla="*/ 0 h 97"/>
                      <a:gd name="T6" fmla="*/ 1349 w 1448"/>
                      <a:gd name="T7" fmla="*/ 96 h 97"/>
                      <a:gd name="T8" fmla="*/ 0 w 1448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1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>
                      <a:gd name="T0" fmla="*/ 0 w 99"/>
                      <a:gd name="T1" fmla="*/ 388 h 389"/>
                      <a:gd name="T2" fmla="*/ 0 w 99"/>
                      <a:gd name="T3" fmla="*/ 96 h 389"/>
                      <a:gd name="T4" fmla="*/ 98 w 99"/>
                      <a:gd name="T5" fmla="*/ 0 h 389"/>
                      <a:gd name="T6" fmla="*/ 98 w 99"/>
                      <a:gd name="T7" fmla="*/ 290 h 389"/>
                      <a:gd name="T8" fmla="*/ 0 w 99"/>
                      <a:gd name="T9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52" name="Freeform 36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>
                  <a:gd name="T0" fmla="*/ 245 w 988"/>
                  <a:gd name="T1" fmla="*/ 0 h 142"/>
                  <a:gd name="T2" fmla="*/ 987 w 988"/>
                  <a:gd name="T3" fmla="*/ 0 h 142"/>
                  <a:gd name="T4" fmla="*/ 740 w 988"/>
                  <a:gd name="T5" fmla="*/ 141 h 142"/>
                  <a:gd name="T6" fmla="*/ 0 w 988"/>
                  <a:gd name="T7" fmla="*/ 141 h 142"/>
                  <a:gd name="T8" fmla="*/ 245 w 988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5822950" y="3276600"/>
            <a:ext cx="2224088" cy="609600"/>
            <a:chOff x="3668" y="964"/>
            <a:chExt cx="1401" cy="384"/>
          </a:xfrm>
        </p:grpSpPr>
        <p:grpSp>
          <p:nvGrpSpPr>
            <p:cNvPr id="9255" name="Group 39"/>
            <p:cNvGrpSpPr>
              <a:grpSpLocks/>
            </p:cNvGrpSpPr>
            <p:nvPr/>
          </p:nvGrpSpPr>
          <p:grpSpPr bwMode="auto">
            <a:xfrm>
              <a:off x="3668" y="964"/>
              <a:ext cx="329" cy="384"/>
              <a:chOff x="3668" y="964"/>
              <a:chExt cx="329" cy="384"/>
            </a:xfrm>
          </p:grpSpPr>
          <p:sp>
            <p:nvSpPr>
              <p:cNvPr id="9256" name="Freeform 40"/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371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A</a:t>
                </a:r>
              </a:p>
            </p:txBody>
          </p:sp>
        </p:grpSp>
        <p:grpSp>
          <p:nvGrpSpPr>
            <p:cNvPr id="9258" name="Group 42"/>
            <p:cNvGrpSpPr>
              <a:grpSpLocks/>
            </p:cNvGrpSpPr>
            <p:nvPr/>
          </p:nvGrpSpPr>
          <p:grpSpPr bwMode="auto">
            <a:xfrm>
              <a:off x="4028" y="964"/>
              <a:ext cx="329" cy="384"/>
              <a:chOff x="4028" y="964"/>
              <a:chExt cx="329" cy="384"/>
            </a:xfrm>
          </p:grpSpPr>
          <p:sp>
            <p:nvSpPr>
              <p:cNvPr id="9259" name="Freeform 43"/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07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B</a:t>
                </a:r>
              </a:p>
            </p:txBody>
          </p:sp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4388" y="964"/>
              <a:ext cx="329" cy="384"/>
              <a:chOff x="4388" y="964"/>
              <a:chExt cx="329" cy="384"/>
            </a:xfrm>
          </p:grpSpPr>
          <p:sp>
            <p:nvSpPr>
              <p:cNvPr id="9262" name="Freeform 46"/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3" name="Text Box 47"/>
              <p:cNvSpPr txBox="1">
                <a:spLocks noChangeArrowheads="1"/>
              </p:cNvSpPr>
              <p:nvPr/>
            </p:nvSpPr>
            <p:spPr bwMode="auto">
              <a:xfrm>
                <a:off x="4439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C</a:t>
                </a:r>
              </a:p>
            </p:txBody>
          </p:sp>
        </p:grpSp>
        <p:grpSp>
          <p:nvGrpSpPr>
            <p:cNvPr id="9264" name="Group 48"/>
            <p:cNvGrpSpPr>
              <a:grpSpLocks/>
            </p:cNvGrpSpPr>
            <p:nvPr/>
          </p:nvGrpSpPr>
          <p:grpSpPr bwMode="auto">
            <a:xfrm>
              <a:off x="4740" y="964"/>
              <a:ext cx="329" cy="384"/>
              <a:chOff x="4740" y="964"/>
              <a:chExt cx="329" cy="384"/>
            </a:xfrm>
          </p:grpSpPr>
          <p:sp>
            <p:nvSpPr>
              <p:cNvPr id="9265" name="Freeform 49"/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6" name="Text Box 50"/>
              <p:cNvSpPr txBox="1">
                <a:spLocks noChangeArrowheads="1"/>
              </p:cNvSpPr>
              <p:nvPr/>
            </p:nvSpPr>
            <p:spPr bwMode="auto">
              <a:xfrm>
                <a:off x="4791" y="1011"/>
                <a:ext cx="253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D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2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SimSun" pitchFamily="2" charset="-122"/>
              </a:rPr>
              <a:t>Traditional Pipeline Concept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562600" y="3276600"/>
            <a:ext cx="35052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rmAutofit fontScale="92500" lnSpcReduction="1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Sequential laundry takes 6 hours for 4 loads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/>
              <a:t>If they learned pipelining, how long would  laundry take?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819150" y="3430588"/>
            <a:ext cx="522288" cy="498475"/>
            <a:chOff x="441" y="1529"/>
            <a:chExt cx="329" cy="314"/>
          </a:xfrm>
        </p:grpSpPr>
        <p:sp>
          <p:nvSpPr>
            <p:cNvPr id="10245" name="Freeform 5"/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09" y="1576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806450" y="4256088"/>
            <a:ext cx="522288" cy="498475"/>
            <a:chOff x="433" y="2049"/>
            <a:chExt cx="329" cy="314"/>
          </a:xfrm>
        </p:grpSpPr>
        <p:sp>
          <p:nvSpPr>
            <p:cNvPr id="10248" name="Freeform 8"/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0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8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40 w 1452"/>
                <a:gd name="T41" fmla="*/ 1291 h 1296"/>
                <a:gd name="T42" fmla="*/ 397 w 1452"/>
                <a:gd name="T43" fmla="*/ 1264 h 1296"/>
                <a:gd name="T44" fmla="*/ 247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5 w 1452"/>
                <a:gd name="T59" fmla="*/ 519 h 1296"/>
                <a:gd name="T60" fmla="*/ 278 w 1452"/>
                <a:gd name="T61" fmla="*/ 435 h 1296"/>
                <a:gd name="T62" fmla="*/ 451 w 1452"/>
                <a:gd name="T63" fmla="*/ 378 h 1296"/>
                <a:gd name="T64" fmla="*/ 177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1" y="2096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781050" y="4992688"/>
            <a:ext cx="522288" cy="498475"/>
            <a:chOff x="417" y="2513"/>
            <a:chExt cx="329" cy="314"/>
          </a:xfrm>
        </p:grpSpPr>
        <p:sp>
          <p:nvSpPr>
            <p:cNvPr id="10251" name="Freeform 11"/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1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7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39 w 1452"/>
                <a:gd name="T41" fmla="*/ 1291 h 1296"/>
                <a:gd name="T42" fmla="*/ 398 w 1452"/>
                <a:gd name="T43" fmla="*/ 1264 h 1296"/>
                <a:gd name="T44" fmla="*/ 248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4 w 1452"/>
                <a:gd name="T59" fmla="*/ 519 h 1296"/>
                <a:gd name="T60" fmla="*/ 279 w 1452"/>
                <a:gd name="T61" fmla="*/ 435 h 1296"/>
                <a:gd name="T62" fmla="*/ 451 w 1452"/>
                <a:gd name="T63" fmla="*/ 378 h 1296"/>
                <a:gd name="T64" fmla="*/ 176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86" y="2560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768350" y="5741988"/>
            <a:ext cx="522288" cy="498475"/>
            <a:chOff x="409" y="2985"/>
            <a:chExt cx="329" cy="314"/>
          </a:xfrm>
        </p:grpSpPr>
        <p:sp>
          <p:nvSpPr>
            <p:cNvPr id="10254" name="Freeform 14"/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77" y="3032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4954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1485900" y="2928938"/>
            <a:ext cx="1497013" cy="0"/>
            <a:chOff x="861" y="1213"/>
            <a:chExt cx="943" cy="0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20796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6003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81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616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022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0702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3060700" y="2928938"/>
            <a:ext cx="1497013" cy="0"/>
            <a:chOff x="1853" y="1213"/>
            <a:chExt cx="943" cy="0"/>
          </a:xfrm>
        </p:grpSpPr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6544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1751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3556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4191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45974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46450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4635500" y="2928938"/>
            <a:ext cx="1497013" cy="0"/>
            <a:chOff x="2845" y="1213"/>
            <a:chExt cx="943" cy="0"/>
          </a:xfrm>
        </p:grpSpPr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2292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57499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5130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57658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61722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2198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6210300" y="2928938"/>
            <a:ext cx="1497013" cy="0"/>
            <a:chOff x="3837" y="1213"/>
            <a:chExt cx="943" cy="0"/>
          </a:xfrm>
        </p:grpSpPr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68040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7324725" y="29337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6705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3406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774700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1466850" y="3328988"/>
            <a:ext cx="1533525" cy="709612"/>
            <a:chOff x="849" y="1465"/>
            <a:chExt cx="966" cy="447"/>
          </a:xfrm>
        </p:grpSpPr>
        <p:grpSp>
          <p:nvGrpSpPr>
            <p:cNvPr id="10297" name="Group 57"/>
            <p:cNvGrpSpPr>
              <a:grpSpLocks/>
            </p:cNvGrpSpPr>
            <p:nvPr/>
          </p:nvGrpSpPr>
          <p:grpSpPr bwMode="auto">
            <a:xfrm>
              <a:off x="849" y="1465"/>
              <a:ext cx="304" cy="447"/>
              <a:chOff x="849" y="1465"/>
              <a:chExt cx="304" cy="447"/>
            </a:xfrm>
          </p:grpSpPr>
          <p:grpSp>
            <p:nvGrpSpPr>
              <p:cNvPr id="10298" name="Group 58"/>
              <p:cNvGrpSpPr>
                <a:grpSpLocks/>
              </p:cNvGrpSpPr>
              <p:nvPr/>
            </p:nvGrpSpPr>
            <p:grpSpPr bwMode="auto">
              <a:xfrm>
                <a:off x="849" y="1465"/>
                <a:ext cx="304" cy="447"/>
                <a:chOff x="849" y="1465"/>
                <a:chExt cx="304" cy="447"/>
              </a:xfrm>
            </p:grpSpPr>
            <p:grpSp>
              <p:nvGrpSpPr>
                <p:cNvPr id="10299" name="Group 59"/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4" cy="376"/>
                  <a:chOff x="849" y="1536"/>
                  <a:chExt cx="304" cy="376"/>
                </a:xfrm>
              </p:grpSpPr>
              <p:sp>
                <p:nvSpPr>
                  <p:cNvPr id="10300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1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2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03" name="Group 63"/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4" cy="77"/>
                  <a:chOff x="919" y="1465"/>
                  <a:chExt cx="234" cy="77"/>
                </a:xfrm>
              </p:grpSpPr>
              <p:sp>
                <p:nvSpPr>
                  <p:cNvPr id="10304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5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6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7" name="Freeform 67"/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>
                  <a:gd name="T0" fmla="*/ 174 w 697"/>
                  <a:gd name="T1" fmla="*/ 0 h 121"/>
                  <a:gd name="T2" fmla="*/ 696 w 697"/>
                  <a:gd name="T3" fmla="*/ 0 h 121"/>
                  <a:gd name="T4" fmla="*/ 522 w 697"/>
                  <a:gd name="T5" fmla="*/ 120 h 121"/>
                  <a:gd name="T6" fmla="*/ 0 w 697"/>
                  <a:gd name="T7" fmla="*/ 120 h 121"/>
                  <a:gd name="T8" fmla="*/ 174 w 697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08" name="Group 68"/>
            <p:cNvGrpSpPr>
              <a:grpSpLocks/>
            </p:cNvGrpSpPr>
            <p:nvPr/>
          </p:nvGrpSpPr>
          <p:grpSpPr bwMode="auto">
            <a:xfrm>
              <a:off x="1150" y="1465"/>
              <a:ext cx="377" cy="447"/>
              <a:chOff x="1150" y="1465"/>
              <a:chExt cx="377" cy="447"/>
            </a:xfrm>
          </p:grpSpPr>
          <p:grpSp>
            <p:nvGrpSpPr>
              <p:cNvPr id="10309" name="Group 69"/>
              <p:cNvGrpSpPr>
                <a:grpSpLocks/>
              </p:cNvGrpSpPr>
              <p:nvPr/>
            </p:nvGrpSpPr>
            <p:grpSpPr bwMode="auto">
              <a:xfrm>
                <a:off x="1150" y="1465"/>
                <a:ext cx="377" cy="447"/>
                <a:chOff x="1150" y="1465"/>
                <a:chExt cx="377" cy="447"/>
              </a:xfrm>
            </p:grpSpPr>
            <p:grpSp>
              <p:nvGrpSpPr>
                <p:cNvPr id="10310" name="Group 70"/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7" cy="376"/>
                  <a:chOff x="1150" y="1536"/>
                  <a:chExt cx="377" cy="376"/>
                </a:xfrm>
              </p:grpSpPr>
              <p:sp>
                <p:nvSpPr>
                  <p:cNvPr id="10311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5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8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2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3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14" name="Group 74"/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1" cy="77"/>
                  <a:chOff x="1236" y="1465"/>
                  <a:chExt cx="291" cy="77"/>
                </a:xfrm>
              </p:grpSpPr>
              <p:sp>
                <p:nvSpPr>
                  <p:cNvPr id="10315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6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7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18" name="Oval 78"/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20" name="Freeform 80"/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AutoShape 81"/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AutoShape 82"/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AutoShape 83"/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4" name="Group 84"/>
            <p:cNvGrpSpPr>
              <a:grpSpLocks/>
            </p:cNvGrpSpPr>
            <p:nvPr/>
          </p:nvGrpSpPr>
          <p:grpSpPr bwMode="auto">
            <a:xfrm>
              <a:off x="1532" y="1522"/>
              <a:ext cx="193" cy="364"/>
              <a:chOff x="1532" y="1522"/>
              <a:chExt cx="193" cy="364"/>
            </a:xfrm>
          </p:grpSpPr>
          <p:sp>
            <p:nvSpPr>
              <p:cNvPr id="10325" name="Oval 85"/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6" name="Freeform 86"/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>
                  <a:gd name="T0" fmla="*/ 8 w 856"/>
                  <a:gd name="T1" fmla="*/ 606 h 1306"/>
                  <a:gd name="T2" fmla="*/ 4 w 856"/>
                  <a:gd name="T3" fmla="*/ 619 h 1306"/>
                  <a:gd name="T4" fmla="*/ 0 w 856"/>
                  <a:gd name="T5" fmla="*/ 641 h 1306"/>
                  <a:gd name="T6" fmla="*/ 0 w 856"/>
                  <a:gd name="T7" fmla="*/ 663 h 1306"/>
                  <a:gd name="T8" fmla="*/ 8 w 856"/>
                  <a:gd name="T9" fmla="*/ 685 h 1306"/>
                  <a:gd name="T10" fmla="*/ 17 w 856"/>
                  <a:gd name="T11" fmla="*/ 704 h 1306"/>
                  <a:gd name="T12" fmla="*/ 35 w 856"/>
                  <a:gd name="T13" fmla="*/ 722 h 1306"/>
                  <a:gd name="T14" fmla="*/ 52 w 856"/>
                  <a:gd name="T15" fmla="*/ 731 h 1306"/>
                  <a:gd name="T16" fmla="*/ 70 w 856"/>
                  <a:gd name="T17" fmla="*/ 735 h 1306"/>
                  <a:gd name="T18" fmla="*/ 92 w 856"/>
                  <a:gd name="T19" fmla="*/ 735 h 1306"/>
                  <a:gd name="T20" fmla="*/ 558 w 856"/>
                  <a:gd name="T21" fmla="*/ 1305 h 1306"/>
                  <a:gd name="T22" fmla="*/ 704 w 856"/>
                  <a:gd name="T23" fmla="*/ 628 h 1306"/>
                  <a:gd name="T24" fmla="*/ 704 w 856"/>
                  <a:gd name="T25" fmla="*/ 610 h 1306"/>
                  <a:gd name="T26" fmla="*/ 695 w 856"/>
                  <a:gd name="T27" fmla="*/ 602 h 1306"/>
                  <a:gd name="T28" fmla="*/ 682 w 856"/>
                  <a:gd name="T29" fmla="*/ 588 h 1306"/>
                  <a:gd name="T30" fmla="*/ 673 w 856"/>
                  <a:gd name="T31" fmla="*/ 579 h 1306"/>
                  <a:gd name="T32" fmla="*/ 656 w 856"/>
                  <a:gd name="T33" fmla="*/ 575 h 1306"/>
                  <a:gd name="T34" fmla="*/ 638 w 856"/>
                  <a:gd name="T35" fmla="*/ 571 h 1306"/>
                  <a:gd name="T36" fmla="*/ 620 w 856"/>
                  <a:gd name="T37" fmla="*/ 571 h 1306"/>
                  <a:gd name="T38" fmla="*/ 607 w 856"/>
                  <a:gd name="T39" fmla="*/ 571 h 1306"/>
                  <a:gd name="T40" fmla="*/ 412 w 856"/>
                  <a:gd name="T41" fmla="*/ 331 h 1306"/>
                  <a:gd name="T42" fmla="*/ 793 w 856"/>
                  <a:gd name="T43" fmla="*/ 411 h 1306"/>
                  <a:gd name="T44" fmla="*/ 811 w 856"/>
                  <a:gd name="T45" fmla="*/ 406 h 1306"/>
                  <a:gd name="T46" fmla="*/ 820 w 856"/>
                  <a:gd name="T47" fmla="*/ 402 h 1306"/>
                  <a:gd name="T48" fmla="*/ 837 w 856"/>
                  <a:gd name="T49" fmla="*/ 393 h 1306"/>
                  <a:gd name="T50" fmla="*/ 846 w 856"/>
                  <a:gd name="T51" fmla="*/ 380 h 1306"/>
                  <a:gd name="T52" fmla="*/ 851 w 856"/>
                  <a:gd name="T53" fmla="*/ 367 h 1306"/>
                  <a:gd name="T54" fmla="*/ 855 w 856"/>
                  <a:gd name="T55" fmla="*/ 345 h 1306"/>
                  <a:gd name="T56" fmla="*/ 851 w 856"/>
                  <a:gd name="T57" fmla="*/ 327 h 1306"/>
                  <a:gd name="T58" fmla="*/ 842 w 856"/>
                  <a:gd name="T59" fmla="*/ 309 h 1306"/>
                  <a:gd name="T60" fmla="*/ 833 w 856"/>
                  <a:gd name="T61" fmla="*/ 300 h 1306"/>
                  <a:gd name="T62" fmla="*/ 815 w 856"/>
                  <a:gd name="T63" fmla="*/ 286 h 1306"/>
                  <a:gd name="T64" fmla="*/ 802 w 856"/>
                  <a:gd name="T65" fmla="*/ 282 h 1306"/>
                  <a:gd name="T66" fmla="*/ 541 w 856"/>
                  <a:gd name="T67" fmla="*/ 282 h 1306"/>
                  <a:gd name="T68" fmla="*/ 496 w 856"/>
                  <a:gd name="T69" fmla="*/ 185 h 1306"/>
                  <a:gd name="T70" fmla="*/ 500 w 856"/>
                  <a:gd name="T71" fmla="*/ 163 h 1306"/>
                  <a:gd name="T72" fmla="*/ 505 w 856"/>
                  <a:gd name="T73" fmla="*/ 132 h 1306"/>
                  <a:gd name="T74" fmla="*/ 505 w 856"/>
                  <a:gd name="T75" fmla="*/ 105 h 1306"/>
                  <a:gd name="T76" fmla="*/ 496 w 856"/>
                  <a:gd name="T77" fmla="*/ 83 h 1306"/>
                  <a:gd name="T78" fmla="*/ 487 w 856"/>
                  <a:gd name="T79" fmla="*/ 66 h 1306"/>
                  <a:gd name="T80" fmla="*/ 474 w 856"/>
                  <a:gd name="T81" fmla="*/ 44 h 1306"/>
                  <a:gd name="T82" fmla="*/ 456 w 856"/>
                  <a:gd name="T83" fmla="*/ 30 h 1306"/>
                  <a:gd name="T84" fmla="*/ 434 w 856"/>
                  <a:gd name="T85" fmla="*/ 13 h 1306"/>
                  <a:gd name="T86" fmla="*/ 412 w 856"/>
                  <a:gd name="T87" fmla="*/ 4 h 1306"/>
                  <a:gd name="T88" fmla="*/ 385 w 856"/>
                  <a:gd name="T89" fmla="*/ 0 h 1306"/>
                  <a:gd name="T90" fmla="*/ 359 w 856"/>
                  <a:gd name="T91" fmla="*/ 0 h 1306"/>
                  <a:gd name="T92" fmla="*/ 332 w 856"/>
                  <a:gd name="T93" fmla="*/ 4 h 1306"/>
                  <a:gd name="T94" fmla="*/ 305 w 856"/>
                  <a:gd name="T95" fmla="*/ 13 h 1306"/>
                  <a:gd name="T96" fmla="*/ 278 w 856"/>
                  <a:gd name="T97" fmla="*/ 26 h 1306"/>
                  <a:gd name="T98" fmla="*/ 261 w 856"/>
                  <a:gd name="T99" fmla="*/ 48 h 1306"/>
                  <a:gd name="T100" fmla="*/ 243 w 856"/>
                  <a:gd name="T101" fmla="*/ 75 h 1306"/>
                  <a:gd name="T102" fmla="*/ 234 w 856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1084263" y="1828800"/>
            <a:ext cx="714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1454150" y="2420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1447800" y="2287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23161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33829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98963" y="1841500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5338763" y="18542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10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6430963" y="1841500"/>
            <a:ext cx="434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11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7269163" y="1828800"/>
            <a:ext cx="1133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Midnight</a:t>
            </a:r>
          </a:p>
        </p:txBody>
      </p:sp>
      <p:grpSp>
        <p:nvGrpSpPr>
          <p:cNvPr id="10336" name="Group 96"/>
          <p:cNvGrpSpPr>
            <a:grpSpLocks/>
          </p:cNvGrpSpPr>
          <p:nvPr/>
        </p:nvGrpSpPr>
        <p:grpSpPr bwMode="auto">
          <a:xfrm>
            <a:off x="2990850" y="4065588"/>
            <a:ext cx="1533525" cy="709612"/>
            <a:chOff x="1809" y="1929"/>
            <a:chExt cx="966" cy="447"/>
          </a:xfrm>
        </p:grpSpPr>
        <p:grpSp>
          <p:nvGrpSpPr>
            <p:cNvPr id="10337" name="Group 97"/>
            <p:cNvGrpSpPr>
              <a:grpSpLocks/>
            </p:cNvGrpSpPr>
            <p:nvPr/>
          </p:nvGrpSpPr>
          <p:grpSpPr bwMode="auto">
            <a:xfrm>
              <a:off x="1809" y="1929"/>
              <a:ext cx="304" cy="447"/>
              <a:chOff x="1809" y="1929"/>
              <a:chExt cx="304" cy="447"/>
            </a:xfrm>
          </p:grpSpPr>
          <p:grpSp>
            <p:nvGrpSpPr>
              <p:cNvPr id="10338" name="Group 98"/>
              <p:cNvGrpSpPr>
                <a:grpSpLocks/>
              </p:cNvGrpSpPr>
              <p:nvPr/>
            </p:nvGrpSpPr>
            <p:grpSpPr bwMode="auto">
              <a:xfrm>
                <a:off x="1809" y="1929"/>
                <a:ext cx="304" cy="447"/>
                <a:chOff x="1809" y="1929"/>
                <a:chExt cx="304" cy="447"/>
              </a:xfrm>
            </p:grpSpPr>
            <p:grpSp>
              <p:nvGrpSpPr>
                <p:cNvPr id="10339" name="Group 99"/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4" cy="376"/>
                  <a:chOff x="1809" y="2000"/>
                  <a:chExt cx="304" cy="376"/>
                </a:xfrm>
              </p:grpSpPr>
              <p:sp>
                <p:nvSpPr>
                  <p:cNvPr id="10340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1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2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43" name="Group 103"/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4" cy="77"/>
                  <a:chOff x="1879" y="1929"/>
                  <a:chExt cx="234" cy="77"/>
                </a:xfrm>
              </p:grpSpPr>
              <p:sp>
                <p:nvSpPr>
                  <p:cNvPr id="10344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5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6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48" name="Group 108"/>
            <p:cNvGrpSpPr>
              <a:grpSpLocks/>
            </p:cNvGrpSpPr>
            <p:nvPr/>
          </p:nvGrpSpPr>
          <p:grpSpPr bwMode="auto">
            <a:xfrm>
              <a:off x="2110" y="1929"/>
              <a:ext cx="377" cy="447"/>
              <a:chOff x="2110" y="1929"/>
              <a:chExt cx="377" cy="447"/>
            </a:xfrm>
          </p:grpSpPr>
          <p:grpSp>
            <p:nvGrpSpPr>
              <p:cNvPr id="10349" name="Group 109"/>
              <p:cNvGrpSpPr>
                <a:grpSpLocks/>
              </p:cNvGrpSpPr>
              <p:nvPr/>
            </p:nvGrpSpPr>
            <p:grpSpPr bwMode="auto">
              <a:xfrm>
                <a:off x="2110" y="1929"/>
                <a:ext cx="377" cy="447"/>
                <a:chOff x="2110" y="1929"/>
                <a:chExt cx="377" cy="447"/>
              </a:xfrm>
            </p:grpSpPr>
            <p:grpSp>
              <p:nvGrpSpPr>
                <p:cNvPr id="10350" name="Group 110"/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7" cy="376"/>
                  <a:chOff x="2110" y="2000"/>
                  <a:chExt cx="377" cy="376"/>
                </a:xfrm>
              </p:grpSpPr>
              <p:sp>
                <p:nvSpPr>
                  <p:cNvPr id="10351" name="Freeform 111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4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7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2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>
                      <a:gd name="T0" fmla="*/ 0 w 1667"/>
                      <a:gd name="T1" fmla="*/ 414 h 415"/>
                      <a:gd name="T2" fmla="*/ 414 w 1667"/>
                      <a:gd name="T3" fmla="*/ 0 h 415"/>
                      <a:gd name="T4" fmla="*/ 1666 w 1667"/>
                      <a:gd name="T5" fmla="*/ 0 h 415"/>
                      <a:gd name="T6" fmla="*/ 1250 w 1667"/>
                      <a:gd name="T7" fmla="*/ 414 h 415"/>
                      <a:gd name="T8" fmla="*/ 0 w 1667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3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54" name="Group 114"/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1" cy="77"/>
                  <a:chOff x="2196" y="1929"/>
                  <a:chExt cx="291" cy="77"/>
                </a:xfrm>
              </p:grpSpPr>
              <p:sp>
                <p:nvSpPr>
                  <p:cNvPr id="10355" name="Freeform 115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6" name="Freeform 116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7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9" name="Freeform 119"/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>
                  <a:gd name="T0" fmla="*/ 107 w 873"/>
                  <a:gd name="T1" fmla="*/ 0 h 371"/>
                  <a:gd name="T2" fmla="*/ 763 w 873"/>
                  <a:gd name="T3" fmla="*/ 0 h 371"/>
                  <a:gd name="T4" fmla="*/ 872 w 873"/>
                  <a:gd name="T5" fmla="*/ 108 h 371"/>
                  <a:gd name="T6" fmla="*/ 872 w 873"/>
                  <a:gd name="T7" fmla="*/ 262 h 371"/>
                  <a:gd name="T8" fmla="*/ 763 w 873"/>
                  <a:gd name="T9" fmla="*/ 370 h 371"/>
                  <a:gd name="T10" fmla="*/ 107 w 873"/>
                  <a:gd name="T11" fmla="*/ 370 h 371"/>
                  <a:gd name="T12" fmla="*/ 0 w 873"/>
                  <a:gd name="T13" fmla="*/ 262 h 371"/>
                  <a:gd name="T14" fmla="*/ 0 w 873"/>
                  <a:gd name="T15" fmla="*/ 108 h 371"/>
                  <a:gd name="T16" fmla="*/ 107 w 873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0" name="Freeform 120"/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1" name="AutoShape 121"/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" name="AutoShape 122"/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" name="AutoShape 123"/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4" name="Group 124"/>
            <p:cNvGrpSpPr>
              <a:grpSpLocks/>
            </p:cNvGrpSpPr>
            <p:nvPr/>
          </p:nvGrpSpPr>
          <p:grpSpPr bwMode="auto">
            <a:xfrm>
              <a:off x="2492" y="1986"/>
              <a:ext cx="193" cy="363"/>
              <a:chOff x="2492" y="1986"/>
              <a:chExt cx="193" cy="363"/>
            </a:xfrm>
          </p:grpSpPr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6" name="Freeform 126"/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>
            <a:off x="4438650" y="4776788"/>
            <a:ext cx="1533525" cy="709612"/>
            <a:chOff x="2721" y="2377"/>
            <a:chExt cx="966" cy="447"/>
          </a:xfrm>
        </p:grpSpPr>
        <p:grpSp>
          <p:nvGrpSpPr>
            <p:cNvPr id="10368" name="Group 128"/>
            <p:cNvGrpSpPr>
              <a:grpSpLocks/>
            </p:cNvGrpSpPr>
            <p:nvPr/>
          </p:nvGrpSpPr>
          <p:grpSpPr bwMode="auto">
            <a:xfrm>
              <a:off x="2721" y="2377"/>
              <a:ext cx="304" cy="447"/>
              <a:chOff x="2721" y="2377"/>
              <a:chExt cx="304" cy="447"/>
            </a:xfrm>
          </p:grpSpPr>
          <p:grpSp>
            <p:nvGrpSpPr>
              <p:cNvPr id="10369" name="Group 129"/>
              <p:cNvGrpSpPr>
                <a:grpSpLocks/>
              </p:cNvGrpSpPr>
              <p:nvPr/>
            </p:nvGrpSpPr>
            <p:grpSpPr bwMode="auto">
              <a:xfrm>
                <a:off x="2721" y="2377"/>
                <a:ext cx="304" cy="447"/>
                <a:chOff x="2721" y="2377"/>
                <a:chExt cx="304" cy="447"/>
              </a:xfrm>
            </p:grpSpPr>
            <p:grpSp>
              <p:nvGrpSpPr>
                <p:cNvPr id="10370" name="Group 130"/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4" cy="376"/>
                  <a:chOff x="2721" y="2448"/>
                  <a:chExt cx="304" cy="376"/>
                </a:xfrm>
              </p:grpSpPr>
              <p:sp>
                <p:nvSpPr>
                  <p:cNvPr id="10371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74" name="Group 134"/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4" cy="77"/>
                  <a:chOff x="2791" y="2377"/>
                  <a:chExt cx="234" cy="77"/>
                </a:xfrm>
              </p:grpSpPr>
              <p:sp>
                <p:nvSpPr>
                  <p:cNvPr id="10375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>
                      <a:gd name="T0" fmla="*/ 0 w 1037"/>
                      <a:gd name="T1" fmla="*/ 343 h 344"/>
                      <a:gd name="T2" fmla="*/ 0 w 1037"/>
                      <a:gd name="T3" fmla="*/ 84 h 344"/>
                      <a:gd name="T4" fmla="*/ 84 w 1037"/>
                      <a:gd name="T5" fmla="*/ 0 h 344"/>
                      <a:gd name="T6" fmla="*/ 1036 w 1037"/>
                      <a:gd name="T7" fmla="*/ 0 h 344"/>
                      <a:gd name="T8" fmla="*/ 1036 w 1037"/>
                      <a:gd name="T9" fmla="*/ 257 h 344"/>
                      <a:gd name="T10" fmla="*/ 950 w 1037"/>
                      <a:gd name="T11" fmla="*/ 343 h 344"/>
                      <a:gd name="T12" fmla="*/ 0 w 1037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6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>
                      <a:gd name="T0" fmla="*/ 0 w 1037"/>
                      <a:gd name="T1" fmla="*/ 84 h 85"/>
                      <a:gd name="T2" fmla="*/ 84 w 1037"/>
                      <a:gd name="T3" fmla="*/ 0 h 85"/>
                      <a:gd name="T4" fmla="*/ 1036 w 1037"/>
                      <a:gd name="T5" fmla="*/ 0 h 85"/>
                      <a:gd name="T6" fmla="*/ 950 w 1037"/>
                      <a:gd name="T7" fmla="*/ 84 h 85"/>
                      <a:gd name="T8" fmla="*/ 0 w 1037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78" name="Freeform 138"/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79" name="Group 139"/>
            <p:cNvGrpSpPr>
              <a:grpSpLocks/>
            </p:cNvGrpSpPr>
            <p:nvPr/>
          </p:nvGrpSpPr>
          <p:grpSpPr bwMode="auto">
            <a:xfrm>
              <a:off x="3022" y="2377"/>
              <a:ext cx="377" cy="447"/>
              <a:chOff x="3022" y="2377"/>
              <a:chExt cx="377" cy="447"/>
            </a:xfrm>
          </p:grpSpPr>
          <p:grpSp>
            <p:nvGrpSpPr>
              <p:cNvPr id="10380" name="Group 140"/>
              <p:cNvGrpSpPr>
                <a:grpSpLocks/>
              </p:cNvGrpSpPr>
              <p:nvPr/>
            </p:nvGrpSpPr>
            <p:grpSpPr bwMode="auto">
              <a:xfrm>
                <a:off x="3022" y="2377"/>
                <a:ext cx="377" cy="447"/>
                <a:chOff x="3022" y="2377"/>
                <a:chExt cx="377" cy="447"/>
              </a:xfrm>
            </p:grpSpPr>
            <p:grpSp>
              <p:nvGrpSpPr>
                <p:cNvPr id="10381" name="Group 141"/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7" cy="376"/>
                  <a:chOff x="3022" y="2448"/>
                  <a:chExt cx="377" cy="376"/>
                </a:xfrm>
              </p:grpSpPr>
              <p:sp>
                <p:nvSpPr>
                  <p:cNvPr id="10382" name="Freeform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Freeform 143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Freeform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85" name="Group 145"/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1" cy="77"/>
                  <a:chOff x="3108" y="2377"/>
                  <a:chExt cx="291" cy="77"/>
                </a:xfrm>
              </p:grpSpPr>
              <p:sp>
                <p:nvSpPr>
                  <p:cNvPr id="10386" name="Freeform 146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>
                      <a:gd name="T0" fmla="*/ 0 w 1288"/>
                      <a:gd name="T1" fmla="*/ 343 h 344"/>
                      <a:gd name="T2" fmla="*/ 0 w 1288"/>
                      <a:gd name="T3" fmla="*/ 84 h 344"/>
                      <a:gd name="T4" fmla="*/ 84 w 1288"/>
                      <a:gd name="T5" fmla="*/ 0 h 344"/>
                      <a:gd name="T6" fmla="*/ 1287 w 1288"/>
                      <a:gd name="T7" fmla="*/ 0 h 344"/>
                      <a:gd name="T8" fmla="*/ 1287 w 1288"/>
                      <a:gd name="T9" fmla="*/ 257 h 344"/>
                      <a:gd name="T10" fmla="*/ 1201 w 1288"/>
                      <a:gd name="T11" fmla="*/ 343 h 344"/>
                      <a:gd name="T12" fmla="*/ 0 w 1288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7" name="Freeform 147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>
                      <a:gd name="T0" fmla="*/ 0 w 1288"/>
                      <a:gd name="T1" fmla="*/ 84 h 85"/>
                      <a:gd name="T2" fmla="*/ 84 w 1288"/>
                      <a:gd name="T3" fmla="*/ 0 h 85"/>
                      <a:gd name="T4" fmla="*/ 1287 w 1288"/>
                      <a:gd name="T5" fmla="*/ 0 h 85"/>
                      <a:gd name="T6" fmla="*/ 1201 w 1288"/>
                      <a:gd name="T7" fmla="*/ 84 h 85"/>
                      <a:gd name="T8" fmla="*/ 0 w 1288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Freeform 148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9" name="Oval 149"/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0" name="Freeform 150"/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91" name="Freeform 151"/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>
                <a:gd name="T0" fmla="*/ 273 w 376"/>
                <a:gd name="T1" fmla="*/ 0 h 844"/>
                <a:gd name="T2" fmla="*/ 375 w 376"/>
                <a:gd name="T3" fmla="*/ 0 h 844"/>
                <a:gd name="T4" fmla="*/ 101 w 376"/>
                <a:gd name="T5" fmla="*/ 843 h 844"/>
                <a:gd name="T6" fmla="*/ 0 w 376"/>
                <a:gd name="T7" fmla="*/ 843 h 844"/>
                <a:gd name="T8" fmla="*/ 273 w 376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2" name="AutoShape 152"/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3" name="AutoShape 153"/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4" name="AutoShape 154"/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95" name="Group 155"/>
            <p:cNvGrpSpPr>
              <a:grpSpLocks/>
            </p:cNvGrpSpPr>
            <p:nvPr/>
          </p:nvGrpSpPr>
          <p:grpSpPr bwMode="auto">
            <a:xfrm>
              <a:off x="3404" y="2434"/>
              <a:ext cx="193" cy="363"/>
              <a:chOff x="3404" y="2434"/>
              <a:chExt cx="193" cy="363"/>
            </a:xfrm>
          </p:grpSpPr>
          <p:sp>
            <p:nvSpPr>
              <p:cNvPr id="10396" name="Oval 156"/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7" name="Freeform 157"/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98" name="Group 158"/>
          <p:cNvGrpSpPr>
            <a:grpSpLocks/>
          </p:cNvGrpSpPr>
          <p:nvPr/>
        </p:nvGrpSpPr>
        <p:grpSpPr bwMode="auto">
          <a:xfrm>
            <a:off x="6089650" y="5564188"/>
            <a:ext cx="1533525" cy="709612"/>
            <a:chOff x="3761" y="2873"/>
            <a:chExt cx="966" cy="447"/>
          </a:xfrm>
        </p:grpSpPr>
        <p:grpSp>
          <p:nvGrpSpPr>
            <p:cNvPr id="10399" name="Group 159"/>
            <p:cNvGrpSpPr>
              <a:grpSpLocks/>
            </p:cNvGrpSpPr>
            <p:nvPr/>
          </p:nvGrpSpPr>
          <p:grpSpPr bwMode="auto">
            <a:xfrm>
              <a:off x="3761" y="2873"/>
              <a:ext cx="304" cy="447"/>
              <a:chOff x="3761" y="2873"/>
              <a:chExt cx="304" cy="447"/>
            </a:xfrm>
          </p:grpSpPr>
          <p:grpSp>
            <p:nvGrpSpPr>
              <p:cNvPr id="10400" name="Group 160"/>
              <p:cNvGrpSpPr>
                <a:grpSpLocks/>
              </p:cNvGrpSpPr>
              <p:nvPr/>
            </p:nvGrpSpPr>
            <p:grpSpPr bwMode="auto">
              <a:xfrm>
                <a:off x="3761" y="2873"/>
                <a:ext cx="304" cy="447"/>
                <a:chOff x="3761" y="2873"/>
                <a:chExt cx="304" cy="447"/>
              </a:xfrm>
            </p:grpSpPr>
            <p:grpSp>
              <p:nvGrpSpPr>
                <p:cNvPr id="10401" name="Group 161"/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4" cy="376"/>
                  <a:chOff x="3761" y="2944"/>
                  <a:chExt cx="304" cy="376"/>
                </a:xfrm>
              </p:grpSpPr>
              <p:sp>
                <p:nvSpPr>
                  <p:cNvPr id="10402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3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4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05" name="Group 165"/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4" cy="77"/>
                  <a:chOff x="3831" y="2873"/>
                  <a:chExt cx="234" cy="77"/>
                </a:xfrm>
              </p:grpSpPr>
              <p:sp>
                <p:nvSpPr>
                  <p:cNvPr id="10406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09" name="Freeform 169"/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10" name="Group 170"/>
            <p:cNvGrpSpPr>
              <a:grpSpLocks/>
            </p:cNvGrpSpPr>
            <p:nvPr/>
          </p:nvGrpSpPr>
          <p:grpSpPr bwMode="auto">
            <a:xfrm>
              <a:off x="4062" y="2873"/>
              <a:ext cx="377" cy="447"/>
              <a:chOff x="4062" y="2873"/>
              <a:chExt cx="377" cy="447"/>
            </a:xfrm>
          </p:grpSpPr>
          <p:grpSp>
            <p:nvGrpSpPr>
              <p:cNvPr id="10411" name="Group 171"/>
              <p:cNvGrpSpPr>
                <a:grpSpLocks/>
              </p:cNvGrpSpPr>
              <p:nvPr/>
            </p:nvGrpSpPr>
            <p:grpSpPr bwMode="auto">
              <a:xfrm>
                <a:off x="4062" y="2873"/>
                <a:ext cx="377" cy="447"/>
                <a:chOff x="4062" y="2873"/>
                <a:chExt cx="377" cy="447"/>
              </a:xfrm>
            </p:grpSpPr>
            <p:grpSp>
              <p:nvGrpSpPr>
                <p:cNvPr id="10412" name="Group 172"/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7" cy="376"/>
                  <a:chOff x="4062" y="2944"/>
                  <a:chExt cx="377" cy="376"/>
                </a:xfrm>
              </p:grpSpPr>
              <p:sp>
                <p:nvSpPr>
                  <p:cNvPr id="10413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5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8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4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>
                      <a:gd name="T0" fmla="*/ 0 w 1667"/>
                      <a:gd name="T1" fmla="*/ 415 h 416"/>
                      <a:gd name="T2" fmla="*/ 414 w 1667"/>
                      <a:gd name="T3" fmla="*/ 0 h 416"/>
                      <a:gd name="T4" fmla="*/ 1666 w 1667"/>
                      <a:gd name="T5" fmla="*/ 0 h 416"/>
                      <a:gd name="T6" fmla="*/ 1250 w 1667"/>
                      <a:gd name="T7" fmla="*/ 415 h 416"/>
                      <a:gd name="T8" fmla="*/ 0 w 1667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5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16" name="Group 176"/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1" cy="77"/>
                  <a:chOff x="4148" y="2873"/>
                  <a:chExt cx="291" cy="77"/>
                </a:xfrm>
              </p:grpSpPr>
              <p:sp>
                <p:nvSpPr>
                  <p:cNvPr id="1041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20" name="Oval 180"/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1" name="Freeform 181"/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22" name="Freeform 182"/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3" name="AutoShape 183"/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4" name="AutoShape 184"/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5" name="AutoShape 185"/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26" name="Group 186"/>
            <p:cNvGrpSpPr>
              <a:grpSpLocks/>
            </p:cNvGrpSpPr>
            <p:nvPr/>
          </p:nvGrpSpPr>
          <p:grpSpPr bwMode="auto">
            <a:xfrm>
              <a:off x="4444" y="2930"/>
              <a:ext cx="193" cy="364"/>
              <a:chOff x="4444" y="2930"/>
              <a:chExt cx="193" cy="364"/>
            </a:xfrm>
          </p:grpSpPr>
          <p:sp>
            <p:nvSpPr>
              <p:cNvPr id="10427" name="Oval 187"/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8" name="Freeform 188"/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>
                  <a:gd name="T0" fmla="*/ 8 w 857"/>
                  <a:gd name="T1" fmla="*/ 606 h 1306"/>
                  <a:gd name="T2" fmla="*/ 4 w 857"/>
                  <a:gd name="T3" fmla="*/ 619 h 1306"/>
                  <a:gd name="T4" fmla="*/ 0 w 857"/>
                  <a:gd name="T5" fmla="*/ 641 h 1306"/>
                  <a:gd name="T6" fmla="*/ 0 w 857"/>
                  <a:gd name="T7" fmla="*/ 663 h 1306"/>
                  <a:gd name="T8" fmla="*/ 8 w 857"/>
                  <a:gd name="T9" fmla="*/ 685 h 1306"/>
                  <a:gd name="T10" fmla="*/ 17 w 857"/>
                  <a:gd name="T11" fmla="*/ 704 h 1306"/>
                  <a:gd name="T12" fmla="*/ 35 w 857"/>
                  <a:gd name="T13" fmla="*/ 722 h 1306"/>
                  <a:gd name="T14" fmla="*/ 53 w 857"/>
                  <a:gd name="T15" fmla="*/ 731 h 1306"/>
                  <a:gd name="T16" fmla="*/ 70 w 857"/>
                  <a:gd name="T17" fmla="*/ 735 h 1306"/>
                  <a:gd name="T18" fmla="*/ 92 w 857"/>
                  <a:gd name="T19" fmla="*/ 735 h 1306"/>
                  <a:gd name="T20" fmla="*/ 559 w 857"/>
                  <a:gd name="T21" fmla="*/ 1305 h 1306"/>
                  <a:gd name="T22" fmla="*/ 705 w 857"/>
                  <a:gd name="T23" fmla="*/ 628 h 1306"/>
                  <a:gd name="T24" fmla="*/ 705 w 857"/>
                  <a:gd name="T25" fmla="*/ 610 h 1306"/>
                  <a:gd name="T26" fmla="*/ 696 w 857"/>
                  <a:gd name="T27" fmla="*/ 602 h 1306"/>
                  <a:gd name="T28" fmla="*/ 683 w 857"/>
                  <a:gd name="T29" fmla="*/ 588 h 1306"/>
                  <a:gd name="T30" fmla="*/ 674 w 857"/>
                  <a:gd name="T31" fmla="*/ 579 h 1306"/>
                  <a:gd name="T32" fmla="*/ 656 w 857"/>
                  <a:gd name="T33" fmla="*/ 575 h 1306"/>
                  <a:gd name="T34" fmla="*/ 639 w 857"/>
                  <a:gd name="T35" fmla="*/ 571 h 1306"/>
                  <a:gd name="T36" fmla="*/ 621 w 857"/>
                  <a:gd name="T37" fmla="*/ 571 h 1306"/>
                  <a:gd name="T38" fmla="*/ 608 w 857"/>
                  <a:gd name="T39" fmla="*/ 571 h 1306"/>
                  <a:gd name="T40" fmla="*/ 412 w 857"/>
                  <a:gd name="T41" fmla="*/ 331 h 1306"/>
                  <a:gd name="T42" fmla="*/ 794 w 857"/>
                  <a:gd name="T43" fmla="*/ 411 h 1306"/>
                  <a:gd name="T44" fmla="*/ 812 w 857"/>
                  <a:gd name="T45" fmla="*/ 406 h 1306"/>
                  <a:gd name="T46" fmla="*/ 821 w 857"/>
                  <a:gd name="T47" fmla="*/ 402 h 1306"/>
                  <a:gd name="T48" fmla="*/ 838 w 857"/>
                  <a:gd name="T49" fmla="*/ 393 h 1306"/>
                  <a:gd name="T50" fmla="*/ 847 w 857"/>
                  <a:gd name="T51" fmla="*/ 380 h 1306"/>
                  <a:gd name="T52" fmla="*/ 852 w 857"/>
                  <a:gd name="T53" fmla="*/ 367 h 1306"/>
                  <a:gd name="T54" fmla="*/ 856 w 857"/>
                  <a:gd name="T55" fmla="*/ 345 h 1306"/>
                  <a:gd name="T56" fmla="*/ 852 w 857"/>
                  <a:gd name="T57" fmla="*/ 327 h 1306"/>
                  <a:gd name="T58" fmla="*/ 843 w 857"/>
                  <a:gd name="T59" fmla="*/ 309 h 1306"/>
                  <a:gd name="T60" fmla="*/ 834 w 857"/>
                  <a:gd name="T61" fmla="*/ 300 h 1306"/>
                  <a:gd name="T62" fmla="*/ 816 w 857"/>
                  <a:gd name="T63" fmla="*/ 286 h 1306"/>
                  <a:gd name="T64" fmla="*/ 803 w 857"/>
                  <a:gd name="T65" fmla="*/ 282 h 1306"/>
                  <a:gd name="T66" fmla="*/ 541 w 857"/>
                  <a:gd name="T67" fmla="*/ 282 h 1306"/>
                  <a:gd name="T68" fmla="*/ 496 w 857"/>
                  <a:gd name="T69" fmla="*/ 185 h 1306"/>
                  <a:gd name="T70" fmla="*/ 501 w 857"/>
                  <a:gd name="T71" fmla="*/ 163 h 1306"/>
                  <a:gd name="T72" fmla="*/ 505 w 857"/>
                  <a:gd name="T73" fmla="*/ 132 h 1306"/>
                  <a:gd name="T74" fmla="*/ 505 w 857"/>
                  <a:gd name="T75" fmla="*/ 105 h 1306"/>
                  <a:gd name="T76" fmla="*/ 496 w 857"/>
                  <a:gd name="T77" fmla="*/ 83 h 1306"/>
                  <a:gd name="T78" fmla="*/ 487 w 857"/>
                  <a:gd name="T79" fmla="*/ 66 h 1306"/>
                  <a:gd name="T80" fmla="*/ 474 w 857"/>
                  <a:gd name="T81" fmla="*/ 44 h 1306"/>
                  <a:gd name="T82" fmla="*/ 457 w 857"/>
                  <a:gd name="T83" fmla="*/ 30 h 1306"/>
                  <a:gd name="T84" fmla="*/ 434 w 857"/>
                  <a:gd name="T85" fmla="*/ 13 h 1306"/>
                  <a:gd name="T86" fmla="*/ 412 w 857"/>
                  <a:gd name="T87" fmla="*/ 4 h 1306"/>
                  <a:gd name="T88" fmla="*/ 386 w 857"/>
                  <a:gd name="T89" fmla="*/ 0 h 1306"/>
                  <a:gd name="T90" fmla="*/ 359 w 857"/>
                  <a:gd name="T91" fmla="*/ 0 h 1306"/>
                  <a:gd name="T92" fmla="*/ 333 w 857"/>
                  <a:gd name="T93" fmla="*/ 4 h 1306"/>
                  <a:gd name="T94" fmla="*/ 305 w 857"/>
                  <a:gd name="T95" fmla="*/ 13 h 1306"/>
                  <a:gd name="T96" fmla="*/ 279 w 857"/>
                  <a:gd name="T97" fmla="*/ 26 h 1306"/>
                  <a:gd name="T98" fmla="*/ 261 w 857"/>
                  <a:gd name="T99" fmla="*/ 48 h 1306"/>
                  <a:gd name="T100" fmla="*/ 243 w 857"/>
                  <a:gd name="T101" fmla="*/ 75 h 1306"/>
                  <a:gd name="T102" fmla="*/ 235 w 857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609600" y="3163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0" name="Text Box 190"/>
          <p:cNvSpPr txBox="1">
            <a:spLocks noChangeArrowheads="1"/>
          </p:cNvSpPr>
          <p:nvPr/>
        </p:nvSpPr>
        <p:spPr bwMode="auto">
          <a:xfrm>
            <a:off x="4094163" y="2379663"/>
            <a:ext cx="6889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4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Pipeline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29188" y="3810000"/>
            <a:ext cx="3478212" cy="91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rmAutofit/>
          </a:bodyPr>
          <a:lstStyle/>
          <a:p>
            <a:pPr marL="201613" indent="-201613" defTabSz="449263">
              <a:buClr>
                <a:srgbClr val="FC012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/>
              <a:t>Pipelined laundry takes 3.5 hours for 4 loads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084263" y="3430588"/>
            <a:ext cx="522287" cy="534987"/>
            <a:chOff x="441" y="1516"/>
            <a:chExt cx="329" cy="337"/>
          </a:xfrm>
        </p:grpSpPr>
        <p:sp>
          <p:nvSpPr>
            <p:cNvPr id="11269" name="Freeform 5"/>
            <p:cNvSpPr>
              <a:spLocks noChangeArrowheads="1"/>
            </p:cNvSpPr>
            <p:nvPr/>
          </p:nvSpPr>
          <p:spPr bwMode="auto">
            <a:xfrm>
              <a:off x="441" y="1516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503" y="1563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A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071563" y="4281488"/>
            <a:ext cx="522287" cy="534987"/>
            <a:chOff x="433" y="2052"/>
            <a:chExt cx="329" cy="337"/>
          </a:xfrm>
        </p:grpSpPr>
        <p:sp>
          <p:nvSpPr>
            <p:cNvPr id="11272" name="Freeform 8"/>
            <p:cNvSpPr>
              <a:spLocks noChangeArrowheads="1"/>
            </p:cNvSpPr>
            <p:nvPr/>
          </p:nvSpPr>
          <p:spPr bwMode="auto">
            <a:xfrm>
              <a:off x="433" y="2052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0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8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40 w 1452"/>
                <a:gd name="T41" fmla="*/ 1292 h 1297"/>
                <a:gd name="T42" fmla="*/ 397 w 1452"/>
                <a:gd name="T43" fmla="*/ 1265 h 1297"/>
                <a:gd name="T44" fmla="*/ 247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4 h 1297"/>
                <a:gd name="T56" fmla="*/ 61 w 1452"/>
                <a:gd name="T57" fmla="*/ 622 h 1297"/>
                <a:gd name="T58" fmla="*/ 155 w 1452"/>
                <a:gd name="T59" fmla="*/ 520 h 1297"/>
                <a:gd name="T60" fmla="*/ 278 w 1452"/>
                <a:gd name="T61" fmla="*/ 436 h 1297"/>
                <a:gd name="T62" fmla="*/ 451 w 1452"/>
                <a:gd name="T63" fmla="*/ 379 h 1297"/>
                <a:gd name="T64" fmla="*/ 177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8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40" y="1292"/>
                  </a:lnTo>
                  <a:lnTo>
                    <a:pt x="478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1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5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95" y="2099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B</a:t>
              </a:r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1033463" y="5030788"/>
            <a:ext cx="522287" cy="534987"/>
            <a:chOff x="409" y="2524"/>
            <a:chExt cx="329" cy="337"/>
          </a:xfrm>
        </p:grpSpPr>
        <p:sp>
          <p:nvSpPr>
            <p:cNvPr id="11275" name="Freeform 11"/>
            <p:cNvSpPr>
              <a:spLocks noChangeArrowheads="1"/>
            </p:cNvSpPr>
            <p:nvPr/>
          </p:nvSpPr>
          <p:spPr bwMode="auto">
            <a:xfrm>
              <a:off x="409" y="2524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71" y="2571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C</a:t>
              </a:r>
            </a:p>
          </p:txBody>
        </p:sp>
      </p:grp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1033463" y="5754688"/>
            <a:ext cx="522287" cy="534987"/>
            <a:chOff x="409" y="2980"/>
            <a:chExt cx="329" cy="337"/>
          </a:xfrm>
        </p:grpSpPr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409" y="2980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71" y="3027"/>
              <a:ext cx="23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D</a:t>
              </a:r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349375" y="1828800"/>
            <a:ext cx="773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6 PM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719263" y="2420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712913" y="22875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5812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7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6480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8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664075" y="1841500"/>
            <a:ext cx="322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9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603875" y="1854200"/>
            <a:ext cx="46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10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696075" y="1841500"/>
            <a:ext cx="46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11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481888" y="1828800"/>
            <a:ext cx="1238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b="1"/>
              <a:t>Midnight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757363" y="3328988"/>
            <a:ext cx="3489325" cy="2932112"/>
            <a:chOff x="865" y="1452"/>
            <a:chExt cx="2198" cy="1847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865" y="1452"/>
              <a:ext cx="966" cy="447"/>
              <a:chOff x="865" y="1452"/>
              <a:chExt cx="966" cy="447"/>
            </a:xfrm>
          </p:grpSpPr>
          <p:grpSp>
            <p:nvGrpSpPr>
              <p:cNvPr id="11291" name="Group 27"/>
              <p:cNvGrpSpPr>
                <a:grpSpLocks/>
              </p:cNvGrpSpPr>
              <p:nvPr/>
            </p:nvGrpSpPr>
            <p:grpSpPr bwMode="auto">
              <a:xfrm>
                <a:off x="865" y="1452"/>
                <a:ext cx="304" cy="447"/>
                <a:chOff x="865" y="1452"/>
                <a:chExt cx="304" cy="447"/>
              </a:xfrm>
            </p:grpSpPr>
            <p:grpSp>
              <p:nvGrpSpPr>
                <p:cNvPr id="11292" name="Group 28"/>
                <p:cNvGrpSpPr>
                  <a:grpSpLocks/>
                </p:cNvGrpSpPr>
                <p:nvPr/>
              </p:nvGrpSpPr>
              <p:grpSpPr bwMode="auto">
                <a:xfrm>
                  <a:off x="865" y="1452"/>
                  <a:ext cx="304" cy="447"/>
                  <a:chOff x="865" y="1452"/>
                  <a:chExt cx="304" cy="447"/>
                </a:xfrm>
              </p:grpSpPr>
              <p:grpSp>
                <p:nvGrpSpPr>
                  <p:cNvPr id="1129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65" y="1523"/>
                    <a:ext cx="304" cy="376"/>
                    <a:chOff x="865" y="1523"/>
                    <a:chExt cx="304" cy="376"/>
                  </a:xfrm>
                </p:grpSpPr>
                <p:sp>
                  <p:nvSpPr>
                    <p:cNvPr id="11294" name="Freeform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5" name="Freeform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6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15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9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935" y="1452"/>
                    <a:ext cx="234" cy="77"/>
                    <a:chOff x="935" y="1452"/>
                    <a:chExt cx="234" cy="77"/>
                  </a:xfrm>
                </p:grpSpPr>
                <p:sp>
                  <p:nvSpPr>
                    <p:cNvPr id="11298" name="Freeform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99" name="Freeform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0" name="Freeform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0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01" name="Freeform 37"/>
                <p:cNvSpPr>
                  <a:spLocks noChangeArrowheads="1"/>
                </p:cNvSpPr>
                <p:nvPr/>
              </p:nvSpPr>
              <p:spPr bwMode="auto">
                <a:xfrm>
                  <a:off x="927" y="15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2" name="Group 38"/>
              <p:cNvGrpSpPr>
                <a:grpSpLocks/>
              </p:cNvGrpSpPr>
              <p:nvPr/>
            </p:nvGrpSpPr>
            <p:grpSpPr bwMode="auto">
              <a:xfrm>
                <a:off x="1166" y="1452"/>
                <a:ext cx="377" cy="447"/>
                <a:chOff x="1166" y="1452"/>
                <a:chExt cx="377" cy="447"/>
              </a:xfrm>
            </p:grpSpPr>
            <p:grpSp>
              <p:nvGrpSpPr>
                <p:cNvPr id="11303" name="Group 39"/>
                <p:cNvGrpSpPr>
                  <a:grpSpLocks/>
                </p:cNvGrpSpPr>
                <p:nvPr/>
              </p:nvGrpSpPr>
              <p:grpSpPr bwMode="auto">
                <a:xfrm>
                  <a:off x="1166" y="1452"/>
                  <a:ext cx="377" cy="447"/>
                  <a:chOff x="1166" y="1452"/>
                  <a:chExt cx="377" cy="447"/>
                </a:xfrm>
              </p:grpSpPr>
              <p:grpSp>
                <p:nvGrpSpPr>
                  <p:cNvPr id="1130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166" y="1523"/>
                    <a:ext cx="377" cy="376"/>
                    <a:chOff x="1166" y="1523"/>
                    <a:chExt cx="377" cy="376"/>
                  </a:xfrm>
                </p:grpSpPr>
                <p:sp>
                  <p:nvSpPr>
                    <p:cNvPr id="11305" name="Freeform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6" name="Freeform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07" name="Freeform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15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0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52" y="1452"/>
                    <a:ext cx="291" cy="77"/>
                    <a:chOff x="1252" y="1452"/>
                    <a:chExt cx="291" cy="77"/>
                  </a:xfrm>
                </p:grpSpPr>
                <p:sp>
                  <p:nvSpPr>
                    <p:cNvPr id="11309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0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11" name="Freeform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" y="14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12" name="Oval 48"/>
                <p:cNvSpPr>
                  <a:spLocks noChangeArrowheads="1"/>
                </p:cNvSpPr>
                <p:nvPr/>
              </p:nvSpPr>
              <p:spPr bwMode="auto">
                <a:xfrm>
                  <a:off x="1281" y="14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3" name="Freeform 49"/>
                <p:cNvSpPr>
                  <a:spLocks noChangeArrowheads="1"/>
                </p:cNvSpPr>
                <p:nvPr/>
              </p:nvSpPr>
              <p:spPr bwMode="auto">
                <a:xfrm>
                  <a:off x="1213" y="16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14" name="Freeform 50"/>
              <p:cNvSpPr>
                <a:spLocks noChangeArrowheads="1"/>
              </p:cNvSpPr>
              <p:nvPr/>
            </p:nvSpPr>
            <p:spPr bwMode="auto">
              <a:xfrm>
                <a:off x="1730" y="16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/>
              <p:cNvSpPr>
                <a:spLocks noChangeArrowheads="1"/>
              </p:cNvSpPr>
              <p:nvPr/>
            </p:nvSpPr>
            <p:spPr bwMode="auto">
              <a:xfrm>
                <a:off x="1726" y="16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/>
              <p:cNvSpPr>
                <a:spLocks noChangeArrowheads="1"/>
              </p:cNvSpPr>
              <p:nvPr/>
            </p:nvSpPr>
            <p:spPr bwMode="auto">
              <a:xfrm>
                <a:off x="1733" y="17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/>
              <p:cNvSpPr>
                <a:spLocks noChangeArrowheads="1"/>
              </p:cNvSpPr>
              <p:nvPr/>
            </p:nvSpPr>
            <p:spPr bwMode="auto">
              <a:xfrm>
                <a:off x="1550" y="17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18" name="Group 54"/>
              <p:cNvGrpSpPr>
                <a:grpSpLocks/>
              </p:cNvGrpSpPr>
              <p:nvPr/>
            </p:nvGrpSpPr>
            <p:grpSpPr bwMode="auto">
              <a:xfrm>
                <a:off x="1548" y="1509"/>
                <a:ext cx="193" cy="363"/>
                <a:chOff x="1548" y="1509"/>
                <a:chExt cx="193" cy="363"/>
              </a:xfrm>
            </p:grpSpPr>
            <p:sp>
              <p:nvSpPr>
                <p:cNvPr id="11319" name="Oval 55"/>
                <p:cNvSpPr>
                  <a:spLocks noChangeArrowheads="1"/>
                </p:cNvSpPr>
                <p:nvPr/>
              </p:nvSpPr>
              <p:spPr bwMode="auto">
                <a:xfrm>
                  <a:off x="1624" y="15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Freeform 56"/>
                <p:cNvSpPr>
                  <a:spLocks noChangeArrowheads="1"/>
                </p:cNvSpPr>
                <p:nvPr/>
              </p:nvSpPr>
              <p:spPr bwMode="auto">
                <a:xfrm>
                  <a:off x="1548" y="15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21" name="Group 57"/>
            <p:cNvGrpSpPr>
              <a:grpSpLocks/>
            </p:cNvGrpSpPr>
            <p:nvPr/>
          </p:nvGrpSpPr>
          <p:grpSpPr bwMode="auto">
            <a:xfrm>
              <a:off x="1265" y="1916"/>
              <a:ext cx="966" cy="447"/>
              <a:chOff x="1265" y="1916"/>
              <a:chExt cx="966" cy="447"/>
            </a:xfrm>
          </p:grpSpPr>
          <p:grpSp>
            <p:nvGrpSpPr>
              <p:cNvPr id="11322" name="Group 58"/>
              <p:cNvGrpSpPr>
                <a:grpSpLocks/>
              </p:cNvGrpSpPr>
              <p:nvPr/>
            </p:nvGrpSpPr>
            <p:grpSpPr bwMode="auto">
              <a:xfrm>
                <a:off x="1265" y="1916"/>
                <a:ext cx="304" cy="447"/>
                <a:chOff x="1265" y="1916"/>
                <a:chExt cx="304" cy="447"/>
              </a:xfrm>
            </p:grpSpPr>
            <p:grpSp>
              <p:nvGrpSpPr>
                <p:cNvPr id="11323" name="Group 59"/>
                <p:cNvGrpSpPr>
                  <a:grpSpLocks/>
                </p:cNvGrpSpPr>
                <p:nvPr/>
              </p:nvGrpSpPr>
              <p:grpSpPr bwMode="auto">
                <a:xfrm>
                  <a:off x="1265" y="1916"/>
                  <a:ext cx="304" cy="447"/>
                  <a:chOff x="1265" y="1916"/>
                  <a:chExt cx="304" cy="447"/>
                </a:xfrm>
              </p:grpSpPr>
              <p:grpSp>
                <p:nvGrpSpPr>
                  <p:cNvPr id="1132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265" y="1987"/>
                    <a:ext cx="304" cy="376"/>
                    <a:chOff x="1265" y="1987"/>
                    <a:chExt cx="304" cy="376"/>
                  </a:xfrm>
                </p:grpSpPr>
                <p:sp>
                  <p:nvSpPr>
                    <p:cNvPr id="11325" name="Freeform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6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27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4" y="19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2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335" y="1916"/>
                    <a:ext cx="234" cy="77"/>
                    <a:chOff x="1335" y="1916"/>
                    <a:chExt cx="234" cy="77"/>
                  </a:xfrm>
                </p:grpSpPr>
                <p:sp>
                  <p:nvSpPr>
                    <p:cNvPr id="11329" name="Freeform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0" name="Freeform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1" name="Freeform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0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32" name="Freeform 68"/>
                <p:cNvSpPr>
                  <a:spLocks noChangeArrowheads="1"/>
                </p:cNvSpPr>
                <p:nvPr/>
              </p:nvSpPr>
              <p:spPr bwMode="auto">
                <a:xfrm>
                  <a:off x="1327" y="20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33" name="Group 69"/>
              <p:cNvGrpSpPr>
                <a:grpSpLocks/>
              </p:cNvGrpSpPr>
              <p:nvPr/>
            </p:nvGrpSpPr>
            <p:grpSpPr bwMode="auto">
              <a:xfrm>
                <a:off x="1566" y="1916"/>
                <a:ext cx="377" cy="447"/>
                <a:chOff x="1566" y="1916"/>
                <a:chExt cx="377" cy="447"/>
              </a:xfrm>
            </p:grpSpPr>
            <p:grpSp>
              <p:nvGrpSpPr>
                <p:cNvPr id="11334" name="Group 70"/>
                <p:cNvGrpSpPr>
                  <a:grpSpLocks/>
                </p:cNvGrpSpPr>
                <p:nvPr/>
              </p:nvGrpSpPr>
              <p:grpSpPr bwMode="auto">
                <a:xfrm>
                  <a:off x="1566" y="1916"/>
                  <a:ext cx="377" cy="447"/>
                  <a:chOff x="1566" y="1916"/>
                  <a:chExt cx="377" cy="447"/>
                </a:xfrm>
              </p:grpSpPr>
              <p:grpSp>
                <p:nvGrpSpPr>
                  <p:cNvPr id="11335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566" y="1987"/>
                    <a:ext cx="377" cy="376"/>
                    <a:chOff x="1566" y="1987"/>
                    <a:chExt cx="377" cy="376"/>
                  </a:xfrm>
                </p:grpSpPr>
                <p:sp>
                  <p:nvSpPr>
                    <p:cNvPr id="11336" name="Freeform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7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38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0" y="19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39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652" y="1916"/>
                    <a:ext cx="291" cy="77"/>
                    <a:chOff x="1652" y="1916"/>
                    <a:chExt cx="291" cy="77"/>
                  </a:xfrm>
                </p:grpSpPr>
                <p:sp>
                  <p:nvSpPr>
                    <p:cNvPr id="11340" name="Freeform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1" name="Freeform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42" name="Freeform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4" y="19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43" name="Oval 79"/>
                <p:cNvSpPr>
                  <a:spLocks noChangeArrowheads="1"/>
                </p:cNvSpPr>
                <p:nvPr/>
              </p:nvSpPr>
              <p:spPr bwMode="auto">
                <a:xfrm>
                  <a:off x="1681" y="19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Freeform 80"/>
                <p:cNvSpPr>
                  <a:spLocks noChangeArrowheads="1"/>
                </p:cNvSpPr>
                <p:nvPr/>
              </p:nvSpPr>
              <p:spPr bwMode="auto">
                <a:xfrm>
                  <a:off x="1613" y="21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45" name="Freeform 81"/>
              <p:cNvSpPr>
                <a:spLocks noChangeArrowheads="1"/>
              </p:cNvSpPr>
              <p:nvPr/>
            </p:nvSpPr>
            <p:spPr bwMode="auto">
              <a:xfrm>
                <a:off x="2130" y="21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AutoShape 82"/>
              <p:cNvSpPr>
                <a:spLocks noChangeArrowheads="1"/>
              </p:cNvSpPr>
              <p:nvPr/>
            </p:nvSpPr>
            <p:spPr bwMode="auto">
              <a:xfrm>
                <a:off x="2126" y="21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/>
              <p:cNvSpPr>
                <a:spLocks noChangeArrowheads="1"/>
              </p:cNvSpPr>
              <p:nvPr/>
            </p:nvSpPr>
            <p:spPr bwMode="auto">
              <a:xfrm>
                <a:off x="2133" y="22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/>
              <p:cNvSpPr>
                <a:spLocks noChangeArrowheads="1"/>
              </p:cNvSpPr>
              <p:nvPr/>
            </p:nvSpPr>
            <p:spPr bwMode="auto">
              <a:xfrm>
                <a:off x="1950" y="22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49" name="Group 85"/>
              <p:cNvGrpSpPr>
                <a:grpSpLocks/>
              </p:cNvGrpSpPr>
              <p:nvPr/>
            </p:nvGrpSpPr>
            <p:grpSpPr bwMode="auto">
              <a:xfrm>
                <a:off x="1948" y="1973"/>
                <a:ext cx="193" cy="363"/>
                <a:chOff x="1948" y="1973"/>
                <a:chExt cx="193" cy="363"/>
              </a:xfrm>
            </p:grpSpPr>
            <p:sp>
              <p:nvSpPr>
                <p:cNvPr id="11350" name="Oval 86"/>
                <p:cNvSpPr>
                  <a:spLocks noChangeArrowheads="1"/>
                </p:cNvSpPr>
                <p:nvPr/>
              </p:nvSpPr>
              <p:spPr bwMode="auto">
                <a:xfrm>
                  <a:off x="2024" y="19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Freeform 87"/>
                <p:cNvSpPr>
                  <a:spLocks noChangeArrowheads="1"/>
                </p:cNvSpPr>
                <p:nvPr/>
              </p:nvSpPr>
              <p:spPr bwMode="auto">
                <a:xfrm>
                  <a:off x="1948" y="20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52" name="Group 88"/>
            <p:cNvGrpSpPr>
              <a:grpSpLocks/>
            </p:cNvGrpSpPr>
            <p:nvPr/>
          </p:nvGrpSpPr>
          <p:grpSpPr bwMode="auto">
            <a:xfrm>
              <a:off x="1681" y="2404"/>
              <a:ext cx="966" cy="447"/>
              <a:chOff x="1681" y="2404"/>
              <a:chExt cx="966" cy="447"/>
            </a:xfrm>
          </p:grpSpPr>
          <p:grpSp>
            <p:nvGrpSpPr>
              <p:cNvPr id="11353" name="Group 89"/>
              <p:cNvGrpSpPr>
                <a:grpSpLocks/>
              </p:cNvGrpSpPr>
              <p:nvPr/>
            </p:nvGrpSpPr>
            <p:grpSpPr bwMode="auto">
              <a:xfrm>
                <a:off x="1681" y="2404"/>
                <a:ext cx="304" cy="447"/>
                <a:chOff x="1681" y="2404"/>
                <a:chExt cx="304" cy="447"/>
              </a:xfrm>
            </p:grpSpPr>
            <p:grpSp>
              <p:nvGrpSpPr>
                <p:cNvPr id="11354" name="Group 90"/>
                <p:cNvGrpSpPr>
                  <a:grpSpLocks/>
                </p:cNvGrpSpPr>
                <p:nvPr/>
              </p:nvGrpSpPr>
              <p:grpSpPr bwMode="auto">
                <a:xfrm>
                  <a:off x="1681" y="2404"/>
                  <a:ext cx="304" cy="447"/>
                  <a:chOff x="1681" y="2404"/>
                  <a:chExt cx="304" cy="447"/>
                </a:xfrm>
              </p:grpSpPr>
              <p:grpSp>
                <p:nvGrpSpPr>
                  <p:cNvPr id="1135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681" y="2475"/>
                    <a:ext cx="304" cy="376"/>
                    <a:chOff x="1681" y="2475"/>
                    <a:chExt cx="304" cy="376"/>
                  </a:xfrm>
                </p:grpSpPr>
                <p:sp>
                  <p:nvSpPr>
                    <p:cNvPr id="11356" name="Freeform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7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58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9" y="24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59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51" y="2404"/>
                    <a:ext cx="234" cy="77"/>
                    <a:chOff x="1751" y="2404"/>
                    <a:chExt cx="234" cy="77"/>
                  </a:xfrm>
                </p:grpSpPr>
                <p:sp>
                  <p:nvSpPr>
                    <p:cNvPr id="11360" name="Freeform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1" name="Freeform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2" name="Freeform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6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63" name="Freeform 99"/>
                <p:cNvSpPr>
                  <a:spLocks noChangeArrowheads="1"/>
                </p:cNvSpPr>
                <p:nvPr/>
              </p:nvSpPr>
              <p:spPr bwMode="auto">
                <a:xfrm>
                  <a:off x="1743" y="25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64" name="Group 100"/>
              <p:cNvGrpSpPr>
                <a:grpSpLocks/>
              </p:cNvGrpSpPr>
              <p:nvPr/>
            </p:nvGrpSpPr>
            <p:grpSpPr bwMode="auto">
              <a:xfrm>
                <a:off x="1982" y="2404"/>
                <a:ext cx="377" cy="447"/>
                <a:chOff x="1982" y="2404"/>
                <a:chExt cx="377" cy="447"/>
              </a:xfrm>
            </p:grpSpPr>
            <p:grpSp>
              <p:nvGrpSpPr>
                <p:cNvPr id="11365" name="Group 101"/>
                <p:cNvGrpSpPr>
                  <a:grpSpLocks/>
                </p:cNvGrpSpPr>
                <p:nvPr/>
              </p:nvGrpSpPr>
              <p:grpSpPr bwMode="auto">
                <a:xfrm>
                  <a:off x="1982" y="2404"/>
                  <a:ext cx="377" cy="447"/>
                  <a:chOff x="1982" y="2404"/>
                  <a:chExt cx="377" cy="447"/>
                </a:xfrm>
              </p:grpSpPr>
              <p:grpSp>
                <p:nvGrpSpPr>
                  <p:cNvPr id="1136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982" y="2475"/>
                    <a:ext cx="377" cy="376"/>
                    <a:chOff x="1982" y="2475"/>
                    <a:chExt cx="377" cy="376"/>
                  </a:xfrm>
                </p:grpSpPr>
                <p:sp>
                  <p:nvSpPr>
                    <p:cNvPr id="11367" name="Freeform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8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69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24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7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068" y="2404"/>
                    <a:ext cx="291" cy="77"/>
                    <a:chOff x="2068" y="2404"/>
                    <a:chExt cx="291" cy="77"/>
                  </a:xfrm>
                </p:grpSpPr>
                <p:sp>
                  <p:nvSpPr>
                    <p:cNvPr id="11371" name="Freeform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2" name="Freeform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73" name="Freeform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24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74" name="Oval 110"/>
                <p:cNvSpPr>
                  <a:spLocks noChangeArrowheads="1"/>
                </p:cNvSpPr>
                <p:nvPr/>
              </p:nvSpPr>
              <p:spPr bwMode="auto">
                <a:xfrm>
                  <a:off x="2097" y="24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5" name="Freeform 111"/>
                <p:cNvSpPr>
                  <a:spLocks noChangeArrowheads="1"/>
                </p:cNvSpPr>
                <p:nvPr/>
              </p:nvSpPr>
              <p:spPr bwMode="auto">
                <a:xfrm>
                  <a:off x="2029" y="26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76" name="Freeform 112"/>
              <p:cNvSpPr>
                <a:spLocks noChangeArrowheads="1"/>
              </p:cNvSpPr>
              <p:nvPr/>
            </p:nvSpPr>
            <p:spPr bwMode="auto">
              <a:xfrm>
                <a:off x="2546" y="26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7" name="AutoShape 113"/>
              <p:cNvSpPr>
                <a:spLocks noChangeArrowheads="1"/>
              </p:cNvSpPr>
              <p:nvPr/>
            </p:nvSpPr>
            <p:spPr bwMode="auto">
              <a:xfrm>
                <a:off x="2542" y="26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8" name="AutoShape 114"/>
              <p:cNvSpPr>
                <a:spLocks noChangeArrowheads="1"/>
              </p:cNvSpPr>
              <p:nvPr/>
            </p:nvSpPr>
            <p:spPr bwMode="auto">
              <a:xfrm>
                <a:off x="2549" y="27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" name="AutoShape 115"/>
              <p:cNvSpPr>
                <a:spLocks noChangeArrowheads="1"/>
              </p:cNvSpPr>
              <p:nvPr/>
            </p:nvSpPr>
            <p:spPr bwMode="auto">
              <a:xfrm>
                <a:off x="2366" y="27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80" name="Group 116"/>
              <p:cNvGrpSpPr>
                <a:grpSpLocks/>
              </p:cNvGrpSpPr>
              <p:nvPr/>
            </p:nvGrpSpPr>
            <p:grpSpPr bwMode="auto">
              <a:xfrm>
                <a:off x="2364" y="2461"/>
                <a:ext cx="193" cy="363"/>
                <a:chOff x="2364" y="2461"/>
                <a:chExt cx="193" cy="363"/>
              </a:xfrm>
            </p:grpSpPr>
            <p:sp>
              <p:nvSpPr>
                <p:cNvPr id="11381" name="Oval 117"/>
                <p:cNvSpPr>
                  <a:spLocks noChangeArrowheads="1"/>
                </p:cNvSpPr>
                <p:nvPr/>
              </p:nvSpPr>
              <p:spPr bwMode="auto">
                <a:xfrm>
                  <a:off x="2440" y="24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2" name="Freeform 118"/>
                <p:cNvSpPr>
                  <a:spLocks noChangeArrowheads="1"/>
                </p:cNvSpPr>
                <p:nvPr/>
              </p:nvSpPr>
              <p:spPr bwMode="auto">
                <a:xfrm>
                  <a:off x="2364" y="25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83" name="Group 119"/>
            <p:cNvGrpSpPr>
              <a:grpSpLocks/>
            </p:cNvGrpSpPr>
            <p:nvPr/>
          </p:nvGrpSpPr>
          <p:grpSpPr bwMode="auto">
            <a:xfrm>
              <a:off x="2097" y="2852"/>
              <a:ext cx="966" cy="447"/>
              <a:chOff x="2097" y="2852"/>
              <a:chExt cx="966" cy="447"/>
            </a:xfrm>
          </p:grpSpPr>
          <p:grpSp>
            <p:nvGrpSpPr>
              <p:cNvPr id="11384" name="Group 120"/>
              <p:cNvGrpSpPr>
                <a:grpSpLocks/>
              </p:cNvGrpSpPr>
              <p:nvPr/>
            </p:nvGrpSpPr>
            <p:grpSpPr bwMode="auto">
              <a:xfrm>
                <a:off x="2097" y="2852"/>
                <a:ext cx="304" cy="447"/>
                <a:chOff x="2097" y="2852"/>
                <a:chExt cx="304" cy="447"/>
              </a:xfrm>
            </p:grpSpPr>
            <p:grpSp>
              <p:nvGrpSpPr>
                <p:cNvPr id="11385" name="Group 121"/>
                <p:cNvGrpSpPr>
                  <a:grpSpLocks/>
                </p:cNvGrpSpPr>
                <p:nvPr/>
              </p:nvGrpSpPr>
              <p:grpSpPr bwMode="auto">
                <a:xfrm>
                  <a:off x="2097" y="2852"/>
                  <a:ext cx="304" cy="447"/>
                  <a:chOff x="2097" y="2852"/>
                  <a:chExt cx="304" cy="447"/>
                </a:xfrm>
              </p:grpSpPr>
              <p:grpSp>
                <p:nvGrpSpPr>
                  <p:cNvPr id="113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097" y="2923"/>
                    <a:ext cx="304" cy="376"/>
                    <a:chOff x="2097" y="2923"/>
                    <a:chExt cx="304" cy="376"/>
                  </a:xfrm>
                </p:grpSpPr>
                <p:sp>
                  <p:nvSpPr>
                    <p:cNvPr id="11387" name="Freeform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8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9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5" y="29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39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167" y="2852"/>
                    <a:ext cx="234" cy="77"/>
                    <a:chOff x="2167" y="2852"/>
                    <a:chExt cx="234" cy="77"/>
                  </a:xfrm>
                </p:grpSpPr>
                <p:sp>
                  <p:nvSpPr>
                    <p:cNvPr id="11391" name="Freeform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2" name="Freeform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3" name="Freeform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94" name="Freeform 130"/>
                <p:cNvSpPr>
                  <a:spLocks noChangeArrowheads="1"/>
                </p:cNvSpPr>
                <p:nvPr/>
              </p:nvSpPr>
              <p:spPr bwMode="auto">
                <a:xfrm>
                  <a:off x="2159" y="29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95" name="Group 131"/>
              <p:cNvGrpSpPr>
                <a:grpSpLocks/>
              </p:cNvGrpSpPr>
              <p:nvPr/>
            </p:nvGrpSpPr>
            <p:grpSpPr bwMode="auto">
              <a:xfrm>
                <a:off x="2398" y="2852"/>
                <a:ext cx="377" cy="447"/>
                <a:chOff x="2398" y="2852"/>
                <a:chExt cx="377" cy="447"/>
              </a:xfrm>
            </p:grpSpPr>
            <p:grpSp>
              <p:nvGrpSpPr>
                <p:cNvPr id="11396" name="Group 132"/>
                <p:cNvGrpSpPr>
                  <a:grpSpLocks/>
                </p:cNvGrpSpPr>
                <p:nvPr/>
              </p:nvGrpSpPr>
              <p:grpSpPr bwMode="auto">
                <a:xfrm>
                  <a:off x="2398" y="2852"/>
                  <a:ext cx="377" cy="447"/>
                  <a:chOff x="2398" y="2852"/>
                  <a:chExt cx="377" cy="447"/>
                </a:xfrm>
              </p:grpSpPr>
              <p:grpSp>
                <p:nvGrpSpPr>
                  <p:cNvPr id="11397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8" y="2923"/>
                    <a:ext cx="377" cy="376"/>
                    <a:chOff x="2398" y="2923"/>
                    <a:chExt cx="377" cy="376"/>
                  </a:xfrm>
                </p:grpSpPr>
                <p:sp>
                  <p:nvSpPr>
                    <p:cNvPr id="11398" name="Freeform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9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0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29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01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484" y="2852"/>
                    <a:ext cx="291" cy="77"/>
                    <a:chOff x="2484" y="2852"/>
                    <a:chExt cx="291" cy="77"/>
                  </a:xfrm>
                </p:grpSpPr>
                <p:sp>
                  <p:nvSpPr>
                    <p:cNvPr id="11402" name="Freeform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3" name="Freeform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04" name="Freeform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6" y="28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405" name="Oval 141"/>
                <p:cNvSpPr>
                  <a:spLocks noChangeArrowheads="1"/>
                </p:cNvSpPr>
                <p:nvPr/>
              </p:nvSpPr>
              <p:spPr bwMode="auto">
                <a:xfrm>
                  <a:off x="2513" y="28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6" name="Freeform 142"/>
                <p:cNvSpPr>
                  <a:spLocks noChangeArrowheads="1"/>
                </p:cNvSpPr>
                <p:nvPr/>
              </p:nvSpPr>
              <p:spPr bwMode="auto">
                <a:xfrm>
                  <a:off x="2445" y="30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07" name="Freeform 143"/>
              <p:cNvSpPr>
                <a:spLocks noChangeArrowheads="1"/>
              </p:cNvSpPr>
              <p:nvPr/>
            </p:nvSpPr>
            <p:spPr bwMode="auto">
              <a:xfrm>
                <a:off x="2962" y="30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8" name="AutoShape 144"/>
              <p:cNvSpPr>
                <a:spLocks noChangeArrowheads="1"/>
              </p:cNvSpPr>
              <p:nvPr/>
            </p:nvSpPr>
            <p:spPr bwMode="auto">
              <a:xfrm>
                <a:off x="2958" y="30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9" name="AutoShape 145"/>
              <p:cNvSpPr>
                <a:spLocks noChangeArrowheads="1"/>
              </p:cNvSpPr>
              <p:nvPr/>
            </p:nvSpPr>
            <p:spPr bwMode="auto">
              <a:xfrm>
                <a:off x="2965" y="31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0" name="AutoShape 146"/>
              <p:cNvSpPr>
                <a:spLocks noChangeArrowheads="1"/>
              </p:cNvSpPr>
              <p:nvPr/>
            </p:nvSpPr>
            <p:spPr bwMode="auto">
              <a:xfrm>
                <a:off x="2782" y="31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11" name="Group 147"/>
              <p:cNvGrpSpPr>
                <a:grpSpLocks/>
              </p:cNvGrpSpPr>
              <p:nvPr/>
            </p:nvGrpSpPr>
            <p:grpSpPr bwMode="auto">
              <a:xfrm>
                <a:off x="2780" y="2909"/>
                <a:ext cx="193" cy="363"/>
                <a:chOff x="2780" y="2909"/>
                <a:chExt cx="193" cy="363"/>
              </a:xfrm>
            </p:grpSpPr>
            <p:sp>
              <p:nvSpPr>
                <p:cNvPr id="11412" name="Oval 148"/>
                <p:cNvSpPr>
                  <a:spLocks noChangeArrowheads="1"/>
                </p:cNvSpPr>
                <p:nvPr/>
              </p:nvSpPr>
              <p:spPr bwMode="auto">
                <a:xfrm>
                  <a:off x="2856" y="29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13" name="Freeform 149"/>
                <p:cNvSpPr>
                  <a:spLocks noChangeArrowheads="1"/>
                </p:cNvSpPr>
                <p:nvPr/>
              </p:nvSpPr>
              <p:spPr bwMode="auto">
                <a:xfrm>
                  <a:off x="2780" y="29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14" name="Text Box 150"/>
          <p:cNvSpPr txBox="1">
            <a:spLocks noChangeArrowheads="1"/>
          </p:cNvSpPr>
          <p:nvPr/>
        </p:nvSpPr>
        <p:spPr bwMode="auto">
          <a:xfrm>
            <a:off x="381000" y="2514600"/>
            <a:ext cx="3778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sz="2000" i="1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r</a:t>
            </a:r>
          </a:p>
        </p:txBody>
      </p:sp>
      <p:sp>
        <p:nvSpPr>
          <p:cNvPr id="11415" name="Line 151"/>
          <p:cNvSpPr>
            <a:spLocks noChangeShapeType="1"/>
          </p:cNvSpPr>
          <p:nvPr/>
        </p:nvSpPr>
        <p:spPr bwMode="auto">
          <a:xfrm>
            <a:off x="874713" y="3163888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6" name="Text Box 152"/>
          <p:cNvSpPr txBox="1">
            <a:spLocks noChangeArrowheads="1"/>
          </p:cNvSpPr>
          <p:nvPr/>
        </p:nvSpPr>
        <p:spPr bwMode="auto">
          <a:xfrm>
            <a:off x="4359275" y="2379663"/>
            <a:ext cx="74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2000" i="1"/>
              <a:t>Time</a:t>
            </a:r>
          </a:p>
        </p:txBody>
      </p:sp>
      <p:grpSp>
        <p:nvGrpSpPr>
          <p:cNvPr id="11417" name="Group 153"/>
          <p:cNvGrpSpPr>
            <a:grpSpLocks/>
          </p:cNvGrpSpPr>
          <p:nvPr/>
        </p:nvGrpSpPr>
        <p:grpSpPr bwMode="auto">
          <a:xfrm>
            <a:off x="1738313" y="2757488"/>
            <a:ext cx="3519487" cy="636587"/>
            <a:chOff x="853" y="1092"/>
            <a:chExt cx="2217" cy="401"/>
          </a:xfrm>
        </p:grpSpPr>
        <p:sp>
          <p:nvSpPr>
            <p:cNvPr id="11418" name="Text Box 154"/>
            <p:cNvSpPr txBox="1">
              <a:spLocks noChangeArrowheads="1"/>
            </p:cNvSpPr>
            <p:nvPr/>
          </p:nvSpPr>
          <p:spPr bwMode="auto">
            <a:xfrm>
              <a:off x="858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30</a:t>
              </a:r>
            </a:p>
          </p:txBody>
        </p:sp>
        <p:sp>
          <p:nvSpPr>
            <p:cNvPr id="11419" name="Line 155"/>
            <p:cNvSpPr>
              <a:spLocks noChangeShapeType="1"/>
            </p:cNvSpPr>
            <p:nvPr/>
          </p:nvSpPr>
          <p:spPr bwMode="auto">
            <a:xfrm>
              <a:off x="853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>
              <a:off x="117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21" name="Group 157"/>
            <p:cNvGrpSpPr>
              <a:grpSpLocks/>
            </p:cNvGrpSpPr>
            <p:nvPr/>
          </p:nvGrpSpPr>
          <p:grpSpPr bwMode="auto">
            <a:xfrm>
              <a:off x="1189" y="1092"/>
              <a:ext cx="385" cy="401"/>
              <a:chOff x="1189" y="1092"/>
              <a:chExt cx="385" cy="401"/>
            </a:xfrm>
          </p:grpSpPr>
          <p:sp>
            <p:nvSpPr>
              <p:cNvPr id="11422" name="Line 158"/>
              <p:cNvSpPr>
                <a:spLocks noChangeShapeType="1"/>
              </p:cNvSpPr>
              <p:nvPr/>
            </p:nvSpPr>
            <p:spPr bwMode="auto">
              <a:xfrm>
                <a:off x="1189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3" name="Text Box 159"/>
              <p:cNvSpPr txBox="1">
                <a:spLocks noChangeArrowheads="1"/>
              </p:cNvSpPr>
              <p:nvPr/>
            </p:nvSpPr>
            <p:spPr bwMode="auto">
              <a:xfrm>
                <a:off x="1226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4" name="Line 160"/>
              <p:cNvSpPr>
                <a:spLocks noChangeShapeType="1"/>
              </p:cNvSpPr>
              <p:nvPr/>
            </p:nvSpPr>
            <p:spPr bwMode="auto">
              <a:xfrm>
                <a:off x="1573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5" name="Group 161"/>
            <p:cNvGrpSpPr>
              <a:grpSpLocks/>
            </p:cNvGrpSpPr>
            <p:nvPr/>
          </p:nvGrpSpPr>
          <p:grpSpPr bwMode="auto">
            <a:xfrm>
              <a:off x="1597" y="1092"/>
              <a:ext cx="385" cy="401"/>
              <a:chOff x="1597" y="1092"/>
              <a:chExt cx="385" cy="401"/>
            </a:xfrm>
          </p:grpSpPr>
          <p:sp>
            <p:nvSpPr>
              <p:cNvPr id="11426" name="Line 162"/>
              <p:cNvSpPr>
                <a:spLocks noChangeShapeType="1"/>
              </p:cNvSpPr>
              <p:nvPr/>
            </p:nvSpPr>
            <p:spPr bwMode="auto">
              <a:xfrm>
                <a:off x="1597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7" name="Text Box 163"/>
              <p:cNvSpPr txBox="1">
                <a:spLocks noChangeArrowheads="1"/>
              </p:cNvSpPr>
              <p:nvPr/>
            </p:nvSpPr>
            <p:spPr bwMode="auto">
              <a:xfrm>
                <a:off x="1634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28" name="Line 164"/>
              <p:cNvSpPr>
                <a:spLocks noChangeShapeType="1"/>
              </p:cNvSpPr>
              <p:nvPr/>
            </p:nvSpPr>
            <p:spPr bwMode="auto">
              <a:xfrm>
                <a:off x="1981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29" name="Group 165"/>
            <p:cNvGrpSpPr>
              <a:grpSpLocks/>
            </p:cNvGrpSpPr>
            <p:nvPr/>
          </p:nvGrpSpPr>
          <p:grpSpPr bwMode="auto">
            <a:xfrm>
              <a:off x="2005" y="1092"/>
              <a:ext cx="385" cy="401"/>
              <a:chOff x="2005" y="1092"/>
              <a:chExt cx="385" cy="401"/>
            </a:xfrm>
          </p:grpSpPr>
          <p:sp>
            <p:nvSpPr>
              <p:cNvPr id="11430" name="Line 166"/>
              <p:cNvSpPr>
                <a:spLocks noChangeShapeType="1"/>
              </p:cNvSpPr>
              <p:nvPr/>
            </p:nvSpPr>
            <p:spPr bwMode="auto">
              <a:xfrm>
                <a:off x="2005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1" name="Text Box 167"/>
              <p:cNvSpPr txBox="1">
                <a:spLocks noChangeArrowheads="1"/>
              </p:cNvSpPr>
              <p:nvPr/>
            </p:nvSpPr>
            <p:spPr bwMode="auto">
              <a:xfrm>
                <a:off x="2042" y="1203"/>
                <a:ext cx="29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000" b="1"/>
                  <a:t>40</a:t>
                </a:r>
              </a:p>
            </p:txBody>
          </p:sp>
          <p:sp>
            <p:nvSpPr>
              <p:cNvPr id="11432" name="Line 168"/>
              <p:cNvSpPr>
                <a:spLocks noChangeShapeType="1"/>
              </p:cNvSpPr>
              <p:nvPr/>
            </p:nvSpPr>
            <p:spPr bwMode="auto">
              <a:xfrm>
                <a:off x="2389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33" name="Line 169"/>
            <p:cNvSpPr>
              <a:spLocks noChangeShapeType="1"/>
            </p:cNvSpPr>
            <p:nvPr/>
          </p:nvSpPr>
          <p:spPr bwMode="auto">
            <a:xfrm>
              <a:off x="2413" y="1200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28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2450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40</a:t>
              </a:r>
            </a:p>
          </p:txBody>
        </p:sp>
        <p:sp>
          <p:nvSpPr>
            <p:cNvPr id="11436" name="Text Box 172"/>
            <p:cNvSpPr txBox="1">
              <a:spLocks noChangeArrowheads="1"/>
            </p:cNvSpPr>
            <p:nvPr/>
          </p:nvSpPr>
          <p:spPr bwMode="auto">
            <a:xfrm>
              <a:off x="2778" y="1203"/>
              <a:ext cx="2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sz="2000" b="1"/>
                <a:t>20</a:t>
              </a:r>
            </a:p>
          </p:txBody>
        </p:sp>
        <p:sp>
          <p:nvSpPr>
            <p:cNvPr id="11437" name="Line 173"/>
            <p:cNvSpPr>
              <a:spLocks noChangeShapeType="1"/>
            </p:cNvSpPr>
            <p:nvPr/>
          </p:nvSpPr>
          <p:spPr bwMode="auto">
            <a:xfrm>
              <a:off x="2797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305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Line 175"/>
            <p:cNvSpPr>
              <a:spLocks noChangeShapeType="1"/>
            </p:cNvSpPr>
            <p:nvPr/>
          </p:nvSpPr>
          <p:spPr bwMode="auto">
            <a:xfrm>
              <a:off x="1261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Line 176"/>
            <p:cNvSpPr>
              <a:spLocks noChangeShapeType="1"/>
            </p:cNvSpPr>
            <p:nvPr/>
          </p:nvSpPr>
          <p:spPr bwMode="auto">
            <a:xfrm>
              <a:off x="1669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Line 177"/>
            <p:cNvSpPr>
              <a:spLocks noChangeShapeType="1"/>
            </p:cNvSpPr>
            <p:nvPr/>
          </p:nvSpPr>
          <p:spPr bwMode="auto">
            <a:xfrm>
              <a:off x="2077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Line 178"/>
            <p:cNvSpPr>
              <a:spLocks noChangeShapeType="1"/>
            </p:cNvSpPr>
            <p:nvPr/>
          </p:nvSpPr>
          <p:spPr bwMode="auto">
            <a:xfrm>
              <a:off x="1597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2005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Line 180"/>
            <p:cNvSpPr>
              <a:spLocks noChangeShapeType="1"/>
            </p:cNvSpPr>
            <p:nvPr/>
          </p:nvSpPr>
          <p:spPr bwMode="auto">
            <a:xfrm>
              <a:off x="24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0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Pipeline </a:t>
            </a:r>
            <a:r>
              <a:rPr lang="en-US" altLang="zh-CN" dirty="0">
                <a:ea typeface="SimSun" pitchFamily="2" charset="-122"/>
              </a:rPr>
              <a:t>Concept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580063" y="1447800"/>
            <a:ext cx="3411537" cy="4398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60" tIns="25560" rIns="63360" bIns="25560">
            <a:normAutofit fontScale="85000" lnSpcReduction="20000"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/>
              <a:t>Pipelining doesn’t help latency of single task, it helps throughput of entire workload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900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 smtClean="0"/>
              <a:t>Pipeline </a:t>
            </a:r>
            <a:r>
              <a:rPr lang="en-GB" altLang="en-US" sz="1900" dirty="0"/>
              <a:t>rate limited by slowest pipeline stage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900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 smtClean="0"/>
              <a:t>Multiple </a:t>
            </a:r>
            <a:r>
              <a:rPr lang="en-GB" altLang="en-US" sz="1900" dirty="0"/>
              <a:t>tasks operating </a:t>
            </a:r>
            <a:r>
              <a:rPr lang="en-GB" altLang="en-US" sz="1900" dirty="0" smtClean="0"/>
              <a:t>simultaneously </a:t>
            </a:r>
            <a:r>
              <a:rPr lang="en-GB" altLang="en-US" sz="1900" dirty="0"/>
              <a:t>using different resources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900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 smtClean="0"/>
              <a:t>Potential </a:t>
            </a:r>
            <a:r>
              <a:rPr lang="en-GB" altLang="en-US" sz="1900" dirty="0"/>
              <a:t>speedup = Number pipe stages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900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 smtClean="0"/>
              <a:t>Unbalanced </a:t>
            </a:r>
            <a:r>
              <a:rPr lang="en-GB" altLang="en-US" sz="1900" dirty="0"/>
              <a:t>lengths of pipe stages reduces speedup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/>
              <a:t>Time to “fill” pipeline and time to “drain” it reduces speedup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900" dirty="0"/>
              <a:t>Stall for Dependences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862013" y="3141663"/>
            <a:ext cx="522287" cy="498475"/>
            <a:chOff x="532" y="1716"/>
            <a:chExt cx="329" cy="314"/>
          </a:xfrm>
        </p:grpSpPr>
        <p:sp>
          <p:nvSpPr>
            <p:cNvPr id="12293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600" y="1763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849313" y="3992563"/>
            <a:ext cx="522287" cy="498475"/>
            <a:chOff x="524" y="2252"/>
            <a:chExt cx="329" cy="314"/>
          </a:xfrm>
        </p:grpSpPr>
        <p:sp>
          <p:nvSpPr>
            <p:cNvPr id="12296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92" y="2299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811213" y="4741863"/>
            <a:ext cx="522287" cy="498475"/>
            <a:chOff x="500" y="2724"/>
            <a:chExt cx="329" cy="314"/>
          </a:xfrm>
        </p:grpSpPr>
        <p:sp>
          <p:nvSpPr>
            <p:cNvPr id="12299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568" y="2771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811213" y="5465763"/>
            <a:ext cx="522287" cy="498475"/>
            <a:chOff x="500" y="3180"/>
            <a:chExt cx="329" cy="314"/>
          </a:xfrm>
        </p:grpSpPr>
        <p:sp>
          <p:nvSpPr>
            <p:cNvPr id="12302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8" y="3227"/>
              <a:ext cx="21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127125" y="1539875"/>
            <a:ext cx="714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497013" y="2132013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490663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359025" y="1552575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425825" y="1552575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441825" y="1552575"/>
            <a:ext cx="307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8275" y="2408238"/>
            <a:ext cx="358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i="1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r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652463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137025" y="2090738"/>
            <a:ext cx="6889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1509713" y="2468563"/>
            <a:ext cx="3516312" cy="600075"/>
            <a:chOff x="940" y="1292"/>
            <a:chExt cx="2215" cy="378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54" y="140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30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1277" y="1292"/>
              <a:ext cx="387" cy="378"/>
              <a:chOff x="1277" y="1292"/>
              <a:chExt cx="387" cy="378"/>
            </a:xfrm>
          </p:grpSpPr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1323" y="1403"/>
                <a:ext cx="2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1" name="Group 33"/>
            <p:cNvGrpSpPr>
              <a:grpSpLocks/>
            </p:cNvGrpSpPr>
            <p:nvPr/>
          </p:nvGrpSpPr>
          <p:grpSpPr bwMode="auto">
            <a:xfrm>
              <a:off x="1687" y="1292"/>
              <a:ext cx="386" cy="378"/>
              <a:chOff x="1687" y="1292"/>
              <a:chExt cx="386" cy="378"/>
            </a:xfrm>
          </p:grpSpPr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Text Box 35"/>
              <p:cNvSpPr txBox="1">
                <a:spLocks noChangeArrowheads="1"/>
              </p:cNvSpPr>
              <p:nvPr/>
            </p:nvSpPr>
            <p:spPr bwMode="auto">
              <a:xfrm>
                <a:off x="1733" y="1403"/>
                <a:ext cx="2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2096" y="1292"/>
              <a:ext cx="387" cy="378"/>
              <a:chOff x="2096" y="1292"/>
              <a:chExt cx="387" cy="378"/>
            </a:xfrm>
          </p:grpSpPr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Text Box 39"/>
              <p:cNvSpPr txBox="1">
                <a:spLocks noChangeArrowheads="1"/>
              </p:cNvSpPr>
              <p:nvPr/>
            </p:nvSpPr>
            <p:spPr bwMode="auto">
              <a:xfrm>
                <a:off x="2143" y="1403"/>
                <a:ext cx="27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552" y="140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40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881" y="140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20</a:t>
              </a:r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41" name="Group 53"/>
          <p:cNvGrpSpPr>
            <a:grpSpLocks/>
          </p:cNvGrpSpPr>
          <p:nvPr/>
        </p:nvGrpSpPr>
        <p:grpSpPr bwMode="auto">
          <a:xfrm>
            <a:off x="1535113" y="3040063"/>
            <a:ext cx="3489325" cy="2932112"/>
            <a:chOff x="956" y="1652"/>
            <a:chExt cx="2198" cy="1847"/>
          </a:xfrm>
        </p:grpSpPr>
        <p:grpSp>
          <p:nvGrpSpPr>
            <p:cNvPr id="12342" name="Group 54"/>
            <p:cNvGrpSpPr>
              <a:grpSpLocks/>
            </p:cNvGrpSpPr>
            <p:nvPr/>
          </p:nvGrpSpPr>
          <p:grpSpPr bwMode="auto">
            <a:xfrm>
              <a:off x="956" y="1652"/>
              <a:ext cx="966" cy="447"/>
              <a:chOff x="956" y="1652"/>
              <a:chExt cx="966" cy="447"/>
            </a:xfrm>
          </p:grpSpPr>
          <p:grpSp>
            <p:nvGrpSpPr>
              <p:cNvPr id="12343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4" cy="447"/>
                <a:chOff x="956" y="1652"/>
                <a:chExt cx="304" cy="447"/>
              </a:xfrm>
            </p:grpSpPr>
            <p:grpSp>
              <p:nvGrpSpPr>
                <p:cNvPr id="12344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4" cy="447"/>
                  <a:chOff x="956" y="1652"/>
                  <a:chExt cx="304" cy="447"/>
                </a:xfrm>
              </p:grpSpPr>
              <p:grpSp>
                <p:nvGrpSpPr>
                  <p:cNvPr id="1234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56" y="1723"/>
                    <a:ext cx="304" cy="376"/>
                    <a:chOff x="956" y="1723"/>
                    <a:chExt cx="304" cy="376"/>
                  </a:xfrm>
                </p:grpSpPr>
                <p:sp>
                  <p:nvSpPr>
                    <p:cNvPr id="12346" name="Freeform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7" name="Freeform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8" name="Freeform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" y="17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026" y="1652"/>
                    <a:ext cx="234" cy="77"/>
                    <a:chOff x="1026" y="1652"/>
                    <a:chExt cx="234" cy="77"/>
                  </a:xfrm>
                </p:grpSpPr>
                <p:sp>
                  <p:nvSpPr>
                    <p:cNvPr id="12350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1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2" name="Freeform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53" name="Freeform 65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custGeom>
                  <a:avLst/>
                  <a:gdLst>
                    <a:gd name="T0" fmla="*/ 173 w 698"/>
                    <a:gd name="T1" fmla="*/ 0 h 121"/>
                    <a:gd name="T2" fmla="*/ 697 w 698"/>
                    <a:gd name="T3" fmla="*/ 0 h 121"/>
                    <a:gd name="T4" fmla="*/ 522 w 698"/>
                    <a:gd name="T5" fmla="*/ 120 h 121"/>
                    <a:gd name="T6" fmla="*/ 0 w 698"/>
                    <a:gd name="T7" fmla="*/ 120 h 121"/>
                    <a:gd name="T8" fmla="*/ 173 w 698"/>
                    <a:gd name="T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54" name="Group 66"/>
              <p:cNvGrpSpPr>
                <a:grpSpLocks/>
              </p:cNvGrpSpPr>
              <p:nvPr/>
            </p:nvGrpSpPr>
            <p:grpSpPr bwMode="auto">
              <a:xfrm>
                <a:off x="1257" y="1652"/>
                <a:ext cx="377" cy="447"/>
                <a:chOff x="1257" y="1652"/>
                <a:chExt cx="377" cy="447"/>
              </a:xfrm>
            </p:grpSpPr>
            <p:grpSp>
              <p:nvGrpSpPr>
                <p:cNvPr id="12355" name="Group 67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7" cy="447"/>
                  <a:chOff x="1257" y="1652"/>
                  <a:chExt cx="377" cy="447"/>
                </a:xfrm>
              </p:grpSpPr>
              <p:grpSp>
                <p:nvGrpSpPr>
                  <p:cNvPr id="1235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257" y="1723"/>
                    <a:ext cx="377" cy="376"/>
                    <a:chOff x="1257" y="1723"/>
                    <a:chExt cx="377" cy="376"/>
                  </a:xfrm>
                </p:grpSpPr>
                <p:sp>
                  <p:nvSpPr>
                    <p:cNvPr id="12357" name="Freeform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8" name="Freeform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9" name="Freeform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1" y="17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6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343" y="1652"/>
                    <a:ext cx="291" cy="77"/>
                    <a:chOff x="1343" y="1652"/>
                    <a:chExt cx="291" cy="77"/>
                  </a:xfrm>
                </p:grpSpPr>
                <p:sp>
                  <p:nvSpPr>
                    <p:cNvPr id="12361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2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3" name="Freeform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5" y="16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64" name="Oval 7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5" name="Freeform 7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66" name="Freeform 78"/>
              <p:cNvSpPr>
                <a:spLocks noChangeArrowheads="1"/>
              </p:cNvSpPr>
              <p:nvPr/>
            </p:nvSpPr>
            <p:spPr bwMode="auto">
              <a:xfrm>
                <a:off x="1821" y="1881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AutoShape 7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AutoShape 8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AutoShape 8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70" name="Group 8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3" cy="363"/>
                <a:chOff x="1639" y="1709"/>
                <a:chExt cx="193" cy="363"/>
              </a:xfrm>
            </p:grpSpPr>
            <p:sp>
              <p:nvSpPr>
                <p:cNvPr id="12371" name="Oval 83"/>
                <p:cNvSpPr>
                  <a:spLocks noChangeArrowheads="1"/>
                </p:cNvSpPr>
                <p:nvPr/>
              </p:nvSpPr>
              <p:spPr bwMode="auto">
                <a:xfrm>
                  <a:off x="1716" y="17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2" name="Freeform 84"/>
                <p:cNvSpPr>
                  <a:spLocks noChangeArrowheads="1"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>
              <a:off x="1356" y="2116"/>
              <a:ext cx="966" cy="447"/>
              <a:chOff x="1356" y="2116"/>
              <a:chExt cx="966" cy="447"/>
            </a:xfrm>
          </p:grpSpPr>
          <p:grpSp>
            <p:nvGrpSpPr>
              <p:cNvPr id="12374" name="Group 8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4" cy="447"/>
                <a:chOff x="1356" y="2116"/>
                <a:chExt cx="304" cy="447"/>
              </a:xfrm>
            </p:grpSpPr>
            <p:grpSp>
              <p:nvGrpSpPr>
                <p:cNvPr id="12375" name="Group 8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4" cy="447"/>
                  <a:chOff x="1356" y="2116"/>
                  <a:chExt cx="304" cy="447"/>
                </a:xfrm>
              </p:grpSpPr>
              <p:grpSp>
                <p:nvGrpSpPr>
                  <p:cNvPr id="12376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1356" y="2187"/>
                    <a:ext cx="304" cy="376"/>
                    <a:chOff x="1356" y="2187"/>
                    <a:chExt cx="304" cy="376"/>
                  </a:xfrm>
                </p:grpSpPr>
                <p:sp>
                  <p:nvSpPr>
                    <p:cNvPr id="12377" name="Freeform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3 h 1664"/>
                        <a:gd name="T2" fmla="*/ 0 w 1346"/>
                        <a:gd name="T3" fmla="*/ 335 h 1664"/>
                        <a:gd name="T4" fmla="*/ 335 w 1346"/>
                        <a:gd name="T5" fmla="*/ 0 h 1664"/>
                        <a:gd name="T6" fmla="*/ 1345 w 1346"/>
                        <a:gd name="T7" fmla="*/ 0 h 1664"/>
                        <a:gd name="T8" fmla="*/ 1345 w 1346"/>
                        <a:gd name="T9" fmla="*/ 1326 h 1664"/>
                        <a:gd name="T10" fmla="*/ 1008 w 1346"/>
                        <a:gd name="T11" fmla="*/ 1663 h 1664"/>
                        <a:gd name="T12" fmla="*/ 0 w 1346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8" name="Freeform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5 h 336"/>
                        <a:gd name="T2" fmla="*/ 335 w 1346"/>
                        <a:gd name="T3" fmla="*/ 0 h 336"/>
                        <a:gd name="T4" fmla="*/ 1345 w 1346"/>
                        <a:gd name="T5" fmla="*/ 0 h 336"/>
                        <a:gd name="T6" fmla="*/ 1008 w 1346"/>
                        <a:gd name="T7" fmla="*/ 335 h 336"/>
                        <a:gd name="T8" fmla="*/ 0 w 1346"/>
                        <a:gd name="T9" fmla="*/ 335 h 3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9" name="Freeform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187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3 h 1664"/>
                        <a:gd name="T2" fmla="*/ 0 w 338"/>
                        <a:gd name="T3" fmla="*/ 335 h 1664"/>
                        <a:gd name="T4" fmla="*/ 337 w 338"/>
                        <a:gd name="T5" fmla="*/ 0 h 1664"/>
                        <a:gd name="T6" fmla="*/ 337 w 338"/>
                        <a:gd name="T7" fmla="*/ 1326 h 1664"/>
                        <a:gd name="T8" fmla="*/ 0 w 338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0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426" y="2116"/>
                    <a:ext cx="234" cy="77"/>
                    <a:chOff x="1426" y="2116"/>
                    <a:chExt cx="234" cy="77"/>
                  </a:xfrm>
                </p:grpSpPr>
                <p:sp>
                  <p:nvSpPr>
                    <p:cNvPr id="12381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78"/>
                    </a:xfrm>
                    <a:custGeom>
                      <a:avLst/>
                      <a:gdLst>
                        <a:gd name="T0" fmla="*/ 0 w 1038"/>
                        <a:gd name="T1" fmla="*/ 344 h 345"/>
                        <a:gd name="T2" fmla="*/ 0 w 1038"/>
                        <a:gd name="T3" fmla="*/ 85 h 345"/>
                        <a:gd name="T4" fmla="*/ 85 w 1038"/>
                        <a:gd name="T5" fmla="*/ 0 h 345"/>
                        <a:gd name="T6" fmla="*/ 1037 w 1038"/>
                        <a:gd name="T7" fmla="*/ 0 h 345"/>
                        <a:gd name="T8" fmla="*/ 1037 w 1038"/>
                        <a:gd name="T9" fmla="*/ 257 h 345"/>
                        <a:gd name="T10" fmla="*/ 950 w 1038"/>
                        <a:gd name="T11" fmla="*/ 344 h 345"/>
                        <a:gd name="T12" fmla="*/ 0 w 103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2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20"/>
                    </a:xfrm>
                    <a:custGeom>
                      <a:avLst/>
                      <a:gdLst>
                        <a:gd name="T0" fmla="*/ 0 w 1038"/>
                        <a:gd name="T1" fmla="*/ 85 h 86"/>
                        <a:gd name="T2" fmla="*/ 85 w 1038"/>
                        <a:gd name="T3" fmla="*/ 0 h 86"/>
                        <a:gd name="T4" fmla="*/ 1037 w 1038"/>
                        <a:gd name="T5" fmla="*/ 0 h 86"/>
                        <a:gd name="T6" fmla="*/ 950 w 1038"/>
                        <a:gd name="T7" fmla="*/ 85 h 86"/>
                        <a:gd name="T8" fmla="*/ 0 w 103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3" name="Freeform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1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84" name="Freeform 96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85" name="Group 97"/>
              <p:cNvGrpSpPr>
                <a:grpSpLocks/>
              </p:cNvGrpSpPr>
              <p:nvPr/>
            </p:nvGrpSpPr>
            <p:grpSpPr bwMode="auto">
              <a:xfrm>
                <a:off x="1657" y="2116"/>
                <a:ext cx="377" cy="447"/>
                <a:chOff x="1657" y="2116"/>
                <a:chExt cx="377" cy="447"/>
              </a:xfrm>
            </p:grpSpPr>
            <p:grpSp>
              <p:nvGrpSpPr>
                <p:cNvPr id="12386" name="Group 98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7" cy="447"/>
                  <a:chOff x="1657" y="2116"/>
                  <a:chExt cx="377" cy="447"/>
                </a:xfrm>
              </p:grpSpPr>
              <p:grpSp>
                <p:nvGrpSpPr>
                  <p:cNvPr id="1238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1657" y="2187"/>
                    <a:ext cx="377" cy="376"/>
                    <a:chOff x="1657" y="2187"/>
                    <a:chExt cx="377" cy="376"/>
                  </a:xfrm>
                </p:grpSpPr>
                <p:sp>
                  <p:nvSpPr>
                    <p:cNvPr id="12388" name="Freeform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3 h 1664"/>
                        <a:gd name="T2" fmla="*/ 0 w 1668"/>
                        <a:gd name="T3" fmla="*/ 414 h 1664"/>
                        <a:gd name="T4" fmla="*/ 414 w 1668"/>
                        <a:gd name="T5" fmla="*/ 0 h 1664"/>
                        <a:gd name="T6" fmla="*/ 1667 w 1668"/>
                        <a:gd name="T7" fmla="*/ 0 h 1664"/>
                        <a:gd name="T8" fmla="*/ 1667 w 1668"/>
                        <a:gd name="T9" fmla="*/ 1247 h 1664"/>
                        <a:gd name="T10" fmla="*/ 1251 w 1668"/>
                        <a:gd name="T11" fmla="*/ 1663 h 1664"/>
                        <a:gd name="T12" fmla="*/ 0 w 1668"/>
                        <a:gd name="T13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9" name="Freeform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4 h 415"/>
                        <a:gd name="T2" fmla="*/ 414 w 1668"/>
                        <a:gd name="T3" fmla="*/ 0 h 415"/>
                        <a:gd name="T4" fmla="*/ 1667 w 1668"/>
                        <a:gd name="T5" fmla="*/ 0 h 415"/>
                        <a:gd name="T6" fmla="*/ 1251 w 1668"/>
                        <a:gd name="T7" fmla="*/ 414 h 415"/>
                        <a:gd name="T8" fmla="*/ 0 w 1668"/>
                        <a:gd name="T9" fmla="*/ 414 h 4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0" name="Freeform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1" y="2187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3 h 1664"/>
                        <a:gd name="T2" fmla="*/ 0 w 417"/>
                        <a:gd name="T3" fmla="*/ 414 h 1664"/>
                        <a:gd name="T4" fmla="*/ 416 w 417"/>
                        <a:gd name="T5" fmla="*/ 0 h 1664"/>
                        <a:gd name="T6" fmla="*/ 416 w 417"/>
                        <a:gd name="T7" fmla="*/ 1247 h 1664"/>
                        <a:gd name="T8" fmla="*/ 0 w 417"/>
                        <a:gd name="T9" fmla="*/ 1663 h 16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91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743" y="2116"/>
                    <a:ext cx="291" cy="77"/>
                    <a:chOff x="1743" y="2116"/>
                    <a:chExt cx="291" cy="77"/>
                  </a:xfrm>
                </p:grpSpPr>
                <p:sp>
                  <p:nvSpPr>
                    <p:cNvPr id="12392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3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4" name="Freeform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5" y="2116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395" name="Oval 107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6" name="Freeform 108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97" name="Freeform 109"/>
              <p:cNvSpPr>
                <a:spLocks noChangeArrowheads="1"/>
              </p:cNvSpPr>
              <p:nvPr/>
            </p:nvSpPr>
            <p:spPr bwMode="auto">
              <a:xfrm>
                <a:off x="2221" y="2345"/>
                <a:ext cx="85" cy="191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AutoShape 110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9" name="AutoShape 111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0" name="AutoShape 112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01" name="Group 113"/>
              <p:cNvGrpSpPr>
                <a:grpSpLocks/>
              </p:cNvGrpSpPr>
              <p:nvPr/>
            </p:nvGrpSpPr>
            <p:grpSpPr bwMode="auto">
              <a:xfrm>
                <a:off x="2039" y="2173"/>
                <a:ext cx="193" cy="363"/>
                <a:chOff x="2039" y="2173"/>
                <a:chExt cx="193" cy="363"/>
              </a:xfrm>
            </p:grpSpPr>
            <p:sp>
              <p:nvSpPr>
                <p:cNvPr id="12402" name="Oval 114"/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3" name="Freeform 115"/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04" name="Group 116"/>
            <p:cNvGrpSpPr>
              <a:grpSpLocks/>
            </p:cNvGrpSpPr>
            <p:nvPr/>
          </p:nvGrpSpPr>
          <p:grpSpPr bwMode="auto">
            <a:xfrm>
              <a:off x="1772" y="2604"/>
              <a:ext cx="966" cy="447"/>
              <a:chOff x="1772" y="2604"/>
              <a:chExt cx="966" cy="447"/>
            </a:xfrm>
          </p:grpSpPr>
          <p:grpSp>
            <p:nvGrpSpPr>
              <p:cNvPr id="12405" name="Group 117"/>
              <p:cNvGrpSpPr>
                <a:grpSpLocks/>
              </p:cNvGrpSpPr>
              <p:nvPr/>
            </p:nvGrpSpPr>
            <p:grpSpPr bwMode="auto">
              <a:xfrm>
                <a:off x="1772" y="2604"/>
                <a:ext cx="304" cy="447"/>
                <a:chOff x="1772" y="2604"/>
                <a:chExt cx="304" cy="447"/>
              </a:xfrm>
            </p:grpSpPr>
            <p:grpSp>
              <p:nvGrpSpPr>
                <p:cNvPr id="12406" name="Group 118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4" cy="447"/>
                  <a:chOff x="1772" y="2604"/>
                  <a:chExt cx="304" cy="447"/>
                </a:xfrm>
              </p:grpSpPr>
              <p:grpSp>
                <p:nvGrpSpPr>
                  <p:cNvPr id="12407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772" y="2675"/>
                    <a:ext cx="304" cy="376"/>
                    <a:chOff x="1772" y="2675"/>
                    <a:chExt cx="304" cy="376"/>
                  </a:xfrm>
                </p:grpSpPr>
                <p:sp>
                  <p:nvSpPr>
                    <p:cNvPr id="12408" name="Freeform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09" name="Freeform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0" name="Freeform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1" y="2675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11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42" y="2604"/>
                    <a:ext cx="234" cy="77"/>
                    <a:chOff x="1842" y="2604"/>
                    <a:chExt cx="234" cy="77"/>
                  </a:xfrm>
                </p:grpSpPr>
                <p:sp>
                  <p:nvSpPr>
                    <p:cNvPr id="12412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3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14" name="Freeform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15" name="Freeform 127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16" name="Group 12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7" cy="447"/>
                <a:chOff x="2073" y="2604"/>
                <a:chExt cx="377" cy="447"/>
              </a:xfrm>
            </p:grpSpPr>
            <p:grpSp>
              <p:nvGrpSpPr>
                <p:cNvPr id="12417" name="Group 12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7" cy="447"/>
                  <a:chOff x="2073" y="2604"/>
                  <a:chExt cx="377" cy="447"/>
                </a:xfrm>
              </p:grpSpPr>
              <p:grpSp>
                <p:nvGrpSpPr>
                  <p:cNvPr id="12418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73" y="2675"/>
                    <a:ext cx="377" cy="376"/>
                    <a:chOff x="2073" y="2675"/>
                    <a:chExt cx="377" cy="376"/>
                  </a:xfrm>
                </p:grpSpPr>
                <p:sp>
                  <p:nvSpPr>
                    <p:cNvPr id="12419" name="Freeform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0" name="Freeform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1" name="Freeform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7" y="2675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2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159" y="2604"/>
                    <a:ext cx="291" cy="77"/>
                    <a:chOff x="2159" y="2604"/>
                    <a:chExt cx="291" cy="77"/>
                  </a:xfrm>
                </p:grpSpPr>
                <p:sp>
                  <p:nvSpPr>
                    <p:cNvPr id="12423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78"/>
                    </a:xfrm>
                    <a:custGeom>
                      <a:avLst/>
                      <a:gdLst>
                        <a:gd name="T0" fmla="*/ 0 w 1288"/>
                        <a:gd name="T1" fmla="*/ 344 h 345"/>
                        <a:gd name="T2" fmla="*/ 0 w 1288"/>
                        <a:gd name="T3" fmla="*/ 85 h 345"/>
                        <a:gd name="T4" fmla="*/ 85 w 1288"/>
                        <a:gd name="T5" fmla="*/ 0 h 345"/>
                        <a:gd name="T6" fmla="*/ 1287 w 1288"/>
                        <a:gd name="T7" fmla="*/ 0 h 345"/>
                        <a:gd name="T8" fmla="*/ 1287 w 1288"/>
                        <a:gd name="T9" fmla="*/ 257 h 345"/>
                        <a:gd name="T10" fmla="*/ 1200 w 1288"/>
                        <a:gd name="T11" fmla="*/ 344 h 345"/>
                        <a:gd name="T12" fmla="*/ 0 w 1288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4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20"/>
                    </a:xfrm>
                    <a:custGeom>
                      <a:avLst/>
                      <a:gdLst>
                        <a:gd name="T0" fmla="*/ 0 w 1288"/>
                        <a:gd name="T1" fmla="*/ 85 h 86"/>
                        <a:gd name="T2" fmla="*/ 85 w 1288"/>
                        <a:gd name="T3" fmla="*/ 0 h 86"/>
                        <a:gd name="T4" fmla="*/ 1287 w 1288"/>
                        <a:gd name="T5" fmla="*/ 0 h 86"/>
                        <a:gd name="T6" fmla="*/ 1200 w 1288"/>
                        <a:gd name="T7" fmla="*/ 85 h 86"/>
                        <a:gd name="T8" fmla="*/ 0 w 1288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25" name="Freeform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1" y="2604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26" name="Oval 138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27" name="Freeform 139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custGeom>
                  <a:avLst/>
                  <a:gdLst>
                    <a:gd name="T0" fmla="*/ 107 w 874"/>
                    <a:gd name="T1" fmla="*/ 0 h 371"/>
                    <a:gd name="T2" fmla="*/ 764 w 874"/>
                    <a:gd name="T3" fmla="*/ 0 h 371"/>
                    <a:gd name="T4" fmla="*/ 873 w 874"/>
                    <a:gd name="T5" fmla="*/ 108 h 371"/>
                    <a:gd name="T6" fmla="*/ 873 w 874"/>
                    <a:gd name="T7" fmla="*/ 262 h 371"/>
                    <a:gd name="T8" fmla="*/ 764 w 874"/>
                    <a:gd name="T9" fmla="*/ 370 h 371"/>
                    <a:gd name="T10" fmla="*/ 107 w 874"/>
                    <a:gd name="T11" fmla="*/ 370 h 371"/>
                    <a:gd name="T12" fmla="*/ 0 w 874"/>
                    <a:gd name="T13" fmla="*/ 262 h 371"/>
                    <a:gd name="T14" fmla="*/ 0 w 874"/>
                    <a:gd name="T15" fmla="*/ 108 h 371"/>
                    <a:gd name="T16" fmla="*/ 107 w 874"/>
                    <a:gd name="T1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28" name="Freeform 140"/>
              <p:cNvSpPr>
                <a:spLocks noChangeArrowheads="1"/>
              </p:cNvSpPr>
              <p:nvPr/>
            </p:nvSpPr>
            <p:spPr bwMode="auto">
              <a:xfrm>
                <a:off x="2637" y="2833"/>
                <a:ext cx="85" cy="191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9" name="AutoShape 141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0" name="AutoShape 142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1" name="AutoShape 143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32" name="Group 144"/>
              <p:cNvGrpSpPr>
                <a:grpSpLocks/>
              </p:cNvGrpSpPr>
              <p:nvPr/>
            </p:nvGrpSpPr>
            <p:grpSpPr bwMode="auto">
              <a:xfrm>
                <a:off x="2455" y="2661"/>
                <a:ext cx="193" cy="363"/>
                <a:chOff x="2455" y="2661"/>
                <a:chExt cx="193" cy="363"/>
              </a:xfrm>
            </p:grpSpPr>
            <p:sp>
              <p:nvSpPr>
                <p:cNvPr id="12433" name="Oval 145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34" name="Freeform 146"/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35" name="Group 147"/>
            <p:cNvGrpSpPr>
              <a:grpSpLocks/>
            </p:cNvGrpSpPr>
            <p:nvPr/>
          </p:nvGrpSpPr>
          <p:grpSpPr bwMode="auto">
            <a:xfrm>
              <a:off x="2188" y="3052"/>
              <a:ext cx="966" cy="447"/>
              <a:chOff x="2188" y="3052"/>
              <a:chExt cx="966" cy="447"/>
            </a:xfrm>
          </p:grpSpPr>
          <p:grpSp>
            <p:nvGrpSpPr>
              <p:cNvPr id="12436" name="Group 148"/>
              <p:cNvGrpSpPr>
                <a:grpSpLocks/>
              </p:cNvGrpSpPr>
              <p:nvPr/>
            </p:nvGrpSpPr>
            <p:grpSpPr bwMode="auto">
              <a:xfrm>
                <a:off x="2188" y="3052"/>
                <a:ext cx="304" cy="447"/>
                <a:chOff x="2188" y="3052"/>
                <a:chExt cx="304" cy="447"/>
              </a:xfrm>
            </p:grpSpPr>
            <p:grpSp>
              <p:nvGrpSpPr>
                <p:cNvPr id="12437" name="Group 149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4" cy="447"/>
                  <a:chOff x="2188" y="3052"/>
                  <a:chExt cx="304" cy="447"/>
                </a:xfrm>
              </p:grpSpPr>
              <p:grpSp>
                <p:nvGrpSpPr>
                  <p:cNvPr id="12438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88" y="3123"/>
                    <a:ext cx="304" cy="376"/>
                    <a:chOff x="2188" y="3123"/>
                    <a:chExt cx="304" cy="376"/>
                  </a:xfrm>
                </p:grpSpPr>
                <p:sp>
                  <p:nvSpPr>
                    <p:cNvPr id="12439" name="Freeform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377"/>
                    </a:xfrm>
                    <a:custGeom>
                      <a:avLst/>
                      <a:gdLst>
                        <a:gd name="T0" fmla="*/ 0 w 1346"/>
                        <a:gd name="T1" fmla="*/ 1662 h 1663"/>
                        <a:gd name="T2" fmla="*/ 0 w 1346"/>
                        <a:gd name="T3" fmla="*/ 336 h 1663"/>
                        <a:gd name="T4" fmla="*/ 335 w 1346"/>
                        <a:gd name="T5" fmla="*/ 0 h 1663"/>
                        <a:gd name="T6" fmla="*/ 1345 w 1346"/>
                        <a:gd name="T7" fmla="*/ 0 h 1663"/>
                        <a:gd name="T8" fmla="*/ 1345 w 1346"/>
                        <a:gd name="T9" fmla="*/ 1326 h 1663"/>
                        <a:gd name="T10" fmla="*/ 1008 w 1346"/>
                        <a:gd name="T11" fmla="*/ 1662 h 1663"/>
                        <a:gd name="T12" fmla="*/ 0 w 1346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0" name="Freeform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76"/>
                    </a:xfrm>
                    <a:custGeom>
                      <a:avLst/>
                      <a:gdLst>
                        <a:gd name="T0" fmla="*/ 0 w 1346"/>
                        <a:gd name="T1" fmla="*/ 336 h 337"/>
                        <a:gd name="T2" fmla="*/ 335 w 1346"/>
                        <a:gd name="T3" fmla="*/ 0 h 337"/>
                        <a:gd name="T4" fmla="*/ 1345 w 1346"/>
                        <a:gd name="T5" fmla="*/ 0 h 337"/>
                        <a:gd name="T6" fmla="*/ 1008 w 1346"/>
                        <a:gd name="T7" fmla="*/ 336 h 337"/>
                        <a:gd name="T8" fmla="*/ 0 w 1346"/>
                        <a:gd name="T9" fmla="*/ 336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1" name="Freeform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123"/>
                      <a:ext cx="77" cy="377"/>
                    </a:xfrm>
                    <a:custGeom>
                      <a:avLst/>
                      <a:gdLst>
                        <a:gd name="T0" fmla="*/ 0 w 338"/>
                        <a:gd name="T1" fmla="*/ 1662 h 1663"/>
                        <a:gd name="T2" fmla="*/ 0 w 338"/>
                        <a:gd name="T3" fmla="*/ 336 h 1663"/>
                        <a:gd name="T4" fmla="*/ 337 w 338"/>
                        <a:gd name="T5" fmla="*/ 0 h 1663"/>
                        <a:gd name="T6" fmla="*/ 337 w 338"/>
                        <a:gd name="T7" fmla="*/ 1326 h 1663"/>
                        <a:gd name="T8" fmla="*/ 0 w 338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42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258" y="3052"/>
                    <a:ext cx="234" cy="77"/>
                    <a:chOff x="2258" y="3052"/>
                    <a:chExt cx="234" cy="77"/>
                  </a:xfrm>
                </p:grpSpPr>
                <p:sp>
                  <p:nvSpPr>
                    <p:cNvPr id="12443" name="Freeform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78"/>
                    </a:xfrm>
                    <a:custGeom>
                      <a:avLst/>
                      <a:gdLst>
                        <a:gd name="T0" fmla="*/ 0 w 1037"/>
                        <a:gd name="T1" fmla="*/ 344 h 345"/>
                        <a:gd name="T2" fmla="*/ 0 w 1037"/>
                        <a:gd name="T3" fmla="*/ 85 h 345"/>
                        <a:gd name="T4" fmla="*/ 85 w 1037"/>
                        <a:gd name="T5" fmla="*/ 0 h 345"/>
                        <a:gd name="T6" fmla="*/ 1036 w 1037"/>
                        <a:gd name="T7" fmla="*/ 0 h 345"/>
                        <a:gd name="T8" fmla="*/ 1036 w 1037"/>
                        <a:gd name="T9" fmla="*/ 257 h 345"/>
                        <a:gd name="T10" fmla="*/ 949 w 1037"/>
                        <a:gd name="T11" fmla="*/ 344 h 345"/>
                        <a:gd name="T12" fmla="*/ 0 w 1037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4" name="Freeform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20"/>
                    </a:xfrm>
                    <a:custGeom>
                      <a:avLst/>
                      <a:gdLst>
                        <a:gd name="T0" fmla="*/ 0 w 1037"/>
                        <a:gd name="T1" fmla="*/ 85 h 86"/>
                        <a:gd name="T2" fmla="*/ 85 w 1037"/>
                        <a:gd name="T3" fmla="*/ 0 h 86"/>
                        <a:gd name="T4" fmla="*/ 1036 w 1037"/>
                        <a:gd name="T5" fmla="*/ 0 h 86"/>
                        <a:gd name="T6" fmla="*/ 949 w 1037"/>
                        <a:gd name="T7" fmla="*/ 85 h 86"/>
                        <a:gd name="T8" fmla="*/ 0 w 1037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45" name="Freeform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46" name="Freeform 15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custGeom>
                  <a:avLst/>
                  <a:gdLst>
                    <a:gd name="T0" fmla="*/ 173 w 698"/>
                    <a:gd name="T1" fmla="*/ 0 h 120"/>
                    <a:gd name="T2" fmla="*/ 697 w 698"/>
                    <a:gd name="T3" fmla="*/ 0 h 120"/>
                    <a:gd name="T4" fmla="*/ 522 w 698"/>
                    <a:gd name="T5" fmla="*/ 119 h 120"/>
                    <a:gd name="T6" fmla="*/ 0 w 698"/>
                    <a:gd name="T7" fmla="*/ 119 h 120"/>
                    <a:gd name="T8" fmla="*/ 173 w 698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47" name="Group 15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7" cy="447"/>
                <a:chOff x="2489" y="3052"/>
                <a:chExt cx="377" cy="447"/>
              </a:xfrm>
            </p:grpSpPr>
            <p:grpSp>
              <p:nvGrpSpPr>
                <p:cNvPr id="12448" name="Group 16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7" cy="447"/>
                  <a:chOff x="2489" y="3052"/>
                  <a:chExt cx="377" cy="447"/>
                </a:xfrm>
              </p:grpSpPr>
              <p:grpSp>
                <p:nvGrpSpPr>
                  <p:cNvPr id="12449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2489" y="3123"/>
                    <a:ext cx="377" cy="376"/>
                    <a:chOff x="2489" y="3123"/>
                    <a:chExt cx="377" cy="376"/>
                  </a:xfrm>
                </p:grpSpPr>
                <p:sp>
                  <p:nvSpPr>
                    <p:cNvPr id="12450" name="Freeform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377"/>
                    </a:xfrm>
                    <a:custGeom>
                      <a:avLst/>
                      <a:gdLst>
                        <a:gd name="T0" fmla="*/ 0 w 1668"/>
                        <a:gd name="T1" fmla="*/ 1662 h 1663"/>
                        <a:gd name="T2" fmla="*/ 0 w 1668"/>
                        <a:gd name="T3" fmla="*/ 415 h 1663"/>
                        <a:gd name="T4" fmla="*/ 414 w 1668"/>
                        <a:gd name="T5" fmla="*/ 0 h 1663"/>
                        <a:gd name="T6" fmla="*/ 1667 w 1668"/>
                        <a:gd name="T7" fmla="*/ 0 h 1663"/>
                        <a:gd name="T8" fmla="*/ 1667 w 1668"/>
                        <a:gd name="T9" fmla="*/ 1247 h 1663"/>
                        <a:gd name="T10" fmla="*/ 1251 w 1668"/>
                        <a:gd name="T11" fmla="*/ 1662 h 1663"/>
                        <a:gd name="T12" fmla="*/ 0 w 1668"/>
                        <a:gd name="T13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1" name="Freeform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94"/>
                    </a:xfrm>
                    <a:custGeom>
                      <a:avLst/>
                      <a:gdLst>
                        <a:gd name="T0" fmla="*/ 0 w 1668"/>
                        <a:gd name="T1" fmla="*/ 415 h 416"/>
                        <a:gd name="T2" fmla="*/ 414 w 1668"/>
                        <a:gd name="T3" fmla="*/ 0 h 416"/>
                        <a:gd name="T4" fmla="*/ 1667 w 1668"/>
                        <a:gd name="T5" fmla="*/ 0 h 416"/>
                        <a:gd name="T6" fmla="*/ 1251 w 1668"/>
                        <a:gd name="T7" fmla="*/ 415 h 416"/>
                        <a:gd name="T8" fmla="*/ 0 w 1668"/>
                        <a:gd name="T9" fmla="*/ 415 h 4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2" name="Freeform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3" y="3123"/>
                      <a:ext cx="95" cy="377"/>
                    </a:xfrm>
                    <a:custGeom>
                      <a:avLst/>
                      <a:gdLst>
                        <a:gd name="T0" fmla="*/ 0 w 417"/>
                        <a:gd name="T1" fmla="*/ 1662 h 1663"/>
                        <a:gd name="T2" fmla="*/ 0 w 417"/>
                        <a:gd name="T3" fmla="*/ 415 h 1663"/>
                        <a:gd name="T4" fmla="*/ 416 w 417"/>
                        <a:gd name="T5" fmla="*/ 0 h 1663"/>
                        <a:gd name="T6" fmla="*/ 416 w 417"/>
                        <a:gd name="T7" fmla="*/ 1247 h 1663"/>
                        <a:gd name="T8" fmla="*/ 0 w 417"/>
                        <a:gd name="T9" fmla="*/ 1662 h 16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453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2575" y="3052"/>
                    <a:ext cx="291" cy="77"/>
                    <a:chOff x="2575" y="3052"/>
                    <a:chExt cx="291" cy="77"/>
                  </a:xfrm>
                </p:grpSpPr>
                <p:sp>
                  <p:nvSpPr>
                    <p:cNvPr id="12454" name="Freeform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78"/>
                    </a:xfrm>
                    <a:custGeom>
                      <a:avLst/>
                      <a:gdLst>
                        <a:gd name="T0" fmla="*/ 0 w 1289"/>
                        <a:gd name="T1" fmla="*/ 344 h 345"/>
                        <a:gd name="T2" fmla="*/ 0 w 1289"/>
                        <a:gd name="T3" fmla="*/ 85 h 345"/>
                        <a:gd name="T4" fmla="*/ 85 w 1289"/>
                        <a:gd name="T5" fmla="*/ 0 h 345"/>
                        <a:gd name="T6" fmla="*/ 1288 w 1289"/>
                        <a:gd name="T7" fmla="*/ 0 h 345"/>
                        <a:gd name="T8" fmla="*/ 1288 w 1289"/>
                        <a:gd name="T9" fmla="*/ 257 h 345"/>
                        <a:gd name="T10" fmla="*/ 1201 w 1289"/>
                        <a:gd name="T11" fmla="*/ 344 h 345"/>
                        <a:gd name="T12" fmla="*/ 0 w 1289"/>
                        <a:gd name="T13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5" name="Freeform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20"/>
                    </a:xfrm>
                    <a:custGeom>
                      <a:avLst/>
                      <a:gdLst>
                        <a:gd name="T0" fmla="*/ 0 w 1289"/>
                        <a:gd name="T1" fmla="*/ 85 h 86"/>
                        <a:gd name="T2" fmla="*/ 85 w 1289"/>
                        <a:gd name="T3" fmla="*/ 0 h 86"/>
                        <a:gd name="T4" fmla="*/ 1288 w 1289"/>
                        <a:gd name="T5" fmla="*/ 0 h 86"/>
                        <a:gd name="T6" fmla="*/ 1201 w 1289"/>
                        <a:gd name="T7" fmla="*/ 85 h 86"/>
                        <a:gd name="T8" fmla="*/ 0 w 1289"/>
                        <a:gd name="T9" fmla="*/ 85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56" name="Freeform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7" y="3052"/>
                      <a:ext cx="20" cy="78"/>
                    </a:xfrm>
                    <a:custGeom>
                      <a:avLst/>
                      <a:gdLst>
                        <a:gd name="T0" fmla="*/ 0 w 88"/>
                        <a:gd name="T1" fmla="*/ 344 h 345"/>
                        <a:gd name="T2" fmla="*/ 0 w 88"/>
                        <a:gd name="T3" fmla="*/ 85 h 345"/>
                        <a:gd name="T4" fmla="*/ 87 w 88"/>
                        <a:gd name="T5" fmla="*/ 0 h 345"/>
                        <a:gd name="T6" fmla="*/ 87 w 88"/>
                        <a:gd name="T7" fmla="*/ 257 h 345"/>
                        <a:gd name="T8" fmla="*/ 0 w 88"/>
                        <a:gd name="T9" fmla="*/ 344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2457" name="Oval 169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8" name="Freeform 170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custGeom>
                  <a:avLst/>
                  <a:gdLst>
                    <a:gd name="T0" fmla="*/ 107 w 874"/>
                    <a:gd name="T1" fmla="*/ 0 h 372"/>
                    <a:gd name="T2" fmla="*/ 764 w 874"/>
                    <a:gd name="T3" fmla="*/ 0 h 372"/>
                    <a:gd name="T4" fmla="*/ 873 w 874"/>
                    <a:gd name="T5" fmla="*/ 107 h 372"/>
                    <a:gd name="T6" fmla="*/ 873 w 874"/>
                    <a:gd name="T7" fmla="*/ 262 h 372"/>
                    <a:gd name="T8" fmla="*/ 764 w 874"/>
                    <a:gd name="T9" fmla="*/ 371 h 372"/>
                    <a:gd name="T10" fmla="*/ 107 w 874"/>
                    <a:gd name="T11" fmla="*/ 371 h 372"/>
                    <a:gd name="T12" fmla="*/ 0 w 874"/>
                    <a:gd name="T13" fmla="*/ 262 h 372"/>
                    <a:gd name="T14" fmla="*/ 0 w 874"/>
                    <a:gd name="T15" fmla="*/ 107 h 372"/>
                    <a:gd name="T16" fmla="*/ 107 w 874"/>
                    <a:gd name="T17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59" name="Freeform 171"/>
              <p:cNvSpPr>
                <a:spLocks noChangeArrowheads="1"/>
              </p:cNvSpPr>
              <p:nvPr/>
            </p:nvSpPr>
            <p:spPr bwMode="auto">
              <a:xfrm>
                <a:off x="3053" y="3281"/>
                <a:ext cx="85" cy="191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0" name="AutoShape 172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1" name="AutoShape 173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" name="AutoShape 174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63" name="Group 175"/>
              <p:cNvGrpSpPr>
                <a:grpSpLocks/>
              </p:cNvGrpSpPr>
              <p:nvPr/>
            </p:nvGrpSpPr>
            <p:grpSpPr bwMode="auto">
              <a:xfrm>
                <a:off x="2871" y="3109"/>
                <a:ext cx="193" cy="363"/>
                <a:chOff x="2871" y="3109"/>
                <a:chExt cx="193" cy="363"/>
              </a:xfrm>
            </p:grpSpPr>
            <p:sp>
              <p:nvSpPr>
                <p:cNvPr id="12464" name="Oval 176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5" name="Freeform 177"/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04" grpId="0"/>
      <p:bldP spid="12305" grpId="0" animBg="1"/>
      <p:bldP spid="12306" grpId="0" animBg="1"/>
      <p:bldP spid="12307" grpId="0"/>
      <p:bldP spid="12308" grpId="0"/>
      <p:bldP spid="12309" grpId="0"/>
      <p:bldP spid="12310" grpId="0"/>
      <p:bldP spid="12311" grpId="0" animBg="1"/>
      <p:bldP spid="123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600"/>
              <a:t>MIPS Without Pipelining</a:t>
            </a:r>
          </a:p>
        </p:txBody>
      </p:sp>
      <p:sp>
        <p:nvSpPr>
          <p:cNvPr id="61570" name="Rectangle 130"/>
          <p:cNvSpPr>
            <a:spLocks noChangeArrowheads="1"/>
          </p:cNvSpPr>
          <p:nvPr/>
        </p:nvSpPr>
        <p:spPr bwMode="auto">
          <a:xfrm>
            <a:off x="0" y="0"/>
            <a:ext cx="3486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 b="1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 b="1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 b="1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 b="1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endParaRPr lang="en-US" altLang="en-US" sz="3600" dirty="0">
              <a:solidFill>
                <a:srgbClr val="FF3300"/>
              </a:solidFill>
            </a:endParaRPr>
          </a:p>
        </p:txBody>
      </p:sp>
      <p:pic>
        <p:nvPicPr>
          <p:cNvPr id="61572" name="Picture 1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772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73" name="Rectangle 133"/>
          <p:cNvSpPr>
            <a:spLocks noChangeArrowheads="1"/>
          </p:cNvSpPr>
          <p:nvPr/>
        </p:nvSpPr>
        <p:spPr bwMode="auto">
          <a:xfrm>
            <a:off x="6499225" y="1381125"/>
            <a:ext cx="10572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800" b="1"/>
              <a:t>Memory</a:t>
            </a:r>
          </a:p>
          <a:p>
            <a:pPr algn="ctr"/>
            <a:r>
              <a:rPr lang="en-US" altLang="en-US" sz="1800" b="1"/>
              <a:t>Access</a:t>
            </a:r>
          </a:p>
        </p:txBody>
      </p:sp>
      <p:sp>
        <p:nvSpPr>
          <p:cNvPr id="61574" name="Rectangle 134"/>
          <p:cNvSpPr>
            <a:spLocks noChangeArrowheads="1"/>
          </p:cNvSpPr>
          <p:nvPr/>
        </p:nvSpPr>
        <p:spPr bwMode="auto">
          <a:xfrm>
            <a:off x="7889875" y="1381125"/>
            <a:ext cx="7524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800" b="1"/>
              <a:t>Write</a:t>
            </a:r>
          </a:p>
          <a:p>
            <a:pPr algn="ctr"/>
            <a:r>
              <a:rPr lang="en-US" altLang="en-US" sz="1800" b="1"/>
              <a:t>Back</a:t>
            </a:r>
          </a:p>
        </p:txBody>
      </p:sp>
      <p:sp>
        <p:nvSpPr>
          <p:cNvPr id="61575" name="Rectangle 135"/>
          <p:cNvSpPr>
            <a:spLocks noChangeArrowheads="1"/>
          </p:cNvSpPr>
          <p:nvPr/>
        </p:nvSpPr>
        <p:spPr bwMode="auto">
          <a:xfrm>
            <a:off x="898525" y="1381125"/>
            <a:ext cx="13620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800" b="1" dirty="0"/>
              <a:t>Instruction</a:t>
            </a:r>
          </a:p>
          <a:p>
            <a:pPr algn="ctr"/>
            <a:r>
              <a:rPr lang="en-US" altLang="en-US" sz="1800" b="1" dirty="0"/>
              <a:t>Fetch</a:t>
            </a:r>
          </a:p>
        </p:txBody>
      </p:sp>
      <p:sp>
        <p:nvSpPr>
          <p:cNvPr id="61576" name="Rectangle 136"/>
          <p:cNvSpPr>
            <a:spLocks noChangeArrowheads="1"/>
          </p:cNvSpPr>
          <p:nvPr/>
        </p:nvSpPr>
        <p:spPr bwMode="auto">
          <a:xfrm>
            <a:off x="2854325" y="1381125"/>
            <a:ext cx="162877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800" b="1"/>
              <a:t>Instr. Decode</a:t>
            </a:r>
          </a:p>
          <a:p>
            <a:pPr algn="ctr"/>
            <a:r>
              <a:rPr lang="en-US" altLang="en-US" sz="1800" b="1"/>
              <a:t>Reg. Fetch</a:t>
            </a:r>
          </a:p>
        </p:txBody>
      </p:sp>
      <p:sp>
        <p:nvSpPr>
          <p:cNvPr id="61577" name="Rectangle 137"/>
          <p:cNvSpPr>
            <a:spLocks noChangeArrowheads="1"/>
          </p:cNvSpPr>
          <p:nvPr/>
        </p:nvSpPr>
        <p:spPr bwMode="auto">
          <a:xfrm>
            <a:off x="4783138" y="1381125"/>
            <a:ext cx="136842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en-US" sz="1800" b="1"/>
              <a:t>Execute</a:t>
            </a:r>
          </a:p>
          <a:p>
            <a:pPr algn="ctr"/>
            <a:r>
              <a:rPr lang="en-US" altLang="en-US" sz="1800" b="1"/>
              <a:t>Addr. Calc</a:t>
            </a:r>
          </a:p>
        </p:txBody>
      </p:sp>
      <p:sp>
        <p:nvSpPr>
          <p:cNvPr id="61578" name="Rectangle 138"/>
          <p:cNvSpPr>
            <a:spLocks noChangeArrowheads="1"/>
          </p:cNvSpPr>
          <p:nvPr/>
        </p:nvSpPr>
        <p:spPr bwMode="auto">
          <a:xfrm>
            <a:off x="2336800" y="3556000"/>
            <a:ext cx="279400" cy="717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sz="1800"/>
              <a:t>IR</a:t>
            </a:r>
          </a:p>
        </p:txBody>
      </p:sp>
      <p:sp>
        <p:nvSpPr>
          <p:cNvPr id="61579" name="Rectangle 139"/>
          <p:cNvSpPr>
            <a:spLocks noChangeArrowheads="1"/>
          </p:cNvSpPr>
          <p:nvPr/>
        </p:nvSpPr>
        <p:spPr bwMode="auto">
          <a:xfrm>
            <a:off x="7499350" y="3898900"/>
            <a:ext cx="203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sz="1800"/>
              <a:t>L</a:t>
            </a:r>
          </a:p>
          <a:p>
            <a:pPr algn="ctr"/>
            <a:r>
              <a:rPr lang="en-US" altLang="en-US" sz="1800"/>
              <a:t>M</a:t>
            </a:r>
          </a:p>
          <a:p>
            <a:pPr algn="ctr"/>
            <a:r>
              <a:rPr lang="en-US" altLang="en-US" sz="1800"/>
              <a:t>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5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3600" dirty="0"/>
              <a:t>MIPS Functions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16</a:t>
            </a:r>
            <a:endParaRPr lang="en-US" alt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0"/>
            <a:ext cx="3486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4400" b="1">
                <a:solidFill>
                  <a:schemeClr val="tx2"/>
                </a:solidFill>
                <a:latin typeface="Arial" pitchFamily="34" charset="0"/>
              </a:defRPr>
            </a:lvl1pPr>
            <a:lvl2pPr algn="ctr">
              <a:defRPr sz="4400" b="1">
                <a:solidFill>
                  <a:schemeClr val="tx2"/>
                </a:solidFill>
                <a:latin typeface="Arial" pitchFamily="34" charset="0"/>
              </a:defRPr>
            </a:lvl2pPr>
            <a:lvl3pPr algn="ctr">
              <a:defRPr sz="4400" b="1">
                <a:solidFill>
                  <a:schemeClr val="tx2"/>
                </a:solidFill>
                <a:latin typeface="Arial" pitchFamily="34" charset="0"/>
              </a:defRPr>
            </a:lvl3pPr>
            <a:lvl4pPr algn="ctr">
              <a:defRPr sz="4400" b="1">
                <a:solidFill>
                  <a:schemeClr val="tx2"/>
                </a:solidFill>
                <a:latin typeface="Arial" pitchFamily="34" charset="0"/>
              </a:defRPr>
            </a:lvl4pPr>
            <a:lvl5pPr algn="ctr">
              <a:defRPr sz="44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endParaRPr lang="en-US" altLang="en-US" sz="3600" dirty="0">
              <a:solidFill>
                <a:srgbClr val="FF3300"/>
              </a:solidFill>
            </a:endParaRPr>
          </a:p>
        </p:txBody>
      </p: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228600" y="1219200"/>
            <a:ext cx="5543550" cy="2971800"/>
            <a:chOff x="288" y="768"/>
            <a:chExt cx="5219" cy="3552"/>
          </a:xfrm>
        </p:grpSpPr>
        <p:pic>
          <p:nvPicPr>
            <p:cNvPr id="63492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14" cy="3552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4015" y="870"/>
              <a:ext cx="824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Memory</a:t>
              </a:r>
            </a:p>
            <a:p>
              <a:pPr algn="ctr"/>
              <a:r>
                <a:rPr lang="en-US" altLang="en-US" sz="1400" b="1"/>
                <a:t>Access</a:t>
              </a:r>
              <a:endParaRPr lang="en-US" altLang="en-US" sz="1800" b="1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4906" y="870"/>
              <a:ext cx="601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Write</a:t>
              </a:r>
            </a:p>
            <a:p>
              <a:pPr algn="ctr"/>
              <a:r>
                <a:rPr lang="en-US" altLang="en-US" sz="1400" b="1"/>
                <a:t>Back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472" y="870"/>
              <a:ext cx="1043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Instruction</a:t>
              </a:r>
            </a:p>
            <a:p>
              <a:pPr algn="ctr"/>
              <a:r>
                <a:rPr lang="en-US" altLang="en-US" sz="1400" b="1"/>
                <a:t>Fetch</a:t>
              </a: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690" y="870"/>
              <a:ext cx="1239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Instr. Decode</a:t>
              </a:r>
            </a:p>
            <a:p>
              <a:pPr algn="ctr"/>
              <a:r>
                <a:rPr lang="en-US" altLang="en-US" sz="1400" b="1"/>
                <a:t>Reg. Fetch</a:t>
              </a: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3013" y="870"/>
              <a:ext cx="863" cy="885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Execute</a:t>
              </a:r>
            </a:p>
            <a:p>
              <a:pPr algn="ctr"/>
              <a:r>
                <a:rPr lang="en-US" altLang="en-US" sz="1400" b="1"/>
                <a:t>Addr. Calc</a:t>
              </a: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1472" y="2240"/>
              <a:ext cx="176" cy="4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IR</a:t>
              </a: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4724" y="2456"/>
              <a:ext cx="128" cy="5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L</a:t>
              </a:r>
            </a:p>
            <a:p>
              <a:pPr algn="ctr"/>
              <a:r>
                <a:rPr lang="en-US" altLang="en-US" sz="1800"/>
                <a:t>M</a:t>
              </a:r>
            </a:p>
            <a:p>
              <a:pPr algn="ctr"/>
              <a:r>
                <a:rPr lang="en-US" altLang="en-US" sz="1800"/>
                <a:t>D</a:t>
              </a:r>
            </a:p>
          </p:txBody>
        </p:sp>
      </p:grp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28600" y="4419600"/>
            <a:ext cx="85344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Instruction Fetch (IF):</a:t>
            </a:r>
          </a:p>
          <a:p>
            <a:r>
              <a:rPr lang="en-US" altLang="en-US" sz="1800" b="1"/>
              <a:t>Send out the PC and fetch the instruction from memory into the instruction register (IR); increment the PC by 4 to address the next sequential instruction.</a:t>
            </a:r>
          </a:p>
          <a:p>
            <a:r>
              <a:rPr lang="en-US" altLang="en-US" sz="1800" b="1"/>
              <a:t>IR holds the instruction that will be used in the next stage.</a:t>
            </a:r>
          </a:p>
          <a:p>
            <a:r>
              <a:rPr lang="en-US" altLang="en-US" sz="1800" b="1"/>
              <a:t>NPC holds the value of the next PC.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943600" y="1752600"/>
            <a:ext cx="2971800" cy="147478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FF3300"/>
                </a:solidFill>
              </a:rPr>
              <a:t>Passed To Next Stage</a:t>
            </a:r>
            <a:endParaRPr lang="en-US" altLang="en-US" sz="1800" b="1" dirty="0"/>
          </a:p>
          <a:p>
            <a:r>
              <a:rPr lang="en-US" altLang="en-US" sz="1800" b="1" dirty="0"/>
              <a:t>IR &lt;- </a:t>
            </a:r>
            <a:r>
              <a:rPr lang="en-US" altLang="en-US" sz="1800" b="1" dirty="0" err="1"/>
              <a:t>Mem</a:t>
            </a:r>
            <a:r>
              <a:rPr lang="en-US" altLang="en-US" sz="1800" b="1" dirty="0"/>
              <a:t>[PC]</a:t>
            </a:r>
          </a:p>
          <a:p>
            <a:r>
              <a:rPr lang="en-US" altLang="en-US" sz="1800" b="1" dirty="0"/>
              <a:t>NPC &lt;- PC + 4</a:t>
            </a:r>
          </a:p>
          <a:p>
            <a:endParaRPr lang="en-US" altLang="en-US" sz="1800" b="1" dirty="0"/>
          </a:p>
          <a:p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7993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3600" dirty="0"/>
              <a:t>MIPS Functions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676-9AF1-4BE7-8CEF-48456AC67FD4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228600" y="1219200"/>
            <a:ext cx="5543550" cy="2971800"/>
            <a:chOff x="288" y="768"/>
            <a:chExt cx="5219" cy="3552"/>
          </a:xfrm>
        </p:grpSpPr>
        <p:pic>
          <p:nvPicPr>
            <p:cNvPr id="6554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14" cy="3552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4015" y="870"/>
              <a:ext cx="824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Memory</a:t>
              </a:r>
            </a:p>
            <a:p>
              <a:pPr algn="ctr"/>
              <a:r>
                <a:rPr lang="en-US" altLang="en-US" sz="1400" b="1"/>
                <a:t>Access</a:t>
              </a:r>
              <a:endParaRPr lang="en-US" altLang="en-US" sz="1800" b="1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906" y="870"/>
              <a:ext cx="601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Write</a:t>
              </a:r>
            </a:p>
            <a:p>
              <a:pPr algn="ctr"/>
              <a:r>
                <a:rPr lang="en-US" altLang="en-US" sz="1400" b="1"/>
                <a:t>Back</a:t>
              </a:r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72" y="870"/>
              <a:ext cx="1043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Instruction</a:t>
              </a:r>
            </a:p>
            <a:p>
              <a:pPr algn="ctr"/>
              <a:r>
                <a:rPr lang="en-US" altLang="en-US" sz="1400" b="1"/>
                <a:t>Fetch</a:t>
              </a:r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1690" y="870"/>
              <a:ext cx="1239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Instr. Decode</a:t>
              </a:r>
            </a:p>
            <a:p>
              <a:pPr algn="ctr"/>
              <a:r>
                <a:rPr lang="en-US" altLang="en-US" sz="1400" b="1"/>
                <a:t>Reg. Fetch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013" y="870"/>
              <a:ext cx="863" cy="885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Execute</a:t>
              </a:r>
            </a:p>
            <a:p>
              <a:pPr algn="ctr"/>
              <a:r>
                <a:rPr lang="en-US" altLang="en-US" sz="1400" b="1"/>
                <a:t>Addr. Calc</a:t>
              </a:r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472" y="2240"/>
              <a:ext cx="176" cy="4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IR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4724" y="2456"/>
              <a:ext cx="128" cy="5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L</a:t>
              </a:r>
            </a:p>
            <a:p>
              <a:pPr algn="ctr"/>
              <a:r>
                <a:rPr lang="en-US" altLang="en-US" sz="1800"/>
                <a:t>M</a:t>
              </a:r>
            </a:p>
            <a:p>
              <a:pPr algn="ctr"/>
              <a:r>
                <a:rPr lang="en-US" altLang="en-US" sz="1800"/>
                <a:t>D</a:t>
              </a:r>
            </a:p>
          </p:txBody>
        </p:sp>
      </p:grp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28600" y="4419600"/>
            <a:ext cx="8534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Instruction Decode/Register Fetch Cycle (ID):</a:t>
            </a:r>
          </a:p>
          <a:p>
            <a:r>
              <a:rPr lang="en-US" altLang="en-US" sz="1800" b="1"/>
              <a:t>Decode the instruction and access the register file to read the registers.</a:t>
            </a:r>
          </a:p>
          <a:p>
            <a:r>
              <a:rPr lang="en-US" altLang="en-US" sz="1800" b="1"/>
              <a:t>The outputs of the general purpose registers are read into two temporary registers (A &amp; B) for use in later clock cycles.</a:t>
            </a:r>
          </a:p>
          <a:p>
            <a:r>
              <a:rPr lang="en-US" altLang="en-US" sz="1800" b="1"/>
              <a:t>We extend the sign of the lower 16 bits of the Instruction Register.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943600" y="1752600"/>
            <a:ext cx="2971800" cy="147478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FF3300"/>
                </a:solidFill>
              </a:rPr>
              <a:t>Passed To Next Stage</a:t>
            </a:r>
            <a:r>
              <a:rPr lang="en-US" altLang="en-US" sz="1800" b="1" dirty="0"/>
              <a:t> </a:t>
            </a:r>
          </a:p>
          <a:p>
            <a:r>
              <a:rPr lang="en-US" altLang="en-US" sz="1800" b="1" dirty="0"/>
              <a:t>A &lt;- </a:t>
            </a:r>
            <a:r>
              <a:rPr lang="en-US" altLang="en-US" sz="1800" b="1" dirty="0" err="1"/>
              <a:t>Regs</a:t>
            </a:r>
            <a:r>
              <a:rPr lang="en-US" altLang="en-US" sz="1800" b="1" dirty="0"/>
              <a:t>[IR6..IR10];</a:t>
            </a:r>
          </a:p>
          <a:p>
            <a:r>
              <a:rPr lang="en-US" altLang="en-US" sz="1800" b="1" dirty="0"/>
              <a:t>B &lt;- </a:t>
            </a:r>
            <a:r>
              <a:rPr lang="en-US" altLang="en-US" sz="1800" b="1" dirty="0" err="1"/>
              <a:t>Regs</a:t>
            </a:r>
            <a:r>
              <a:rPr lang="en-US" altLang="en-US" sz="1800" b="1" dirty="0"/>
              <a:t>[IR10..IR15];</a:t>
            </a:r>
          </a:p>
          <a:p>
            <a:r>
              <a:rPr lang="en-US" altLang="en-US" sz="1800" b="1" dirty="0" err="1"/>
              <a:t>Imm</a:t>
            </a:r>
            <a:r>
              <a:rPr lang="en-US" altLang="en-US" sz="1800" b="1" dirty="0"/>
              <a:t> &lt;- ((IR16) ##IR16-31</a:t>
            </a:r>
            <a:endParaRPr lang="en-US" altLang="en-US" sz="1800" dirty="0"/>
          </a:p>
          <a:p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6411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3600"/>
              <a:t>MIPS Functions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FFC4-A998-42E6-B757-8ED3D0975DEB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28600" y="1219200"/>
            <a:ext cx="5543550" cy="2971800"/>
            <a:chOff x="288" y="768"/>
            <a:chExt cx="5219" cy="3552"/>
          </a:xfrm>
        </p:grpSpPr>
        <p:pic>
          <p:nvPicPr>
            <p:cNvPr id="67589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14" cy="3552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4015" y="870"/>
              <a:ext cx="824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Memory</a:t>
              </a:r>
            </a:p>
            <a:p>
              <a:pPr algn="ctr"/>
              <a:r>
                <a:rPr lang="en-US" altLang="en-US" sz="1400" b="1"/>
                <a:t>Access</a:t>
              </a:r>
              <a:endParaRPr lang="en-US" altLang="en-US" sz="1800" b="1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4906" y="870"/>
              <a:ext cx="601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Write</a:t>
              </a:r>
            </a:p>
            <a:p>
              <a:pPr algn="ctr"/>
              <a:r>
                <a:rPr lang="en-US" altLang="en-US" sz="1400" b="1"/>
                <a:t>Back</a:t>
              </a: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472" y="870"/>
              <a:ext cx="1043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Instruction</a:t>
              </a:r>
            </a:p>
            <a:p>
              <a:pPr algn="ctr"/>
              <a:r>
                <a:rPr lang="en-US" altLang="en-US" sz="1400" b="1"/>
                <a:t>Fetch</a:t>
              </a: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1690" y="870"/>
              <a:ext cx="1239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Instr. Decode</a:t>
              </a:r>
            </a:p>
            <a:p>
              <a:pPr algn="ctr"/>
              <a:r>
                <a:rPr lang="en-US" altLang="en-US" sz="1400" b="1"/>
                <a:t>Reg. Fetch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13" y="870"/>
              <a:ext cx="863" cy="885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Execute</a:t>
              </a:r>
            </a:p>
            <a:p>
              <a:pPr algn="ctr"/>
              <a:r>
                <a:rPr lang="en-US" altLang="en-US" sz="1400" b="1"/>
                <a:t>Addr. Calc</a:t>
              </a: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1472" y="2240"/>
              <a:ext cx="176" cy="4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IR</a:t>
              </a: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4724" y="2456"/>
              <a:ext cx="128" cy="5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L</a:t>
              </a:r>
            </a:p>
            <a:p>
              <a:pPr algn="ctr"/>
              <a:r>
                <a:rPr lang="en-US" altLang="en-US" sz="1800"/>
                <a:t>M</a:t>
              </a:r>
            </a:p>
            <a:p>
              <a:pPr algn="ctr"/>
              <a:r>
                <a:rPr lang="en-US" altLang="en-US" sz="1800"/>
                <a:t>D</a:t>
              </a:r>
            </a:p>
          </p:txBody>
        </p:sp>
      </p:grp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5943600" y="1752600"/>
            <a:ext cx="2971800" cy="147478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FF3300"/>
                </a:solidFill>
              </a:rPr>
              <a:t>Passed To Next Stage</a:t>
            </a:r>
            <a:endParaRPr lang="en-US" altLang="en-US" sz="1800" b="1" dirty="0"/>
          </a:p>
          <a:p>
            <a:r>
              <a:rPr lang="en-US" altLang="en-US" sz="1800" b="1" dirty="0"/>
              <a:t>A &lt;- A </a:t>
            </a:r>
            <a:r>
              <a:rPr lang="en-US" altLang="en-US" sz="1800" b="1" dirty="0" err="1"/>
              <a:t>func</a:t>
            </a:r>
            <a:r>
              <a:rPr lang="en-US" altLang="en-US" sz="1800" b="1" dirty="0"/>
              <a:t>. B</a:t>
            </a:r>
          </a:p>
          <a:p>
            <a:r>
              <a:rPr lang="en-US" altLang="en-US" sz="1800" b="1" dirty="0" err="1"/>
              <a:t>cond</a:t>
            </a:r>
            <a:r>
              <a:rPr lang="en-US" altLang="en-US" sz="1800" b="1" dirty="0"/>
              <a:t> = 0;</a:t>
            </a:r>
          </a:p>
          <a:p>
            <a:endParaRPr lang="en-US" altLang="en-US" sz="1800" dirty="0"/>
          </a:p>
          <a:p>
            <a:endParaRPr lang="en-US" altLang="en-US" sz="1800" b="1" dirty="0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85344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Execute Address Calculation (EX):</a:t>
            </a:r>
          </a:p>
          <a:p>
            <a:r>
              <a:rPr lang="en-US" altLang="en-US" sz="1800" b="1"/>
              <a:t>We perform an operation (for an ALU) or an address calculation (if it’s a load or a Branch).</a:t>
            </a:r>
          </a:p>
          <a:p>
            <a:r>
              <a:rPr lang="en-US" altLang="en-US" sz="1800" b="1"/>
              <a:t>If an ALU, actually do the operation.  If an address calculation, figure out how  to obtain the address and stash away the location of that address for the next cycle.</a:t>
            </a:r>
          </a:p>
        </p:txBody>
      </p:sp>
    </p:spTree>
    <p:extLst>
      <p:ext uri="{BB962C8B-B14F-4D97-AF65-F5344CB8AC3E}">
        <p14:creationId xmlns:p14="http://schemas.microsoft.com/office/powerpoint/2010/main" val="297377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3600" dirty="0"/>
              <a:t>MIPS Functions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B378-B84D-4DB5-8DF1-EE480828B1C2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228600" y="1219200"/>
            <a:ext cx="5543550" cy="2971800"/>
            <a:chOff x="288" y="768"/>
            <a:chExt cx="5219" cy="3552"/>
          </a:xfrm>
        </p:grpSpPr>
        <p:pic>
          <p:nvPicPr>
            <p:cNvPr id="112645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14" cy="3552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4015" y="870"/>
              <a:ext cx="824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Memory</a:t>
              </a:r>
            </a:p>
            <a:p>
              <a:pPr algn="ctr"/>
              <a:r>
                <a:rPr lang="en-US" altLang="en-US" sz="1400" b="1"/>
                <a:t>Access</a:t>
              </a:r>
              <a:endParaRPr lang="en-US" altLang="en-US" sz="1800" b="1"/>
            </a:p>
          </p:txBody>
        </p:sp>
        <p:sp>
          <p:nvSpPr>
            <p:cNvPr id="112647" name="Rectangle 7"/>
            <p:cNvSpPr>
              <a:spLocks noChangeArrowheads="1"/>
            </p:cNvSpPr>
            <p:nvPr/>
          </p:nvSpPr>
          <p:spPr bwMode="auto">
            <a:xfrm>
              <a:off x="4906" y="870"/>
              <a:ext cx="601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Write</a:t>
              </a:r>
            </a:p>
            <a:p>
              <a:pPr algn="ctr"/>
              <a:r>
                <a:rPr lang="en-US" altLang="en-US" sz="1400" b="1"/>
                <a:t>Back</a:t>
              </a:r>
            </a:p>
          </p:txBody>
        </p:sp>
        <p:sp>
          <p:nvSpPr>
            <p:cNvPr id="112648" name="Rectangle 8"/>
            <p:cNvSpPr>
              <a:spLocks noChangeArrowheads="1"/>
            </p:cNvSpPr>
            <p:nvPr/>
          </p:nvSpPr>
          <p:spPr bwMode="auto">
            <a:xfrm>
              <a:off x="472" y="870"/>
              <a:ext cx="1043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Instruction</a:t>
              </a:r>
            </a:p>
            <a:p>
              <a:pPr algn="ctr"/>
              <a:r>
                <a:rPr lang="en-US" altLang="en-US" sz="1400" b="1"/>
                <a:t>Fetch</a:t>
              </a:r>
            </a:p>
          </p:txBody>
        </p:sp>
        <p:sp>
          <p:nvSpPr>
            <p:cNvPr id="112649" name="Rectangle 9"/>
            <p:cNvSpPr>
              <a:spLocks noChangeArrowheads="1"/>
            </p:cNvSpPr>
            <p:nvPr/>
          </p:nvSpPr>
          <p:spPr bwMode="auto">
            <a:xfrm>
              <a:off x="1690" y="870"/>
              <a:ext cx="1239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Instr. Decode</a:t>
              </a:r>
            </a:p>
            <a:p>
              <a:pPr algn="ctr"/>
              <a:r>
                <a:rPr lang="en-US" altLang="en-US" sz="1400" b="1"/>
                <a:t>Reg. Fetch</a:t>
              </a:r>
            </a:p>
          </p:txBody>
        </p:sp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3013" y="870"/>
              <a:ext cx="863" cy="885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Execute</a:t>
              </a:r>
            </a:p>
            <a:p>
              <a:pPr algn="ctr"/>
              <a:r>
                <a:rPr lang="en-US" altLang="en-US" sz="1400" b="1"/>
                <a:t>Addr. Calc</a:t>
              </a:r>
            </a:p>
          </p:txBody>
        </p:sp>
        <p:sp>
          <p:nvSpPr>
            <p:cNvPr id="112651" name="Rectangle 11"/>
            <p:cNvSpPr>
              <a:spLocks noChangeArrowheads="1"/>
            </p:cNvSpPr>
            <p:nvPr/>
          </p:nvSpPr>
          <p:spPr bwMode="auto">
            <a:xfrm>
              <a:off x="1472" y="2240"/>
              <a:ext cx="176" cy="4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IR</a:t>
              </a: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4724" y="2456"/>
              <a:ext cx="128" cy="5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L</a:t>
              </a:r>
            </a:p>
            <a:p>
              <a:pPr algn="ctr"/>
              <a:r>
                <a:rPr lang="en-US" altLang="en-US" sz="1800"/>
                <a:t>M</a:t>
              </a:r>
            </a:p>
            <a:p>
              <a:pPr algn="ctr"/>
              <a:r>
                <a:rPr lang="en-US" altLang="en-US" sz="1800"/>
                <a:t>D</a:t>
              </a:r>
            </a:p>
          </p:txBody>
        </p:sp>
      </p:grp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943600" y="1752600"/>
            <a:ext cx="2971800" cy="174942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FF3300"/>
                </a:solidFill>
              </a:rPr>
              <a:t>Passed To Next Stage</a:t>
            </a:r>
            <a:endParaRPr lang="en-US" altLang="en-US" sz="1800" b="1" dirty="0"/>
          </a:p>
          <a:p>
            <a:r>
              <a:rPr lang="en-US" altLang="en-US" sz="1800" b="1" dirty="0"/>
              <a:t>A = </a:t>
            </a:r>
            <a:r>
              <a:rPr lang="en-US" altLang="en-US" sz="1800" b="1" dirty="0" err="1"/>
              <a:t>Mem</a:t>
            </a:r>
            <a:r>
              <a:rPr lang="en-US" altLang="en-US" sz="1800" b="1" dirty="0"/>
              <a:t>[prev. B]</a:t>
            </a:r>
          </a:p>
          <a:p>
            <a:r>
              <a:rPr lang="en-US" altLang="en-US" sz="1800" b="1" dirty="0"/>
              <a:t>or</a:t>
            </a:r>
          </a:p>
          <a:p>
            <a:r>
              <a:rPr lang="en-US" altLang="en-US" sz="1800" b="1" dirty="0" err="1"/>
              <a:t>Mem</a:t>
            </a:r>
            <a:r>
              <a:rPr lang="en-US" altLang="en-US" sz="1800" b="1" dirty="0"/>
              <a:t>[prev. B] = A</a:t>
            </a:r>
          </a:p>
          <a:p>
            <a:endParaRPr lang="en-US" altLang="en-US" sz="1800" dirty="0"/>
          </a:p>
          <a:p>
            <a:endParaRPr lang="en-US" altLang="en-US" sz="1800" b="1" dirty="0"/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609600" y="449580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MEMORY ACCESS (MEM):</a:t>
            </a:r>
          </a:p>
          <a:p>
            <a:r>
              <a:rPr lang="en-US" altLang="en-US" sz="1800" b="1"/>
              <a:t>If this  is an ALU, do nothing.</a:t>
            </a:r>
          </a:p>
          <a:p>
            <a:r>
              <a:rPr lang="en-US" altLang="en-US" sz="1800" b="1"/>
              <a:t>If a load or store, then access  memory.</a:t>
            </a:r>
          </a:p>
        </p:txBody>
      </p:sp>
    </p:spTree>
    <p:extLst>
      <p:ext uri="{BB962C8B-B14F-4D97-AF65-F5344CB8AC3E}">
        <p14:creationId xmlns:p14="http://schemas.microsoft.com/office/powerpoint/2010/main" val="290543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Parallelism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Two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types of parallelism:</a:t>
            </a:r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parallelism</a:t>
            </a:r>
          </a:p>
          <a:p>
            <a:pPr lvl="2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duplicate hardware performs multiple tasks at once</a:t>
            </a:r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Temporal parallelism</a:t>
            </a:r>
          </a:p>
          <a:p>
            <a:pPr lvl="2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task is broken into multiple stages</a:t>
            </a:r>
          </a:p>
          <a:p>
            <a:pPr lvl="2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also called pipelining</a:t>
            </a:r>
          </a:p>
          <a:p>
            <a:pPr lvl="2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 example, an assembly line</a:t>
            </a: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A16-7E25-4BA4-A947-74CD6539FD9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5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3962400" cy="91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altLang="en-US" sz="3600"/>
              <a:t>MIPS Functions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1310-334C-4B5F-A174-023E645DF20C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114692" name="Group 2052"/>
          <p:cNvGrpSpPr>
            <a:grpSpLocks/>
          </p:cNvGrpSpPr>
          <p:nvPr/>
        </p:nvGrpSpPr>
        <p:grpSpPr bwMode="auto">
          <a:xfrm>
            <a:off x="228600" y="1219200"/>
            <a:ext cx="5543550" cy="2971800"/>
            <a:chOff x="288" y="768"/>
            <a:chExt cx="5219" cy="3552"/>
          </a:xfrm>
        </p:grpSpPr>
        <p:pic>
          <p:nvPicPr>
            <p:cNvPr id="114693" name="Picture 205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14" cy="3552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694" name="Rectangle 2054"/>
            <p:cNvSpPr>
              <a:spLocks noChangeArrowheads="1"/>
            </p:cNvSpPr>
            <p:nvPr/>
          </p:nvSpPr>
          <p:spPr bwMode="auto">
            <a:xfrm>
              <a:off x="4015" y="870"/>
              <a:ext cx="824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Memory</a:t>
              </a:r>
            </a:p>
            <a:p>
              <a:pPr algn="ctr"/>
              <a:r>
                <a:rPr lang="en-US" altLang="en-US" sz="1400" b="1"/>
                <a:t>Access</a:t>
              </a:r>
              <a:endParaRPr lang="en-US" altLang="en-US" sz="1800" b="1"/>
            </a:p>
          </p:txBody>
        </p:sp>
        <p:sp>
          <p:nvSpPr>
            <p:cNvPr id="114695" name="Rectangle 2055"/>
            <p:cNvSpPr>
              <a:spLocks noChangeArrowheads="1"/>
            </p:cNvSpPr>
            <p:nvPr/>
          </p:nvSpPr>
          <p:spPr bwMode="auto">
            <a:xfrm>
              <a:off x="4906" y="870"/>
              <a:ext cx="601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Write</a:t>
              </a:r>
            </a:p>
            <a:p>
              <a:pPr algn="ctr"/>
              <a:r>
                <a:rPr lang="en-US" altLang="en-US" sz="1400" b="1"/>
                <a:t>Back</a:t>
              </a:r>
            </a:p>
          </p:txBody>
        </p:sp>
        <p:sp>
          <p:nvSpPr>
            <p:cNvPr id="114696" name="Rectangle 2056"/>
            <p:cNvSpPr>
              <a:spLocks noChangeArrowheads="1"/>
            </p:cNvSpPr>
            <p:nvPr/>
          </p:nvSpPr>
          <p:spPr bwMode="auto">
            <a:xfrm>
              <a:off x="472" y="870"/>
              <a:ext cx="1043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 dirty="0"/>
                <a:t>Instruction</a:t>
              </a:r>
            </a:p>
            <a:p>
              <a:pPr algn="ctr"/>
              <a:r>
                <a:rPr lang="en-US" altLang="en-US" sz="1400" b="1" dirty="0"/>
                <a:t>Fetch</a:t>
              </a:r>
            </a:p>
          </p:txBody>
        </p:sp>
        <p:sp>
          <p:nvSpPr>
            <p:cNvPr id="114697" name="Rectangle 2057"/>
            <p:cNvSpPr>
              <a:spLocks noChangeArrowheads="1"/>
            </p:cNvSpPr>
            <p:nvPr/>
          </p:nvSpPr>
          <p:spPr bwMode="auto">
            <a:xfrm>
              <a:off x="1690" y="870"/>
              <a:ext cx="1239" cy="630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Instr. Decode</a:t>
              </a:r>
            </a:p>
            <a:p>
              <a:pPr algn="ctr"/>
              <a:r>
                <a:rPr lang="en-US" altLang="en-US" sz="1400" b="1"/>
                <a:t>Reg. Fetch</a:t>
              </a:r>
            </a:p>
          </p:txBody>
        </p:sp>
        <p:sp>
          <p:nvSpPr>
            <p:cNvPr id="114698" name="Rectangle 2058"/>
            <p:cNvSpPr>
              <a:spLocks noChangeArrowheads="1"/>
            </p:cNvSpPr>
            <p:nvPr/>
          </p:nvSpPr>
          <p:spPr bwMode="auto">
            <a:xfrm>
              <a:off x="3013" y="870"/>
              <a:ext cx="863" cy="885"/>
            </a:xfrm>
            <a:prstGeom prst="rect">
              <a:avLst/>
            </a:prstGeom>
            <a:solidFill>
              <a:srgbClr val="CCFFCC"/>
            </a:solidFill>
            <a:ln w="12700" cmpd="tri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en-US" sz="1400" b="1"/>
                <a:t>Execute</a:t>
              </a:r>
            </a:p>
            <a:p>
              <a:pPr algn="ctr"/>
              <a:r>
                <a:rPr lang="en-US" altLang="en-US" sz="1400" b="1"/>
                <a:t>Addr. Calc</a:t>
              </a:r>
            </a:p>
          </p:txBody>
        </p:sp>
        <p:sp>
          <p:nvSpPr>
            <p:cNvPr id="114699" name="Rectangle 2059"/>
            <p:cNvSpPr>
              <a:spLocks noChangeArrowheads="1"/>
            </p:cNvSpPr>
            <p:nvPr/>
          </p:nvSpPr>
          <p:spPr bwMode="auto">
            <a:xfrm>
              <a:off x="1472" y="2240"/>
              <a:ext cx="176" cy="4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IR</a:t>
              </a:r>
            </a:p>
          </p:txBody>
        </p:sp>
        <p:sp>
          <p:nvSpPr>
            <p:cNvPr id="114700" name="Rectangle 2060"/>
            <p:cNvSpPr>
              <a:spLocks noChangeArrowheads="1"/>
            </p:cNvSpPr>
            <p:nvPr/>
          </p:nvSpPr>
          <p:spPr bwMode="auto">
            <a:xfrm>
              <a:off x="4724" y="2456"/>
              <a:ext cx="128" cy="5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sz="1800"/>
                <a:t>L</a:t>
              </a:r>
            </a:p>
            <a:p>
              <a:pPr algn="ctr"/>
              <a:r>
                <a:rPr lang="en-US" altLang="en-US" sz="1800"/>
                <a:t>M</a:t>
              </a:r>
            </a:p>
            <a:p>
              <a:pPr algn="ctr"/>
              <a:r>
                <a:rPr lang="en-US" altLang="en-US" sz="1800"/>
                <a:t>D</a:t>
              </a:r>
            </a:p>
          </p:txBody>
        </p:sp>
      </p:grpSp>
      <p:sp>
        <p:nvSpPr>
          <p:cNvPr id="114701" name="Text Box 2061"/>
          <p:cNvSpPr txBox="1">
            <a:spLocks noChangeArrowheads="1"/>
          </p:cNvSpPr>
          <p:nvPr/>
        </p:nvSpPr>
        <p:spPr bwMode="auto">
          <a:xfrm>
            <a:off x="5943600" y="1752600"/>
            <a:ext cx="2971800" cy="147478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sz="1800" b="1" dirty="0">
                <a:solidFill>
                  <a:srgbClr val="FF3300"/>
                </a:solidFill>
              </a:rPr>
              <a:t>Passed To Next Stage</a:t>
            </a:r>
            <a:endParaRPr lang="en-US" altLang="en-US" sz="1800" b="1" dirty="0"/>
          </a:p>
          <a:p>
            <a:r>
              <a:rPr lang="en-US" altLang="en-US" sz="1800" b="1" dirty="0" err="1"/>
              <a:t>Regs</a:t>
            </a:r>
            <a:r>
              <a:rPr lang="en-US" altLang="en-US" sz="1800" b="1" dirty="0"/>
              <a:t> &lt;- A, B;</a:t>
            </a:r>
          </a:p>
          <a:p>
            <a:endParaRPr lang="en-US" altLang="en-US" sz="1800" b="1" dirty="0"/>
          </a:p>
          <a:p>
            <a:endParaRPr lang="en-US" altLang="en-US" sz="1800" dirty="0"/>
          </a:p>
          <a:p>
            <a:endParaRPr lang="en-US" altLang="en-US" sz="1800" b="1" dirty="0"/>
          </a:p>
        </p:txBody>
      </p:sp>
      <p:sp>
        <p:nvSpPr>
          <p:cNvPr id="114702" name="Text Box 2062"/>
          <p:cNvSpPr txBox="1">
            <a:spLocks noChangeArrowheads="1"/>
          </p:cNvSpPr>
          <p:nvPr/>
        </p:nvSpPr>
        <p:spPr bwMode="auto">
          <a:xfrm>
            <a:off x="609600" y="449580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WRITE BACK (WB):</a:t>
            </a:r>
          </a:p>
          <a:p>
            <a:r>
              <a:rPr lang="en-US" altLang="en-US" sz="1800" b="1"/>
              <a:t>Update the registers from either the ALU or from the data loaded.</a:t>
            </a:r>
          </a:p>
          <a:p>
            <a:endParaRPr lang="en-US" altLang="en-US" sz="1800" b="1"/>
          </a:p>
        </p:txBody>
      </p:sp>
    </p:spTree>
    <p:extLst>
      <p:ext uri="{BB962C8B-B14F-4D97-AF65-F5344CB8AC3E}">
        <p14:creationId xmlns:p14="http://schemas.microsoft.com/office/powerpoint/2010/main" val="27111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The Basic Pipeline For MIPS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B510-BF6C-49E1-A685-B6E98A1F709D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7782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85838"/>
            <a:ext cx="8153400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0" y="4191000"/>
            <a:ext cx="2362200" cy="925513"/>
          </a:xfrm>
          <a:prstGeom prst="rect">
            <a:avLst/>
          </a:prstGeom>
          <a:solidFill>
            <a:srgbClr val="99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/>
              <a:t>Latches between each stage provide pipelining.</a:t>
            </a:r>
          </a:p>
        </p:txBody>
      </p:sp>
    </p:spTree>
    <p:extLst>
      <p:ext uri="{BB962C8B-B14F-4D97-AF65-F5344CB8AC3E}">
        <p14:creationId xmlns:p14="http://schemas.microsoft.com/office/powerpoint/2010/main" val="403925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0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The Basic Pipeline For MIPS</a:t>
            </a:r>
          </a:p>
        </p:txBody>
      </p:sp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C243-28E5-45F7-9F7F-53246A3EA714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71701" name="Group 21"/>
          <p:cNvGrpSpPr>
            <a:grpSpLocks/>
          </p:cNvGrpSpPr>
          <p:nvPr/>
        </p:nvGrpSpPr>
        <p:grpSpPr bwMode="auto">
          <a:xfrm>
            <a:off x="1524000" y="1295400"/>
            <a:ext cx="6851650" cy="4572000"/>
            <a:chOff x="816" y="1056"/>
            <a:chExt cx="4316" cy="2880"/>
          </a:xfrm>
        </p:grpSpPr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816" y="1056"/>
              <a:ext cx="4144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03" name="Group 23"/>
            <p:cNvGrpSpPr>
              <a:grpSpLocks/>
            </p:cNvGrpSpPr>
            <p:nvPr/>
          </p:nvGrpSpPr>
          <p:grpSpPr bwMode="auto">
            <a:xfrm>
              <a:off x="1094" y="1440"/>
              <a:ext cx="2444" cy="441"/>
              <a:chOff x="1962" y="1200"/>
              <a:chExt cx="1910" cy="441"/>
            </a:xfrm>
          </p:grpSpPr>
          <p:grpSp>
            <p:nvGrpSpPr>
              <p:cNvPr id="71704" name="Group 24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05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06" name="Rectangle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07" name="Rectangle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08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09" name="Line 29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Line 30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11" name="Group 31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12" name="AutoShape 3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13" name="AutoShape 3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4" name="Freeform 34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15" name="Text Box 35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16" name="Line 36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37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18" name="Group 38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19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20" name="Text Box 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21" name="Freeform 41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Line 42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3" name="Line 43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24" name="Group 44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25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26" name="Text Box 4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27" name="Group 47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28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9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0" name="Rectangle 50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1" name="Rectangle 51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32" name="Group 52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733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34" name="Rectangle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35" name="Rectangle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36" name="Text Box 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737" name="Group 57"/>
            <p:cNvGrpSpPr>
              <a:grpSpLocks/>
            </p:cNvGrpSpPr>
            <p:nvPr/>
          </p:nvGrpSpPr>
          <p:grpSpPr bwMode="auto">
            <a:xfrm>
              <a:off x="1632" y="2016"/>
              <a:ext cx="2444" cy="441"/>
              <a:chOff x="1962" y="1200"/>
              <a:chExt cx="1910" cy="441"/>
            </a:xfrm>
          </p:grpSpPr>
          <p:grpSp>
            <p:nvGrpSpPr>
              <p:cNvPr id="71738" name="Group 58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39" name="Group 59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40" name="Rectangle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41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42" name="Text Box 6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43" name="Line 63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4" name="Line 64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45" name="Group 65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46" name="AutoShape 6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47" name="AutoShape 67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8" name="Freeform 68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49" name="Text Box 69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50" name="Line 70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1" name="Line 71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52" name="Group 72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53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54" name="Text Box 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55" name="Freeform 75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6" name="Line 76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7" name="Line 77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58" name="Group 78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59" name="Rectangle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60" name="Text Box 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61" name="Group 81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62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3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4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65" name="Rectangle 85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66" name="Group 86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767" name="Group 8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68" name="Rectangle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69" name="Rectangle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70" name="Text Box 9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771" name="Group 91"/>
            <p:cNvGrpSpPr>
              <a:grpSpLocks/>
            </p:cNvGrpSpPr>
            <p:nvPr/>
          </p:nvGrpSpPr>
          <p:grpSpPr bwMode="auto">
            <a:xfrm>
              <a:off x="2160" y="2544"/>
              <a:ext cx="2444" cy="441"/>
              <a:chOff x="1962" y="1200"/>
              <a:chExt cx="1910" cy="441"/>
            </a:xfrm>
          </p:grpSpPr>
          <p:grpSp>
            <p:nvGrpSpPr>
              <p:cNvPr id="71772" name="Group 9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773" name="Group 9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774" name="Rectangle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75" name="Rectangle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776" name="Text Box 9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777" name="Line 9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8" name="Line 9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79" name="Group 9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780" name="AutoShape 10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81" name="AutoShape 10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2" name="Freeform 10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83" name="Text Box 103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784" name="Line 10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" name="Line 10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86" name="Group 10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787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88" name="Text Box 10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789" name="Freeform 10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0" name="Line 11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1" name="Line 11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92" name="Group 11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793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794" name="Text Box 1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795" name="Group 11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79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7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8" name="Rectangle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99" name="Rectangle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00" name="Group 12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801" name="Group 12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2" name="Rectangle 1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3" name="Rectangle 1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804" name="Text Box 1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71805" name="Group 125"/>
            <p:cNvGrpSpPr>
              <a:grpSpLocks/>
            </p:cNvGrpSpPr>
            <p:nvPr/>
          </p:nvGrpSpPr>
          <p:grpSpPr bwMode="auto">
            <a:xfrm>
              <a:off x="2688" y="3072"/>
              <a:ext cx="2444" cy="441"/>
              <a:chOff x="1962" y="1200"/>
              <a:chExt cx="1910" cy="441"/>
            </a:xfrm>
          </p:grpSpPr>
          <p:grpSp>
            <p:nvGrpSpPr>
              <p:cNvPr id="71806" name="Group 126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71807" name="Group 127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08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09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810" name="Text Box 13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71811" name="Line 131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2" name="Line 132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13" name="Group 133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71814" name="AutoShape 13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algn="ct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815" name="AutoShape 135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6" name="Freeform 136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288 h 288"/>
                    <a:gd name="T2" fmla="*/ 192 w 384"/>
                    <a:gd name="T3" fmla="*/ 0 h 288"/>
                    <a:gd name="T4" fmla="*/ 384 w 384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7" name="Text Box 137"/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71818" name="Line 138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9" name="Line 139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20" name="Group 140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71821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822" name="Text Box 1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71823" name="Freeform 143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720 w 816"/>
                  <a:gd name="T5" fmla="*/ 384 h 384"/>
                  <a:gd name="T6" fmla="*/ 720 w 816"/>
                  <a:gd name="T7" fmla="*/ 144 h 384"/>
                  <a:gd name="T8" fmla="*/ 816 w 816"/>
                  <a:gd name="T9" fmla="*/ 14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4" name="Line 144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5" name="Line 145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826" name="Group 146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1827" name="Rectangle 147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en-US" alt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71828" name="Text Box 14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71829" name="Group 149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1830" name="Rectangle 150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1" name="Rectangle 151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2" name="Rectangle 152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3" name="Rectangle 153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34" name="Group 154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835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1836" name="Rectangle 1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837" name="Rectangle 1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1838" name="Text Box 15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71839" name="Line 159"/>
            <p:cNvSpPr>
              <a:spLocks noChangeShapeType="1"/>
            </p:cNvSpPr>
            <p:nvPr/>
          </p:nvSpPr>
          <p:spPr bwMode="auto">
            <a:xfrm>
              <a:off x="153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0" name="Line 160"/>
            <p:cNvSpPr>
              <a:spLocks noChangeShapeType="1"/>
            </p:cNvSpPr>
            <p:nvPr/>
          </p:nvSpPr>
          <p:spPr bwMode="auto">
            <a:xfrm>
              <a:off x="206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1" name="Line 161"/>
            <p:cNvSpPr>
              <a:spLocks noChangeShapeType="1"/>
            </p:cNvSpPr>
            <p:nvPr/>
          </p:nvSpPr>
          <p:spPr bwMode="auto">
            <a:xfrm>
              <a:off x="259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2" name="Line 162"/>
            <p:cNvSpPr>
              <a:spLocks noChangeShapeType="1"/>
            </p:cNvSpPr>
            <p:nvPr/>
          </p:nvSpPr>
          <p:spPr bwMode="auto">
            <a:xfrm>
              <a:off x="3696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3" name="Line 163"/>
            <p:cNvSpPr>
              <a:spLocks noChangeShapeType="1"/>
            </p:cNvSpPr>
            <p:nvPr/>
          </p:nvSpPr>
          <p:spPr bwMode="auto">
            <a:xfrm>
              <a:off x="3120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4" name="Line 164"/>
            <p:cNvSpPr>
              <a:spLocks noChangeShapeType="1"/>
            </p:cNvSpPr>
            <p:nvPr/>
          </p:nvSpPr>
          <p:spPr bwMode="auto">
            <a:xfrm>
              <a:off x="4224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5" name="Line 165"/>
            <p:cNvSpPr>
              <a:spLocks noChangeShapeType="1"/>
            </p:cNvSpPr>
            <p:nvPr/>
          </p:nvSpPr>
          <p:spPr bwMode="auto">
            <a:xfrm>
              <a:off x="4752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6" name="Line 166"/>
            <p:cNvSpPr>
              <a:spLocks noChangeShapeType="1"/>
            </p:cNvSpPr>
            <p:nvPr/>
          </p:nvSpPr>
          <p:spPr bwMode="auto">
            <a:xfrm>
              <a:off x="1008" y="1056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7" name="Text Box 167"/>
            <p:cNvSpPr txBox="1">
              <a:spLocks noChangeArrowheads="1"/>
            </p:cNvSpPr>
            <p:nvPr/>
          </p:nvSpPr>
          <p:spPr bwMode="auto">
            <a:xfrm>
              <a:off x="987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1</a:t>
              </a:r>
              <a:endParaRPr lang="en-US" altLang="en-US" sz="1600">
                <a:latin typeface="Comic Sans MS" pitchFamily="66" charset="0"/>
              </a:endParaRPr>
            </a:p>
          </p:txBody>
        </p:sp>
        <p:sp>
          <p:nvSpPr>
            <p:cNvPr id="71848" name="Text Box 168"/>
            <p:cNvSpPr txBox="1">
              <a:spLocks noChangeArrowheads="1"/>
            </p:cNvSpPr>
            <p:nvPr/>
          </p:nvSpPr>
          <p:spPr bwMode="auto">
            <a:xfrm>
              <a:off x="150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2</a:t>
              </a:r>
              <a:endParaRPr lang="en-US" altLang="en-US" sz="1600">
                <a:latin typeface="Comic Sans MS" pitchFamily="66" charset="0"/>
              </a:endParaRPr>
            </a:p>
          </p:txBody>
        </p:sp>
        <p:sp>
          <p:nvSpPr>
            <p:cNvPr id="71849" name="Text Box 169"/>
            <p:cNvSpPr txBox="1">
              <a:spLocks noChangeArrowheads="1"/>
            </p:cNvSpPr>
            <p:nvPr/>
          </p:nvSpPr>
          <p:spPr bwMode="auto">
            <a:xfrm>
              <a:off x="2046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3</a:t>
              </a:r>
              <a:endParaRPr lang="en-US" altLang="en-US" sz="1600">
                <a:latin typeface="Comic Sans MS" pitchFamily="66" charset="0"/>
              </a:endParaRPr>
            </a:p>
          </p:txBody>
        </p:sp>
        <p:sp>
          <p:nvSpPr>
            <p:cNvPr id="71850" name="Text Box 170"/>
            <p:cNvSpPr txBox="1">
              <a:spLocks noChangeArrowheads="1"/>
            </p:cNvSpPr>
            <p:nvPr/>
          </p:nvSpPr>
          <p:spPr bwMode="auto">
            <a:xfrm>
              <a:off x="258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4</a:t>
              </a:r>
              <a:endParaRPr lang="en-US" altLang="en-US" sz="1600">
                <a:latin typeface="Comic Sans MS" pitchFamily="66" charset="0"/>
              </a:endParaRPr>
            </a:p>
          </p:txBody>
        </p:sp>
        <p:sp>
          <p:nvSpPr>
            <p:cNvPr id="71851" name="Text Box 171"/>
            <p:cNvSpPr txBox="1">
              <a:spLocks noChangeArrowheads="1"/>
            </p:cNvSpPr>
            <p:nvPr/>
          </p:nvSpPr>
          <p:spPr bwMode="auto">
            <a:xfrm>
              <a:off x="3673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6</a:t>
              </a:r>
              <a:endParaRPr lang="en-US" altLang="en-US" sz="1600">
                <a:latin typeface="Comic Sans MS" pitchFamily="66" charset="0"/>
              </a:endParaRPr>
            </a:p>
          </p:txBody>
        </p:sp>
        <p:sp>
          <p:nvSpPr>
            <p:cNvPr id="71852" name="Text Box 172"/>
            <p:cNvSpPr txBox="1">
              <a:spLocks noChangeArrowheads="1"/>
            </p:cNvSpPr>
            <p:nvPr/>
          </p:nvSpPr>
          <p:spPr bwMode="auto">
            <a:xfrm>
              <a:off x="4201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7</a:t>
              </a:r>
              <a:endParaRPr lang="en-US" altLang="en-US" sz="1600">
                <a:latin typeface="Comic Sans MS" pitchFamily="66" charset="0"/>
              </a:endParaRPr>
            </a:p>
          </p:txBody>
        </p:sp>
        <p:sp>
          <p:nvSpPr>
            <p:cNvPr id="71853" name="Text Box 173"/>
            <p:cNvSpPr txBox="1">
              <a:spLocks noChangeArrowheads="1"/>
            </p:cNvSpPr>
            <p:nvPr/>
          </p:nvSpPr>
          <p:spPr bwMode="auto">
            <a:xfrm>
              <a:off x="3097" y="1168"/>
              <a:ext cx="5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latin typeface="Comic Sans MS" pitchFamily="66" charset="0"/>
                </a:rPr>
                <a:t>Cycle 5</a:t>
              </a:r>
              <a:endParaRPr lang="en-US" altLang="en-US" sz="1600">
                <a:latin typeface="Comic Sans MS" pitchFamily="66" charset="0"/>
              </a:endParaRPr>
            </a:p>
          </p:txBody>
        </p:sp>
      </p:grpSp>
      <p:sp>
        <p:nvSpPr>
          <p:cNvPr id="71854" name="Rectangle 174"/>
          <p:cNvSpPr>
            <a:spLocks noChangeArrowheads="1"/>
          </p:cNvSpPr>
          <p:nvPr/>
        </p:nvSpPr>
        <p:spPr bwMode="auto">
          <a:xfrm>
            <a:off x="519113" y="2209800"/>
            <a:ext cx="388937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800" b="1" i="1">
                <a:latin typeface="Comic Sans MS" pitchFamily="66" charset="0"/>
              </a:rPr>
              <a:t>I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n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s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t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r.</a:t>
            </a:r>
          </a:p>
          <a:p>
            <a:pPr algn="ctr"/>
            <a:endParaRPr lang="en-US" altLang="en-US" sz="1800" b="1" i="1">
              <a:latin typeface="Comic Sans MS" pitchFamily="66" charset="0"/>
            </a:endParaRP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O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r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d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e</a:t>
            </a:r>
          </a:p>
          <a:p>
            <a:pPr algn="ctr"/>
            <a:r>
              <a:rPr lang="en-US" altLang="en-US" sz="1800" b="1" i="1">
                <a:latin typeface="Comic Sans MS" pitchFamily="66" charset="0"/>
              </a:rPr>
              <a:t>r</a:t>
            </a:r>
          </a:p>
        </p:txBody>
      </p:sp>
      <p:sp>
        <p:nvSpPr>
          <p:cNvPr id="71855" name="Line 175"/>
          <p:cNvSpPr>
            <a:spLocks noChangeShapeType="1"/>
          </p:cNvSpPr>
          <p:nvPr/>
        </p:nvSpPr>
        <p:spPr bwMode="auto">
          <a:xfrm>
            <a:off x="1066800" y="22860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altLang="en-US" sz="3200"/>
              <a:t>Pipeline Hazards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/>
              <a:t>Data Hazards – an instruction uses the result of the previous instruction. A hazard occurs exactly when an instruction tries to read a register in its ID stage that an earlier instruction intends to write in its WB stage.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r>
              <a:rPr lang="en-US" altLang="en-US" sz="2400"/>
              <a:t>Control Hazards – the location of an instruction depends on previous instruction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r>
              <a:rPr lang="en-US" altLang="en-US" sz="2400"/>
              <a:t>Structural Hazards – two instructions need to access the same resource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23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Data Hazards</a:t>
            </a:r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38238" y="1935163"/>
          <a:ext cx="6105525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6104763" imgH="3855720" progId="Visio.Drawing.11">
                  <p:embed/>
                </p:oleObj>
              </mc:Choice>
              <mc:Fallback>
                <p:oleObj name="Visio" r:id="rId3" imgW="6104763" imgH="38557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935163"/>
                        <a:ext cx="6105525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9F16-0593-4704-9AC3-4537E19CD3EA}" type="slidenum">
              <a:rPr lang="en-US" altLang="en-US" smtClean="0">
                <a:solidFill>
                  <a:srgbClr val="FFFFFF"/>
                </a:solidFill>
              </a:rPr>
              <a:pPr/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Stalling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01000" cy="4648200"/>
          </a:xfrm>
        </p:spPr>
        <p:txBody>
          <a:bodyPr/>
          <a:lstStyle/>
          <a:p>
            <a:r>
              <a:rPr lang="en-US" altLang="en-US" sz="2400"/>
              <a:t>Stalling involves halting the flow of instructions until the required result is ready to be used. However stalling wastes processor time by doing nothing while waiting for the result.</a:t>
            </a:r>
          </a:p>
          <a:p>
            <a:endParaRPr lang="en-US" altLang="en-US" sz="2400"/>
          </a:p>
          <a:p>
            <a:endParaRPr lang="en-US" altLang="en-US" sz="1800"/>
          </a:p>
          <a:p>
            <a:pPr>
              <a:buFont typeface="Wingdings" pitchFamily="2" charset="2"/>
              <a:buNone/>
            </a:pP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C848-0E01-4967-90D2-B5FE468B88AF}" type="slidenum">
              <a:rPr lang="en-US" altLang="en-US" smtClean="0">
                <a:solidFill>
                  <a:srgbClr val="FFFFFF"/>
                </a:solidFill>
              </a:rPr>
              <a:pPr/>
              <a:t>25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7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Grp="1" noChangeAspect="1"/>
          </p:cNvGraphicFramePr>
          <p:nvPr>
            <p:ph/>
          </p:nvPr>
        </p:nvGraphicFramePr>
        <p:xfrm>
          <a:off x="815975" y="1222375"/>
          <a:ext cx="751205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7511796" imgH="4032250" progId="Visio.Drawing.11">
                  <p:embed/>
                </p:oleObj>
              </mc:Choice>
              <mc:Fallback>
                <p:oleObj name="Visio" r:id="rId3" imgW="7511796" imgH="40322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222375"/>
                        <a:ext cx="7512050" cy="403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EE0E-8B3B-40C7-B563-846143E3EEF1}" type="slidenum">
              <a:rPr lang="en-US" altLang="en-US" smtClean="0">
                <a:solidFill>
                  <a:srgbClr val="FFFFFF"/>
                </a:solidFill>
              </a:rPr>
              <a:pPr/>
              <a:t>26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4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51203" name="Conten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Pipelining </a:t>
            </a:r>
            <a:r>
              <a:rPr lang="en-US" dirty="0"/>
              <a:t>attempts to use </a:t>
            </a:r>
            <a:r>
              <a:rPr lang="en-US" dirty="0" smtClean="0"/>
              <a:t>hardware </a:t>
            </a:r>
            <a:r>
              <a:rPr lang="en-US" dirty="0"/>
              <a:t>more efficiently</a:t>
            </a:r>
          </a:p>
          <a:p>
            <a:pPr>
              <a:defRPr/>
            </a:pPr>
            <a:r>
              <a:rPr lang="en-US" dirty="0" smtClean="0"/>
              <a:t>Throughput </a:t>
            </a:r>
            <a:r>
              <a:rPr lang="en-US" dirty="0"/>
              <a:t>increases at cost of latency</a:t>
            </a:r>
          </a:p>
          <a:p>
            <a:pPr>
              <a:defRPr/>
            </a:pPr>
            <a:r>
              <a:rPr lang="en-US" dirty="0"/>
              <a:t>Hazards ensue</a:t>
            </a:r>
          </a:p>
          <a:p>
            <a:pPr>
              <a:defRPr/>
            </a:pPr>
            <a:r>
              <a:rPr lang="en-US" dirty="0"/>
              <a:t>Modern processors pipelined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A16-7E25-4BA4-A947-74CD6539FD9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6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Parallelism Definitions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Some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definitions: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Token: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group of inputs processed to produce a group of outputs</a:t>
            </a:r>
          </a:p>
          <a:p>
            <a:pPr lvl="1"/>
            <a:r>
              <a:rPr lang="en-US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Latency: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Time for one token to pass from start to end</a:t>
            </a:r>
          </a:p>
          <a:p>
            <a:pPr lvl="1"/>
            <a:r>
              <a:rPr lang="en-US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Throughput: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number of tokens that can be produced per unit time</a:t>
            </a:r>
          </a:p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Parallelism increases throughput</a:t>
            </a:r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Often sacrificing latency</a:t>
            </a: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53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A16-7E25-4BA4-A947-74CD6539FD9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81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9050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mtClean="0"/>
              <a:t>Parallelism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576" indent="0">
              <a:buNone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 baking cookies </a:t>
            </a:r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It takes 5 minutes to roll the cookies and 15 minutes to bake them.  </a:t>
            </a:r>
          </a:p>
          <a:p>
            <a:pPr lvl="1"/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After finishing one batch he immediately starts the next batch. What is the latency and throughput if Ben doesn’t use parallelism?</a:t>
            </a: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 2" charset="2"/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Latency = 5 + 15 = 20 minutes = 1/3 hour</a:t>
            </a:r>
          </a:p>
          <a:p>
            <a:pPr>
              <a:buFont typeface="Wingdings 2" charset="2"/>
              <a:buNone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Throughput = 1 tray/ 1/3 hour = 3 trays/hour</a:t>
            </a: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458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A16-7E25-4BA4-A947-74CD6539FD9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8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smtClean="0"/>
              <a:t>Parallelism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is the latency and throughput if Ben uses parallelism?</a:t>
            </a:r>
          </a:p>
          <a:p>
            <a:pPr lvl="1"/>
            <a:r>
              <a:rPr lang="en-US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Spatial parallelism: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 asks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Allysa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to help, using her own oven</a:t>
            </a:r>
          </a:p>
          <a:p>
            <a:pPr lvl="1"/>
            <a:r>
              <a:rPr lang="en-US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Temporal parallelism: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Ben breaks the task into two stages: roll and baking.  He uses two trays.  While the first batch is baking he rolls the second batch, and so on.</a:t>
            </a: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663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AA16-7E25-4BA4-A947-74CD6539FD9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03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Spatial Parallelism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ph idx="4294967295"/>
            <p:custDataLst>
              <p:tags r:id="rId4"/>
            </p:custDataLst>
          </p:nvPr>
        </p:nvGraphicFramePr>
        <p:xfrm>
          <a:off x="304800" y="1668463"/>
          <a:ext cx="8839200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10" imgW="5782320" imgH="1799640" progId="Visio.Drawing.6">
                  <p:embed/>
                </p:oleObj>
              </mc:Choice>
              <mc:Fallback>
                <p:oleObj name="VISIO" r:id="rId10" imgW="5782320" imgH="179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68463"/>
                        <a:ext cx="8839200" cy="275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678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679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4343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aseline="30000">
                <a:latin typeface="Times New Roman" charset="0"/>
                <a:cs typeface="Times New Roman" charset="0"/>
              </a:rPr>
              <a:t>		</a:t>
            </a:r>
            <a:r>
              <a:rPr lang="en-US" altLang="en-US">
                <a:latin typeface="Times New Roman" charset="0"/>
                <a:cs typeface="Arial" charset="0"/>
              </a:rPr>
              <a:t>Latency = ?</a:t>
            </a:r>
            <a:endParaRPr lang="en-US" altLang="en-US">
              <a:solidFill>
                <a:schemeClr val="accent2"/>
              </a:solidFill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latin typeface="Times New Roman" charset="0"/>
                <a:cs typeface="Arial" charset="0"/>
              </a:rPr>
              <a:t>            Throughput = ?</a:t>
            </a:r>
            <a:endParaRPr lang="en-US" altLang="en-US">
              <a:solidFill>
                <a:schemeClr val="accent2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920721-BFB6-42EE-A5DC-332C9AFE7A26}" type="slidenum">
              <a:rPr lang="en-US" altLang="en-US" smtClean="0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85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Spatial Parallelism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ph idx="4294967295"/>
            <p:custDataLst>
              <p:tags r:id="rId4"/>
            </p:custDataLst>
          </p:nvPr>
        </p:nvGraphicFramePr>
        <p:xfrm>
          <a:off x="304800" y="1668463"/>
          <a:ext cx="8839200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10" imgW="5782320" imgH="1799640" progId="Visio.Drawing.6">
                  <p:embed/>
                </p:oleObj>
              </mc:Choice>
              <mc:Fallback>
                <p:oleObj name="VISIO" r:id="rId10" imgW="5782320" imgH="179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68463"/>
                        <a:ext cx="8839200" cy="275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26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727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4343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aseline="30000">
                <a:latin typeface="Tahoma" charset="0"/>
                <a:cs typeface="Tahoma" charset="0"/>
              </a:rPr>
              <a:t>	</a:t>
            </a:r>
            <a:r>
              <a:rPr lang="en-US" altLang="en-US">
                <a:latin typeface="Tahoma" charset="0"/>
                <a:cs typeface="Tahoma" charset="0"/>
              </a:rPr>
              <a:t>Latency = 5 + 15 = 20 minutes = 1/3 hour (same)</a:t>
            </a:r>
          </a:p>
          <a:p>
            <a:pPr>
              <a:spcBef>
                <a:spcPct val="20000"/>
              </a:spcBef>
            </a:pPr>
            <a:r>
              <a:rPr lang="en-US" altLang="en-US">
                <a:latin typeface="Tahoma" charset="0"/>
                <a:cs typeface="Tahoma" charset="0"/>
              </a:rPr>
              <a:t>    Throughput = 2 trays/ 1/3 hour = 6 trays/hour (doubled)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920721-BFB6-42EE-A5DC-332C9AFE7A26}" type="slidenum">
              <a:rPr lang="en-US" altLang="en-US" smtClean="0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0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Temporal Parallelism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ph idx="4294967295"/>
            <p:custDataLst>
              <p:tags r:id="rId4"/>
            </p:custDataLst>
          </p:nvPr>
        </p:nvGraphicFramePr>
        <p:xfrm>
          <a:off x="228600" y="1692275"/>
          <a:ext cx="89154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10" imgW="5782320" imgH="1571040" progId="Visio.Drawing.6">
                  <p:embed/>
                </p:oleObj>
              </mc:Choice>
              <mc:Fallback>
                <p:oleObj name="VISIO" r:id="rId10" imgW="5782320" imgH="1571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92275"/>
                        <a:ext cx="8915400" cy="242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2774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277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4038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aseline="30000">
                <a:latin typeface="Times New Roman" charset="0"/>
                <a:cs typeface="Times New Roman" charset="0"/>
              </a:rPr>
              <a:t>	</a:t>
            </a:r>
            <a:r>
              <a:rPr lang="en-US" altLang="en-US">
                <a:latin typeface="Times New Roman" charset="0"/>
                <a:cs typeface="Arial" charset="0"/>
              </a:rPr>
              <a:t>Latency = ?</a:t>
            </a:r>
            <a:endParaRPr lang="en-US" altLang="en-US">
              <a:solidFill>
                <a:schemeClr val="accent2"/>
              </a:solidFill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latin typeface="Times New Roman" charset="0"/>
                <a:cs typeface="Arial" charset="0"/>
              </a:rPr>
              <a:t>	Throughput = ? </a:t>
            </a:r>
            <a:endParaRPr lang="en-US" altLang="en-US">
              <a:solidFill>
                <a:schemeClr val="accent2"/>
              </a:solidFill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>
              <a:latin typeface="Times New Roman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920721-BFB6-42EE-A5DC-332C9AFE7A26}" type="slidenum">
              <a:rPr lang="en-US" altLang="en-US" smtClean="0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altLang="en-US" sz="3200">
              <a:latin typeface="Times New Roman" charset="0"/>
              <a:cs typeface="Arial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Temporal Parallelism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ph idx="4294967295"/>
            <p:custDataLst>
              <p:tags r:id="rId4"/>
            </p:custDataLst>
          </p:nvPr>
        </p:nvGraphicFramePr>
        <p:xfrm>
          <a:off x="228600" y="1692275"/>
          <a:ext cx="89154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10" imgW="5782320" imgH="1571040" progId="Visio.Drawing.6">
                  <p:embed/>
                </p:oleObj>
              </mc:Choice>
              <mc:Fallback>
                <p:oleObj name="VISIO" r:id="rId10" imgW="5782320" imgH="1571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92275"/>
                        <a:ext cx="8915400" cy="242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482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4823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4038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aseline="30000">
                <a:solidFill>
                  <a:srgbClr val="000000"/>
                </a:solidFill>
                <a:latin typeface="Tahoma" charset="0"/>
                <a:cs typeface="Tahoma" charset="0"/>
              </a:rPr>
              <a:t>	</a:t>
            </a:r>
            <a:r>
              <a:rPr lang="en-US" altLang="en-US">
                <a:solidFill>
                  <a:srgbClr val="000000"/>
                </a:solidFill>
                <a:latin typeface="Tahoma" charset="0"/>
                <a:cs typeface="Tahoma" charset="0"/>
              </a:rPr>
              <a:t>Latency = 5 + 15 = 20 minutes = 1/3 hour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  <a:latin typeface="Tahoma" charset="0"/>
                <a:cs typeface="Tahoma" charset="0"/>
              </a:rPr>
              <a:t>	Throughput = 1 trays/ 1/4 hour = 4 trays/hour</a:t>
            </a:r>
          </a:p>
          <a:p>
            <a:pPr>
              <a:spcBef>
                <a:spcPct val="20000"/>
              </a:spcBef>
            </a:pPr>
            <a:endParaRPr lang="en-US" altLang="en-US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  <a:latin typeface="Tahoma" charset="0"/>
                <a:cs typeface="Tahoma" charset="0"/>
              </a:rPr>
              <a:t>	Using both techniques, the throughput would be 8 trays/hour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920721-BFB6-42EE-A5DC-332C9AFE7A26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9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chnic">
  <a:themeElements>
    <a:clrScheme name="Custom 9">
      <a:dk1>
        <a:srgbClr val="0BD0D9"/>
      </a:dk1>
      <a:lt1>
        <a:srgbClr val="000000"/>
      </a:lt1>
      <a:dk2>
        <a:srgbClr val="009DD9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380</TotalTime>
  <Words>1108</Words>
  <Application>Microsoft Office PowerPoint</Application>
  <PresentationFormat>On-screen Show (4:3)</PresentationFormat>
  <Paragraphs>404</Paragraphs>
  <Slides>27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Technic</vt:lpstr>
      <vt:lpstr>Microsoft Equation 3.0</vt:lpstr>
      <vt:lpstr>Microsoft Visio Drawing</vt:lpstr>
      <vt:lpstr>Visio 2000 Drawing</vt:lpstr>
      <vt:lpstr>Pipelining</vt:lpstr>
      <vt:lpstr>Parallelism</vt:lpstr>
      <vt:lpstr>Parallelism Definitions</vt:lpstr>
      <vt:lpstr>Parallelism Example</vt:lpstr>
      <vt:lpstr>Parallelism Example</vt:lpstr>
      <vt:lpstr>Spatial Parallelism</vt:lpstr>
      <vt:lpstr>Spatial Parallelism</vt:lpstr>
      <vt:lpstr>Temporal Parallelism</vt:lpstr>
      <vt:lpstr>Temporal Parallelism</vt:lpstr>
      <vt:lpstr>Ideal Pipeline Performance</vt:lpstr>
      <vt:lpstr> Pipeline Concept</vt:lpstr>
      <vt:lpstr>Traditional Pipeline Concept</vt:lpstr>
      <vt:lpstr> Pipeline Concept</vt:lpstr>
      <vt:lpstr>Pipeline Concept</vt:lpstr>
      <vt:lpstr>MIPS Without Pipelining</vt:lpstr>
      <vt:lpstr>MIPS Functions</vt:lpstr>
      <vt:lpstr>MIPS Functions</vt:lpstr>
      <vt:lpstr>MIPS Functions</vt:lpstr>
      <vt:lpstr>MIPS Functions</vt:lpstr>
      <vt:lpstr>MIPS Functions</vt:lpstr>
      <vt:lpstr>The Basic Pipeline For MIPS</vt:lpstr>
      <vt:lpstr>The Basic Pipeline For MIPS</vt:lpstr>
      <vt:lpstr>Pipeline Hazards</vt:lpstr>
      <vt:lpstr>Data Hazards</vt:lpstr>
      <vt:lpstr>Stalling</vt:lpstr>
      <vt:lpstr>PowerPoint Presentation</vt:lpstr>
      <vt:lpstr>Summary</vt:lpstr>
    </vt:vector>
  </TitlesOfParts>
  <Company>Daiichi Sankyo,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Collado, Paul</dc:creator>
  <cp:lastModifiedBy>Collado, Paul</cp:lastModifiedBy>
  <cp:revision>9</cp:revision>
  <dcterms:created xsi:type="dcterms:W3CDTF">2014-12-09T16:09:32Z</dcterms:created>
  <dcterms:modified xsi:type="dcterms:W3CDTF">2014-12-09T22:30:23Z</dcterms:modified>
</cp:coreProperties>
</file>