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5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2" r:id="rId12"/>
    <p:sldId id="320" r:id="rId13"/>
    <p:sldId id="325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1" r:id="rId26"/>
    <p:sldId id="337" r:id="rId27"/>
    <p:sldId id="338" r:id="rId28"/>
    <p:sldId id="339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04" r:id="rId89"/>
    <p:sldId id="405" r:id="rId90"/>
    <p:sldId id="406" r:id="rId91"/>
    <p:sldId id="407" r:id="rId92"/>
    <p:sldId id="408" r:id="rId93"/>
    <p:sldId id="409" r:id="rId94"/>
    <p:sldId id="410" r:id="rId95"/>
    <p:sldId id="411" r:id="rId96"/>
    <p:sldId id="412" r:id="rId97"/>
    <p:sldId id="413" r:id="rId98"/>
    <p:sldId id="414" r:id="rId99"/>
    <p:sldId id="415" r:id="rId100"/>
    <p:sldId id="416" r:id="rId101"/>
    <p:sldId id="417" r:id="rId102"/>
    <p:sldId id="418" r:id="rId103"/>
    <p:sldId id="419" r:id="rId104"/>
    <p:sldId id="420" r:id="rId105"/>
    <p:sldId id="421" r:id="rId106"/>
    <p:sldId id="422" r:id="rId107"/>
    <p:sldId id="423" r:id="rId108"/>
    <p:sldId id="424" r:id="rId109"/>
    <p:sldId id="425" r:id="rId110"/>
    <p:sldId id="426" r:id="rId111"/>
    <p:sldId id="427" r:id="rId112"/>
    <p:sldId id="428" r:id="rId113"/>
    <p:sldId id="429" r:id="rId114"/>
    <p:sldId id="430" r:id="rId115"/>
    <p:sldId id="431" r:id="rId116"/>
    <p:sldId id="432" r:id="rId117"/>
    <p:sldId id="433" r:id="rId118"/>
    <p:sldId id="434" r:id="rId119"/>
    <p:sldId id="435" r:id="rId120"/>
    <p:sldId id="436" r:id="rId121"/>
    <p:sldId id="437" r:id="rId122"/>
    <p:sldId id="438" r:id="rId123"/>
    <p:sldId id="439" r:id="rId124"/>
    <p:sldId id="440" r:id="rId125"/>
    <p:sldId id="441" r:id="rId126"/>
    <p:sldId id="442" r:id="rId127"/>
    <p:sldId id="443" r:id="rId128"/>
    <p:sldId id="444" r:id="rId129"/>
    <p:sldId id="445" r:id="rId130"/>
    <p:sldId id="446" r:id="rId131"/>
    <p:sldId id="447" r:id="rId132"/>
    <p:sldId id="448" r:id="rId133"/>
    <p:sldId id="449" r:id="rId134"/>
    <p:sldId id="450" r:id="rId135"/>
    <p:sldId id="451" r:id="rId136"/>
    <p:sldId id="452" r:id="rId137"/>
    <p:sldId id="453" r:id="rId138"/>
    <p:sldId id="454" r:id="rId139"/>
    <p:sldId id="455" r:id="rId140"/>
    <p:sldId id="456" r:id="rId141"/>
    <p:sldId id="457" r:id="rId142"/>
    <p:sldId id="458" r:id="rId143"/>
    <p:sldId id="459" r:id="rId144"/>
    <p:sldId id="460" r:id="rId145"/>
    <p:sldId id="461" r:id="rId146"/>
    <p:sldId id="462" r:id="rId147"/>
    <p:sldId id="463" r:id="rId148"/>
    <p:sldId id="464" r:id="rId149"/>
    <p:sldId id="465" r:id="rId150"/>
    <p:sldId id="466" r:id="rId151"/>
    <p:sldId id="467" r:id="rId152"/>
    <p:sldId id="468" r:id="rId153"/>
    <p:sldId id="469" r:id="rId154"/>
    <p:sldId id="470" r:id="rId155"/>
    <p:sldId id="471" r:id="rId156"/>
    <p:sldId id="472" r:id="rId157"/>
    <p:sldId id="473" r:id="rId158"/>
    <p:sldId id="474" r:id="rId159"/>
    <p:sldId id="475" r:id="rId160"/>
    <p:sldId id="476" r:id="rId161"/>
    <p:sldId id="477" r:id="rId162"/>
    <p:sldId id="478" r:id="rId163"/>
    <p:sldId id="479" r:id="rId164"/>
    <p:sldId id="480" r:id="rId165"/>
    <p:sldId id="481" r:id="rId166"/>
    <p:sldId id="482" r:id="rId167"/>
    <p:sldId id="483" r:id="rId168"/>
    <p:sldId id="484" r:id="rId169"/>
    <p:sldId id="485" r:id="rId170"/>
    <p:sldId id="486" r:id="rId171"/>
    <p:sldId id="487" r:id="rId172"/>
    <p:sldId id="488" r:id="rId173"/>
    <p:sldId id="489" r:id="rId174"/>
    <p:sldId id="490" r:id="rId175"/>
    <p:sldId id="491" r:id="rId176"/>
    <p:sldId id="492" r:id="rId177"/>
    <p:sldId id="493" r:id="rId178"/>
    <p:sldId id="494" r:id="rId179"/>
    <p:sldId id="495" r:id="rId180"/>
    <p:sldId id="496" r:id="rId181"/>
    <p:sldId id="497" r:id="rId182"/>
    <p:sldId id="498" r:id="rId183"/>
    <p:sldId id="499" r:id="rId184"/>
    <p:sldId id="500" r:id="rId185"/>
    <p:sldId id="501" r:id="rId186"/>
    <p:sldId id="502" r:id="rId187"/>
    <p:sldId id="503" r:id="rId188"/>
    <p:sldId id="504" r:id="rId189"/>
    <p:sldId id="505" r:id="rId190"/>
    <p:sldId id="506" r:id="rId191"/>
    <p:sldId id="507" r:id="rId192"/>
    <p:sldId id="508" r:id="rId193"/>
    <p:sldId id="509" r:id="rId194"/>
    <p:sldId id="510" r:id="rId195"/>
    <p:sldId id="511" r:id="rId196"/>
    <p:sldId id="512" r:id="rId197"/>
    <p:sldId id="513" r:id="rId198"/>
    <p:sldId id="514" r:id="rId199"/>
    <p:sldId id="515" r:id="rId200"/>
    <p:sldId id="516" r:id="rId201"/>
    <p:sldId id="517" r:id="rId202"/>
    <p:sldId id="518" r:id="rId203"/>
    <p:sldId id="519" r:id="rId204"/>
    <p:sldId id="520" r:id="rId205"/>
    <p:sldId id="521" r:id="rId206"/>
    <p:sldId id="522" r:id="rId207"/>
    <p:sldId id="523" r:id="rId208"/>
    <p:sldId id="524" r:id="rId209"/>
    <p:sldId id="525" r:id="rId210"/>
    <p:sldId id="526" r:id="rId211"/>
    <p:sldId id="527" r:id="rId212"/>
    <p:sldId id="528" r:id="rId213"/>
    <p:sldId id="529" r:id="rId214"/>
    <p:sldId id="530" r:id="rId215"/>
    <p:sldId id="531" r:id="rId216"/>
    <p:sldId id="532" r:id="rId217"/>
    <p:sldId id="533" r:id="rId218"/>
    <p:sldId id="534" r:id="rId219"/>
    <p:sldId id="535" r:id="rId220"/>
    <p:sldId id="536" r:id="rId221"/>
    <p:sldId id="537" r:id="rId222"/>
    <p:sldId id="538" r:id="rId223"/>
    <p:sldId id="539" r:id="rId2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428" autoAdjust="0"/>
  </p:normalViewPr>
  <p:slideViewPr>
    <p:cSldViewPr>
      <p:cViewPr>
        <p:scale>
          <a:sx n="60" d="100"/>
          <a:sy n="60" d="100"/>
        </p:scale>
        <p:origin x="-96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7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3E02F6-27FB-4F7C-A208-7675723B9C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36480-399C-4630-BC5A-D32175D65849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BCF9A-CA15-45A2-B0F0-DEF210A0ACC6}" type="slidenum">
              <a:rPr lang="en-US"/>
              <a:pPr/>
              <a:t>58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31F06-957C-4743-A69A-74A07188C2B4}" type="slidenum">
              <a:rPr lang="en-US"/>
              <a:pPr/>
              <a:t>59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2A81E-6E3B-41BA-A66E-E45B6D38FD3C}" type="slidenum">
              <a:rPr lang="en-US"/>
              <a:pPr/>
              <a:t>60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Stage 1: backend (supporting infrastructure)</a:t>
            </a:r>
          </a:p>
          <a:p>
            <a:pPr eaLnBrk="1" hangingPunct="1"/>
            <a:r>
              <a:rPr lang="en-US" smtClean="0">
                <a:latin typeface="Arial" charset="0"/>
              </a:rPr>
              <a:t>Stage 2: start working with business units (change, innovation etc.); value measured by business units e.g. business score cards.</a:t>
            </a:r>
          </a:p>
          <a:p>
            <a:pPr eaLnBrk="1" hangingPunct="1"/>
            <a:r>
              <a:rPr lang="en-US" smtClean="0">
                <a:latin typeface="Arial" charset="0"/>
              </a:rPr>
              <a:t>Stage 3: melding of business units and IS; value measured by firm performance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7FCA4-FB6D-46FB-9F94-0871B3F27216}" type="slidenum">
              <a:rPr lang="en-US"/>
              <a:pPr/>
              <a:t>62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F8F41-39AC-44D1-B45F-A6F5C01434A1}" type="slidenum">
              <a:rPr lang="en-US"/>
              <a:pPr/>
              <a:t>63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Jeanne Ross (MIT) and David Feeny (Oxford)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0C9A3-B04B-4873-A40A-722E8789AB85}" type="slidenum">
              <a:rPr lang="en-US"/>
              <a:pPr/>
              <a:t>67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ED8EA-6EF4-40F9-BF28-C68B8647CBAE}" type="slidenum">
              <a:rPr lang="en-US"/>
              <a:pPr/>
              <a:t>69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66710-8263-488E-86ED-65C651D2AAF7}" type="slidenum">
              <a:rPr lang="en-US"/>
              <a:pPr/>
              <a:t>70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C04C5-86C0-423E-8ED3-46787235B7B1}" type="slidenum">
              <a:rPr lang="en-US"/>
              <a:pPr/>
              <a:t>72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Champion: someone (outside of department) with a vision who gets it implemented by obtaining the funding, pushing project over hurdles, putting his or her reputation on the line, and taking on the project risks.</a:t>
            </a:r>
          </a:p>
          <a:p>
            <a:pPr eaLnBrk="1" hangingPunct="1"/>
            <a:r>
              <a:rPr lang="en-US" smtClean="0">
                <a:latin typeface="Arial" charset="0"/>
              </a:rPr>
              <a:t>Boundary spanner: suitable for business processes and streams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2DBF3-A700-4CC6-B028-89BEBDDCF6AF}" type="slidenum">
              <a:rPr lang="en-US"/>
              <a:pPr/>
              <a:t>73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AE351-AA92-41CB-8DB1-E0B0D5E1F9AF}" type="slidenum">
              <a:rPr lang="en-US"/>
              <a:pPr/>
              <a:t>45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49419-FDD7-46D9-824E-29566A3C5288}" type="slidenum">
              <a:rPr lang="en-US"/>
              <a:pPr/>
              <a:t>75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84B59-30C7-4BAC-829F-03DD01892164}" type="slidenum">
              <a:rPr lang="en-US"/>
              <a:pPr/>
              <a:t>76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8DCBA-0F42-43B6-BD4D-567CD8B882D5}" type="slidenum">
              <a:rPr lang="en-US"/>
              <a:pPr/>
              <a:t>77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EB385-D1F1-4B12-8ECD-6F45C5210F14}" type="slidenum">
              <a:rPr lang="en-US"/>
              <a:pPr/>
              <a:t>81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D5D87-D925-48F8-9320-3ACF4A1EB093}" type="slidenum">
              <a:rPr lang="en-US"/>
              <a:pPr/>
              <a:t>84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C4968-8BD1-46CF-B4B9-6DEB0CD186C8}" type="slidenum">
              <a:rPr lang="en-US"/>
              <a:pPr/>
              <a:t>88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3332D-19DC-41EB-B705-ABDE91F2E8EA}" type="slidenum">
              <a:rPr lang="en-US"/>
              <a:pPr/>
              <a:t>89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E7FDD-807F-4EC3-A5CA-7453056653D3}" type="slidenum">
              <a:rPr lang="en-US"/>
              <a:pPr/>
              <a:t>90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F2242-DB0B-4B6B-8FB2-197C55D8E66C}" type="slidenum">
              <a:rPr lang="en-US"/>
              <a:pPr/>
              <a:t>91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323BB-AE76-4819-A38A-4C47D685CAFA}" type="slidenum">
              <a:rPr lang="en-US"/>
              <a:pPr/>
              <a:t>92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4ECA5-E4CF-426C-A5BA-8B0C684B1C19}" type="slidenum">
              <a:rPr lang="en-US"/>
              <a:pPr/>
              <a:t>47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A93B1-7C82-4257-9F13-1DB3B3C687A5}" type="slidenum">
              <a:rPr lang="en-US"/>
              <a:pPr/>
              <a:t>94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6F057-EA96-415C-BB07-A920D192C26E}" type="slidenum">
              <a:rPr lang="en-US"/>
              <a:pPr/>
              <a:t>95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DE761-35DE-4FA1-A0B3-7B26EF70ABCB}" type="slidenum">
              <a:rPr lang="en-US"/>
              <a:pPr/>
              <a:t>96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25061-57CD-4638-8D05-EE7EFB3A94FC}" type="slidenum">
              <a:rPr lang="en-US"/>
              <a:pPr/>
              <a:t>97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48520-DCC2-428B-A70D-C0F94D141F71}" type="slidenum">
              <a:rPr lang="en-US"/>
              <a:pPr/>
              <a:t>98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3A175-8968-4D3F-9564-662723BCF466}" type="slidenum">
              <a:rPr lang="en-US"/>
              <a:pPr/>
              <a:t>99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4BE72-BA93-4756-9EEB-77D1771CE6DB}" type="slidenum">
              <a:rPr lang="en-US"/>
              <a:pPr/>
              <a:t>101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5F635-4F76-428C-A053-62F2C46D0FE8}" type="slidenum">
              <a:rPr lang="en-US"/>
              <a:pPr/>
              <a:t>133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7507F-4BD9-49D9-9C1F-39FF22B9DB71}" type="slidenum">
              <a:rPr lang="en-US"/>
              <a:pPr/>
              <a:t>134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D5F31-3A8F-4B72-A73E-921382DDF412}" type="slidenum">
              <a:rPr lang="en-US"/>
              <a:pPr/>
              <a:t>135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6D248-D8ED-4D19-997F-0E36405698E3}" type="slidenum">
              <a:rPr lang="en-US"/>
              <a:pPr/>
              <a:t>49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429C3-FEBA-4A88-81EE-A6797E82C4E1}" type="slidenum">
              <a:rPr lang="en-US"/>
              <a:pPr/>
              <a:t>136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7BFDB-257C-44A0-8E6E-4550EDA08952}" type="slidenum">
              <a:rPr lang="en-US"/>
              <a:pPr/>
              <a:t>137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72DC2-0801-49B9-B165-A94F17050452}" type="slidenum">
              <a:rPr lang="en-US"/>
              <a:pPr/>
              <a:t>138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86BC5-EE66-42B8-A377-12B12A83784A}" type="slidenum">
              <a:rPr lang="en-US"/>
              <a:pPr/>
              <a:t>140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D1E69-0B67-45A3-AACC-86DD888ED772}" type="slidenum">
              <a:rPr lang="en-US"/>
              <a:pPr/>
              <a:t>141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BD8E6-9406-4367-BAFF-7A00393DFE57}" type="slidenum">
              <a:rPr lang="en-US"/>
              <a:pPr/>
              <a:t>142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31D94-3FF7-45CA-A622-28D66FFE9F73}" type="slidenum">
              <a:rPr lang="en-US"/>
              <a:pPr/>
              <a:t>143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CBAD6-A1AD-42E4-BB2C-A19BC95191AE}" type="slidenum">
              <a:rPr lang="en-US"/>
              <a:pPr/>
              <a:t>145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002BB-6265-4817-8268-765487B1CF95}" type="slidenum">
              <a:rPr lang="en-US"/>
              <a:pPr/>
              <a:t>146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66B19-206E-43A3-B69B-791296CF4A8A}" type="slidenum">
              <a:rPr lang="en-US"/>
              <a:pPr/>
              <a:t>149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E65A2-5AFA-4BA0-A16F-A08F62FE8251}" type="slidenum">
              <a:rPr lang="en-US"/>
              <a:pPr/>
              <a:t>50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1EE31-7A0A-41D3-87D8-F74E428EF81F}" type="slidenum">
              <a:rPr lang="en-US"/>
              <a:pPr/>
              <a:t>150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D55C6-593E-4791-B41F-B557A4601FA6}" type="slidenum">
              <a:rPr lang="en-US"/>
              <a:pPr/>
              <a:t>151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Skandia Future Centers</a:t>
            </a:r>
          </a:p>
          <a:p>
            <a:pPr eaLnBrk="1" hangingPunct="1"/>
            <a:r>
              <a:rPr lang="en-US" smtClean="0">
                <a:latin typeface="Arial" charset="0"/>
              </a:rPr>
              <a:t>An incubator for testing ideas on IT social relationships, and networking for holding company 150-year-old financial service Skandia Group</a:t>
            </a: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F5A12-FF87-44A7-9727-8435B73FEAB9}" type="slidenum">
              <a:rPr lang="en-US"/>
              <a:pPr/>
              <a:t>152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9D22B-A02D-44A9-ADC5-DD37F20433B2}" type="slidenum">
              <a:rPr lang="en-US"/>
              <a:pPr/>
              <a:t>153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7FC0C-E021-45FF-AE4C-8E442B62B0E0}" type="slidenum">
              <a:rPr lang="en-US"/>
              <a:pPr/>
              <a:t>155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E4CDFF-3836-43EC-AB07-3D150CF883AF}" type="slidenum">
              <a:rPr lang="en-US"/>
              <a:pPr/>
              <a:t>156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DP: Data processing era</a:t>
            </a:r>
          </a:p>
          <a:p>
            <a:pPr eaLnBrk="1" hangingPunct="1"/>
            <a:r>
              <a:rPr lang="en-US" smtClean="0">
                <a:latin typeface="Arial" charset="0"/>
              </a:rPr>
              <a:t>Micro: PC era</a:t>
            </a:r>
          </a:p>
          <a:p>
            <a:pPr eaLnBrk="1" hangingPunct="1"/>
            <a:r>
              <a:rPr lang="en-US" smtClean="0">
                <a:latin typeface="Arial" charset="0"/>
              </a:rPr>
              <a:t>Network: Internet era</a:t>
            </a:r>
          </a:p>
          <a:p>
            <a:pPr eaLnBrk="1" hangingPunct="1"/>
            <a:r>
              <a:rPr lang="en-US" smtClean="0">
                <a:latin typeface="Arial" charset="0"/>
              </a:rPr>
              <a:t>Key function of Stages Framework is to help in the understanding where the technology resides on the organizational learning curve, which effect IS policies.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7EAF1-A270-4C9D-BE08-9D207C9F0A47}" type="slidenum">
              <a:rPr lang="en-US"/>
              <a:pPr/>
              <a:t>157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Temporal organizational factors: areas of activities that normally do not warrant concern but are currently unacceptable and require attention.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B37A7A-069F-48B5-94D0-AB4EB7B2BCC2}" type="slidenum">
              <a:rPr lang="en-US"/>
              <a:pPr/>
              <a:t>158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Temporal organizational factors: areas of activities that normally do not warrant concern but are currently unacceptable and require attention.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774A-0A18-4669-9EBB-108C8F6C940E}" type="slidenum">
              <a:rPr lang="en-US"/>
              <a:pPr/>
              <a:t>160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83AE4-71C5-45AB-B83E-596A41E2EF15}" type="slidenum">
              <a:rPr lang="en-US"/>
              <a:pPr/>
              <a:t>53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710F1-77FB-4CA1-A19A-61ED5EE61B81}" type="slidenum">
              <a:rPr lang="en-US"/>
              <a:pPr/>
              <a:t>161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The Internet is not an industry!</a:t>
            </a:r>
          </a:p>
          <a:p>
            <a:pPr eaLnBrk="1" hangingPunct="1"/>
            <a:r>
              <a:rPr lang="en-US" smtClean="0">
                <a:latin typeface="Arial" charset="0"/>
              </a:rPr>
              <a:t>Five Forces Analysis to help determine entry into a particular industry.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57167-1AC9-4D6B-96A7-141911032E7E}" type="slidenum">
              <a:rPr lang="en-US"/>
              <a:pPr/>
              <a:t>162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8D21B-68F6-488D-8013-1197DFF2B320}" type="slidenum">
              <a:rPr lang="en-US"/>
              <a:pPr/>
              <a:t>163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Arial" charset="0"/>
              </a:rPr>
              <a:t>Receiving and handling inputs</a:t>
            </a:r>
          </a:p>
          <a:p>
            <a:pPr marL="228600" indent="-228600" eaLnBrk="1" hangingPunct="1"/>
            <a:r>
              <a:rPr lang="en-US" smtClean="0">
                <a:latin typeface="Arial" charset="0"/>
              </a:rPr>
              <a:t>2. Converting inputs into products and services</a:t>
            </a:r>
          </a:p>
          <a:p>
            <a:pPr marL="228600" indent="-228600" eaLnBrk="1" hangingPunct="1"/>
            <a:r>
              <a:rPr lang="en-US" smtClean="0">
                <a:latin typeface="Arial" charset="0"/>
              </a:rPr>
              <a:t>3. Collect, store and  distribute the product/service to customers</a:t>
            </a:r>
          </a:p>
          <a:p>
            <a:pPr marL="228600" indent="-228600" eaLnBrk="1" hangingPunct="1"/>
            <a:r>
              <a:rPr lang="en-US" smtClean="0">
                <a:latin typeface="Arial" charset="0"/>
              </a:rPr>
              <a:t>4. The means/incentives for customers to buy the product/service</a:t>
            </a:r>
          </a:p>
          <a:p>
            <a:pPr marL="228600" indent="-228600" eaLnBrk="1" hangingPunct="1"/>
            <a:r>
              <a:rPr lang="en-US" smtClean="0">
                <a:latin typeface="Arial" charset="0"/>
              </a:rPr>
              <a:t>5. Enhancement/maintenance of the value of the product/service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34C3B-B85A-4C60-B6A8-29939E7847AA}" type="slidenum">
              <a:rPr lang="en-US"/>
              <a:pPr/>
              <a:t>164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3CA72-9C39-44F7-9C4D-E8CAF33DE6CE}" type="slidenum">
              <a:rPr lang="en-US"/>
              <a:pPr/>
              <a:t>167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8F399-FEB0-46F4-9D2A-181BEC733166}" type="slidenum">
              <a:rPr lang="en-US"/>
              <a:pPr/>
              <a:t>168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Arial" charset="0"/>
              </a:rPr>
              <a:t>Increase productivity; aimed at grassroots level (e.g. business via Internet)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Arial" charset="0"/>
              </a:rPr>
              <a:t>Re-engineering work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Arial" charset="0"/>
              </a:rPr>
              <a:t>Test new ideas and technologies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Arial" charset="0"/>
              </a:rPr>
              <a:t>Potentially huge impact on business if a success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19091-0666-451B-80FE-791CF1656F5D}" type="slidenum">
              <a:rPr lang="en-US"/>
              <a:pPr/>
              <a:t>170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6233D-480E-49BF-8BCE-CE3AD137B96F}" type="slidenum">
              <a:rPr lang="en-US"/>
              <a:pPr/>
              <a:t>171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37A5E-BB8E-47FC-A585-3BA3F4AB1664}" type="slidenum">
              <a:rPr lang="en-US"/>
              <a:pPr/>
              <a:t>173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C2A20-B4A0-4BA7-9A9A-27EE04A52B0A}" type="slidenum">
              <a:rPr lang="en-US"/>
              <a:pPr/>
              <a:t>175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53D2E-5CF9-4476-B040-0566D7C5EEA5}" type="slidenum">
              <a:rPr lang="en-US"/>
              <a:pPr/>
              <a:t>55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6AC83-8897-4577-A0D2-8477C0DB4300}" type="slidenum">
              <a:rPr lang="en-US"/>
              <a:pPr/>
              <a:t>176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8C5CA-533D-4E65-8676-B3A5BDA113BE}" type="slidenum">
              <a:rPr lang="en-US"/>
              <a:pPr/>
              <a:t>177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1F87C-A66F-4F49-97F9-0BC30E1A9C48}" type="slidenum">
              <a:rPr lang="en-US"/>
              <a:pPr/>
              <a:t>178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9A4AD-7FCB-4F48-AA0D-66CD58A3910D}" type="slidenum">
              <a:rPr lang="en-US"/>
              <a:pPr/>
              <a:t>185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21503-0369-4050-91BF-B9CCBDEBBB5A}" type="slidenum">
              <a:rPr lang="en-US"/>
              <a:pPr/>
              <a:t>186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EF2EF-52D2-4A57-9712-24A6DD1EE5C4}" type="slidenum">
              <a:rPr lang="en-US"/>
              <a:pPr/>
              <a:t>187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3A4F8-E43B-479F-A292-03D5E4E8AC5A}" type="slidenum">
              <a:rPr lang="en-US"/>
              <a:pPr/>
              <a:t>189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BAE17-C545-457C-A32E-F3252A333AF0}" type="slidenum">
              <a:rPr lang="en-US"/>
              <a:pPr/>
              <a:t>190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33DA5-1D3D-4B00-9DF2-8FB12E62C391}" type="slidenum">
              <a:rPr lang="en-US"/>
              <a:pPr/>
              <a:t>191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D8964-4F01-427C-A464-9FEC119BE1CC}" type="slidenum">
              <a:rPr lang="en-US"/>
              <a:pPr/>
              <a:t>192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A1FF9-7084-4777-8F6B-D25F76779375}" type="slidenum">
              <a:rPr lang="en-US"/>
              <a:pPr/>
              <a:t>56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AB54-0267-461E-AA2F-771689A91B74}" type="slidenum">
              <a:rPr lang="en-US"/>
              <a:pPr/>
              <a:t>193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2577-D495-4664-8ABD-9BF9CF63331B}" type="slidenum">
              <a:rPr lang="en-US"/>
              <a:pPr/>
              <a:t>194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45CA6-B419-49AC-9378-ADA714E3BDEB}" type="slidenum">
              <a:rPr lang="en-US"/>
              <a:pPr/>
              <a:t>196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A8D44-E934-404C-AEF3-07E49C89DC3D}" type="slidenum">
              <a:rPr lang="en-US"/>
              <a:pPr/>
              <a:t>197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1F487-1A9C-4AC4-BD47-BC2C4C580C8B}" type="slidenum">
              <a:rPr lang="en-US"/>
              <a:pPr/>
              <a:t>200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Add more nodes without much disruption to entire computing system</a:t>
            </a:r>
          </a:p>
          <a:p>
            <a:pPr eaLnBrk="1" hangingPunct="1"/>
            <a:r>
              <a:rPr lang="en-US" smtClean="0">
                <a:latin typeface="Arial" charset="0"/>
              </a:rPr>
              <a:t>Does not have to go through corporate server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39B8E-A5D5-4AB0-B302-814C8B12463B}" type="slidenum">
              <a:rPr lang="en-US"/>
              <a:pPr/>
              <a:t>201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D4661-582E-49E3-92A5-A95157ACAC3F}" type="slidenum">
              <a:rPr lang="en-US"/>
              <a:pPr/>
              <a:t>202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867E8-FFA4-43D9-AA23-FA9CE3764E2D}" type="slidenum">
              <a:rPr lang="en-US"/>
              <a:pPr/>
              <a:t>203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4A0E6-EBBD-4D74-8BC8-B0C1C6C35049}" type="slidenum">
              <a:rPr lang="en-US"/>
              <a:pPr/>
              <a:t>204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21543-01C2-4B95-8D66-660B569B6830}" type="slidenum">
              <a:rPr lang="en-US"/>
              <a:pPr/>
              <a:t>205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15133-05BD-40FC-8758-E91BE0EC85C9}" type="slidenum">
              <a:rPr lang="en-US"/>
              <a:pPr/>
              <a:t>57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C9B6C-7D7A-40B1-8354-14512E43D971}" type="slidenum">
              <a:rPr lang="en-US"/>
              <a:pPr/>
              <a:t>206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98028-2F4B-499E-BB3B-7C3E02E1C937}" type="slidenum">
              <a:rPr lang="en-US"/>
              <a:pPr/>
              <a:t>207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B1999-099C-4AEB-938E-774A5B73AD6F}" type="slidenum">
              <a:rPr lang="en-US"/>
              <a:pPr/>
              <a:t>210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3F9E8-4887-49A0-A174-426F78ACEBDE}" type="slidenum">
              <a:rPr lang="en-US"/>
              <a:pPr/>
              <a:t>211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376B4-6CFA-4888-B374-D34D65B274E7}" type="slidenum">
              <a:rPr lang="en-US"/>
              <a:pPr/>
              <a:t>212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E5ED7-0CA5-4D91-A3F5-2566F7C3C816}" type="slidenum">
              <a:rPr lang="en-US"/>
              <a:pPr/>
              <a:t>213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018CB-16E5-49F7-BED8-AA0BF64FF074}" type="slidenum">
              <a:rPr lang="en-US"/>
              <a:pPr/>
              <a:t>214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97BEA-557B-4206-BBE8-925B93D59CC7}" type="slidenum">
              <a:rPr lang="en-US"/>
              <a:pPr/>
              <a:t>217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F2C95-6C42-41F3-9610-9BF6E6C8D0F3}" type="slidenum">
              <a:rPr lang="en-US"/>
              <a:pPr/>
              <a:t>220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ＭＳ Ｐゴシック" pitchFamily="-106" charset="-128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ＭＳ Ｐゴシック" pitchFamily="-106" charset="-128"/>
            </a:endParaRPr>
          </a:p>
        </p:txBody>
      </p:sp>
      <p:sp>
        <p:nvSpPr>
          <p:cNvPr id="38" name="Rectangle 41"/>
          <p:cNvSpPr>
            <a:spLocks noChangeArrowheads="1"/>
          </p:cNvSpPr>
          <p:nvPr userDrawn="1"/>
        </p:nvSpPr>
        <p:spPr bwMode="auto">
          <a:xfrm>
            <a:off x="2362200" y="6553200"/>
            <a:ext cx="464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eaLnBrk="1" hangingPunct="1"/>
            <a:r>
              <a:rPr lang="en-US" sz="1300"/>
              <a:t>© 2009 Pearson Education, Inc. Publishing as Prentice Hall</a:t>
            </a:r>
          </a:p>
          <a:p>
            <a:pPr algn="ctr" eaLnBrk="1" hangingPunct="1"/>
            <a:endParaRPr lang="en-US" sz="13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-106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98566-1F5D-457E-B08B-0E28781C37A7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7071D-E381-453F-A47A-E3749081C2E4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BDFC19EF-107F-410A-97E2-B1AC52071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CB8AC-B9B1-4BF6-8EB5-20CA3C1265C5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12D8AEE-568E-4AD3-AAA2-2F3294D83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25866-7379-4F48-A52A-78488E757997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DB62181-3842-4A1B-B18F-3D8D3A9C5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B882F-A2D3-45A5-B37F-3EE5C4FD06D7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D803B0C-A85C-407E-B6F7-7D702EAC2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9D19D-4427-4A59-81EC-4A03B21DEAC4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915B3FE6-E1C0-438A-AEF8-C7A2136DE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0D1CF-EB2C-4190-AA16-FB6BB47486B8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0546276B-BF44-4C62-A936-5A40692851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AB055-40CC-4D65-9DB6-5C9473F7A57E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B15D5592-25C2-4123-BAA0-AEA19AE7EB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887F7-A9BD-46DC-8726-24369E65065F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F8A60EB-91D5-4F45-BAAC-976CA6D95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05D4-865B-419E-98E2-F4E3F69F7900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61A0F6B-9543-4BEB-B9A2-ECDB15805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B25D5-CA80-40D5-A491-72A9C29D1A6F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DE6662EE-A20C-467C-AAD8-C0F11FF4E0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ＭＳ Ｐゴシック" pitchFamily="-106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5438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F0CC7D5-2CB6-4F04-A0CB-9D146E33C16A}" type="datetime1">
              <a:rPr lang="en-US"/>
              <a:pPr/>
              <a:t>2/12/2012</a:t>
            </a:fld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r>
              <a:rPr lang="en-US"/>
              <a:t>1-</a:t>
            </a:r>
            <a:fld id="{6DEEBF28-E07E-4FC3-BCDE-C952FA946D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3109" name="Rectangle 40"/>
          <p:cNvSpPr>
            <a:spLocks noChangeArrowheads="1"/>
          </p:cNvSpPr>
          <p:nvPr userDrawn="1"/>
        </p:nvSpPr>
        <p:spPr bwMode="auto">
          <a:xfrm>
            <a:off x="2362200" y="6553200"/>
            <a:ext cx="464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eaLnBrk="1" hangingPunct="1"/>
            <a:r>
              <a:rPr lang="en-US" sz="1300"/>
              <a:t>© 2009 Pearson Education, Inc. Publishing as Prentice Hall</a:t>
            </a:r>
          </a:p>
          <a:p>
            <a:pPr algn="ctr" eaLnBrk="1" hangingPunct="1"/>
            <a:endParaRPr 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ＭＳ Ｐゴシック" pitchFamily="-106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nce.com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Information Systems Management in the Global Economy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894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900" b="1" smtClean="0"/>
              <a:t>Chapter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Information Systems Management in Practice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8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64BD5C74-515D-42A4-868C-A999C77C28A9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Little History cont’d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1970s: </a:t>
            </a:r>
            <a:r>
              <a:rPr lang="en-US" i="1" smtClean="0"/>
              <a:t>Database management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Operational efficiency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Structured Query Language (SQL) first developed by IBM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Oracle and SAP emerged as key players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1980s: </a:t>
            </a:r>
            <a:r>
              <a:rPr lang="en-US" i="1" smtClean="0"/>
              <a:t>Personal Computer (PC), decision support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Office automation (OA) and decision-making</a:t>
            </a:r>
            <a:endParaRPr lang="en-US" i="1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IBM released first PC (hardware) with Microsoft MS-DOS operating system (software)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813F4592-B704-4B75-AD5E-5F2539967942}" type="slidenum">
              <a:rPr lang="en-US"/>
              <a:pPr/>
              <a:t>100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Strategic Uses of Information Systems</a:t>
            </a:r>
          </a:p>
        </p:txBody>
      </p:sp>
      <p:pic>
        <p:nvPicPr>
          <p:cNvPr id="26627" name="Picture 4" descr="fig3-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46275"/>
            <a:ext cx="8229600" cy="38719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F75D3989-5910-49A6-8922-D65C9E7BA284}" type="slidenum">
              <a:rPr lang="en-US"/>
              <a:pPr/>
              <a:t>101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History of Strategic Uses of IT cont’d</a:t>
            </a:r>
            <a:endParaRPr lang="en-US" b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Mid to late 1990s: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Integration of Internet into e-business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Dotcom downward spiral began in 1999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E-business skepticism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Early 2000s: Back to business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Leverage traditional operations by using Internet to work more closely with others (working across)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2005 onwards: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Working inwards, outwards and across to achieve competitive 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2008: Putting IT in the forefront of business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C0E95ABC-8DD7-4809-BC5D-F12BDD5EE992}" type="slidenum">
              <a:rPr lang="en-US"/>
              <a:pPr/>
              <a:t>102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Whither the Internet Revolution?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Despite dot com bust in 2001, Internet technology is more pervasive</a:t>
            </a:r>
          </a:p>
          <a:p>
            <a:pPr lvl="1" eaLnBrk="1" hangingPunct="1"/>
            <a:r>
              <a:rPr lang="en-US" smtClean="0"/>
              <a:t>Wikis, blogs, instant messaging</a:t>
            </a:r>
          </a:p>
          <a:p>
            <a:pPr eaLnBrk="1" hangingPunct="1"/>
            <a:r>
              <a:rPr lang="en-US" smtClean="0"/>
              <a:t>Arrangements of Internet use is key</a:t>
            </a:r>
          </a:p>
          <a:p>
            <a:pPr lvl="1" eaLnBrk="1" hangingPunct="1"/>
            <a:r>
              <a:rPr lang="en-US" smtClean="0"/>
              <a:t>Internet-driven business innovations</a:t>
            </a:r>
          </a:p>
          <a:p>
            <a:pPr lvl="2" eaLnBrk="1" hangingPunct="1"/>
            <a:r>
              <a:rPr lang="en-US" smtClean="0"/>
              <a:t>Interconnection of businesses will be the revolution?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E1813E39-292B-4860-B386-CF6299C06FEE}" type="slidenum">
              <a:rPr lang="en-US"/>
              <a:pPr/>
              <a:t>103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Cheap and Disruptive Revolution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CIOs are shifting from buying expensive proprietary hardware to cheap generic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Google runs on 100,000 cheap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 it till it breaks and then discard (no maintenance)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Other aspects of “cheap”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Labor outsourcing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Free open-source software vs. expensive proprietary products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Telecommunications (e.g., VoIP)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FCFAEC95-4C2C-4949-AD26-6E246FC9A075}" type="slidenum">
              <a:rPr lang="en-US"/>
              <a:pPr/>
              <a:t>104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808038"/>
          </a:xfrm>
        </p:spPr>
        <p:txBody>
          <a:bodyPr/>
          <a:lstStyle/>
          <a:p>
            <a:pPr eaLnBrk="1" hangingPunct="1"/>
            <a:r>
              <a:rPr lang="en-US" dirty="0" smtClean="0"/>
              <a:t>Episode Two: Profitability Strikes Back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Never ignore business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Leveraging Internet to increase business value proposition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 Internet to complement business strategy (core competencies) and not replace it </a:t>
            </a:r>
            <a:r>
              <a:rPr lang="en-US" i="1" smtClean="0"/>
              <a:t>(</a:t>
            </a:r>
            <a:r>
              <a:rPr lang="en-US" smtClean="0"/>
              <a:t>Michael Porter,</a:t>
            </a:r>
            <a:r>
              <a:rPr lang="en-US" i="1" smtClean="0"/>
              <a:t> Strategy and the Internet)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Focus on building profitability instead of pursuing market share (customers) indiscriminately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smtClean="0"/>
              <a:t>MyFace.com</a:t>
            </a:r>
            <a:r>
              <a:rPr lang="en-US" smtClean="0"/>
              <a:t> still figuring out how to make money from 60 million plus members worldwide (</a:t>
            </a:r>
            <a:r>
              <a:rPr lang="en-US" i="1" smtClean="0"/>
              <a:t>Businessweek</a:t>
            </a:r>
            <a:r>
              <a:rPr lang="en-US" smtClean="0"/>
              <a:t>, March 10, 2008)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4092F636-C136-429E-B89F-E931575F5AB4}" type="slidenum">
              <a:rPr lang="en-US"/>
              <a:pPr/>
              <a:t>105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Episode Three: Internet-Enabled Mass Customization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Internet has changed the nature of consumerism (“long-tail” phenomenon)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Shift from concentration of small number of mainstream products and markets to large number of previously unattended niches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Less need to offer one-size-fits-all products and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Mass-customization and even personalization is the future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e.g., Apple iTunes, mobile phone applets, YouTube 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034FEAEE-F8EC-4B68-9B51-489358DE6B6A}" type="slidenum">
              <a:rPr lang="en-US"/>
              <a:pPr/>
              <a:t>106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Grainger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Case Example: Using Internet to complement your strategy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Distributor of all sorts of non-production products (800,000) to companies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Customers who purchase online also purchase through traditional channels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Physical sites make online presence more valuable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Fast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Continue publishing paper catalogue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Receives surge of online orders each issue of new paper catalog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07B42256-49B7-43B9-AAA9-B31DFD6AE0E9}" type="slidenum">
              <a:rPr lang="en-US"/>
              <a:pPr/>
              <a:t>107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808038"/>
          </a:xfrm>
        </p:spPr>
        <p:txBody>
          <a:bodyPr/>
          <a:lstStyle/>
          <a:p>
            <a:pPr eaLnBrk="1" hangingPunct="1"/>
            <a:r>
              <a:rPr lang="en-US" smtClean="0"/>
              <a:t>Episode One Revisited: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Is rapid growth strategy of dot coms during 1993-2000 period necessarily a bad one?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First-mover advantage crucial since IT innovation is short-lived (Carr, 2004) to achieve other sources of competitive advantage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Internet facilitates accelerated online business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Wide access to a public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Standard communication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Standard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Achieve growth and market share then seek profitability or vice versa (traditional)?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63235E4B-2359-423F-BB52-051A55DED215}" type="slidenum">
              <a:rPr lang="en-US"/>
              <a:pPr/>
              <a:t>108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IT Still Matter?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Nicholas Carr: IT a utility (like electricity)</a:t>
            </a:r>
          </a:p>
          <a:p>
            <a:pPr lvl="1" eaLnBrk="1" hangingPunct="1"/>
            <a:r>
              <a:rPr lang="en-US" smtClean="0"/>
              <a:t>Ubiquitous</a:t>
            </a:r>
          </a:p>
          <a:p>
            <a:pPr lvl="2" eaLnBrk="1" hangingPunct="1"/>
            <a:r>
              <a:rPr lang="en-US" smtClean="0"/>
              <a:t>No sustainable competitive advantage</a:t>
            </a:r>
          </a:p>
          <a:p>
            <a:pPr eaLnBrk="1" hangingPunct="1"/>
            <a:r>
              <a:rPr lang="en-US" smtClean="0"/>
              <a:t>Proponents: IT enables innovation, segmentation and differentiation</a:t>
            </a:r>
          </a:p>
          <a:p>
            <a:pPr lvl="1" eaLnBrk="1" hangingPunct="1"/>
            <a:r>
              <a:rPr lang="en-US" smtClean="0"/>
              <a:t>IT systems (software) infinitely configurable</a:t>
            </a:r>
          </a:p>
          <a:p>
            <a:pPr lvl="2" eaLnBrk="1" hangingPunct="1"/>
            <a:r>
              <a:rPr lang="en-US" smtClean="0"/>
              <a:t>Creativity</a:t>
            </a:r>
          </a:p>
          <a:p>
            <a:pPr lvl="2" eaLnBrk="1" hangingPunct="1"/>
            <a:r>
              <a:rPr lang="en-US" smtClean="0"/>
              <a:t>Management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C4A011A7-6EA0-4BAC-982E-75F47C03C48A}" type="slidenum">
              <a:rPr lang="en-US"/>
              <a:pPr/>
              <a:t>109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Inward: Business-to-Employee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an Intranet</a:t>
            </a:r>
          </a:p>
          <a:p>
            <a:pPr lvl="1" eaLnBrk="1" hangingPunct="1"/>
            <a:r>
              <a:rPr lang="en-US" dirty="0" smtClean="0"/>
              <a:t>Intranets are private company networks that use Internet technologies and protocols to reach employees</a:t>
            </a:r>
          </a:p>
          <a:p>
            <a:pPr lvl="1" eaLnBrk="1" hangingPunct="1"/>
            <a:r>
              <a:rPr lang="en-US" dirty="0" smtClean="0"/>
              <a:t>Benefits of Intranet</a:t>
            </a:r>
          </a:p>
          <a:p>
            <a:pPr lvl="2" eaLnBrk="1" hangingPunct="1"/>
            <a:r>
              <a:rPr lang="en-US" dirty="0" smtClean="0"/>
              <a:t>More efficient and cost-effective way to provide access to company information</a:t>
            </a:r>
          </a:p>
          <a:p>
            <a:pPr lvl="3" eaLnBrk="1" hangingPunct="1"/>
            <a:r>
              <a:rPr lang="en-US" dirty="0" smtClean="0"/>
              <a:t>24/7 availability, dummy-proof browser interface, easier development and less maintenance ($), faster updates, information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3A9D96F6-73BF-45EA-BD77-AF8E9D1759F4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Little History cont’d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1990s: </a:t>
            </a:r>
            <a:r>
              <a:rPr lang="en-US" i="1" smtClean="0"/>
              <a:t>Internet and Enterprise Resource 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Global communication and exponential growth in use of computers for OA and networking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/>
              <a:t>Microsoft Windows and Office Suite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/>
              <a:t>Email, instant messaging, World Wide Web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2000s: </a:t>
            </a:r>
            <a:r>
              <a:rPr lang="en-US" i="1" smtClean="0"/>
              <a:t>Internet and Social Fabric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Global coordination and cooperation (strategic partnerships) within and between businesses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/>
              <a:t>Web services, e-supply chains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/>
              <a:t>Social computing for business applications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5BD35390-A23E-43F7-8471-11CE53F634D3}" type="slidenum">
              <a:rPr lang="en-US"/>
              <a:pPr/>
              <a:t>110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Intranet Architecture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36675"/>
            <a:ext cx="603408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3B75A1B6-7C12-4879-8C74-4952242F71BA}" type="slidenum">
              <a:rPr lang="en-US"/>
              <a:pPr/>
              <a:t>111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 Energy Power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Case Example: Building an Intranet</a:t>
            </a:r>
          </a:p>
          <a:p>
            <a:pPr eaLnBrk="1" hangingPunct="1"/>
            <a:r>
              <a:rPr lang="en-US" sz="2600" smtClean="0"/>
              <a:t>Internal survey </a:t>
            </a:r>
          </a:p>
          <a:p>
            <a:pPr lvl="1" eaLnBrk="1" hangingPunct="1"/>
            <a:r>
              <a:rPr lang="en-US" sz="2200" smtClean="0"/>
              <a:t>Sales force spending more time in office (searching for information) than outside with their customers</a:t>
            </a:r>
          </a:p>
          <a:p>
            <a:pPr eaLnBrk="1" hangingPunct="1"/>
            <a:r>
              <a:rPr lang="en-US" sz="2600" smtClean="0"/>
              <a:t>Built Web-based sales portal</a:t>
            </a:r>
          </a:p>
          <a:p>
            <a:pPr lvl="1" eaLnBrk="1" hangingPunct="1"/>
            <a:r>
              <a:rPr lang="en-US" sz="2200" smtClean="0"/>
              <a:t>Internal data</a:t>
            </a:r>
          </a:p>
          <a:p>
            <a:pPr lvl="2" eaLnBrk="1" hangingPunct="1"/>
            <a:r>
              <a:rPr lang="en-US" sz="2100" smtClean="0"/>
              <a:t>Sales, parts, pricing, inventory, customers etc.</a:t>
            </a:r>
          </a:p>
          <a:p>
            <a:pPr lvl="1" eaLnBrk="1" hangingPunct="1"/>
            <a:r>
              <a:rPr lang="en-US" sz="2200" smtClean="0"/>
              <a:t>News feed from outside</a:t>
            </a:r>
          </a:p>
          <a:p>
            <a:pPr lvl="1" eaLnBrk="1" hangingPunct="1"/>
            <a:r>
              <a:rPr lang="en-US" sz="2200" smtClean="0"/>
              <a:t>Single point of entry</a:t>
            </a:r>
          </a:p>
          <a:p>
            <a:pPr lvl="1" eaLnBrk="1" hangingPunct="1"/>
            <a:r>
              <a:rPr lang="en-US" sz="2200" smtClean="0"/>
              <a:t>Information always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9727CE0A-7113-4C3D-BB1E-4FFE5F69A38E}" type="slidenum">
              <a:rPr lang="en-US"/>
              <a:pPr/>
              <a:t>112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Inward: Business to Employee cont’d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Fostering a sense of belonging</a:t>
            </a:r>
          </a:p>
          <a:p>
            <a:pPr lvl="1" eaLnBrk="1" hangingPunct="1"/>
            <a:r>
              <a:rPr lang="en-US" smtClean="0"/>
              <a:t>Intranets evolving into very important enterprise structure</a:t>
            </a:r>
          </a:p>
          <a:p>
            <a:pPr lvl="2" eaLnBrk="1" hangingPunct="1"/>
            <a:r>
              <a:rPr lang="en-US" smtClean="0"/>
              <a:t>Corporate mission and values</a:t>
            </a:r>
          </a:p>
          <a:p>
            <a:pPr lvl="2" eaLnBrk="1" hangingPunct="1"/>
            <a:r>
              <a:rPr lang="en-US" smtClean="0"/>
              <a:t>Internal forms, rules, processes</a:t>
            </a:r>
          </a:p>
          <a:p>
            <a:pPr lvl="2" eaLnBrk="1" hangingPunct="1"/>
            <a:r>
              <a:rPr lang="en-US" smtClean="0"/>
              <a:t>Internal news (can be interactive, e.g. comments)</a:t>
            </a:r>
          </a:p>
          <a:p>
            <a:pPr lvl="1" eaLnBrk="1" hangingPunct="1"/>
            <a:r>
              <a:rPr lang="en-US" smtClean="0"/>
              <a:t>Intranets can provide the foundation for creating corporate culture and climate by giving a means for communication and creating communities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9B3BBF4B-A100-42BB-9E4A-BEA22074614C}" type="slidenum">
              <a:rPr lang="en-US"/>
              <a:pPr/>
              <a:t>113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Outward: Business-To-Customer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Modern enterprises today need sophisticated computer systems to compete</a:t>
            </a:r>
          </a:p>
          <a:p>
            <a:pPr lvl="1" eaLnBrk="1" hangingPunct="1"/>
            <a:r>
              <a:rPr lang="en-US" smtClean="0"/>
              <a:t>Quality, service, innovation, speed</a:t>
            </a:r>
          </a:p>
          <a:p>
            <a:pPr eaLnBrk="1" hangingPunct="1"/>
            <a:r>
              <a:rPr lang="en-US" smtClean="0"/>
              <a:t>Competitors must do the same or find themselves at a disadvantage</a:t>
            </a:r>
          </a:p>
          <a:p>
            <a:pPr eaLnBrk="1" hangingPunct="1"/>
            <a:r>
              <a:rPr lang="en-US" smtClean="0"/>
              <a:t>Two Business-to-Customer strategic IT uses:</a:t>
            </a:r>
          </a:p>
          <a:p>
            <a:pPr lvl="1" eaLnBrk="1" hangingPunct="1"/>
            <a:r>
              <a:rPr lang="en-US" smtClean="0"/>
              <a:t>Jumping to a New Experience Curve</a:t>
            </a:r>
          </a:p>
          <a:p>
            <a:pPr lvl="1" eaLnBrk="1" hangingPunct="1"/>
            <a:r>
              <a:rPr lang="en-US" smtClean="0"/>
              <a:t>The Emergence of Electronic Tenders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341B5C3D-ECC6-4490-84B3-F1ECFCABFBBC}" type="slidenum">
              <a:rPr lang="en-US"/>
              <a:pPr/>
              <a:t>114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Jumping To A New Experience Curve	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Using IT (or any technology) as the basis for a product or service can be viewed as moving across a series of experience curves</a:t>
            </a:r>
          </a:p>
          <a:p>
            <a:pPr eaLnBrk="1" hangingPunct="1"/>
            <a:r>
              <a:rPr lang="en-US" sz="2600" smtClean="0"/>
              <a:t>More experience leads to a set of connected curves</a:t>
            </a:r>
          </a:p>
          <a:p>
            <a:pPr eaLnBrk="1" hangingPunct="1"/>
            <a:r>
              <a:rPr lang="en-US" sz="2600" smtClean="0"/>
              <a:t>Each curve represents a new technology or combination thereof in a product or service as well as in its manufacture or support</a:t>
            </a:r>
          </a:p>
          <a:p>
            <a:pPr eaLnBrk="1" hangingPunct="1"/>
            <a:r>
              <a:rPr lang="en-US" sz="2600" smtClean="0"/>
              <a:t>Moving to a new curve requires substantial investment in a new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3B94EECA-9131-4F3C-A414-D99413A5AF69}" type="slidenum">
              <a:rPr lang="en-US"/>
              <a:pPr/>
              <a:t>115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Shipping Industry</a:t>
            </a:r>
            <a:br>
              <a:rPr lang="en-US" smtClean="0"/>
            </a:br>
            <a:r>
              <a:rPr lang="en-US" sz="2300" smtClean="0"/>
              <a:t>Case Example: Jumping to a new experience curve</a:t>
            </a:r>
            <a:endParaRPr lang="en-US" smtClean="0"/>
          </a:p>
        </p:txBody>
      </p:sp>
      <p:pic>
        <p:nvPicPr>
          <p:cNvPr id="43011" name="Picture 4" descr="fig3-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50963" y="1719263"/>
            <a:ext cx="6442075" cy="4411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F0B77A8B-058F-492D-9077-E6DA79B72962}" type="slidenum">
              <a:rPr lang="en-US"/>
              <a:pPr/>
              <a:t>116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Cisco Systems and UPS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Case Example: Jumping to a new experience curve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In the late 1990s, Cisco committed to manufacturing products within two weeks of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Problem: Could not guarantee delivery, especially for European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Turned over European supply chain to 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UPS handles shipment of the package all the way from the U.S. to the customer in Europe.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Successful cooperation due to linking and synchronizing both companies tracking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UPS handled over 1million boxes a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Cisco could thus promise delivery times to European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215C2B88-D3EF-4B24-9AAC-2B638F09EBC0}" type="slidenum">
              <a:rPr lang="en-US"/>
              <a:pPr/>
              <a:t>117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Emergence of “Electronic Tenders”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electronic tender is the capability to monitor a product or service using computers.</a:t>
            </a:r>
          </a:p>
          <a:p>
            <a:pPr lvl="1" eaLnBrk="1" hangingPunct="1"/>
            <a:r>
              <a:rPr lang="en-US" dirty="0" smtClean="0"/>
              <a:t>e.g. car diagnostics, package tracking, customer interactions</a:t>
            </a:r>
          </a:p>
          <a:p>
            <a:pPr eaLnBrk="1" hangingPunct="1"/>
            <a:r>
              <a:rPr lang="en-US" dirty="0" smtClean="0"/>
              <a:t>The options for electronic tenders are endless, but the main objective is to get closer to the customer.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C94C29F6-B217-4A67-BFBA-92BB7BD4CD85}" type="slidenum">
              <a:rPr lang="en-US"/>
              <a:pPr/>
              <a:t>118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Closer to Customers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Many types of products can be purchased on the Internet today.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Advantages to selling online are numerous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Track, analyze and act on customer data (CRM)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Access to global markets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Many corresponding problems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Customer privacy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Customers demand “now” and personalized services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Information (company, product, price), order processing, single point of contact, customization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Reduction in search costs puts burden on profit margins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45013771-D05E-45ED-9B62-AB30D665EC19}" type="slidenum">
              <a:rPr lang="en-US"/>
              <a:pPr/>
              <a:t>119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to Business-to-Customer System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461375" cy="37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1A4CBA86-1AD6-495B-9EFA-DF4F911813F1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Little History</a:t>
            </a:r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738" y="1524000"/>
            <a:ext cx="7866062" cy="451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468C9502-6D07-47FB-9C3E-4D1AA7C25670}" type="slidenum">
              <a:rPr lang="en-US"/>
              <a:pPr/>
              <a:t>120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to Business-to-Customer Systems</a:t>
            </a: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8025"/>
            <a:ext cx="82296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38D9A176-47BB-4C0F-83DC-1B4EC73EC868}" type="slidenum">
              <a:rPr lang="en-US"/>
              <a:pPr/>
              <a:t>121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TerenceNet: A Day in the Life of an E-Lancer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Case Example: Being an Online Customer</a:t>
            </a:r>
          </a:p>
          <a:p>
            <a:pPr eaLnBrk="1" hangingPunct="1"/>
            <a:r>
              <a:rPr lang="en-US" sz="2600" i="1" smtClean="0"/>
              <a:t>TerenceNet</a:t>
            </a:r>
            <a:r>
              <a:rPr lang="en-US" sz="2600" smtClean="0"/>
              <a:t> an online consulting firm for SMEs</a:t>
            </a:r>
          </a:p>
          <a:p>
            <a:pPr lvl="1" eaLnBrk="1" hangingPunct="1"/>
            <a:r>
              <a:rPr lang="en-US" sz="2200" smtClean="0"/>
              <a:t>Staff use online services (at 10% commission) of </a:t>
            </a:r>
            <a:r>
              <a:rPr lang="en-US" sz="2200" i="1" smtClean="0"/>
              <a:t>Elance</a:t>
            </a:r>
            <a:r>
              <a:rPr lang="en-US" sz="2200" smtClean="0"/>
              <a:t> (</a:t>
            </a:r>
            <a:r>
              <a:rPr lang="en-US" sz="2200" smtClean="0">
                <a:hlinkClick r:id="rId2"/>
              </a:rPr>
              <a:t>www.elance.com</a:t>
            </a:r>
            <a:r>
              <a:rPr lang="en-US" sz="2200" smtClean="0"/>
              <a:t>)</a:t>
            </a:r>
          </a:p>
          <a:p>
            <a:pPr lvl="2" eaLnBrk="1" hangingPunct="1"/>
            <a:r>
              <a:rPr lang="en-US" sz="2100" smtClean="0"/>
              <a:t>Bid for projects</a:t>
            </a:r>
          </a:p>
          <a:p>
            <a:pPr lvl="2" eaLnBrk="1" hangingPunct="1"/>
            <a:r>
              <a:rPr lang="en-US" sz="2100" smtClean="0"/>
              <a:t>Chat with potential clients</a:t>
            </a:r>
          </a:p>
          <a:p>
            <a:pPr lvl="2" eaLnBrk="1" hangingPunct="1"/>
            <a:r>
              <a:rPr lang="en-US" sz="2100" smtClean="0"/>
              <a:t>Sub-contract projects to others (become a client)</a:t>
            </a:r>
          </a:p>
          <a:p>
            <a:pPr eaLnBrk="1" hangingPunct="1"/>
            <a:r>
              <a:rPr lang="en-US" sz="2600" smtClean="0"/>
              <a:t>Signing up on Elance is like joining a community</a:t>
            </a:r>
          </a:p>
          <a:p>
            <a:pPr lvl="1" eaLnBrk="1" hangingPunct="1"/>
            <a:r>
              <a:rPr lang="en-US" sz="2200" smtClean="0"/>
              <a:t>Forming relationships with clients, employers, other bidders, and people-at-large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68868B4C-B61B-4757-8107-7C71670BF7D1}" type="slidenum">
              <a:rPr lang="en-US"/>
              <a:pPr/>
              <a:t>122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Across: Business-to-Business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Streamlining processes that span across company boundaries is the next big management challenge</a:t>
            </a:r>
          </a:p>
          <a:p>
            <a:pPr lvl="1" eaLnBrk="1" hangingPunct="1"/>
            <a:r>
              <a:rPr lang="en-US" sz="2200" smtClean="0"/>
              <a:t>Taking efficiency to the inter-organizational level</a:t>
            </a:r>
          </a:p>
          <a:p>
            <a:pPr eaLnBrk="1" hangingPunct="1"/>
            <a:r>
              <a:rPr lang="en-US" sz="2600" smtClean="0"/>
              <a:t>Numerous forms of working across businesses</a:t>
            </a:r>
          </a:p>
          <a:p>
            <a:pPr lvl="1" eaLnBrk="1" hangingPunct="1"/>
            <a:r>
              <a:rPr lang="en-US" sz="2200" smtClean="0"/>
              <a:t>Coordinating with co-suppliers</a:t>
            </a:r>
          </a:p>
          <a:p>
            <a:pPr lvl="1" eaLnBrk="1" hangingPunct="1"/>
            <a:r>
              <a:rPr lang="en-US" sz="2200" smtClean="0"/>
              <a:t>Working with customers in close mutually dependent relationship</a:t>
            </a:r>
          </a:p>
          <a:p>
            <a:pPr lvl="1" eaLnBrk="1" hangingPunct="1"/>
            <a:r>
              <a:rPr lang="en-US" sz="2200" smtClean="0"/>
              <a:t>Building a virtual enterprise that might evolve into an e-marketplace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E3431C57-4440-4EC6-977B-4F7B8D9CAC63}" type="slidenum">
              <a:rPr lang="en-US"/>
              <a:pPr/>
              <a:t>123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Coordinating With Co-Suppliers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Collaborating with non-competitors is a type of working across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 Two manufacturers might have the same customers but supply different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Internet-based systems enable co-suppliers to share information and work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Collaborate on new joint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Eliminate duplicate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Optimize work allocation (who can do it best)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Focus on customers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4AA845D4-1AD0-4EBC-9597-138F7C6C1D0B}" type="slidenum">
              <a:rPr lang="en-US"/>
              <a:pPr/>
              <a:t>124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Mills and Land O’ Lakes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 smtClean="0"/>
              <a:t>Case Example: Coordinating with co-suppliers</a:t>
            </a:r>
          </a:p>
          <a:p>
            <a:pPr eaLnBrk="1" hangingPunct="1"/>
            <a:r>
              <a:rPr lang="en-US" sz="2600" dirty="0" smtClean="0"/>
              <a:t>7 largest U.S. food companies </a:t>
            </a:r>
          </a:p>
          <a:p>
            <a:pPr lvl="1" eaLnBrk="1" hangingPunct="1"/>
            <a:r>
              <a:rPr lang="en-US" sz="2200" dirty="0" smtClean="0"/>
              <a:t>Supply 40% of supermarket shelf space for dry goods</a:t>
            </a:r>
          </a:p>
          <a:p>
            <a:pPr lvl="2" eaLnBrk="1" hangingPunct="1"/>
            <a:r>
              <a:rPr lang="en-US" sz="2100" dirty="0" smtClean="0"/>
              <a:t>Justification to each support own fleet of delivery trucks</a:t>
            </a:r>
          </a:p>
          <a:p>
            <a:pPr lvl="1" eaLnBrk="1" hangingPunct="1"/>
            <a:r>
              <a:rPr lang="en-US" sz="2200" dirty="0" smtClean="0"/>
              <a:t>Supply only 15% of refrigerated goods </a:t>
            </a:r>
          </a:p>
          <a:p>
            <a:pPr lvl="2" eaLnBrk="1" hangingPunct="1"/>
            <a:r>
              <a:rPr lang="en-US" sz="2100" dirty="0" smtClean="0"/>
              <a:t>Quantity insufficient—only 1 truck for each company to delivery to several supermarkets (inefficient)</a:t>
            </a:r>
          </a:p>
          <a:p>
            <a:pPr lvl="1" eaLnBrk="1" hangingPunct="1"/>
            <a:r>
              <a:rPr lang="en-US" sz="2200" dirty="0" smtClean="0"/>
              <a:t>General Mills and Land O’ Lakes combined trucking deliveries</a:t>
            </a:r>
          </a:p>
          <a:p>
            <a:pPr lvl="2" eaLnBrk="1" hangingPunct="1"/>
            <a:r>
              <a:rPr lang="en-US" sz="2100" dirty="0" smtClean="0"/>
              <a:t>Achieved efficiency and higher supermarket satisfaction</a:t>
            </a:r>
          </a:p>
          <a:p>
            <a:pPr lvl="2" eaLnBrk="1" hangingPunct="1"/>
            <a:r>
              <a:rPr lang="en-US" sz="2100" dirty="0" smtClean="0"/>
              <a:t>Working on integrating order-taking and billing processes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252E7086-255A-4FD3-BAEE-08E71C63DFDE}" type="slidenum">
              <a:rPr lang="en-US"/>
              <a:pPr/>
              <a:t>125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Establishing Close and Tight Relationships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relationships with various players in one’s business ecosystem is the current strategic objective for use of IT and the Internet</a:t>
            </a:r>
          </a:p>
          <a:p>
            <a:pPr lvl="1" eaLnBrk="1" hangingPunct="1"/>
            <a:r>
              <a:rPr lang="en-US" smtClean="0"/>
              <a:t>Banks, advertising agencies, suppliers, distributors, retailers, competitors</a:t>
            </a:r>
          </a:p>
          <a:p>
            <a:pPr lvl="1" eaLnBrk="1" hangingPunct="1"/>
            <a:r>
              <a:rPr lang="en-US" smtClean="0"/>
              <a:t>Relationships as a function of linking information systems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46FA2552-CDB8-4181-B072-7F0D01CA44F9}" type="slidenum">
              <a:rPr lang="en-US"/>
              <a:pPr/>
              <a:t>126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Establishing Close and Tight Relationships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Need to determine what level of systems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Loose: Provide ad hoc and limited access to internal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Business processes remain distinct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Low risks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Close: Two parties exchange information in a formal manner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More incentives and thus impetus to ensure success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Moderate risks (sharing confidentialities)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Tight: Tow parties share at least one business process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Business critical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High risks and costs (requires integration)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Boundaries become blurred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02AD96FB-6A05-49E1-8070-354D3C051BC1}" type="slidenum">
              <a:rPr lang="en-US"/>
              <a:pPr/>
              <a:t>127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Chains: Emerging Interbusiness Processes</a:t>
            </a:r>
          </a:p>
        </p:txBody>
      </p:sp>
      <p:pic>
        <p:nvPicPr>
          <p:cNvPr id="55299" name="Picture 4" descr="fig3-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30413"/>
            <a:ext cx="8229600" cy="3789362"/>
          </a:xfrm>
          <a:noFill/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50FC0484-AF59-4122-A205-B2F2699DA0AE}" type="slidenum">
              <a:rPr lang="en-US"/>
              <a:pPr/>
              <a:t>128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Sara Lee Bakery Group (SLBG)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Case Example: Close relationship becoming a tight one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SLBG introduced scan-based trading (SBT)— selling on consignment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Scan data of SLBG products sold at retailers transmitted to SLBG directly via EDI/Internet or indirectly through third-party, to process billing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Technology improved quality of work for delivery people, reduced costs, and increased revenues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Administration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7 prerequisites for creating SBT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Management structure to support SBT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B851EFDF-F50D-46EF-A73A-611C2CF04BEB}" type="slidenum">
              <a:rPr lang="en-US"/>
              <a:pPr/>
              <a:t>129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Becoming a Customer-Centric Value Chain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Value chain (manufacturing-based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Upstream supply chain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Suppliers of raw materials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Downstream demand chain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Distributors, retailers,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dirty="0" smtClean="0"/>
              <a:t>Push</a:t>
            </a:r>
            <a:r>
              <a:rPr lang="en-US" sz="2600" dirty="0" smtClean="0"/>
              <a:t> (supply) and </a:t>
            </a:r>
            <a:r>
              <a:rPr lang="en-US" sz="2600" i="1" dirty="0" smtClean="0"/>
              <a:t>pull</a:t>
            </a:r>
            <a:r>
              <a:rPr lang="en-US" sz="2600" dirty="0" smtClean="0"/>
              <a:t> (demand) marketing strategies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Demand-pull model favored today—value chain starts from the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Benefits and drawbacks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Efficiency, customer satisfaction, trust, infrastructure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4787D1ED-0918-47EB-BC51-E55153AE2F7B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The Organizational Environment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External forces that cause IS executives to re-examine how their firms compete and internal structural forces that affect how organizations operate or are managed.</a:t>
            </a:r>
          </a:p>
          <a:p>
            <a:pPr lvl="1" eaLnBrk="1" hangingPunct="1"/>
            <a:r>
              <a:rPr lang="en-US" smtClean="0"/>
              <a:t>External business environment</a:t>
            </a:r>
          </a:p>
          <a:p>
            <a:pPr lvl="1" eaLnBrk="1" hangingPunct="1"/>
            <a:r>
              <a:rPr lang="en-US" smtClean="0"/>
              <a:t>Internal organizational environment</a:t>
            </a:r>
          </a:p>
          <a:p>
            <a:pPr lvl="1" eaLnBrk="1" hangingPunct="1"/>
            <a:r>
              <a:rPr lang="en-US" smtClean="0"/>
              <a:t>Goal of new work environment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CF6DAE33-4A6A-4730-8D32-76590CA02CB3}" type="slidenum">
              <a:rPr lang="en-US"/>
              <a:pPr/>
              <a:t>130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Dell versus H.P.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Case Example: Customer-Centric Value Chain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Dell’s demand-pull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Customers configure their PCs and notebooks on Dell’s Web site and make the order (payment)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Ordering information and production schedule automatically transmitted to OEM suppliers via Dell’s extranet (private exchange system)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H.P.’s pull + push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addition to online channel, H.P. uses major retailers to sell its computers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Customers can buy computers immediately after trying them out at stores (instant gratification)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H.P. displaced Dell’s leader market position in 2006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A522B52E-BED7-4006-B286-22DD51339DF5}" type="slidenum">
              <a:rPr lang="en-US"/>
              <a:pPr/>
              <a:t>131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Back-End Systems in Shape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B2B systems must integrate with existing back-end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Challenge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Wide variety of functions and platforms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Incompatibility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Approach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Purchase new systems that facilitate integration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DBMS, ERP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Extranet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Goal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Extend company’s back systems to re-engineer business processes external to the company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BC430E42-7745-430C-8ADC-862B06761336}" type="slidenum">
              <a:rPr lang="en-US"/>
              <a:pPr/>
              <a:t>132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Many “best practices” evolved over the years, with respect to strategic use of IT</a:t>
            </a:r>
          </a:p>
          <a:p>
            <a:pPr lvl="1" eaLnBrk="1" hangingPunct="1"/>
            <a:r>
              <a:rPr lang="en-US" sz="2200" smtClean="0"/>
              <a:t>Each required right resources and skills</a:t>
            </a:r>
          </a:p>
          <a:p>
            <a:pPr eaLnBrk="1" hangingPunct="1"/>
            <a:r>
              <a:rPr lang="en-US" sz="2600" smtClean="0"/>
              <a:t>Intranets and Web portals are ways to bring cohesion within “flatter” organizations</a:t>
            </a:r>
          </a:p>
          <a:p>
            <a:pPr eaLnBrk="1" hangingPunct="1"/>
            <a:r>
              <a:rPr lang="en-US" sz="2600" smtClean="0"/>
              <a:t>Customer-centric business strategy leads to use of IT across organizational boundaries (supply chain)</a:t>
            </a:r>
          </a:p>
          <a:p>
            <a:pPr eaLnBrk="1" hangingPunct="1"/>
            <a:r>
              <a:rPr lang="en-US" sz="2600" smtClean="0"/>
              <a:t>As IT continues to evolve, so does its strategic uses</a:t>
            </a:r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7239000" cy="2133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Information Systems Planning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894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900" b="1" dirty="0" smtClean="0"/>
              <a:t>Chapter 4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Information Systems Management in Practice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E7CAF6DE-629C-47F9-B8E2-444974EF1223}" type="slidenum">
              <a:rPr lang="en-US"/>
              <a:pPr/>
              <a:t>134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Paradox: Strategic systems planning is becoming more difficult and more important at the same time.</a:t>
            </a:r>
          </a:p>
          <a:p>
            <a:pPr eaLnBrk="1" hangingPunct="1"/>
            <a:r>
              <a:rPr lang="en-US" smtClean="0"/>
              <a:t>Traditional view of planning versus sense-and-respond approach.</a:t>
            </a:r>
          </a:p>
          <a:p>
            <a:pPr eaLnBrk="1" hangingPunct="1"/>
            <a:r>
              <a:rPr lang="en-US" smtClean="0"/>
              <a:t>Eight IS planning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27D64D9D-5934-48E8-8111-BF2F84753E5D}" type="slidenum">
              <a:rPr lang="en-US"/>
              <a:pPr/>
              <a:t>135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Introduction</a:t>
            </a:r>
          </a:p>
          <a:p>
            <a:pPr lvl="1" eaLnBrk="1" hangingPunct="1"/>
            <a:r>
              <a:rPr lang="en-US" sz="3000" smtClean="0"/>
              <a:t>Why is planning so difficult?</a:t>
            </a:r>
            <a:endParaRPr lang="en-US" smtClean="0"/>
          </a:p>
          <a:p>
            <a:pPr eaLnBrk="1" hangingPunct="1"/>
            <a:r>
              <a:rPr lang="en-US" sz="3400" smtClean="0"/>
              <a:t>The Changing World of Planning</a:t>
            </a:r>
            <a:endParaRPr lang="en-US" smtClean="0"/>
          </a:p>
          <a:p>
            <a:pPr lvl="1" eaLnBrk="1" hangingPunct="1"/>
            <a:r>
              <a:rPr lang="en-US" sz="3000" smtClean="0"/>
              <a:t>Traditional Strategy-Making</a:t>
            </a:r>
          </a:p>
          <a:p>
            <a:pPr lvl="1" eaLnBrk="1" hangingPunct="1"/>
            <a:r>
              <a:rPr lang="en-US" sz="3000" smtClean="0"/>
              <a:t>Today’s Sense-and-Respond Approach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08AF081E-A604-4C90-957D-E732BFB2738B}" type="slidenum">
              <a:rPr lang="en-US"/>
              <a:pPr/>
              <a:t>136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Eight Planning Techniques</a:t>
            </a:r>
          </a:p>
          <a:p>
            <a:pPr lvl="1" eaLnBrk="1" hangingPunct="1"/>
            <a:r>
              <a:rPr lang="en-US" smtClean="0"/>
              <a:t>Stages of Growth</a:t>
            </a:r>
          </a:p>
          <a:p>
            <a:pPr lvl="1" eaLnBrk="1" hangingPunct="1"/>
            <a:r>
              <a:rPr lang="en-US" smtClean="0"/>
              <a:t>Critical Success Factors</a:t>
            </a:r>
          </a:p>
          <a:p>
            <a:pPr lvl="1" eaLnBrk="1" hangingPunct="1"/>
            <a:r>
              <a:rPr lang="en-US" smtClean="0"/>
              <a:t>Porter’s Five Forces Analysis of the Internet</a:t>
            </a:r>
          </a:p>
          <a:p>
            <a:pPr lvl="1" eaLnBrk="1" hangingPunct="1"/>
            <a:r>
              <a:rPr lang="en-US" smtClean="0"/>
              <a:t>Beyond Porter: Downe’s Three Emerging Forces</a:t>
            </a:r>
          </a:p>
          <a:p>
            <a:pPr lvl="1" eaLnBrk="1" hangingPunct="1"/>
            <a:r>
              <a:rPr lang="en-US" smtClean="0"/>
              <a:t>Value Chain Analysis</a:t>
            </a:r>
          </a:p>
          <a:p>
            <a:pPr lvl="1" eaLnBrk="1" hangingPunct="1"/>
            <a:r>
              <a:rPr lang="en-US" smtClean="0"/>
              <a:t>E-Business Value Matrix</a:t>
            </a:r>
          </a:p>
          <a:p>
            <a:pPr lvl="1" eaLnBrk="1" hangingPunct="1"/>
            <a:r>
              <a:rPr lang="en-US" smtClean="0"/>
              <a:t>Linkage Analysis Planning</a:t>
            </a:r>
          </a:p>
          <a:p>
            <a:pPr lvl="1" eaLnBrk="1" hangingPunct="1"/>
            <a:r>
              <a:rPr lang="en-US" smtClean="0"/>
              <a:t>Scenario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97155DB6-1BBF-4642-93FB-A7195456CF58}" type="slidenum">
              <a:rPr lang="en-US"/>
              <a:pPr/>
              <a:t>137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Why do we need IS planning?</a:t>
            </a:r>
            <a:r>
              <a:rPr lang="en-US" smtClean="0"/>
              <a:t> </a:t>
            </a:r>
          </a:p>
          <a:p>
            <a:pPr lvl="1" eaLnBrk="1" hangingPunct="1"/>
            <a:r>
              <a:rPr lang="en-AU" smtClean="0"/>
              <a:t>We need </a:t>
            </a:r>
            <a:r>
              <a:rPr lang="en-AU" b="1" smtClean="0"/>
              <a:t>IT</a:t>
            </a:r>
            <a:r>
              <a:rPr lang="en-AU" smtClean="0"/>
              <a:t> in our modern organizations but yet we “throw our hands up” because </a:t>
            </a:r>
            <a:r>
              <a:rPr lang="en-AU" b="1" smtClean="0"/>
              <a:t>IT </a:t>
            </a:r>
            <a:r>
              <a:rPr lang="en-AU" smtClean="0"/>
              <a:t>changes so fast!</a:t>
            </a:r>
          </a:p>
          <a:p>
            <a:pPr lvl="1" eaLnBrk="1" hangingPunct="1"/>
            <a:r>
              <a:rPr lang="en-AU" smtClean="0"/>
              <a:t>Can we keep up? Is it worth it?</a:t>
            </a:r>
            <a:endParaRPr lang="en-US" smtClean="0"/>
          </a:p>
          <a:p>
            <a:pPr eaLnBrk="1" hangingPunct="1"/>
            <a:r>
              <a:rPr lang="en-AU" smtClean="0"/>
              <a:t>How to resolve this apparent paradox?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FC4783BB-B86D-47AC-A939-DFE838113E0D}" type="slidenum">
              <a:rPr lang="en-US"/>
              <a:pPr/>
              <a:t>138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cont’d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3400" smtClean="0"/>
              <a:t>We need a plan!</a:t>
            </a:r>
            <a:endParaRPr lang="en-AU" smtClean="0"/>
          </a:p>
          <a:p>
            <a:pPr lvl="1" eaLnBrk="1" hangingPunct="1"/>
            <a:r>
              <a:rPr lang="en-AU" sz="3000" smtClean="0"/>
              <a:t>Stating the direction in which you want to go and how you intend to get there</a:t>
            </a:r>
          </a:p>
          <a:p>
            <a:pPr lvl="1" eaLnBrk="1" hangingPunct="1"/>
            <a:r>
              <a:rPr lang="en-AU" sz="3000" smtClean="0"/>
              <a:t>Develop a view of the future that guides your decision-making today</a:t>
            </a:r>
            <a:endParaRPr lang="en-US" sz="2700" smtClean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86DDD9F8-A4A7-4663-AF2F-18FA895CF176}" type="slidenum">
              <a:rPr lang="en-US"/>
              <a:pPr/>
              <a:t>139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Levels of Planning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03463"/>
            <a:ext cx="81534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EED3B021-C9E1-43FC-A2D5-572A810DCB7C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The External Business Environment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Internet economy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IT underpins old and new ways of doing business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Physical and electronic marketplace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Global Marketplace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Internet has accelerated firms’ internationalization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Born global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Micro-markets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Micro-commoditization and micro-consumption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Digital microproducts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iTunes, Amazon shorts, Disney short videos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Business ecosystems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Relationships and growth that are organic in nature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4CF8239E-0443-4CEE-92FB-C81F1E4D868C}" type="slidenum">
              <a:rPr lang="en-US"/>
              <a:pPr/>
              <a:t>140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Why Planning Is So Difficult</a:t>
            </a:r>
            <a:endParaRPr lang="en-US" b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Alignment of strategic business Goals and systems plans</a:t>
            </a:r>
          </a:p>
          <a:p>
            <a:pPr lvl="1" eaLnBrk="1" hangingPunct="1"/>
            <a:r>
              <a:rPr lang="en-US" smtClean="0"/>
              <a:t>CIO not in inner circle</a:t>
            </a:r>
          </a:p>
          <a:p>
            <a:pPr lvl="1" eaLnBrk="1" hangingPunct="1"/>
            <a:r>
              <a:rPr lang="en-US" smtClean="0"/>
              <a:t>Attitudes have changed</a:t>
            </a:r>
          </a:p>
          <a:p>
            <a:pPr eaLnBrk="1" hangingPunct="1"/>
            <a:r>
              <a:rPr lang="en-AU" smtClean="0"/>
              <a:t>Technologies are rapidly changing</a:t>
            </a:r>
          </a:p>
          <a:p>
            <a:pPr lvl="1" eaLnBrk="1" hangingPunct="1"/>
            <a:r>
              <a:rPr lang="en-AU" smtClean="0"/>
              <a:t>Is planning even relevant?</a:t>
            </a:r>
          </a:p>
          <a:p>
            <a:pPr lvl="2" eaLnBrk="1" hangingPunct="1"/>
            <a:r>
              <a:rPr lang="en-AU" smtClean="0"/>
              <a:t>Continuous planning (monitoring, adjustments)</a:t>
            </a:r>
          </a:p>
          <a:p>
            <a:pPr lvl="2" eaLnBrk="1" hangingPunct="1"/>
            <a:r>
              <a:rPr lang="en-AU" smtClean="0"/>
              <a:t>“Built to Change” (Lawler III &amp; Worley, 2006)</a:t>
            </a:r>
            <a:endParaRPr lang="en-US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950673D8-0C43-48B9-9DFB-F26E630BD16F}" type="slidenum">
              <a:rPr lang="en-US"/>
              <a:pPr/>
              <a:t>141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Why Planning Is So Difficult</a:t>
            </a:r>
            <a:endParaRPr lang="en-US" b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Companies need IT portfolios rather than projects</a:t>
            </a:r>
          </a:p>
          <a:p>
            <a:pPr lvl="1" eaLnBrk="1" hangingPunct="1"/>
            <a:r>
              <a:rPr lang="en-US" smtClean="0"/>
              <a:t>Portfolio planning is sophisticated</a:t>
            </a:r>
          </a:p>
          <a:p>
            <a:pPr lvl="2" eaLnBrk="1" hangingPunct="1"/>
            <a:r>
              <a:rPr lang="en-US" smtClean="0"/>
              <a:t>Projects must be evaluated beyond individual merits</a:t>
            </a:r>
          </a:p>
          <a:p>
            <a:pPr lvl="2" eaLnBrk="1" hangingPunct="1"/>
            <a:r>
              <a:rPr lang="en-US" smtClean="0"/>
              <a:t>Fit with other projects is crucial</a:t>
            </a:r>
          </a:p>
          <a:p>
            <a:pPr eaLnBrk="1" hangingPunct="1"/>
            <a:r>
              <a:rPr lang="en-AU" smtClean="0"/>
              <a:t>Infrastructure development is difficult to fund</a:t>
            </a:r>
          </a:p>
          <a:p>
            <a:pPr lvl="1" eaLnBrk="1" hangingPunct="1"/>
            <a:r>
              <a:rPr lang="en-AU" smtClean="0"/>
              <a:t>IT investments grossly expensive</a:t>
            </a:r>
          </a:p>
          <a:p>
            <a:pPr lvl="1" eaLnBrk="1" hangingPunct="1"/>
            <a:r>
              <a:rPr lang="en-AU" smtClean="0"/>
              <a:t>Constant pressure to keep up with industry?</a:t>
            </a:r>
            <a:endParaRPr lang="en-US" smtClean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4B8E9B26-102D-470B-BC2F-005B7C308AFF}" type="slidenum">
              <a:rPr lang="en-US"/>
              <a:pPr/>
              <a:t>142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Why Planning Is So Difficult</a:t>
            </a:r>
            <a:endParaRPr lang="en-US" b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Responsibility needs to be joint</a:t>
            </a:r>
          </a:p>
          <a:p>
            <a:pPr lvl="1" eaLnBrk="1" hangingPunct="1"/>
            <a:r>
              <a:rPr lang="en-US" smtClean="0"/>
              <a:t>Commitment from multiple stakeholders</a:t>
            </a:r>
          </a:p>
          <a:p>
            <a:pPr lvl="2" eaLnBrk="1" hangingPunct="1"/>
            <a:r>
              <a:rPr lang="en-US" smtClean="0"/>
              <a:t>Can extend organizational boundaries</a:t>
            </a:r>
          </a:p>
          <a:p>
            <a:pPr eaLnBrk="1" hangingPunct="1"/>
            <a:r>
              <a:rPr lang="en-AU" smtClean="0"/>
              <a:t>Other planning issues</a:t>
            </a:r>
          </a:p>
          <a:p>
            <a:pPr lvl="1" eaLnBrk="1" hangingPunct="1"/>
            <a:r>
              <a:rPr lang="en-AU" smtClean="0"/>
              <a:t>Organizational culture </a:t>
            </a:r>
          </a:p>
          <a:p>
            <a:pPr lvl="2" eaLnBrk="1" hangingPunct="1"/>
            <a:r>
              <a:rPr lang="en-AU" smtClean="0"/>
              <a:t>Top-down versus bottom-up</a:t>
            </a:r>
          </a:p>
          <a:p>
            <a:pPr lvl="1" eaLnBrk="1" hangingPunct="1"/>
            <a:r>
              <a:rPr lang="en-AU" smtClean="0"/>
              <a:t>Piecemeal versus Integrated change</a:t>
            </a:r>
            <a:endParaRPr lang="en-US" smtClean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976EBCBB-CE9F-4CA2-9ABC-703348C059A7}" type="slidenum">
              <a:rPr lang="en-US"/>
              <a:pPr/>
              <a:t>143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43800" cy="808038"/>
          </a:xfrm>
        </p:spPr>
        <p:txBody>
          <a:bodyPr/>
          <a:lstStyle/>
          <a:p>
            <a:pPr eaLnBrk="1" hangingPunct="1"/>
            <a:r>
              <a:rPr lang="en-US" dirty="0" smtClean="0"/>
              <a:t>The Changing World of Planning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Evolution of strategic IS planning along with rapid change of Internet-driven technologies.</a:t>
            </a:r>
          </a:p>
          <a:p>
            <a:pPr eaLnBrk="1" hangingPunct="1"/>
            <a:r>
              <a:rPr lang="en-US" dirty="0" smtClean="0"/>
              <a:t>Traditional style of planning no longer viable</a:t>
            </a:r>
          </a:p>
          <a:p>
            <a:pPr lvl="1" eaLnBrk="1" hangingPunct="1"/>
            <a:r>
              <a:rPr lang="en-US" dirty="0" smtClean="0"/>
              <a:t>Command and control</a:t>
            </a:r>
          </a:p>
          <a:p>
            <a:pPr lvl="1" eaLnBrk="1" hangingPunct="1"/>
            <a:r>
              <a:rPr lang="en-US" dirty="0" smtClean="0"/>
              <a:t>IS as a support function</a:t>
            </a:r>
          </a:p>
          <a:p>
            <a:pPr lvl="1" eaLnBrk="1" hangingPunct="1"/>
            <a:r>
              <a:rPr lang="en-US" dirty="0" smtClean="0"/>
              <a:t>“Lifecycle” (static environment)</a:t>
            </a:r>
          </a:p>
          <a:p>
            <a:pPr eaLnBrk="1" hangingPunct="1"/>
            <a:r>
              <a:rPr lang="en-US" dirty="0" smtClean="0"/>
              <a:t>Still need long-range vision but with flexibility and creativity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057F5446-C52B-4BC3-94BA-E647B2721DE7}" type="slidenum">
              <a:rPr lang="en-US"/>
              <a:pPr/>
              <a:t>144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914400"/>
          </a:xfrm>
        </p:spPr>
        <p:txBody>
          <a:bodyPr/>
          <a:lstStyle/>
          <a:p>
            <a:pPr eaLnBrk="1" hangingPunct="1"/>
            <a:r>
              <a:rPr lang="en-US" smtClean="0"/>
              <a:t>Traditional IS Planning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914400"/>
            <a:ext cx="7848600" cy="5499100"/>
            <a:chOff x="384" y="848"/>
            <a:chExt cx="4944" cy="3464"/>
          </a:xfrm>
        </p:grpSpPr>
        <p:pic>
          <p:nvPicPr>
            <p:cNvPr id="3584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" y="848"/>
              <a:ext cx="3945" cy="2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5" name="Text Box 8"/>
            <p:cNvSpPr txBox="1">
              <a:spLocks noChangeArrowheads="1"/>
            </p:cNvSpPr>
            <p:nvPr/>
          </p:nvSpPr>
          <p:spPr bwMode="auto">
            <a:xfrm>
              <a:off x="384" y="3792"/>
              <a:ext cx="49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Garamond" pitchFamily="18" charset="0"/>
                </a:rPr>
                <a:t>Source:</a:t>
              </a:r>
              <a:r>
                <a:rPr lang="en-US" sz="1600" b="1">
                  <a:latin typeface="Garamond" pitchFamily="18" charset="0"/>
                </a:rPr>
                <a:t> Adapted from and reprinted with permission from Roger Woolfe, Barbara McNurlin, and Phil Taylor, </a:t>
              </a:r>
              <a:r>
                <a:rPr lang="en-US" sz="1600" b="1" i="1">
                  <a:latin typeface="Garamond" pitchFamily="18" charset="0"/>
                </a:rPr>
                <a:t>Tactical Strategy</a:t>
              </a:r>
              <a:r>
                <a:rPr lang="en-US" sz="1600" b="1">
                  <a:latin typeface="Garamond" pitchFamily="18" charset="0"/>
                </a:rPr>
                <a:t>, Wentworth Research Program (now part of Gartner EXP, 56 Top Gallant, Stamford, CT 06904), November 1999.</a:t>
              </a:r>
            </a:p>
          </p:txBody>
        </p:sp>
      </p:grp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4AF1D5D1-97B3-4DED-8A67-EE75B400240E}" type="slidenum">
              <a:rPr lang="en-US"/>
              <a:pPr/>
              <a:t>145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Changing World of Planning cont’d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future is less predictable</a:t>
            </a:r>
          </a:p>
          <a:p>
            <a:pPr lvl="1" eaLnBrk="1" hangingPunct="1"/>
            <a:r>
              <a:rPr lang="en-US" smtClean="0"/>
              <a:t>Disruptive Internet-driven innovations (e.g. Amazon.com)</a:t>
            </a:r>
          </a:p>
          <a:p>
            <a:pPr eaLnBrk="1" hangingPunct="1"/>
            <a:r>
              <a:rPr lang="en-US" smtClean="0"/>
              <a:t>Time is running out</a:t>
            </a:r>
          </a:p>
          <a:p>
            <a:pPr lvl="1" eaLnBrk="1" hangingPunct="1"/>
            <a:r>
              <a:rPr lang="en-US" smtClean="0"/>
              <a:t>Speed is of the essence</a:t>
            </a:r>
          </a:p>
          <a:p>
            <a:pPr eaLnBrk="1" hangingPunct="1"/>
            <a:r>
              <a:rPr lang="en-US" smtClean="0"/>
              <a:t>IS does not just support the business anymore</a:t>
            </a:r>
          </a:p>
          <a:p>
            <a:pPr lvl="1" eaLnBrk="1" hangingPunct="1"/>
            <a:r>
              <a:rPr lang="en-US" smtClean="0"/>
              <a:t>How can IT influence new ways of working?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E317548-F674-4CFF-A14E-1A47D1DEC209}" type="slidenum">
              <a:rPr lang="en-US"/>
              <a:pPr/>
              <a:t>146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Changing World of Planning cont’d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 management may not know best</a:t>
            </a:r>
          </a:p>
          <a:p>
            <a:pPr lvl="1" eaLnBrk="1" hangingPunct="1"/>
            <a:r>
              <a:rPr lang="en-US" dirty="0" smtClean="0"/>
              <a:t>Need a shift in planning approach from “inside-out” to “outside-in” (Fig. 4-3)</a:t>
            </a:r>
          </a:p>
          <a:p>
            <a:pPr lvl="2" eaLnBrk="1" hangingPunct="1"/>
            <a:r>
              <a:rPr lang="en-US" dirty="0" smtClean="0"/>
              <a:t>Start with the customers and front-line employees</a:t>
            </a:r>
          </a:p>
          <a:p>
            <a:pPr eaLnBrk="1" hangingPunct="1"/>
            <a:r>
              <a:rPr lang="en-US" dirty="0" smtClean="0"/>
              <a:t>A business organization is not like an army</a:t>
            </a:r>
          </a:p>
          <a:p>
            <a:pPr lvl="1" eaLnBrk="1" hangingPunct="1"/>
            <a:r>
              <a:rPr lang="en-US" dirty="0" smtClean="0"/>
              <a:t>Sense-and-respond approach (Fig. 4-4)</a:t>
            </a:r>
          </a:p>
          <a:p>
            <a:pPr eaLnBrk="1" hangingPunct="1"/>
            <a:r>
              <a:rPr lang="en-US" dirty="0" smtClean="0"/>
              <a:t>Let strategies unfold rather than plan them</a:t>
            </a:r>
          </a:p>
          <a:p>
            <a:pPr lvl="1" eaLnBrk="1" hangingPunct="1"/>
            <a:r>
              <a:rPr lang="en-US" dirty="0" smtClean="0"/>
              <a:t>Deng Xiaoping’s words of wisdom</a:t>
            </a:r>
          </a:p>
          <a:p>
            <a:pPr lvl="2" eaLnBrk="1" hangingPunct="1"/>
            <a:r>
              <a:rPr lang="en-US" dirty="0" smtClean="0"/>
              <a:t>Step by step; agility; heuristics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65D0F02-B5E1-4B76-B2F8-606B634658A1}" type="slidenum">
              <a:rPr lang="en-US"/>
              <a:pPr/>
              <a:t>147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Outside-In versus Inside-out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00200" y="2133600"/>
            <a:ext cx="7086600" cy="3756025"/>
            <a:chOff x="1008" y="1344"/>
            <a:chExt cx="4464" cy="2366"/>
          </a:xfrm>
        </p:grpSpPr>
        <p:pic>
          <p:nvPicPr>
            <p:cNvPr id="4096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8" y="1344"/>
              <a:ext cx="2304" cy="2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408" y="1536"/>
              <a:ext cx="2064" cy="1866"/>
              <a:chOff x="3408" y="2448"/>
              <a:chExt cx="2064" cy="1866"/>
            </a:xfrm>
          </p:grpSpPr>
          <p:sp>
            <p:nvSpPr>
              <p:cNvPr id="40966" name="Rectangle 9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2064" cy="5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bg1"/>
                    </a:solidFill>
                    <a:latin typeface="Garamond" pitchFamily="18" charset="0"/>
                  </a:rPr>
                  <a:t>FIGURE 4-3 Outside In </a:t>
                </a:r>
              </a:p>
              <a:p>
                <a:r>
                  <a:rPr lang="en-US" sz="1800">
                    <a:solidFill>
                      <a:schemeClr val="bg1"/>
                    </a:solidFill>
                    <a:latin typeface="Garamond" pitchFamily="18" charset="0"/>
                  </a:rPr>
                  <a:t>Strategy Development</a:t>
                </a:r>
              </a:p>
            </p:txBody>
          </p:sp>
          <p:sp>
            <p:nvSpPr>
              <p:cNvPr id="40967" name="Rectangle 11"/>
              <p:cNvSpPr>
                <a:spLocks noChangeArrowheads="1"/>
              </p:cNvSpPr>
              <p:nvPr/>
            </p:nvSpPr>
            <p:spPr bwMode="auto">
              <a:xfrm>
                <a:off x="3408" y="3024"/>
                <a:ext cx="2064" cy="1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latin typeface="Garamond" pitchFamily="18" charset="0"/>
                  </a:rPr>
                  <a:t>Source:</a:t>
                </a:r>
                <a:r>
                  <a:rPr lang="en-US" sz="1600" b="1">
                    <a:latin typeface="Garamond" pitchFamily="18" charset="0"/>
                  </a:rPr>
                  <a:t> Adapted from and reprinted with permission from Roger Woolfe, Barbara McNurlin, and Phil Taylor, </a:t>
                </a:r>
                <a:r>
                  <a:rPr lang="en-US" sz="1600" b="1" i="1">
                    <a:latin typeface="Garamond" pitchFamily="18" charset="0"/>
                  </a:rPr>
                  <a:t>Tactical Strategy</a:t>
                </a:r>
                <a:r>
                  <a:rPr lang="en-US" sz="1600" b="1">
                    <a:latin typeface="Garamond" pitchFamily="18" charset="0"/>
                  </a:rPr>
                  <a:t>, Wentworth Research Program (now part of Gartner EXP, 56 Top Gallant, Stamford, CT 06904), November 1999.</a:t>
                </a:r>
              </a:p>
            </p:txBody>
          </p:sp>
        </p:grpSp>
      </p:grp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3D54C12-665D-48F7-B7B1-2D120C62C24B}" type="slidenum">
              <a:rPr lang="en-US"/>
              <a:pPr/>
              <a:t>148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Sense-and-Respond Approach</a:t>
            </a:r>
          </a:p>
        </p:txBody>
      </p:sp>
      <p:pic>
        <p:nvPicPr>
          <p:cNvPr id="41987" name="Picture 4" descr="fig4-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82675" y="1719263"/>
            <a:ext cx="6978650" cy="4411662"/>
          </a:xfr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B5368D4A-A0E8-42F1-A598-833B308048E3}" type="slidenum">
              <a:rPr lang="en-US"/>
              <a:pPr/>
              <a:t>149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Case example: Sense-and-Respond</a:t>
            </a:r>
          </a:p>
          <a:p>
            <a:pPr eaLnBrk="1" hangingPunct="1"/>
            <a:r>
              <a:rPr lang="en-US" smtClean="0"/>
              <a:t>Diversification and expansion strategy </a:t>
            </a:r>
          </a:p>
          <a:p>
            <a:pPr lvl="1" eaLnBrk="1" hangingPunct="1"/>
            <a:r>
              <a:rPr lang="en-US" smtClean="0"/>
              <a:t>Relentlessly explore different software technologies and business opportunities</a:t>
            </a:r>
          </a:p>
          <a:p>
            <a:pPr lvl="1" eaLnBrk="1" hangingPunct="1"/>
            <a:r>
              <a:rPr lang="en-US" smtClean="0"/>
              <a:t>Always an eye on the competitive environment</a:t>
            </a:r>
          </a:p>
          <a:p>
            <a:pPr lvl="1" eaLnBrk="1" hangingPunct="1"/>
            <a:r>
              <a:rPr lang="en-US" smtClean="0"/>
              <a:t>Windows and PC, MSN portal, mobile devices and apps, Xbox, business solutions etc.</a:t>
            </a:r>
          </a:p>
          <a:p>
            <a:pPr lvl="1" eaLnBrk="1" hangingPunct="1"/>
            <a:r>
              <a:rPr lang="en-US" smtClean="0"/>
              <a:t>Latest challenge (February 2008): Bid $44.6 billion for Yahoo! to compete with Google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A441ACEA-3B6C-4C85-AA08-E522B65573D5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The External Business Environment cont’d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Decapitalization</a:t>
            </a:r>
          </a:p>
          <a:p>
            <a:pPr lvl="1" eaLnBrk="1" hangingPunct="1"/>
            <a:r>
              <a:rPr lang="en-US" sz="2200" smtClean="0"/>
              <a:t>Emphasis on intangible assets</a:t>
            </a:r>
          </a:p>
          <a:p>
            <a:pPr eaLnBrk="1" hangingPunct="1"/>
            <a:r>
              <a:rPr lang="en-US" sz="2600" smtClean="0"/>
              <a:t>Faster business cycles</a:t>
            </a:r>
          </a:p>
          <a:p>
            <a:pPr lvl="1" eaLnBrk="1" hangingPunct="1"/>
            <a:r>
              <a:rPr lang="en-US" sz="2200" smtClean="0"/>
              <a:t>First-mover advantage</a:t>
            </a:r>
          </a:p>
          <a:p>
            <a:pPr eaLnBrk="1" hangingPunct="1"/>
            <a:r>
              <a:rPr lang="en-US" sz="2600" smtClean="0"/>
              <a:t>Instant gratification</a:t>
            </a:r>
          </a:p>
          <a:p>
            <a:pPr eaLnBrk="1" hangingPunct="1"/>
            <a:r>
              <a:rPr lang="en-US" sz="2600" smtClean="0"/>
              <a:t>Accountability and transparency</a:t>
            </a:r>
          </a:p>
          <a:p>
            <a:pPr lvl="1" eaLnBrk="1" hangingPunct="1"/>
            <a:r>
              <a:rPr lang="en-US" sz="2200" smtClean="0"/>
              <a:t>IT’s role in corporate governance</a:t>
            </a:r>
          </a:p>
          <a:p>
            <a:pPr eaLnBrk="1" hangingPunct="1"/>
            <a:r>
              <a:rPr lang="en-US" sz="2600" smtClean="0"/>
              <a:t>Rising societal risks of IT</a:t>
            </a:r>
          </a:p>
          <a:p>
            <a:pPr lvl="1" eaLnBrk="1" hangingPunct="1"/>
            <a:r>
              <a:rPr lang="en-US" sz="2200" smtClean="0"/>
              <a:t>Job losses due to technology substitution and outsourcing</a:t>
            </a:r>
          </a:p>
          <a:p>
            <a:pPr lvl="1" eaLnBrk="1" hangingPunct="1"/>
            <a:r>
              <a:rPr lang="en-US" sz="2200" smtClean="0"/>
              <a:t>Information security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57F2DB97-DF1F-4070-B8D9-A6336D573B67}" type="slidenum">
              <a:rPr lang="en-US"/>
              <a:pPr/>
              <a:t>150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Changing World of Planning cont’d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Formulate strategies closest to the action</a:t>
            </a:r>
          </a:p>
          <a:p>
            <a:pPr lvl="1" eaLnBrk="1" hangingPunct="1"/>
            <a:r>
              <a:rPr lang="en-US" smtClean="0"/>
              <a:t>Strategic development should start from the “organizational edges” (front line) </a:t>
            </a:r>
          </a:p>
          <a:p>
            <a:pPr lvl="1" eaLnBrk="1" hangingPunct="1"/>
            <a:r>
              <a:rPr lang="en-US" smtClean="0"/>
              <a:t>Outside-in approach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593770F6-16BD-47CE-B41A-6D3D560EA3A4}" type="slidenum">
              <a:rPr lang="en-US"/>
              <a:pPr/>
              <a:t>151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Skandia Future Centers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Case example: Strategic development closest to the action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3G teams (25+, 35+, 45+)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Debates, dialogs (acted out in theatre plays)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Knowledge Café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“Cocktail party” style of discussion about plays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Entire process video recorded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Nurturing Project Portfolio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Gardening as a metaphor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D0E4854-79F6-4077-9186-5E369EC04441}" type="slidenum">
              <a:rPr lang="en-US"/>
              <a:pPr/>
              <a:t>152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Changing World of Planning cont’d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Guide strategy making with a “strategic envelope”</a:t>
            </a:r>
          </a:p>
          <a:p>
            <a:pPr lvl="1" eaLnBrk="1" hangingPunct="1"/>
            <a:r>
              <a:rPr lang="en-US" smtClean="0"/>
              <a:t>Myriad of strategic options and opinions (especially with outside-in approach)</a:t>
            </a:r>
          </a:p>
          <a:p>
            <a:pPr lvl="1" eaLnBrk="1" hangingPunct="1"/>
            <a:r>
              <a:rPr lang="en-US" smtClean="0"/>
              <a:t>Need central guidelines from top management to prevent anarchy</a:t>
            </a:r>
          </a:p>
          <a:p>
            <a:pPr lvl="2" eaLnBrk="1" hangingPunct="1"/>
            <a:r>
              <a:rPr lang="en-US" smtClean="0"/>
              <a:t>Set parameters</a:t>
            </a:r>
          </a:p>
          <a:p>
            <a:pPr lvl="2" eaLnBrk="1" hangingPunct="1"/>
            <a:r>
              <a:rPr lang="en-US" smtClean="0"/>
              <a:t>Open and regular communication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E21194FF-0351-4127-9552-615435DDC91C}" type="slidenum">
              <a:rPr lang="en-US"/>
              <a:pPr/>
              <a:t>153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 Oil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Case example: “Strategic Envelope”</a:t>
            </a:r>
          </a:p>
          <a:p>
            <a:pPr eaLnBrk="1" hangingPunct="1"/>
            <a:r>
              <a:rPr lang="en-US" smtClean="0"/>
              <a:t>New GM believed in outside-in, grassroots approach of strategy development </a:t>
            </a:r>
          </a:p>
          <a:p>
            <a:pPr lvl="1" eaLnBrk="1" hangingPunct="1"/>
            <a:r>
              <a:rPr lang="en-US" smtClean="0"/>
              <a:t>Action Labs</a:t>
            </a:r>
          </a:p>
          <a:p>
            <a:pPr lvl="2" eaLnBrk="1" hangingPunct="1"/>
            <a:r>
              <a:rPr lang="en-US" smtClean="0"/>
              <a:t>Team retailing bootcamps (business proposals) </a:t>
            </a:r>
          </a:p>
          <a:p>
            <a:pPr lvl="3" eaLnBrk="1" hangingPunct="1"/>
            <a:r>
              <a:rPr lang="en-US" smtClean="0"/>
              <a:t>develop, critique, refine, funding (or not)</a:t>
            </a:r>
          </a:p>
          <a:p>
            <a:pPr lvl="1" eaLnBrk="1" hangingPunct="1"/>
            <a:r>
              <a:rPr lang="en-US" smtClean="0"/>
              <a:t>Results</a:t>
            </a:r>
          </a:p>
          <a:p>
            <a:pPr lvl="2" eaLnBrk="1" hangingPunct="1"/>
            <a:r>
              <a:rPr lang="en-US" smtClean="0"/>
              <a:t>Unfreezing status quo (flatter organization)</a:t>
            </a:r>
          </a:p>
          <a:p>
            <a:pPr lvl="2" eaLnBrk="1" hangingPunct="1"/>
            <a:r>
              <a:rPr lang="en-US" smtClean="0"/>
              <a:t>Innovation (staff more energized)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5AAA8AA0-399D-4136-90A2-0C0EDC479064}" type="slidenum">
              <a:rPr lang="en-US"/>
              <a:pPr/>
              <a:t>154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Eight Planning Techniques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Useful to have a framework or methodology to help in the complexities of IS planning</a:t>
            </a:r>
          </a:p>
          <a:p>
            <a:pPr eaLnBrk="1" hangingPunct="1"/>
            <a:r>
              <a:rPr lang="en-US" dirty="0" smtClean="0"/>
              <a:t>Eight different techniques have been proposed over the years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A948F287-10FE-49A8-9EF9-8CD7C83B46BD}" type="slidenum">
              <a:rPr lang="en-US"/>
              <a:pPr/>
              <a:t>155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Stages of Growth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Stage 1: </a:t>
            </a:r>
            <a:r>
              <a:rPr lang="en-US" sz="2600" b="1" i="1" smtClean="0"/>
              <a:t>Early successes </a:t>
            </a:r>
            <a:r>
              <a:rPr lang="en-US" sz="2600" smtClean="0"/>
              <a:t>(adoption)</a:t>
            </a:r>
            <a:endParaRPr lang="en-US" sz="2600" b="1" i="1" smtClean="0"/>
          </a:p>
          <a:p>
            <a:pPr lvl="1" eaLnBrk="1" hangingPunct="1"/>
            <a:r>
              <a:rPr lang="en-US" sz="2200" smtClean="0"/>
              <a:t>Success in initial use of new technology leads to increased interest and experimentation</a:t>
            </a:r>
          </a:p>
          <a:p>
            <a:pPr eaLnBrk="1" hangingPunct="1"/>
            <a:r>
              <a:rPr lang="en-US" sz="2600" smtClean="0"/>
              <a:t>Stage 2: </a:t>
            </a:r>
            <a:r>
              <a:rPr lang="en-US" sz="2600" b="1" i="1" smtClean="0"/>
              <a:t>Contagion</a:t>
            </a:r>
          </a:p>
          <a:p>
            <a:pPr lvl="1" eaLnBrk="1" hangingPunct="1"/>
            <a:r>
              <a:rPr lang="en-US" sz="2200" smtClean="0"/>
              <a:t>Proliferation of technology stage of “learning” for the field—what worked, what did not etc. (feedback)</a:t>
            </a:r>
          </a:p>
          <a:p>
            <a:pPr eaLnBrk="1" hangingPunct="1"/>
            <a:r>
              <a:rPr lang="en-US" sz="2600" smtClean="0"/>
              <a:t>Stage 3: </a:t>
            </a:r>
            <a:r>
              <a:rPr lang="en-US" sz="2600" b="1" i="1" smtClean="0"/>
              <a:t>Control </a:t>
            </a:r>
          </a:p>
          <a:p>
            <a:pPr lvl="2" eaLnBrk="1" hangingPunct="1"/>
            <a:r>
              <a:rPr lang="en-US" sz="2100" smtClean="0"/>
              <a:t>Efforts toward standardization after proliferation</a:t>
            </a:r>
          </a:p>
          <a:p>
            <a:pPr eaLnBrk="1" hangingPunct="1"/>
            <a:r>
              <a:rPr lang="en-US" sz="2600" smtClean="0"/>
              <a:t>Stage 4: </a:t>
            </a:r>
            <a:r>
              <a:rPr lang="en-US" sz="2600" b="1" i="1" smtClean="0"/>
              <a:t>Integration </a:t>
            </a:r>
            <a:r>
              <a:rPr lang="en-US" sz="2600" smtClean="0"/>
              <a:t>(mature phase)</a:t>
            </a:r>
          </a:p>
          <a:p>
            <a:pPr lvl="1" eaLnBrk="1" hangingPunct="1"/>
            <a:r>
              <a:rPr lang="en-US" sz="2200" smtClean="0"/>
              <a:t>Pattern is repeated for newer technologies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40164AEE-4938-47C2-9879-E36A9222E1BE}" type="slidenum">
              <a:rPr lang="en-US"/>
              <a:pPr/>
              <a:t>156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731838"/>
          </a:xfrm>
        </p:spPr>
        <p:txBody>
          <a:bodyPr/>
          <a:lstStyle/>
          <a:p>
            <a:pPr eaLnBrk="1" hangingPunct="1"/>
            <a:r>
              <a:rPr lang="en-US" smtClean="0"/>
              <a:t>Stages of Growth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096125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AC8A3451-C3F8-45E8-9688-4BEA7FF5EC4B}" type="slidenum">
              <a:rPr lang="en-US"/>
              <a:pPr/>
              <a:t>157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Critical Success Factors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the few key areas of the job where things must go right for the organization to thrive?</a:t>
            </a:r>
          </a:p>
          <a:p>
            <a:pPr eaLnBrk="1" hangingPunct="1"/>
            <a:r>
              <a:rPr lang="en-US" smtClean="0"/>
              <a:t>Four sources for CSFs</a:t>
            </a:r>
          </a:p>
          <a:p>
            <a:pPr lvl="1" eaLnBrk="1" hangingPunct="1"/>
            <a:r>
              <a:rPr lang="en-US" smtClean="0"/>
              <a:t>Industry business is in (specific)</a:t>
            </a:r>
          </a:p>
          <a:p>
            <a:pPr lvl="1" eaLnBrk="1" hangingPunct="1"/>
            <a:r>
              <a:rPr lang="en-US" smtClean="0"/>
              <a:t>Company itself and situation within industry</a:t>
            </a:r>
          </a:p>
          <a:p>
            <a:pPr lvl="1" eaLnBrk="1" hangingPunct="1"/>
            <a:r>
              <a:rPr lang="en-US" smtClean="0"/>
              <a:t>Environment (e.g. consumer trends)</a:t>
            </a:r>
          </a:p>
          <a:p>
            <a:pPr lvl="1" eaLnBrk="1" hangingPunct="1"/>
            <a:r>
              <a:rPr lang="en-US" smtClean="0"/>
              <a:t>Temporal organizational factors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19FB64C3-5EAC-4FEF-818D-A2EC175EC2BF}" type="slidenum">
              <a:rPr lang="en-US"/>
              <a:pPr/>
              <a:t>158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Competitive Forces Model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Porter’s Five Forces (to determine suitability of industry)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Threat of new entrants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Bargaining power of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Bargaining power of suppliers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Substitutes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Competition (intensity)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747D5B1-3EF3-4928-A16E-24684B58CE25}" type="slidenum">
              <a:rPr lang="en-US"/>
              <a:pPr/>
              <a:t>159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543800" cy="808038"/>
          </a:xfrm>
        </p:spPr>
        <p:txBody>
          <a:bodyPr/>
          <a:lstStyle/>
          <a:p>
            <a:pPr eaLnBrk="1" hangingPunct="1"/>
            <a:r>
              <a:rPr lang="en-US" smtClean="0"/>
              <a:t>3. Porter’s Five Forces</a:t>
            </a:r>
          </a:p>
        </p:txBody>
      </p:sp>
      <p:pic>
        <p:nvPicPr>
          <p:cNvPr id="62469" name="Picture 5" descr="untit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90600"/>
            <a:ext cx="5832475" cy="546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EBCE2131-DC70-4459-8C37-3B341FBBE131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The Internal Business Environment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From supply-push to demand-pull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Customer-centric philosophy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Value co-creation with customer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IT allows business to achieve this on a large scale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Self-service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Customer empowerment (through customization)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Customers know what they want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Real-time 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Derive competitive advantage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Team-based 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For the duration of projects and tasks (ephemeral)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2BDCDC1-3633-4657-A6C8-D014CA198E75}" type="slidenum">
              <a:rPr lang="en-US"/>
              <a:pPr/>
              <a:t>160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Competitive Forces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Three strategies for dealing with these competitive forces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Product differentiation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Price leadership (lowest cost)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Niche market (could be geographical or segment)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9943E785-DD4E-4AE9-83C8-0B83D0F2E6E2}" type="slidenum">
              <a:rPr lang="en-US"/>
              <a:pPr/>
              <a:t>161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Framework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Internet tends to reduce firms’ profitability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Five Forces analysis of the Internet (impact)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Increases buyer power (lower search costs)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Decreases barriers to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Increases bargaining power of suppliers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Increases the threat of substitute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Intensifies rivalry among competitors (how?)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Internet Strategy: Focus on maintaining profitability (not growth and market share)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Discuss with regard to Amazon.com (“Get Big Fast”)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A2A6BF44-F506-44BB-A63C-2C9BCD63DD3F}" type="slidenum">
              <a:rPr lang="en-US"/>
              <a:pPr/>
              <a:t>162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Downes’ Three Emerging Forces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Porter’s Five Forces model is rooted in industrial organization, which reflects an era of rather predictable developments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Three “new” forces: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Digitization (new business models)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Globalization (telecommunications, transportation)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Deregulation (many industries)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Strategy planning in the “new economy” is less stable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512E9B0C-856C-4CAB-9147-181994443DAC}" type="slidenum">
              <a:rPr lang="en-US"/>
              <a:pPr/>
              <a:t>163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Porter’s Value Chain Analysis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smtClean="0"/>
              <a:t>Five primary activities that form the sequence of the value chain: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Inbound logistics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Operations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Outbound logistics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Marketing and sales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Service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271132E8-CECD-4148-B067-1C8403CDBD4C}" type="slidenum">
              <a:rPr lang="en-US"/>
              <a:pPr/>
              <a:t>164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Porter’s Value Chain Analysis cont’d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smtClean="0"/>
              <a:t>Four supporting activities that underlie the entire value chain: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Organizational infrastructure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Human resources management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Technology development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Procurement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267A5BD8-D756-47DB-9B01-3911B7BC8294}" type="slidenum">
              <a:rPr lang="en-US"/>
              <a:pPr/>
              <a:t>165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Porter’s Value Chain Analysis cont’d</a:t>
            </a:r>
          </a:p>
        </p:txBody>
      </p:sp>
      <p:pic>
        <p:nvPicPr>
          <p:cNvPr id="73731" name="Picture 4" descr="fig4-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8338" y="1719263"/>
            <a:ext cx="7807325" cy="4411662"/>
          </a:xfr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8A93CEB1-538D-4A60-8171-289E90CA1348}" type="slidenum">
              <a:rPr lang="en-US"/>
              <a:pPr/>
              <a:t>166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Porter’s Virtual Value Chain Extended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can companies create value in the Internet marketplace (e-commerce)?</a:t>
            </a:r>
          </a:p>
          <a:p>
            <a:pPr eaLnBrk="1" hangingPunct="1"/>
            <a:r>
              <a:rPr lang="en-US" u="sng" smtClean="0"/>
              <a:t>Information</a:t>
            </a:r>
            <a:r>
              <a:rPr lang="en-US" smtClean="0"/>
              <a:t> as a source of value itself, rather than a support element. Five ways:</a:t>
            </a:r>
          </a:p>
          <a:p>
            <a:pPr lvl="1" eaLnBrk="1" hangingPunct="1"/>
            <a:r>
              <a:rPr lang="en-US" smtClean="0"/>
              <a:t>Gather</a:t>
            </a:r>
          </a:p>
          <a:p>
            <a:pPr lvl="1" eaLnBrk="1" hangingPunct="1"/>
            <a:r>
              <a:rPr lang="en-US" smtClean="0"/>
              <a:t>Organize</a:t>
            </a:r>
          </a:p>
          <a:p>
            <a:pPr lvl="1" eaLnBrk="1" hangingPunct="1"/>
            <a:r>
              <a:rPr lang="en-US" smtClean="0"/>
              <a:t>Select</a:t>
            </a:r>
          </a:p>
          <a:p>
            <a:pPr lvl="1" eaLnBrk="1" hangingPunct="1"/>
            <a:r>
              <a:rPr lang="en-US" smtClean="0"/>
              <a:t>Synthesize</a:t>
            </a:r>
          </a:p>
          <a:p>
            <a:pPr lvl="1" eaLnBrk="1" hangingPunct="1"/>
            <a:r>
              <a:rPr lang="en-US" smtClean="0"/>
              <a:t>Distribute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8A290512-10F7-4CFE-A1F3-69789489577A}" type="slidenum">
              <a:rPr lang="en-US"/>
              <a:pPr/>
              <a:t>167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Automobile Manufacturer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Case Example: Virtual Value Chain</a:t>
            </a: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Rental car subsidiary auction off good used cars to dealers online via satellite dish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Dealers view cars and place bids during online auctions.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Faster sales; time and effort saved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Which way(s) was information used to create business value?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5F449F2-DF3A-41A5-9E10-109552371EA3}" type="slidenum">
              <a:rPr lang="en-US"/>
              <a:pPr/>
              <a:t>168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6. E-Business Value Matrix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smtClean="0"/>
              <a:t>Tool used at Cisco Systems to develop a well-rounded portfolio of IT projects.</a:t>
            </a:r>
          </a:p>
          <a:p>
            <a:pPr marL="571500" indent="-571500" eaLnBrk="1" hangingPunct="1"/>
            <a:r>
              <a:rPr lang="en-US" smtClean="0"/>
              <a:t>Every IT project is placed into one of four categories to assess its business value: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New fundamentals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Operational excellence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Rational experimentation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Breakthrough strategy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8D6BA50E-746A-429D-9EF4-374AF2475AE9}" type="slidenum">
              <a:rPr lang="en-US"/>
              <a:pPr/>
              <a:t>169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6. E-Business Value Matrix</a:t>
            </a:r>
          </a:p>
        </p:txBody>
      </p:sp>
      <p:pic>
        <p:nvPicPr>
          <p:cNvPr id="79875" name="Picture 4" descr="fig4-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571750"/>
            <a:ext cx="8229600" cy="27066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2A40CAF8-11BA-4600-B9E8-A6FFF9B7F3B0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The Internal Business Environment cont’d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Anytime, anyplace information work</a:t>
            </a:r>
          </a:p>
          <a:p>
            <a:pPr lvl="1" eaLnBrk="1" hangingPunct="1"/>
            <a:r>
              <a:rPr lang="en-US" smtClean="0"/>
              <a:t>Tele-work, mobile computing</a:t>
            </a:r>
          </a:p>
          <a:p>
            <a:pPr eaLnBrk="1" hangingPunct="1"/>
            <a:r>
              <a:rPr lang="en-US" smtClean="0"/>
              <a:t>Outsourcing and strategic alliances</a:t>
            </a:r>
          </a:p>
          <a:p>
            <a:pPr lvl="1" eaLnBrk="1" hangingPunct="1"/>
            <a:r>
              <a:rPr lang="en-US" smtClean="0"/>
              <a:t>Use of IT to help manage work across the extended enterprise</a:t>
            </a:r>
          </a:p>
          <a:p>
            <a:pPr eaLnBrk="1" hangingPunct="1"/>
            <a:r>
              <a:rPr lang="en-US" smtClean="0"/>
              <a:t>Demise of hierarchy</a:t>
            </a:r>
          </a:p>
          <a:p>
            <a:pPr lvl="1" eaLnBrk="1" hangingPunct="1"/>
            <a:r>
              <a:rPr lang="en-US" smtClean="0"/>
              <a:t>Flatter organization (employee empowerment)</a:t>
            </a:r>
          </a:p>
          <a:p>
            <a:pPr lvl="2" eaLnBrk="1" hangingPunct="1"/>
            <a:r>
              <a:rPr lang="en-US" smtClean="0"/>
              <a:t>Use of IT to facilitate information exchange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841C6BBB-16FB-4AC3-B7D3-ADD2EAD881C8}" type="slidenum">
              <a:rPr lang="en-US"/>
              <a:pPr/>
              <a:t>170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Cisco Systems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Case Example: E-Business Value Matrix</a:t>
            </a:r>
          </a:p>
          <a:p>
            <a:pPr eaLnBrk="1" hangingPunct="1"/>
            <a:r>
              <a:rPr lang="en-US" sz="2600" smtClean="0"/>
              <a:t>New fundamentals</a:t>
            </a:r>
          </a:p>
          <a:p>
            <a:pPr lvl="1" eaLnBrk="1" hangingPunct="1"/>
            <a:r>
              <a:rPr lang="en-US" sz="2200" smtClean="0"/>
              <a:t>Expense reporting system via the Web</a:t>
            </a:r>
          </a:p>
          <a:p>
            <a:pPr eaLnBrk="1" hangingPunct="1"/>
            <a:r>
              <a:rPr lang="en-US" sz="2600" smtClean="0"/>
              <a:t>Operational excellence</a:t>
            </a:r>
          </a:p>
          <a:p>
            <a:pPr lvl="1" eaLnBrk="1" hangingPunct="1"/>
            <a:r>
              <a:rPr lang="en-US" sz="2200" smtClean="0"/>
              <a:t>Executive dashboards (DSS)</a:t>
            </a:r>
          </a:p>
          <a:p>
            <a:pPr eaLnBrk="1" hangingPunct="1"/>
            <a:r>
              <a:rPr lang="en-US" sz="2600" smtClean="0"/>
              <a:t>Rational experiment</a:t>
            </a:r>
          </a:p>
          <a:p>
            <a:pPr lvl="1" eaLnBrk="1" hangingPunct="1"/>
            <a:r>
              <a:rPr lang="en-US" sz="2200" smtClean="0"/>
              <a:t>Multi-cast streaming video for company meetings (IP TV)</a:t>
            </a:r>
          </a:p>
          <a:p>
            <a:pPr eaLnBrk="1" hangingPunct="1"/>
            <a:r>
              <a:rPr lang="en-US" sz="2600" smtClean="0"/>
              <a:t>Breakthrough strategy</a:t>
            </a:r>
          </a:p>
          <a:p>
            <a:pPr lvl="1" eaLnBrk="1" hangingPunct="1"/>
            <a:r>
              <a:rPr lang="en-US" sz="2200" smtClean="0"/>
              <a:t>Development of virtual supply chain (only 5 of 26 factories owned)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CB5455C9-D7BB-4B14-9898-7621475BE291}" type="slidenum">
              <a:rPr lang="en-US"/>
              <a:pPr/>
              <a:t>171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 Linkage Analysis Planning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smtClean="0"/>
              <a:t>Examines the links between organizations in order to create a strategy for utilizing electronic channels</a:t>
            </a:r>
          </a:p>
          <a:p>
            <a:pPr marL="571500" indent="-571500" eaLnBrk="1" hangingPunct="1"/>
            <a:r>
              <a:rPr lang="en-US" smtClean="0"/>
              <a:t>Methodology involves three steps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Define power relationships among stakeholders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Map out the extended enterprise (suppliers, buyers, strategic partners)</a:t>
            </a:r>
          </a:p>
          <a:p>
            <a:pPr marL="839788" lvl="1" indent="-495300" eaLnBrk="1" hangingPunct="1">
              <a:buFont typeface="Arial" charset="0"/>
              <a:buAutoNum type="arabicPeriod"/>
            </a:pPr>
            <a:r>
              <a:rPr lang="en-US" smtClean="0"/>
              <a:t>Plan electronic channels to deliver information component of products and services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124B5040-53C9-45F3-817C-E05543E82A3E}" type="slidenum">
              <a:rPr lang="en-US"/>
              <a:pPr/>
              <a:t>172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7. Linkage Analysis Planning cont’d</a:t>
            </a:r>
          </a:p>
        </p:txBody>
      </p:sp>
      <p:pic>
        <p:nvPicPr>
          <p:cNvPr id="849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72388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FBE50BF6-AB8C-487F-B929-938160C05FE9}" type="slidenum">
              <a:rPr lang="en-US"/>
              <a:pPr/>
              <a:t>173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Electric Power Research Institute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Case Example: Linkage Analysis Planning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Business: commercialize basic energy-type research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Mission: maximize the efficiency of the process (from input to output)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EPRINET (online system): identify services and products that would offer strategic business advantages to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Online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Expert system-based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Email facilities (person-to-person)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Video-conferencing (small group)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3389462D-A2E4-4BA7-91F9-5A78D1EAE0FB}" type="slidenum">
              <a:rPr lang="en-US"/>
              <a:pPr/>
              <a:t>174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EPRINET</a:t>
            </a:r>
          </a:p>
        </p:txBody>
      </p:sp>
      <p:pic>
        <p:nvPicPr>
          <p:cNvPr id="8806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057400"/>
            <a:ext cx="7710487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E39201E3-D4E3-49AA-84BE-DF015611F265}" type="slidenum">
              <a:rPr lang="en-US"/>
              <a:pPr/>
              <a:t>175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 Scenario Planning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sz="2600" smtClean="0"/>
              <a:t>Goal is to 1) explore the forces that could cause different “scenarios” of the future to happen; and 2) take proactive actions against those scenarios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sz="2600" smtClean="0"/>
              <a:t>Departs from traditional long-range planning based on hindsight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sz="2600" smtClean="0"/>
              <a:t>Four steps involved</a:t>
            </a:r>
          </a:p>
          <a:p>
            <a:pPr marL="839788" lvl="1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Define a decision problem and time frame to bound the analysis</a:t>
            </a:r>
          </a:p>
          <a:p>
            <a:pPr marL="839788" lvl="1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Identify the major known trends that will affect the decision problem</a:t>
            </a:r>
          </a:p>
          <a:p>
            <a:pPr marL="839788" lvl="1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Identify just a few driving uncertainties</a:t>
            </a:r>
          </a:p>
          <a:p>
            <a:pPr marL="839788" lvl="1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Construct the scenarios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778417AA-463C-4FDF-B90D-71D8BD3B0A3F}" type="slidenum">
              <a:rPr lang="en-US"/>
              <a:pPr/>
              <a:t>176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Scenarios on the Future of IS Management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Case Example: Scenario Planning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Firewall Scenario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Information security and control main concerns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staff become general contractors and enforcement agencies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Worknet Enterprise Scenario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IT-enabled value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Self-managing virtual IS departments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staff as change agents of information brokers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B0F03BC1-F1DD-4AB3-8A66-CDED6DB9643A}" type="slidenum">
              <a:rPr lang="en-US"/>
              <a:pPr/>
              <a:t>177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Scenarios on the Future of IS Management cont’d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Case Example: Scenario Planning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Body Electric Scenario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 products/services as commodities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function in “value-questing” (search for appropriate IT) and “IT facilitation” (adoption of new IT)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Tecknowledgy Scenario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Knowware (knowledge sharing as SCA)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function chiefly in facilitation and maintenance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4-</a:t>
            </a:r>
            <a:fld id="{4D042FFA-5BB9-4875-9835-69C38F261D35}" type="slidenum">
              <a:rPr lang="en-US"/>
              <a:pPr/>
              <a:t>178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have we learned?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 at the table</a:t>
            </a:r>
          </a:p>
          <a:p>
            <a:pPr lvl="1" eaLnBrk="1" hangingPunct="1"/>
            <a:r>
              <a:rPr lang="en-US" smtClean="0"/>
              <a:t>IS involvement in strategic planning</a:t>
            </a:r>
          </a:p>
          <a:p>
            <a:pPr eaLnBrk="1" hangingPunct="1"/>
            <a:r>
              <a:rPr lang="en-US" smtClean="0"/>
              <a:t>Test the future</a:t>
            </a:r>
          </a:p>
          <a:p>
            <a:pPr lvl="1" eaLnBrk="1" hangingPunct="1"/>
            <a:r>
              <a:rPr lang="en-US" smtClean="0"/>
              <a:t>Test-bed innovative IT projects (require seed funding)</a:t>
            </a:r>
          </a:p>
          <a:p>
            <a:pPr eaLnBrk="1" hangingPunct="1"/>
            <a:r>
              <a:rPr lang="en-US" smtClean="0"/>
              <a:t>Put infrastructure in place</a:t>
            </a:r>
          </a:p>
          <a:p>
            <a:pPr lvl="1" eaLnBrk="1" hangingPunct="1"/>
            <a:r>
              <a:rPr lang="en-US" smtClean="0"/>
              <a:t>Fundamentals and implementation is crucial</a:t>
            </a:r>
          </a:p>
          <a:p>
            <a:pPr eaLnBrk="1" hangingPunct="1"/>
            <a:r>
              <a:rPr lang="en-US" smtClean="0"/>
              <a:t>Guiding frameworks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7239000" cy="2133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Distributed Systems: </a:t>
            </a:r>
            <a:r>
              <a:rPr lang="en-US" sz="4600" smtClean="0"/>
              <a:t>The Overall Architecture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894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900" b="1" smtClean="0"/>
              <a:t>Chapter 5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Information Systems Management in Practice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8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6F8CD84A-FE80-42EE-83AC-6BC3E69EDE35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Business Strategies in the New Work Environment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Leverage knowledge globally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Tap into intellectual capital across the entire enterprise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McKinsey’s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Organize for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Interconnectivity and interdependence of businesses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 Work electronically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Concept of the workspace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Handle continuous and discontinuous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Built to change (innovation)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Total quality management (continuous)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Reengineering (discontinuous)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CCDF295C-EA00-4993-BA5F-E0E6E10818DD}" type="slidenum">
              <a:rPr lang="en-US"/>
              <a:pPr/>
              <a:t>180</a:t>
            </a:fld>
            <a:endParaRPr lang="en-US"/>
          </a:p>
        </p:txBody>
      </p:sp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5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Describes basic forms of distributed systems</a:t>
            </a:r>
          </a:p>
          <a:p>
            <a:pPr lvl="1" eaLnBrk="1" hangingPunct="1"/>
            <a:r>
              <a:rPr lang="en-US" smtClean="0"/>
              <a:t>Attributes</a:t>
            </a:r>
          </a:p>
          <a:p>
            <a:pPr lvl="1" eaLnBrk="1" hangingPunct="1"/>
            <a:r>
              <a:rPr lang="en-US" smtClean="0"/>
              <a:t>Types</a:t>
            </a:r>
          </a:p>
          <a:p>
            <a:pPr eaLnBrk="1" hangingPunct="1"/>
            <a:r>
              <a:rPr lang="en-US" smtClean="0"/>
              <a:t>Discusses importance of IT architecture and infrastructure from management point of view.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6980B088-81C0-4E3D-9FD8-CB8FEB6D88A8}" type="slidenum">
              <a:rPr lang="en-US"/>
              <a:pPr/>
              <a:t>181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lvl="1" eaLnBrk="1" hangingPunct="1"/>
            <a:r>
              <a:rPr lang="en-US" smtClean="0"/>
              <a:t>Attributes of Enterprise Distributed Systems</a:t>
            </a:r>
          </a:p>
          <a:p>
            <a:pPr lvl="1" eaLnBrk="1" hangingPunct="1"/>
            <a:r>
              <a:rPr lang="en-US" smtClean="0"/>
              <a:t>Corporate Policy for Distributed Computing</a:t>
            </a:r>
          </a:p>
          <a:p>
            <a:pPr lvl="1" eaLnBrk="1" hangingPunct="1"/>
            <a:r>
              <a:rPr lang="en-US" smtClean="0"/>
              <a:t>Two Guiding Frameworks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D6BABAF-1792-4E80-AA5C-003F1A794815}" type="slidenum">
              <a:rPr lang="en-US"/>
              <a:pPr/>
              <a:t>182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Enterprise Distributed Systems</a:t>
            </a:r>
          </a:p>
          <a:p>
            <a:pPr lvl="1" eaLnBrk="1" hangingPunct="1"/>
            <a:r>
              <a:rPr lang="en-US" smtClean="0"/>
              <a:t>Host-based Hierarchy</a:t>
            </a:r>
          </a:p>
          <a:p>
            <a:pPr lvl="1" eaLnBrk="1" hangingPunct="1"/>
            <a:r>
              <a:rPr lang="en-US" smtClean="0"/>
              <a:t>Decentralized Stand-Alone Systems</a:t>
            </a:r>
          </a:p>
          <a:p>
            <a:pPr lvl="1" eaLnBrk="1" hangingPunct="1"/>
            <a:r>
              <a:rPr lang="en-US" smtClean="0"/>
              <a:t>Peer-to-Peer LAN-Based Systems</a:t>
            </a:r>
          </a:p>
          <a:p>
            <a:pPr lvl="1" eaLnBrk="1" hangingPunct="1"/>
            <a:r>
              <a:rPr lang="en-US" smtClean="0"/>
              <a:t>Hybrid Enterprise-Wide Systems</a:t>
            </a:r>
          </a:p>
          <a:p>
            <a:pPr lvl="1" eaLnBrk="1" hangingPunct="1"/>
            <a:r>
              <a:rPr lang="en-US" smtClean="0"/>
              <a:t>Client-server Systems</a:t>
            </a:r>
          </a:p>
          <a:p>
            <a:pPr lvl="1" eaLnBrk="1" hangingPunct="1"/>
            <a:r>
              <a:rPr lang="en-US" smtClean="0"/>
              <a:t>Internet-Based Computing</a:t>
            </a:r>
          </a:p>
          <a:p>
            <a:pPr lvl="1" eaLnBrk="1" hangingPunct="1"/>
            <a:r>
              <a:rPr lang="en-US" smtClean="0"/>
              <a:t>Web Services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B94CB46-E02D-4CFF-9497-E36AB6166729}" type="slidenum">
              <a:rPr lang="en-US"/>
              <a:pPr/>
              <a:t>183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The Overall IT Architecture</a:t>
            </a:r>
          </a:p>
          <a:p>
            <a:pPr lvl="1" eaLnBrk="1" hangingPunct="1"/>
            <a:r>
              <a:rPr lang="en-US" smtClean="0"/>
              <a:t>Enterprise Architecture Framework</a:t>
            </a:r>
          </a:p>
          <a:p>
            <a:pPr lvl="1" eaLnBrk="1" hangingPunct="1"/>
            <a:r>
              <a:rPr lang="en-US" smtClean="0"/>
              <a:t>Service-Oriented Framework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63B43736-E97F-4981-92B4-D98DA63C44FB}" type="slidenum">
              <a:rPr lang="en-US"/>
              <a:pPr/>
              <a:t>184</a:t>
            </a:fld>
            <a:endParaRPr lang="en-US"/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Inter-Organizational IT Architecture and Digital Society</a:t>
            </a:r>
          </a:p>
          <a:p>
            <a:pPr lvl="1" eaLnBrk="1" hangingPunct="1"/>
            <a:r>
              <a:rPr lang="en-US" smtClean="0"/>
              <a:t>Structure of IT Infrastructure</a:t>
            </a:r>
          </a:p>
          <a:p>
            <a:pPr lvl="1" eaLnBrk="1" hangingPunct="1"/>
            <a:r>
              <a:rPr lang="en-US" smtClean="0"/>
              <a:t>Three Views of Infrastructure</a:t>
            </a:r>
          </a:p>
          <a:p>
            <a:pPr lvl="1" eaLnBrk="1" hangingPunct="1"/>
            <a:r>
              <a:rPr lang="en-US" smtClean="0"/>
              <a:t>Digital Economy</a:t>
            </a:r>
          </a:p>
          <a:p>
            <a:pPr lvl="1" eaLnBrk="1" hangingPunct="1"/>
            <a:r>
              <a:rPr lang="en-US" smtClean="0"/>
              <a:t>Corporate Infrastructure in the Digital Economy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78C53B0A-F48A-4BDF-8C6F-99C2D093F277}" type="slidenum">
              <a:rPr lang="en-US"/>
              <a:pPr/>
              <a:t>185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architecture versus IT infrastructure</a:t>
            </a:r>
          </a:p>
          <a:p>
            <a:pPr lvl="1" eaLnBrk="1" hangingPunct="1"/>
            <a:r>
              <a:rPr lang="en-US" smtClean="0"/>
              <a:t>Architecture (conceptual)</a:t>
            </a:r>
          </a:p>
          <a:p>
            <a:pPr lvl="2" eaLnBrk="1" hangingPunct="1"/>
            <a:r>
              <a:rPr lang="en-US" smtClean="0"/>
              <a:t>Blueprint</a:t>
            </a:r>
          </a:p>
          <a:p>
            <a:pPr lvl="1" eaLnBrk="1" hangingPunct="1"/>
            <a:r>
              <a:rPr lang="en-US" smtClean="0"/>
              <a:t>Infrastructure (physical)</a:t>
            </a:r>
          </a:p>
          <a:p>
            <a:pPr lvl="2" eaLnBrk="1" hangingPunct="1"/>
            <a:r>
              <a:rPr lang="en-US" smtClean="0"/>
              <a:t>Implementation (hardware, software, networks)</a:t>
            </a:r>
          </a:p>
          <a:p>
            <a:pPr eaLnBrk="1" hangingPunct="1"/>
            <a:r>
              <a:rPr lang="en-US" smtClean="0"/>
              <a:t>Evolution of Distributed Systems</a:t>
            </a:r>
          </a:p>
          <a:p>
            <a:pPr lvl="1" eaLnBrk="1" hangingPunct="1"/>
            <a:r>
              <a:rPr lang="en-US" smtClean="0"/>
              <a:t>Mainframe </a:t>
            </a:r>
            <a:r>
              <a:rPr lang="en-US" smtClean="0">
                <a:sym typeface="Symbol" pitchFamily="18" charset="2"/>
              </a:rPr>
              <a:t> Client-server  Web </a:t>
            </a:r>
          </a:p>
          <a:p>
            <a:pPr lvl="1" eaLnBrk="1" hangingPunct="1"/>
            <a:r>
              <a:rPr lang="en-US" i="1" smtClean="0">
                <a:sym typeface="Symbol" pitchFamily="18" charset="2"/>
              </a:rPr>
              <a:t>What do you think</a:t>
            </a:r>
            <a:r>
              <a:rPr lang="en-US" smtClean="0">
                <a:sym typeface="Symbol" pitchFamily="18" charset="2"/>
              </a:rPr>
              <a:t>: evolutionary or cyclical? </a:t>
            </a:r>
            <a:endParaRPr lang="en-US" smtClean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2E42EE18-86D3-48F7-99B6-4EC5C75C2B72}" type="slidenum">
              <a:rPr lang="en-US"/>
              <a:pPr/>
              <a:t>186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of Distributed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Degree to which a system is distributed is dependent on:</a:t>
            </a:r>
          </a:p>
          <a:p>
            <a:pPr lvl="1" eaLnBrk="1" hangingPunct="1"/>
            <a:r>
              <a:rPr lang="en-US" sz="2800" smtClean="0"/>
              <a:t>Where the processing is done</a:t>
            </a:r>
          </a:p>
          <a:p>
            <a:pPr lvl="2" eaLnBrk="1" hangingPunct="1"/>
            <a:r>
              <a:rPr lang="en-US" sz="2500" smtClean="0"/>
              <a:t>Spread out the workload to other machines</a:t>
            </a:r>
          </a:p>
          <a:p>
            <a:pPr lvl="2" eaLnBrk="1" hangingPunct="1"/>
            <a:r>
              <a:rPr lang="en-US" sz="2500" smtClean="0"/>
              <a:t>Requires system interoperability </a:t>
            </a:r>
          </a:p>
          <a:p>
            <a:pPr lvl="1" eaLnBrk="1" hangingPunct="1"/>
            <a:r>
              <a:rPr lang="en-US" sz="2800" smtClean="0"/>
              <a:t>How processors and other devices are interconnected</a:t>
            </a:r>
          </a:p>
          <a:p>
            <a:pPr lvl="2" eaLnBrk="1" hangingPunct="1"/>
            <a:r>
              <a:rPr lang="en-US" sz="2500" smtClean="0"/>
              <a:t>Redundancy (at least one alternative route)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49E7DED3-9F59-4390-9FF1-05BA2897856C}" type="slidenum">
              <a:rPr lang="en-US"/>
              <a:pPr/>
              <a:t>187</a:t>
            </a:fld>
            <a:endParaRPr lang="en-US"/>
          </a:p>
        </p:txBody>
      </p:sp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of Distributed Systems cont’d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800" smtClean="0"/>
              <a:t>Where the information is stored</a:t>
            </a:r>
          </a:p>
          <a:p>
            <a:pPr lvl="2" eaLnBrk="1" hangingPunct="1"/>
            <a:r>
              <a:rPr lang="en-US" sz="2500" smtClean="0"/>
              <a:t>Distributed databases without duplication</a:t>
            </a:r>
          </a:p>
          <a:p>
            <a:pPr lvl="2" eaLnBrk="1" hangingPunct="1"/>
            <a:r>
              <a:rPr lang="en-US" sz="2500" smtClean="0"/>
              <a:t>Similar to OSI model of data transmission</a:t>
            </a:r>
          </a:p>
          <a:p>
            <a:pPr lvl="1" eaLnBrk="1" hangingPunct="1"/>
            <a:r>
              <a:rPr lang="en-US" sz="2800" smtClean="0"/>
              <a:t>What rules or standards are used</a:t>
            </a:r>
          </a:p>
          <a:p>
            <a:pPr lvl="2" eaLnBrk="1" hangingPunct="1"/>
            <a:r>
              <a:rPr lang="en-US" sz="2600" smtClean="0"/>
              <a:t>Need system-wide rules</a:t>
            </a:r>
          </a:p>
          <a:p>
            <a:pPr lvl="3" eaLnBrk="1" hangingPunct="1"/>
            <a:r>
              <a:rPr lang="en-US" sz="2300" smtClean="0"/>
              <a:t>Technical (if-then-else)</a:t>
            </a:r>
          </a:p>
          <a:p>
            <a:pPr lvl="3" eaLnBrk="1" hangingPunct="1"/>
            <a:r>
              <a:rPr lang="en-US" sz="2300" smtClean="0"/>
              <a:t>Management (e.g. security)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17044FEF-B5E1-4A97-A523-CB4E9DE9B87E}" type="slidenum">
              <a:rPr lang="en-US"/>
              <a:pPr/>
              <a:t>188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Corporate Policy for Distributed Computing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has to decide when and to what degree computing at the corporate level should be distributed.</a:t>
            </a:r>
          </a:p>
          <a:p>
            <a:pPr lvl="1" eaLnBrk="1" hangingPunct="1"/>
            <a:r>
              <a:rPr lang="en-US" smtClean="0"/>
              <a:t>Hardware, software, networking, processing, storage</a:t>
            </a:r>
          </a:p>
          <a:p>
            <a:pPr eaLnBrk="1" hangingPunct="1"/>
            <a:r>
              <a:rPr lang="en-US" smtClean="0"/>
              <a:t>Onus should not be placed on individual end users and departments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9BF401A-4598-42FB-B761-16DAED1192F0}" type="slidenum">
              <a:rPr lang="en-US"/>
              <a:pPr/>
              <a:t>189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Corporate Policy for Distributed Computing cont’d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 of Thumb: Systems responsibilities should be distributed unless:</a:t>
            </a:r>
          </a:p>
          <a:p>
            <a:pPr lvl="1" eaLnBrk="1" hangingPunct="1"/>
            <a:r>
              <a:rPr lang="en-US" smtClean="0"/>
              <a:t>Operations are interdependent (ERP)</a:t>
            </a:r>
          </a:p>
          <a:p>
            <a:pPr lvl="1" eaLnBrk="1" hangingPunct="1"/>
            <a:r>
              <a:rPr lang="en-US" smtClean="0"/>
              <a:t>Businesses are homogeneous</a:t>
            </a:r>
          </a:p>
          <a:p>
            <a:pPr lvl="1" eaLnBrk="1" hangingPunct="1"/>
            <a:r>
              <a:rPr lang="en-US" smtClean="0"/>
              <a:t>Corporate culture does not support decentralization (not aligned)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78156785-477B-4AA8-95E2-9241F0487E39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Technology Environment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technological (IT) environment has a symbiotic relationship with organizational structure (co-evolution)</a:t>
            </a:r>
          </a:p>
          <a:p>
            <a:pPr lvl="1" eaLnBrk="1" hangingPunct="1"/>
            <a:r>
              <a:rPr lang="en-US" smtClean="0"/>
              <a:t>Hardware Trends</a:t>
            </a:r>
          </a:p>
          <a:p>
            <a:pPr lvl="1" eaLnBrk="1" hangingPunct="1"/>
            <a:r>
              <a:rPr lang="en-US" smtClean="0"/>
              <a:t>Software trends</a:t>
            </a:r>
          </a:p>
          <a:p>
            <a:pPr lvl="1" eaLnBrk="1" hangingPunct="1"/>
            <a:r>
              <a:rPr lang="en-US" smtClean="0"/>
              <a:t>Data trends</a:t>
            </a:r>
          </a:p>
          <a:p>
            <a:pPr lvl="1" eaLnBrk="1" hangingPunct="1"/>
            <a:r>
              <a:rPr lang="en-US" smtClean="0"/>
              <a:t>Communication trends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31459DE7-6B78-4C13-AA63-F060C57C5B53}" type="slidenum">
              <a:rPr lang="en-US"/>
              <a:pPr/>
              <a:t>190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Enterprise Distributed Systems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Host-based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Master-slave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Decentralized Stand-Alone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“Islands of Computing” (not distributed really)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Peer-to-Peer LAN-Based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hierarchy or ‘superior’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Hybrid Enterprise-Wide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Combination hierarchy (mainframe connected to a few departmental level LANs via WANs)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83E251B-A1F8-4E2D-9BE1-2F9E865C27E5}" type="slidenum">
              <a:rPr lang="en-US"/>
              <a:pPr/>
              <a:t>191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Host-Based Hierarchy</a:t>
            </a:r>
          </a:p>
        </p:txBody>
      </p:sp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3" y="1676400"/>
            <a:ext cx="5614987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1740E4AA-BAF3-4FFD-946E-C6AD0B7C8EB6}" type="slidenum">
              <a:rPr lang="en-US"/>
              <a:pPr/>
              <a:t>192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Decentralized Stand-Alone Systems</a:t>
            </a: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447800"/>
            <a:ext cx="66817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3F915614-9AE5-4CF4-8E13-BA28B3AFC7B1}" type="slidenum">
              <a:rPr lang="en-US"/>
              <a:pPr/>
              <a:t>193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Peer-to-Peer LAN-Based Systems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077200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5A261A1-51F1-44DB-9F83-61C3FA0E32FE}" type="slidenum">
              <a:rPr lang="en-US"/>
              <a:pPr/>
              <a:t>194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Enterprise-Wide Systems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838200"/>
            <a:ext cx="4364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CBDFC6A2-F755-40FE-8CBE-01D53647B939}" type="slidenum">
              <a:rPr lang="en-US"/>
              <a:pPr/>
              <a:t>195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Enterprise Distributed Systems cont’d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Client-Server Systems</a:t>
            </a:r>
          </a:p>
          <a:p>
            <a:pPr lvl="1" eaLnBrk="1" hangingPunct="1"/>
            <a:r>
              <a:rPr lang="en-US" smtClean="0"/>
              <a:t>Splits computing workload between client and server (e.g. Lotus Notes)</a:t>
            </a:r>
          </a:p>
          <a:p>
            <a:pPr lvl="2" eaLnBrk="1" hangingPunct="1"/>
            <a:r>
              <a:rPr lang="en-US" smtClean="0"/>
              <a:t>(P)resentation </a:t>
            </a:r>
          </a:p>
          <a:p>
            <a:pPr lvl="2" eaLnBrk="1" hangingPunct="1"/>
            <a:r>
              <a:rPr lang="en-US" smtClean="0"/>
              <a:t>(A)pplication</a:t>
            </a:r>
          </a:p>
          <a:p>
            <a:pPr lvl="2" eaLnBrk="1" hangingPunct="1"/>
            <a:r>
              <a:rPr lang="en-US" smtClean="0"/>
              <a:t>(D)ata</a:t>
            </a:r>
          </a:p>
          <a:p>
            <a:pPr lvl="1" eaLnBrk="1" hangingPunct="1"/>
            <a:r>
              <a:rPr lang="en-US" smtClean="0"/>
              <a:t>Three-tier architecture (another way to look at it)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AD81B63-B257-4333-8D55-E947307434F1}" type="slidenum">
              <a:rPr lang="en-US"/>
              <a:pPr/>
              <a:t>196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Client-Server Computing</a:t>
            </a: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913" y="1655763"/>
            <a:ext cx="65674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47DFFF8-1798-4595-8E3E-C7A790C7794F}" type="slidenum">
              <a:rPr lang="en-US"/>
              <a:pPr/>
              <a:t>197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Client-Server Arrangements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7062788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683097B-9DE1-42F0-AE16-D3EF4C864115}" type="slidenum">
              <a:rPr lang="en-US"/>
              <a:pPr/>
              <a:t>198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Aerospace Company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example: Client-Server Systems</a:t>
            </a:r>
          </a:p>
          <a:p>
            <a:pPr lvl="1" eaLnBrk="1" hangingPunct="1"/>
            <a:r>
              <a:rPr lang="en-US" smtClean="0"/>
              <a:t>Client-server system</a:t>
            </a:r>
          </a:p>
          <a:p>
            <a:pPr lvl="2" eaLnBrk="1" hangingPunct="1"/>
            <a:r>
              <a:rPr lang="en-US" smtClean="0"/>
              <a:t>Application code on clients</a:t>
            </a:r>
          </a:p>
          <a:p>
            <a:pPr lvl="2" eaLnBrk="1" hangingPunct="1"/>
            <a:r>
              <a:rPr lang="en-US" smtClean="0"/>
              <a:t>Data on servers (remote management)</a:t>
            </a:r>
          </a:p>
          <a:p>
            <a:pPr lvl="2" eaLnBrk="1" hangingPunct="1"/>
            <a:r>
              <a:rPr lang="en-US" smtClean="0"/>
              <a:t>Communication Middleware between them</a:t>
            </a:r>
          </a:p>
          <a:p>
            <a:pPr lvl="1" eaLnBrk="1" hangingPunct="1"/>
            <a:r>
              <a:rPr lang="en-US" smtClean="0"/>
              <a:t>Data repository is key (metadata)</a:t>
            </a:r>
          </a:p>
          <a:p>
            <a:pPr lvl="2" eaLnBrk="1" hangingPunct="1"/>
            <a:r>
              <a:rPr lang="en-US" smtClean="0"/>
              <a:t>Object-oriented computing</a:t>
            </a:r>
          </a:p>
          <a:p>
            <a:pPr lvl="1" eaLnBrk="1" hangingPunct="1"/>
            <a:r>
              <a:rPr lang="en-US" smtClean="0"/>
              <a:t>Distributed function minimizes costs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2FFAADD-7C7C-4787-B34A-6094168719CA}" type="slidenum">
              <a:rPr lang="en-US"/>
              <a:pPr/>
              <a:t>199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An Aerospace Company cont’d</a:t>
            </a: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050" y="1008063"/>
            <a:ext cx="5467350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FF13DBC8-0CF5-4A16-A182-449875873AFF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48600" cy="808038"/>
          </a:xfrm>
        </p:spPr>
        <p:txBody>
          <a:bodyPr/>
          <a:lstStyle/>
          <a:p>
            <a:pPr eaLnBrk="1" hangingPunct="1"/>
            <a:r>
              <a:rPr lang="en-US" smtClean="0"/>
              <a:t>Chapter 1–Outline &amp; 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lvl="1" eaLnBrk="1" hangingPunct="1"/>
            <a:r>
              <a:rPr lang="en-US" smtClean="0"/>
              <a:t>Themes of this Book</a:t>
            </a:r>
          </a:p>
          <a:p>
            <a:pPr lvl="1" eaLnBrk="1" hangingPunct="1"/>
            <a:r>
              <a:rPr lang="en-US" smtClean="0"/>
              <a:t>Management of IS</a:t>
            </a:r>
          </a:p>
          <a:p>
            <a:pPr eaLnBrk="1" hangingPunct="1"/>
            <a:r>
              <a:rPr lang="en-US" smtClean="0"/>
              <a:t>A Little History</a:t>
            </a:r>
          </a:p>
          <a:p>
            <a:pPr eaLnBrk="1" hangingPunct="1"/>
            <a:r>
              <a:rPr lang="en-US" smtClean="0"/>
              <a:t>The Organizational Environment</a:t>
            </a:r>
          </a:p>
          <a:p>
            <a:pPr lvl="1" eaLnBrk="1" hangingPunct="1"/>
            <a:r>
              <a:rPr lang="en-US" smtClean="0"/>
              <a:t>The External Business Environment</a:t>
            </a:r>
          </a:p>
          <a:p>
            <a:pPr lvl="1" eaLnBrk="1" hangingPunct="1"/>
            <a:r>
              <a:rPr lang="en-US" smtClean="0"/>
              <a:t>The Internal Organizational Environment</a:t>
            </a:r>
          </a:p>
          <a:p>
            <a:pPr lvl="1" eaLnBrk="1" hangingPunct="1"/>
            <a:r>
              <a:rPr lang="en-US" smtClean="0"/>
              <a:t>Goals of the New Work Environment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7D53AF87-50F8-4103-9209-B2840A35C0EF}" type="slidenum">
              <a:rPr lang="en-US"/>
              <a:pPr/>
              <a:t>20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Trends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Movement of central administration to distributed computing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1950s and 1960s (mainframe)</a:t>
            </a:r>
            <a:endParaRPr lang="en-US" sz="2200" smtClean="0"/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Mainframe, batch-processing, back-end data centers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1970s (minicomputer)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Some autonomy at the department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1980s and early 1990s (personal computer)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PCs greatly accelerated process of decentralization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smtClean="0"/>
              <a:t>Client-server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Late 1990s and 2000s (Web, networks and mobile/handheld)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Centralized computing via networks and the Internet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7D7E4C0-5E98-4448-B431-C4146B9D6DA6}" type="slidenum">
              <a:rPr lang="en-US"/>
              <a:pPr/>
              <a:t>200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&amp; Drawbacks of Client-Server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</a:t>
            </a:r>
          </a:p>
          <a:p>
            <a:pPr lvl="1" eaLnBrk="1" hangingPunct="1"/>
            <a:r>
              <a:rPr lang="en-US" smtClean="0"/>
              <a:t>Increases organizational flexibility</a:t>
            </a:r>
          </a:p>
          <a:p>
            <a:pPr lvl="2" eaLnBrk="1" hangingPunct="1"/>
            <a:r>
              <a:rPr lang="en-US" smtClean="0"/>
              <a:t>System scalability</a:t>
            </a:r>
          </a:p>
          <a:p>
            <a:pPr lvl="2" eaLnBrk="1" hangingPunct="1"/>
            <a:r>
              <a:rPr lang="en-US" smtClean="0"/>
              <a:t>Front-end empowerment (decision-making) </a:t>
            </a:r>
          </a:p>
          <a:p>
            <a:pPr eaLnBrk="1" hangingPunct="1"/>
            <a:r>
              <a:rPr lang="en-US" smtClean="0"/>
              <a:t>Drawbacks</a:t>
            </a:r>
          </a:p>
          <a:p>
            <a:pPr lvl="1" eaLnBrk="1" hangingPunct="1"/>
            <a:r>
              <a:rPr lang="en-US" smtClean="0"/>
              <a:t>No cost differential (with regard to mainframe systems)</a:t>
            </a:r>
          </a:p>
          <a:p>
            <a:pPr lvl="1" eaLnBrk="1" hangingPunct="1"/>
            <a:r>
              <a:rPr lang="en-US" smtClean="0"/>
              <a:t>IS job more complex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0E70E444-250D-408F-A2A5-A0958D10AFE3}" type="slidenum">
              <a:rPr lang="en-US"/>
              <a:pPr/>
              <a:t>201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Enterprise Distributed Systems cont’d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Internet-Based Computing</a:t>
            </a:r>
          </a:p>
          <a:p>
            <a:pPr lvl="1" eaLnBrk="1" hangingPunct="1"/>
            <a:r>
              <a:rPr lang="en-US" smtClean="0"/>
              <a:t>Extension of client-server (via Internet)</a:t>
            </a:r>
          </a:p>
          <a:p>
            <a:pPr lvl="2" eaLnBrk="1" hangingPunct="1"/>
            <a:r>
              <a:rPr lang="en-US" smtClean="0"/>
              <a:t>Software updates</a:t>
            </a:r>
          </a:p>
          <a:p>
            <a:pPr lvl="2" eaLnBrk="1" hangingPunct="1"/>
            <a:r>
              <a:rPr lang="en-US" smtClean="0"/>
              <a:t>Java Web applets</a:t>
            </a:r>
          </a:p>
          <a:p>
            <a:pPr lvl="2" eaLnBrk="1" hangingPunct="1"/>
            <a:r>
              <a:rPr lang="en-US" smtClean="0"/>
              <a:t>(Toward) Thin Clients </a:t>
            </a:r>
          </a:p>
          <a:p>
            <a:pPr lvl="1" eaLnBrk="1" hangingPunct="1"/>
            <a:r>
              <a:rPr lang="en-US" smtClean="0"/>
              <a:t>Requisite for ubiquitous computing</a:t>
            </a:r>
          </a:p>
          <a:p>
            <a:pPr lvl="2" eaLnBrk="1" hangingPunct="1"/>
            <a:r>
              <a:rPr lang="en-US" smtClean="0"/>
              <a:t>New ways of doing business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7E656C0-C31E-4B26-8BF9-4511AA15096D}" type="slidenum">
              <a:rPr lang="en-US"/>
              <a:pPr/>
              <a:t>202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IBM, Nokia and Sabre Project: Pervasive Computing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Case example: Internet-Based Computing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Real-time interactive travel services provided via the mobile phone using WAP.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XML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Connect Sabre’s online traveling system to Nokia’s wireless network and Internet-enabled phones.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Java applets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Deliver applications over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WML: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Present XML information to mobile device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2DCC772-26B5-4E6B-B4E9-0216547873C9}" type="slidenum">
              <a:rPr lang="en-US"/>
              <a:pPr/>
              <a:t>203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Internet-Based Computing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Server-based Computing (Thinner Client)</a:t>
            </a:r>
          </a:p>
          <a:p>
            <a:pPr lvl="1" eaLnBrk="1" hangingPunct="1"/>
            <a:r>
              <a:rPr lang="en-US" smtClean="0"/>
              <a:t>Mobile workers and laptops</a:t>
            </a:r>
          </a:p>
          <a:p>
            <a:pPr lvl="2" eaLnBrk="1" hangingPunct="1"/>
            <a:r>
              <a:rPr lang="en-US" smtClean="0"/>
              <a:t>Software update difficulties</a:t>
            </a:r>
          </a:p>
          <a:p>
            <a:pPr lvl="2" eaLnBrk="1" hangingPunct="1"/>
            <a:r>
              <a:rPr lang="en-US" smtClean="0"/>
              <a:t>Data security</a:t>
            </a:r>
          </a:p>
          <a:p>
            <a:pPr lvl="1" eaLnBrk="1" hangingPunct="1"/>
            <a:r>
              <a:rPr lang="en-US" smtClean="0"/>
              <a:t>Applications and sensitive data reside on server</a:t>
            </a:r>
          </a:p>
          <a:p>
            <a:pPr lvl="2" eaLnBrk="1" hangingPunct="1"/>
            <a:r>
              <a:rPr lang="en-US" smtClean="0"/>
              <a:t>e.g. Citrix Server (remote desktop)</a:t>
            </a:r>
          </a:p>
          <a:p>
            <a:pPr lvl="1" eaLnBrk="1" hangingPunct="1"/>
            <a:r>
              <a:rPr lang="en-US" smtClean="0"/>
              <a:t>Easier management</a:t>
            </a:r>
          </a:p>
          <a:p>
            <a:pPr lvl="1" eaLnBrk="1" hangingPunct="1"/>
            <a:r>
              <a:rPr lang="en-US" smtClean="0"/>
              <a:t>Lower cost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CD56FE0F-A83D-4578-B0BC-B0FF590A173B}" type="slidenum">
              <a:rPr lang="en-US"/>
              <a:pPr/>
              <a:t>204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Case Example: Server-Based Computing (mobile)</a:t>
            </a:r>
          </a:p>
          <a:p>
            <a:pPr eaLnBrk="1" hangingPunct="1"/>
            <a:r>
              <a:rPr lang="en-US" sz="2700" smtClean="0"/>
              <a:t>“Anytime, Anywhere” access to systems for investment professionals</a:t>
            </a:r>
          </a:p>
          <a:p>
            <a:pPr eaLnBrk="1" hangingPunct="1"/>
            <a:r>
              <a:rPr lang="en-US" sz="2700" smtClean="0"/>
              <a:t>Up-to-date information</a:t>
            </a:r>
          </a:p>
          <a:p>
            <a:pPr lvl="1" eaLnBrk="1" hangingPunct="1"/>
            <a:r>
              <a:rPr lang="en-US" sz="2300" smtClean="0"/>
              <a:t>Connect to Citrix server (application) over the Internet using secure modem service (VPN)</a:t>
            </a:r>
          </a:p>
          <a:p>
            <a:pPr eaLnBrk="1" hangingPunct="1"/>
            <a:r>
              <a:rPr lang="en-US" sz="2700" smtClean="0"/>
              <a:t>Arrangement allows for global expansion</a:t>
            </a:r>
          </a:p>
          <a:p>
            <a:pPr lvl="1" eaLnBrk="1" hangingPunct="1"/>
            <a:r>
              <a:rPr lang="en-US" sz="2300" smtClean="0"/>
              <a:t>Offices in 14 countries (2007)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7CF11BC-1819-4B61-B204-0011184961AB}" type="slidenum">
              <a:rPr lang="en-US"/>
              <a:pPr/>
              <a:t>205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Internet-Based Computing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Peer-to-Peer Computing (P2P)</a:t>
            </a:r>
          </a:p>
          <a:p>
            <a:pPr lvl="1" eaLnBrk="1" hangingPunct="1"/>
            <a:r>
              <a:rPr lang="en-US" smtClean="0"/>
              <a:t>Task distributed to wide number of computers (peers) connected over the Internet</a:t>
            </a:r>
          </a:p>
          <a:p>
            <a:pPr lvl="2" eaLnBrk="1" hangingPunct="1"/>
            <a:r>
              <a:rPr lang="en-US" smtClean="0"/>
              <a:t>Grassroots movement, first popularized by Napster</a:t>
            </a:r>
          </a:p>
          <a:p>
            <a:pPr lvl="2" eaLnBrk="1" hangingPunct="1"/>
            <a:r>
              <a:rPr lang="en-US" smtClean="0"/>
              <a:t>Economics: How to make money?</a:t>
            </a:r>
          </a:p>
          <a:p>
            <a:pPr lvl="3" eaLnBrk="1" hangingPunct="1"/>
            <a:r>
              <a:rPr lang="en-US" smtClean="0"/>
              <a:t>Subscriptions for access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2DA5F5D2-81AC-4AFD-901F-A4DCAD720C4C}" type="slidenum">
              <a:rPr lang="en-US"/>
              <a:pPr/>
              <a:t>206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Enterprise Distributed Systems cont’d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(Web-based SaaS)</a:t>
            </a:r>
          </a:p>
          <a:p>
            <a:pPr lvl="1" eaLnBrk="1" hangingPunct="1"/>
            <a:r>
              <a:rPr lang="en-US" smtClean="0"/>
              <a:t>Second-generation Internet-based distributed system</a:t>
            </a:r>
          </a:p>
          <a:p>
            <a:pPr lvl="2" eaLnBrk="1" hangingPunct="1"/>
            <a:r>
              <a:rPr lang="en-US" smtClean="0"/>
              <a:t>URLs embedded in software modules</a:t>
            </a:r>
          </a:p>
          <a:p>
            <a:pPr lvl="2" eaLnBrk="1" hangingPunct="1"/>
            <a:r>
              <a:rPr lang="en-US" smtClean="0"/>
              <a:t>e.g. Google Apps, SalesForce</a:t>
            </a:r>
          </a:p>
          <a:p>
            <a:pPr lvl="1" eaLnBrk="1" hangingPunct="1"/>
            <a:r>
              <a:rPr lang="en-US" smtClean="0"/>
              <a:t>Computer-to-computer use of the Internet (based on object-oriented tenets)</a:t>
            </a:r>
          </a:p>
          <a:p>
            <a:pPr lvl="2" eaLnBrk="1" hangingPunct="1"/>
            <a:r>
              <a:rPr lang="en-US" smtClean="0"/>
              <a:t>Future: “cloud computing” (Internet as hub)</a:t>
            </a:r>
          </a:p>
          <a:p>
            <a:pPr lvl="2" eaLnBrk="1" hangingPunct="1"/>
            <a:r>
              <a:rPr lang="en-US" smtClean="0"/>
              <a:t>“In-house” computing a thing of the past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A77FF13-EE78-4DDB-861B-56F9D77EE5E8}" type="slidenum">
              <a:rPr lang="en-US"/>
              <a:pPr/>
              <a:t>207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Standards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software standards</a:t>
            </a:r>
          </a:p>
          <a:p>
            <a:pPr lvl="1" eaLnBrk="1" hangingPunct="1"/>
            <a:r>
              <a:rPr lang="en-US" smtClean="0"/>
              <a:t>XML</a:t>
            </a:r>
          </a:p>
          <a:p>
            <a:pPr lvl="1" eaLnBrk="1" hangingPunct="1"/>
            <a:r>
              <a:rPr lang="en-US" smtClean="0"/>
              <a:t>WSDL </a:t>
            </a:r>
          </a:p>
          <a:p>
            <a:pPr lvl="1" eaLnBrk="1" hangingPunct="1"/>
            <a:r>
              <a:rPr lang="en-US" smtClean="0"/>
              <a:t>UDDI</a:t>
            </a:r>
          </a:p>
          <a:p>
            <a:pPr eaLnBrk="1" hangingPunct="1"/>
            <a:r>
              <a:rPr lang="en-US" smtClean="0"/>
              <a:t>Three communication standards</a:t>
            </a:r>
          </a:p>
          <a:p>
            <a:pPr lvl="1" eaLnBrk="1" hangingPunct="1"/>
            <a:r>
              <a:rPr lang="en-US" smtClean="0"/>
              <a:t>SOAP</a:t>
            </a:r>
          </a:p>
          <a:p>
            <a:pPr lvl="1" eaLnBrk="1" hangingPunct="1"/>
            <a:r>
              <a:rPr lang="en-US" smtClean="0"/>
              <a:t>HTTP</a:t>
            </a:r>
          </a:p>
          <a:p>
            <a:pPr lvl="1" eaLnBrk="1" hangingPunct="1"/>
            <a:r>
              <a:rPr lang="en-US" smtClean="0"/>
              <a:t>TCP/IP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7ADBAB50-4FC0-49DC-9E37-A7A5775D2D17}" type="slidenum">
              <a:rPr lang="en-US"/>
              <a:pPr/>
              <a:t>208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Significance of Web Services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it impact business and work?</a:t>
            </a:r>
          </a:p>
          <a:p>
            <a:pPr lvl="1" eaLnBrk="1" hangingPunct="1"/>
            <a:r>
              <a:rPr lang="en-US" smtClean="0"/>
              <a:t>From </a:t>
            </a:r>
            <a:r>
              <a:rPr lang="en-US" u="sng" smtClean="0"/>
              <a:t>proprietary</a:t>
            </a:r>
            <a:r>
              <a:rPr lang="en-US" smtClean="0"/>
              <a:t> IT architecture to Web Services based on openness of Internet</a:t>
            </a:r>
          </a:p>
          <a:p>
            <a:pPr lvl="2" eaLnBrk="1" hangingPunct="1"/>
            <a:r>
              <a:rPr lang="en-US" smtClean="0"/>
              <a:t>Faster market response</a:t>
            </a:r>
          </a:p>
          <a:p>
            <a:pPr lvl="2" eaLnBrk="1" hangingPunct="1"/>
            <a:r>
              <a:rPr lang="en-US" smtClean="0"/>
              <a:t>Hugh variety of possibilities</a:t>
            </a:r>
          </a:p>
          <a:p>
            <a:pPr lvl="2" eaLnBrk="1" hangingPunct="1"/>
            <a:r>
              <a:rPr lang="en-US" smtClean="0"/>
              <a:t>Pay only for needed functionality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19FEB75-1A09-41B5-A826-3953730D9B4E}" type="slidenum">
              <a:rPr lang="en-US"/>
              <a:pPr/>
              <a:t>209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Motors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Case Example: Web Services</a:t>
            </a:r>
          </a:p>
          <a:p>
            <a:pPr eaLnBrk="1" hangingPunct="1"/>
            <a:r>
              <a:rPr lang="en-US" smtClean="0"/>
              <a:t>Build-to-stock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Build-to-order </a:t>
            </a:r>
          </a:p>
          <a:p>
            <a:pPr lvl="1" eaLnBrk="1" hangingPunct="1"/>
            <a:r>
              <a:rPr lang="en-US" smtClean="0"/>
              <a:t>Locate-to-order Web service</a:t>
            </a:r>
          </a:p>
          <a:p>
            <a:pPr lvl="1" eaLnBrk="1" hangingPunct="1"/>
            <a:r>
              <a:rPr lang="en-US" smtClean="0"/>
              <a:t>Order-to-delivery (precursor of make-to-order)</a:t>
            </a:r>
          </a:p>
          <a:p>
            <a:pPr eaLnBrk="1" hangingPunct="1"/>
            <a:r>
              <a:rPr lang="en-US" smtClean="0"/>
              <a:t>Rewards?</a:t>
            </a:r>
          </a:p>
          <a:p>
            <a:pPr lvl="1" eaLnBrk="1" hangingPunct="1"/>
            <a:r>
              <a:rPr lang="en-US" smtClean="0"/>
              <a:t>Cut $25 billion inventory by 50%</a:t>
            </a:r>
          </a:p>
          <a:p>
            <a:pPr lvl="1" eaLnBrk="1" hangingPunct="1"/>
            <a:r>
              <a:rPr lang="en-US" smtClean="0"/>
              <a:t>Potentially shave off $1,000 off the cost of each vehicle…How?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EE882D25-FC54-484D-ACD5-EAE15661239B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Trends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Transaction processing application development</a:t>
            </a:r>
          </a:p>
          <a:p>
            <a:pPr marL="763588" lvl="1" indent="-419100" eaLnBrk="1" hangingPunct="1">
              <a:lnSpc>
                <a:spcPct val="90000"/>
              </a:lnSpc>
            </a:pPr>
            <a:r>
              <a:rPr lang="en-US" sz="2200" smtClean="0"/>
              <a:t>Emphasis on improving productivity of programmers</a:t>
            </a:r>
          </a:p>
          <a:p>
            <a:pPr marL="495300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Life cycle development methodology</a:t>
            </a:r>
          </a:p>
          <a:p>
            <a:pPr marL="763588" lvl="1" indent="-419100" eaLnBrk="1" hangingPunct="1">
              <a:lnSpc>
                <a:spcPct val="90000"/>
              </a:lnSpc>
            </a:pPr>
            <a:r>
              <a:rPr lang="en-US" sz="2200" smtClean="0"/>
              <a:t>Focus on rigorous project management techniques</a:t>
            </a:r>
          </a:p>
          <a:p>
            <a:pPr marL="495300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Purchased software vs. in-house development</a:t>
            </a:r>
          </a:p>
          <a:p>
            <a:pPr marL="763588" lvl="1" indent="-419100" eaLnBrk="1" hangingPunct="1">
              <a:lnSpc>
                <a:spcPct val="90000"/>
              </a:lnSpc>
            </a:pPr>
            <a:r>
              <a:rPr lang="en-US" sz="2200" smtClean="0"/>
              <a:t>“Programming” shifted to end-users</a:t>
            </a:r>
          </a:p>
          <a:p>
            <a:pPr marL="1093788" lvl="2" indent="-400050" eaLnBrk="1" hangingPunct="1">
              <a:lnSpc>
                <a:spcPct val="90000"/>
              </a:lnSpc>
            </a:pPr>
            <a:r>
              <a:rPr lang="en-US" sz="2100" smtClean="0"/>
              <a:t>Point-and-click applications</a:t>
            </a:r>
          </a:p>
          <a:p>
            <a:pPr marL="495300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Open systems software vs. proprietary software</a:t>
            </a:r>
          </a:p>
          <a:p>
            <a:pPr marL="495300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Enterprise resource planning (ERP) systems</a:t>
            </a:r>
          </a:p>
          <a:p>
            <a:pPr marL="495300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600" smtClean="0"/>
              <a:t>Web services—service oriented architecture (SOA)</a:t>
            </a:r>
          </a:p>
          <a:p>
            <a:pPr marL="763588" lvl="1" indent="-419100" eaLnBrk="1" hangingPunct="1">
              <a:lnSpc>
                <a:spcPct val="90000"/>
              </a:lnSpc>
            </a:pPr>
            <a:r>
              <a:rPr lang="en-US" sz="2200" smtClean="0"/>
              <a:t>Network centric and loosely coupled applications to support business process requirements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46C6664A-2151-4F82-A51B-E17C2503D229}" type="slidenum">
              <a:rPr lang="en-US"/>
              <a:pPr/>
              <a:t>210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the Overall IT Architecture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Helps in the management of complex information systems</a:t>
            </a:r>
          </a:p>
          <a:p>
            <a:pPr eaLnBrk="1" hangingPunct="1"/>
            <a:r>
              <a:rPr lang="en-US" smtClean="0"/>
              <a:t>Supports firm operations and therefore reflects business strategy</a:t>
            </a:r>
          </a:p>
          <a:p>
            <a:pPr lvl="1" eaLnBrk="1" hangingPunct="1"/>
            <a:r>
              <a:rPr lang="en-US" smtClean="0"/>
              <a:t>Needs to keep pace with business change</a:t>
            </a:r>
          </a:p>
          <a:p>
            <a:pPr eaLnBrk="1" hangingPunct="1"/>
            <a:r>
              <a:rPr lang="en-US" smtClean="0"/>
              <a:t>Chief Technology Officer at the helm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BC93790-D061-43C6-B086-EAB078E24EE7}" type="slidenum">
              <a:rPr lang="en-US"/>
              <a:pPr/>
              <a:t>211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Enterprise Architecture Framework (template)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447800"/>
            <a:ext cx="6148388" cy="5000625"/>
            <a:chOff x="816" y="912"/>
            <a:chExt cx="3873" cy="3150"/>
          </a:xfrm>
        </p:grpSpPr>
        <p:sp>
          <p:nvSpPr>
            <p:cNvPr id="67588" name="Rectangle 9"/>
            <p:cNvSpPr>
              <a:spLocks noChangeArrowheads="1"/>
            </p:cNvSpPr>
            <p:nvPr/>
          </p:nvSpPr>
          <p:spPr bwMode="auto">
            <a:xfrm>
              <a:off x="864" y="3696"/>
              <a:ext cx="37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>
                  <a:latin typeface="Garamond" pitchFamily="18" charset="0"/>
                </a:rPr>
                <a:t>Source: </a:t>
              </a:r>
              <a:r>
                <a:rPr lang="en-US" sz="1600">
                  <a:latin typeface="Garamond" pitchFamily="18" charset="0"/>
                </a:rPr>
                <a:t>Adapted from John Zachman, Zachman International, 2222 Foothill Blvd., Suite 337, LaCanada, CA 91011.</a:t>
              </a:r>
            </a:p>
          </p:txBody>
        </p:sp>
        <p:pic>
          <p:nvPicPr>
            <p:cNvPr id="67589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6" y="912"/>
              <a:ext cx="3873" cy="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969AC55-6537-4A77-B3CD-7FF1740E9CDC}" type="slidenum">
              <a:rPr lang="en-US"/>
              <a:pPr/>
              <a:t>212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An Enterprise Architecture Framework (whole picture)</a:t>
            </a:r>
          </a:p>
        </p:txBody>
      </p:sp>
      <p:pic>
        <p:nvPicPr>
          <p:cNvPr id="696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776412" y="842963"/>
            <a:ext cx="55911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6C17996E-88E0-48D4-8559-6DF1F33D9184}" type="slidenum">
              <a:rPr lang="en-US"/>
              <a:pPr/>
              <a:t>213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FMC Corporation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Case Example: IT Architecture Development</a:t>
            </a:r>
          </a:p>
          <a:p>
            <a:pPr eaLnBrk="1" hangingPunct="1"/>
            <a:r>
              <a:rPr lang="en-US" sz="2600" smtClean="0"/>
              <a:t>Conglomerate split into half </a:t>
            </a:r>
          </a:p>
          <a:p>
            <a:pPr eaLnBrk="1" hangingPunct="1"/>
            <a:r>
              <a:rPr lang="en-US" sz="2600" smtClean="0"/>
              <a:t>IT Architecture had to be redesigned…how?</a:t>
            </a:r>
          </a:p>
          <a:p>
            <a:pPr lvl="1" eaLnBrk="1" hangingPunct="1"/>
            <a:r>
              <a:rPr lang="en-US" sz="2200" smtClean="0"/>
              <a:t>“today architecture”</a:t>
            </a:r>
          </a:p>
          <a:p>
            <a:pPr lvl="1" eaLnBrk="1" hangingPunct="1"/>
            <a:r>
              <a:rPr lang="en-US" sz="2200" smtClean="0"/>
              <a:t>“tomorrow architecture”</a:t>
            </a:r>
          </a:p>
          <a:p>
            <a:pPr lvl="1" eaLnBrk="1" hangingPunct="1"/>
            <a:r>
              <a:rPr lang="en-US" sz="2200" smtClean="0"/>
              <a:t>“next-minute steps”</a:t>
            </a:r>
          </a:p>
          <a:p>
            <a:pPr eaLnBrk="1" hangingPunct="1"/>
            <a:r>
              <a:rPr lang="en-US" sz="2600" smtClean="0"/>
              <a:t>IT architecture understood by all stakeholders</a:t>
            </a:r>
          </a:p>
          <a:p>
            <a:pPr lvl="1" eaLnBrk="1" hangingPunct="1"/>
            <a:r>
              <a:rPr lang="en-US" sz="2200" smtClean="0"/>
              <a:t>Standard-setting easier</a:t>
            </a:r>
          </a:p>
          <a:p>
            <a:pPr lvl="1" eaLnBrk="1" hangingPunct="1"/>
            <a:r>
              <a:rPr lang="en-US" sz="2200" smtClean="0"/>
              <a:t>New architecture for VoIP and Web Services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E6350D9-54D5-4DA5-AECD-3B18AD18126A}" type="slidenum">
              <a:rPr lang="en-US"/>
              <a:pPr/>
              <a:t>214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Service-Oriented Architecture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 a form of distributed computing</a:t>
            </a:r>
          </a:p>
          <a:p>
            <a:pPr lvl="1" eaLnBrk="1" hangingPunct="1"/>
            <a:r>
              <a:rPr lang="en-US" smtClean="0"/>
              <a:t>Similar architecture concept to Web Services</a:t>
            </a:r>
          </a:p>
          <a:p>
            <a:pPr lvl="1" eaLnBrk="1" hangingPunct="1"/>
            <a:r>
              <a:rPr lang="en-US" smtClean="0"/>
              <a:t>Can be implemented with Web Services</a:t>
            </a:r>
          </a:p>
          <a:p>
            <a:pPr lvl="1" eaLnBrk="1" hangingPunct="1"/>
            <a:r>
              <a:rPr lang="en-US" smtClean="0"/>
              <a:t>Thinks about how to expose the data and functions in a way that other systems can easily use (e.g. XML)</a:t>
            </a:r>
          </a:p>
          <a:p>
            <a:pPr eaLnBrk="1" hangingPunct="1"/>
            <a:r>
              <a:rPr lang="en-US" smtClean="0"/>
              <a:t>“Killer app” that has eluded IS organization?</a:t>
            </a:r>
          </a:p>
          <a:p>
            <a:pPr lvl="1" eaLnBrk="1" hangingPunct="1"/>
            <a:r>
              <a:rPr lang="en-US" smtClean="0"/>
              <a:t>More nimble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4CF7EA8-9327-486D-8607-D41DB224CDA9}" type="slidenum">
              <a:rPr lang="en-US"/>
              <a:pPr/>
              <a:t>215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Credit Suisse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Case Example: Service Oriented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Proprietary middleware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SOA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Implemented two “information buses”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Service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Integrates front-end and back-end applications based on demand-pull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Event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Integrates back-end systems, ensuring all systems (host applications, ERP systems, databases, etc) are using the same up-to-date data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191B7D4A-831B-4FFC-B5FE-87534F2E5A4E}" type="slidenum">
              <a:rPr lang="en-US"/>
              <a:pPr/>
              <a:t>216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7543800" cy="1295400"/>
          </a:xfrm>
        </p:spPr>
        <p:txBody>
          <a:bodyPr/>
          <a:lstStyle/>
          <a:p>
            <a:pPr eaLnBrk="1" hangingPunct="1"/>
            <a:r>
              <a:rPr lang="en-US" sz="3800" smtClean="0"/>
              <a:t>Inter-Organizational Architecture and Digital Society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34FB16B4-CB92-4DBC-B836-01319ED24085}" type="slidenum">
              <a:rPr lang="en-US"/>
              <a:pPr/>
              <a:t>217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the IT Infrastructure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What is an IT infrastructure?</a:t>
            </a:r>
          </a:p>
          <a:p>
            <a:pPr lvl="1" eaLnBrk="1" hangingPunct="1"/>
            <a:r>
              <a:rPr lang="en-US" sz="2200" smtClean="0"/>
              <a:t>The shared and reliable services that provide the foundation for enterprise IT portfolio.</a:t>
            </a:r>
          </a:p>
          <a:p>
            <a:pPr lvl="1" eaLnBrk="1" hangingPunct="1"/>
            <a:r>
              <a:rPr lang="en-US" sz="2200" smtClean="0"/>
              <a:t>Four layers of IT infrastructure</a:t>
            </a:r>
          </a:p>
          <a:p>
            <a:pPr lvl="2" eaLnBrk="1" hangingPunct="1"/>
            <a:r>
              <a:rPr lang="en-US" sz="2100" smtClean="0"/>
              <a:t>Technical component</a:t>
            </a:r>
          </a:p>
          <a:p>
            <a:pPr lvl="2" eaLnBrk="1" hangingPunct="1"/>
            <a:r>
              <a:rPr lang="en-US" sz="2100" smtClean="0"/>
              <a:t>Human IT</a:t>
            </a:r>
          </a:p>
          <a:p>
            <a:pPr lvl="2" eaLnBrk="1" hangingPunct="1"/>
            <a:r>
              <a:rPr lang="en-US" sz="2100" smtClean="0"/>
              <a:t>Shared IT services</a:t>
            </a:r>
          </a:p>
          <a:p>
            <a:pPr lvl="2" eaLnBrk="1" hangingPunct="1"/>
            <a:r>
              <a:rPr lang="en-US" sz="2100" smtClean="0"/>
              <a:t>Shared and standard applications</a:t>
            </a:r>
          </a:p>
          <a:p>
            <a:pPr lvl="1" eaLnBrk="1" hangingPunct="1"/>
            <a:r>
              <a:rPr lang="en-US" sz="2200" smtClean="0"/>
              <a:t>Needed but not directly linked to business value</a:t>
            </a:r>
          </a:p>
          <a:p>
            <a:pPr lvl="2" eaLnBrk="1" hangingPunct="1"/>
            <a:r>
              <a:rPr lang="en-US" sz="2100" smtClean="0"/>
              <a:t>Enables other systems</a:t>
            </a:r>
          </a:p>
          <a:p>
            <a:pPr lvl="2" eaLnBrk="1" hangingPunct="1"/>
            <a:r>
              <a:rPr lang="en-US" sz="2100" smtClean="0"/>
              <a:t>Links to external industry infrastructure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DDB6D8F-8732-4E30-8787-A55767D06431}" type="slidenum">
              <a:rPr lang="en-US"/>
              <a:pPr/>
              <a:t>218</a:t>
            </a:fld>
            <a:endParaRPr lang="en-US"/>
          </a:p>
        </p:txBody>
      </p:sp>
      <p:pic>
        <p:nvPicPr>
          <p:cNvPr id="7987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066800"/>
            <a:ext cx="6129337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the IT Infrastructure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82E2A49-D285-4163-A244-667C454F892E}" type="slidenum">
              <a:rPr lang="en-US"/>
              <a:pPr/>
              <a:t>219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the IT Infrastructure</a:t>
            </a:r>
          </a:p>
        </p:txBody>
      </p:sp>
      <p:pic>
        <p:nvPicPr>
          <p:cNvPr id="808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905000"/>
            <a:ext cx="7758112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B4450FA3-036C-4D0C-AD35-5D25D2A1C4FA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Trends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1970s: Technical solutions for managing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Database management systems (DBMS)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Centralized environment for first 20 years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1990s: Shift toward managing information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Concepts/ideas as a function of raw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Voice, video, graphics, animation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Decentralized environment of information access and exchange (end-user level)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Require data warehousing and data mining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2000s: Web content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Standardize formats of and make interoperable huge amounts of data on Web sites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e.g., Extensible Markup Language (XML)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7FCF1A18-C4B5-4D2F-8ADD-2BAADE56A350}" type="slidenum">
              <a:rPr lang="en-US"/>
              <a:pPr/>
              <a:t>220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Views of IT Infrastructure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Benefits realization depends on objectives for the IT infrastructure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Economies of scale (utility)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Necessary and unavoidable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Support for business programs (dependent)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Ties infrastructure investments to specific business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Flexibility to meet changes in the marketplace (enabling)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IT-business alignment (strategic)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2B7D564-9EED-4579-B1EF-33DE43DEB3B7}" type="slidenum">
              <a:rPr lang="en-US"/>
              <a:pPr/>
              <a:t>221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Digital Economy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business models, new products and services, new communication means, and new forms of community.</a:t>
            </a:r>
          </a:p>
          <a:p>
            <a:pPr eaLnBrk="1" hangingPunct="1"/>
            <a:r>
              <a:rPr lang="en-US" smtClean="0"/>
              <a:t>Evolution of digital economy in 3 phases</a:t>
            </a:r>
          </a:p>
          <a:p>
            <a:pPr lvl="1" eaLnBrk="1" hangingPunct="1"/>
            <a:r>
              <a:rPr lang="en-US" smtClean="0"/>
              <a:t>Data processing revolutionized </a:t>
            </a:r>
          </a:p>
          <a:p>
            <a:pPr lvl="1" eaLnBrk="1" hangingPunct="1"/>
            <a:r>
              <a:rPr lang="en-US" smtClean="0"/>
              <a:t>Wide variety of electronic devices because of Moore’s Law and decreasing costs</a:t>
            </a:r>
          </a:p>
          <a:p>
            <a:pPr lvl="1" eaLnBrk="1" hangingPunct="1"/>
            <a:r>
              <a:rPr lang="en-US" smtClean="0"/>
              <a:t>Exponential growth of electronic commerce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0FEEA18F-A6A6-4CD9-A743-AF9626277145}" type="slidenum">
              <a:rPr lang="en-US"/>
              <a:pPr/>
              <a:t>222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Corporate Infrastructure in the Digital Economy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Leverage Internet-enabled technologies to support business strategy in the digital economy</a:t>
            </a:r>
          </a:p>
          <a:p>
            <a:pPr lvl="1" eaLnBrk="1" hangingPunct="1"/>
            <a:r>
              <a:rPr lang="en-US" smtClean="0"/>
              <a:t>Extended enterprise</a:t>
            </a:r>
          </a:p>
          <a:p>
            <a:pPr lvl="2" eaLnBrk="1" hangingPunct="1"/>
            <a:r>
              <a:rPr lang="en-US" smtClean="0"/>
              <a:t>Value network</a:t>
            </a:r>
          </a:p>
          <a:p>
            <a:pPr lvl="1" eaLnBrk="1" hangingPunct="1"/>
            <a:r>
              <a:rPr lang="en-US" smtClean="0"/>
              <a:t>Strategic alliance</a:t>
            </a:r>
          </a:p>
          <a:p>
            <a:pPr lvl="2" eaLnBrk="1" hangingPunct="1"/>
            <a:r>
              <a:rPr lang="en-US" smtClean="0"/>
              <a:t>Value network</a:t>
            </a:r>
          </a:p>
          <a:p>
            <a:pPr lvl="1" eaLnBrk="1" hangingPunct="1"/>
            <a:r>
              <a:rPr lang="en-US" smtClean="0"/>
              <a:t>Virtual Organization</a:t>
            </a:r>
          </a:p>
          <a:p>
            <a:pPr lvl="2" eaLnBrk="1" hangingPunct="1"/>
            <a:r>
              <a:rPr lang="en-US" smtClean="0"/>
              <a:t>Globally distributed work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0358FDC-3203-4C6C-97A0-C72DF2DFDEA1}" type="slidenum">
              <a:rPr lang="en-US"/>
              <a:pPr/>
              <a:t>223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	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now at heart of distributed systems paradigm (Web services)</a:t>
            </a:r>
          </a:p>
          <a:p>
            <a:pPr eaLnBrk="1" hangingPunct="1"/>
            <a:r>
              <a:rPr lang="en-US" smtClean="0"/>
              <a:t>Distributed systems extend outside of organization because of the Internet</a:t>
            </a:r>
          </a:p>
          <a:p>
            <a:pPr eaLnBrk="1" hangingPunct="1"/>
            <a:r>
              <a:rPr lang="en-US" smtClean="0"/>
              <a:t>Effective implementation of distributed systems architecture requires top management commitment, realistic budgeting and strong project management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8ABA9524-90F0-488B-AF83-563A3F592F35}" type="slidenum">
              <a:rPr lang="en-US"/>
              <a:pPr/>
              <a:t>23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Trends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1980s: Enterprise 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Local area networks (LAN) within organization site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Wide area networks (WAN) between organization sites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Private leased lines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1990s onwards: Internet (convergence of telecommunications and information systems)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Invention of modulator/demodulator (MODEM)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Dialup, ISDN and other broadband technologies to solve problem of last mile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Internet protocols (TCP/IP) became de facto standard for LANs and WANs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Voice over 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Wireless technologies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CB811497-3C55-4426-A365-838C5E5101AF}" type="slidenum">
              <a:rPr lang="en-US"/>
              <a:pPr/>
              <a:t>24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The Mission of IS Organizations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processing systems (TPS) in the early days</a:t>
            </a:r>
          </a:p>
          <a:p>
            <a:pPr lvl="1" eaLnBrk="1" hangingPunct="1"/>
            <a:r>
              <a:rPr lang="en-US" smtClean="0"/>
              <a:t>“Paper factories”</a:t>
            </a:r>
          </a:p>
          <a:p>
            <a:pPr eaLnBrk="1" hangingPunct="1"/>
            <a:r>
              <a:rPr lang="en-US" smtClean="0"/>
              <a:t>MIS era</a:t>
            </a:r>
          </a:p>
          <a:p>
            <a:pPr lvl="1" eaLnBrk="1" hangingPunct="1"/>
            <a:r>
              <a:rPr lang="en-US" smtClean="0"/>
              <a:t>Producing reports for all levels of management</a:t>
            </a:r>
          </a:p>
          <a:p>
            <a:pPr eaLnBrk="1" hangingPunct="1"/>
            <a:r>
              <a:rPr lang="en-US" smtClean="0"/>
              <a:t>Today’s context</a:t>
            </a:r>
          </a:p>
          <a:p>
            <a:pPr lvl="1" eaLnBrk="1" hangingPunct="1"/>
            <a:r>
              <a:rPr lang="en-US" smtClean="0"/>
              <a:t>Improve the performance and innovativeness of people in the organization using IT</a:t>
            </a:r>
          </a:p>
          <a:p>
            <a:pPr lvl="2" eaLnBrk="1" hangingPunct="1"/>
            <a:r>
              <a:rPr lang="en-US" smtClean="0"/>
              <a:t>Business results as a metric for IS performance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19B86012-1F45-4278-A96C-6CAF1E32C8FD}" type="slidenum">
              <a:rPr lang="en-US"/>
              <a:pPr/>
              <a:t>25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functions in organizations</a:t>
            </a:r>
          </a:p>
          <a:p>
            <a:pPr lvl="1" eaLnBrk="1" hangingPunct="1"/>
            <a:r>
              <a:rPr lang="en-US" smtClean="0"/>
              <a:t>Figure 1-2 represents the process of applying IT to accomplish useful work</a:t>
            </a:r>
          </a:p>
          <a:p>
            <a:pPr lvl="1" eaLnBrk="1" hangingPunct="1"/>
            <a:r>
              <a:rPr lang="en-US" smtClean="0"/>
              <a:t>Figure 1-3 describes the increasing power and complexity of IT</a:t>
            </a:r>
          </a:p>
          <a:p>
            <a:pPr lvl="2" eaLnBrk="1" hangingPunct="1"/>
            <a:r>
              <a:rPr lang="en-US" smtClean="0"/>
              <a:t>More specialization required of IS professionals </a:t>
            </a:r>
          </a:p>
          <a:p>
            <a:pPr lvl="1" eaLnBrk="1" hangingPunct="1"/>
            <a:r>
              <a:rPr lang="en-US" smtClean="0"/>
              <a:t>Figure 1-4 depicts the increasing IT sophistication and efficacy of users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295EDA52-9522-46A2-BE9E-EE2944442DAF}" type="slidenum">
              <a:rPr lang="en-US"/>
              <a:pPr/>
              <a:t>26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 </a:t>
            </a:r>
            <a:r>
              <a:rPr lang="en-US" smtClean="0"/>
              <a:t>Simple Model cont’d</a:t>
            </a: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2590800"/>
            <a:ext cx="772953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D0588152-D97B-498F-B7C0-8D72C8B2DA2E}" type="slidenum">
              <a:rPr lang="en-US"/>
              <a:pPr/>
              <a:t>27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 </a:t>
            </a:r>
            <a:r>
              <a:rPr lang="en-US" smtClean="0"/>
              <a:t>Simple Model cont’d</a:t>
            </a:r>
          </a:p>
        </p:txBody>
      </p:sp>
      <p:pic>
        <p:nvPicPr>
          <p:cNvPr id="41987" name="Picture 4" descr="fig1-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005138"/>
            <a:ext cx="8229600" cy="18383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4CF097F3-45C6-4EF6-8928-4544133EE79E}" type="slidenum">
              <a:rPr lang="en-US"/>
              <a:pPr/>
              <a:t>28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 </a:t>
            </a:r>
            <a:r>
              <a:rPr lang="en-US" smtClean="0"/>
              <a:t>Simple Model cont’d</a:t>
            </a:r>
          </a:p>
        </p:txBody>
      </p:sp>
      <p:pic>
        <p:nvPicPr>
          <p:cNvPr id="43011" name="Picture 4" descr="fig1-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463800"/>
            <a:ext cx="8229600" cy="292258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C44B9DDA-E802-4EC9-ABCE-A4C53A66E8BF}" type="slidenum">
              <a:rPr lang="en-US"/>
              <a:pPr/>
              <a:t>29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smtClean="0"/>
              <a:t>An expanded model with four principal elements to describe IS function</a:t>
            </a:r>
          </a:p>
          <a:p>
            <a:pPr marL="839788" lvl="1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A set of technologies that represent the IT infrastructure installed and managed by the IS department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smtClean="0"/>
              <a:t>Web services, mobile applications, integration of multimedia and consumer electronics</a:t>
            </a:r>
          </a:p>
          <a:p>
            <a:pPr marL="839788" lvl="1" indent="-4953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A set of users who need to use IT to improve their job performance (Figure 1-5)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smtClean="0"/>
              <a:t>Support procedure-based activities</a:t>
            </a:r>
          </a:p>
          <a:p>
            <a:pPr marL="1131888" lvl="2" indent="-438150" eaLnBrk="1" hangingPunct="1">
              <a:lnSpc>
                <a:spcPct val="90000"/>
              </a:lnSpc>
            </a:pPr>
            <a:r>
              <a:rPr lang="en-US" smtClean="0"/>
              <a:t>Support knowledge-based activities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8961F947-5EBD-4C81-9F9A-9C01F9402343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 cont’d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Technology Environment</a:t>
            </a:r>
          </a:p>
          <a:p>
            <a:pPr lvl="1" eaLnBrk="1" hangingPunct="1"/>
            <a:r>
              <a:rPr lang="en-US" smtClean="0"/>
              <a:t>Hardware Trends</a:t>
            </a:r>
          </a:p>
          <a:p>
            <a:pPr lvl="1" eaLnBrk="1" hangingPunct="1"/>
            <a:r>
              <a:rPr lang="en-US" smtClean="0"/>
              <a:t>Software Trends</a:t>
            </a:r>
          </a:p>
          <a:p>
            <a:pPr lvl="1" eaLnBrk="1" hangingPunct="1"/>
            <a:r>
              <a:rPr lang="en-US" smtClean="0"/>
              <a:t>Data Trends</a:t>
            </a:r>
          </a:p>
          <a:p>
            <a:pPr lvl="1" eaLnBrk="1" hangingPunct="1"/>
            <a:r>
              <a:rPr lang="en-US" smtClean="0"/>
              <a:t>Communication Trends</a:t>
            </a:r>
          </a:p>
          <a:p>
            <a:pPr eaLnBrk="1" hangingPunct="1"/>
            <a:r>
              <a:rPr lang="en-US" smtClean="0"/>
              <a:t>The Mission of IS Organizations</a:t>
            </a:r>
          </a:p>
          <a:p>
            <a:pPr eaLnBrk="1" hangingPunct="1"/>
            <a:r>
              <a:rPr lang="en-US" smtClean="0"/>
              <a:t>A Simple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41619088-24A0-4A97-9E1A-B110409D9526}" type="slidenum">
              <a:rPr lang="en-US"/>
              <a:pPr/>
              <a:t>30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Model cont’d</a:t>
            </a: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2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249822AB-34BF-4118-ABA9-612423492AF9}" type="slidenum">
              <a:rPr lang="en-US"/>
              <a:pPr/>
              <a:t>31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Model cont’d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9788" lvl="1" indent="-495300" eaLnBrk="1" hangingPunct="1">
              <a:buFont typeface="Arial" charset="0"/>
              <a:buAutoNum type="arabicPeriod" startAt="3"/>
            </a:pPr>
            <a:r>
              <a:rPr lang="en-US" smtClean="0"/>
              <a:t>A delivery mechanism for developing, delivering and installing applications </a:t>
            </a:r>
          </a:p>
          <a:p>
            <a:pPr marL="1131888" lvl="2" indent="-438150" eaLnBrk="1" hangingPunct="1"/>
            <a:r>
              <a:rPr lang="en-US" smtClean="0"/>
              <a:t>Bridging the gap between technology and users (Figure 1-6)</a:t>
            </a:r>
          </a:p>
          <a:p>
            <a:pPr marL="839788" lvl="1" indent="-495300" eaLnBrk="1" hangingPunct="1">
              <a:buFont typeface="Arial" charset="0"/>
              <a:buAutoNum type="arabicPeriod" startAt="3"/>
            </a:pPr>
            <a:r>
              <a:rPr lang="en-US" smtClean="0"/>
              <a:t>Executive leadership to manage the entire process of applying the technology to achieve organizational objectives and goals</a:t>
            </a:r>
          </a:p>
          <a:p>
            <a:pPr marL="1131888" lvl="2" indent="-438150" eaLnBrk="1" hangingPunct="1"/>
            <a:r>
              <a:rPr lang="en-US" smtClean="0"/>
              <a:t>Executive team must work together to govern and leverage IT well</a:t>
            </a:r>
          </a:p>
          <a:p>
            <a:pPr marL="1370013" lvl="3" indent="-381000" eaLnBrk="1" hangingPunct="1"/>
            <a:r>
              <a:rPr lang="en-US" smtClean="0"/>
              <a:t>C-level executives, divisional and department heads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CAD6464A-E7D6-4688-8EE8-1739BD732910}" type="slidenum">
              <a:rPr lang="en-US"/>
              <a:pPr/>
              <a:t>32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Model cont’d</a:t>
            </a:r>
          </a:p>
        </p:txBody>
      </p:sp>
      <p:pic>
        <p:nvPicPr>
          <p:cNvPr id="4710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720850"/>
            <a:ext cx="6777037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B37B94DE-25F1-43E3-A0D0-91705743365A}" type="slidenum">
              <a:rPr lang="en-US"/>
              <a:pPr/>
              <a:t>33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 of This Book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 1: Leadership</a:t>
            </a:r>
          </a:p>
          <a:p>
            <a:pPr lvl="1" eaLnBrk="1" hangingPunct="1"/>
            <a:r>
              <a:rPr lang="en-US" dirty="0" smtClean="0"/>
              <a:t>Chapters 2 - 4</a:t>
            </a:r>
          </a:p>
          <a:p>
            <a:pPr lvl="2" eaLnBrk="1" hangingPunct="1"/>
            <a:r>
              <a:rPr lang="en-US" dirty="0" smtClean="0"/>
              <a:t>Strategic issues that are the responsibility of the CIO</a:t>
            </a:r>
          </a:p>
          <a:p>
            <a:pPr lvl="3" eaLnBrk="1" hangingPunct="1"/>
            <a:r>
              <a:rPr lang="en-US" dirty="0" smtClean="0"/>
              <a:t>Chapter 2: Evolution of IS function and CIO’s job</a:t>
            </a:r>
          </a:p>
          <a:p>
            <a:pPr lvl="3" eaLnBrk="1" hangingPunct="1"/>
            <a:r>
              <a:rPr lang="en-US" dirty="0" smtClean="0"/>
              <a:t>Chapter 3: Strategic uses of IT</a:t>
            </a:r>
          </a:p>
          <a:p>
            <a:pPr lvl="3" eaLnBrk="1" hangingPunct="1"/>
            <a:r>
              <a:rPr lang="en-US" dirty="0" smtClean="0"/>
              <a:t>Chapter 4: IS planning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411DA0C4-7A6B-4E45-A678-A83D3E026CB1}" type="slidenum">
              <a:rPr lang="en-US"/>
              <a:pPr/>
              <a:t>34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Organization of This Book cont’d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 2: Technologies</a:t>
            </a:r>
          </a:p>
          <a:p>
            <a:pPr lvl="1" eaLnBrk="1" hangingPunct="1"/>
            <a:r>
              <a:rPr lang="en-US" smtClean="0"/>
              <a:t>Chapters 5 - 8</a:t>
            </a:r>
          </a:p>
          <a:p>
            <a:pPr lvl="2" eaLnBrk="1" hangingPunct="1"/>
            <a:r>
              <a:rPr lang="en-US" smtClean="0"/>
              <a:t>Management of the essential information technologies</a:t>
            </a:r>
          </a:p>
          <a:p>
            <a:pPr lvl="3" eaLnBrk="1" hangingPunct="1"/>
            <a:r>
              <a:rPr lang="en-US" smtClean="0"/>
              <a:t>Chapter 5: Distributed systems architecture</a:t>
            </a:r>
          </a:p>
          <a:p>
            <a:pPr lvl="3" eaLnBrk="1" hangingPunct="1"/>
            <a:r>
              <a:rPr lang="en-US" smtClean="0"/>
              <a:t>Chapter 6: Building and managing telecommunications</a:t>
            </a:r>
          </a:p>
          <a:p>
            <a:pPr lvl="3" eaLnBrk="1" hangingPunct="1"/>
            <a:r>
              <a:rPr lang="en-US" smtClean="0"/>
              <a:t>Chapter 7: Managing corporate information resources</a:t>
            </a:r>
          </a:p>
          <a:p>
            <a:pPr lvl="3" eaLnBrk="1" hangingPunct="1"/>
            <a:r>
              <a:rPr lang="en-US" smtClean="0"/>
              <a:t>Chapter 8: Managing day-to-day operations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7EEE35C4-DCAA-445F-A9C6-4FFD2E6431C8}" type="slidenum">
              <a:rPr lang="en-US"/>
              <a:pPr/>
              <a:t>35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Organization of This Book cont’d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 3: Developing and delivering systems</a:t>
            </a:r>
          </a:p>
          <a:p>
            <a:pPr lvl="1" eaLnBrk="1" hangingPunct="1"/>
            <a:r>
              <a:rPr lang="en-US" smtClean="0"/>
              <a:t>Chapters 9 - 11</a:t>
            </a:r>
          </a:p>
          <a:p>
            <a:pPr lvl="2" eaLnBrk="1" hangingPunct="1"/>
            <a:r>
              <a:rPr lang="en-US" smtClean="0"/>
              <a:t>Developing and delivering primarily procedure-based systems</a:t>
            </a:r>
          </a:p>
          <a:p>
            <a:pPr lvl="3" eaLnBrk="1" hangingPunct="1"/>
            <a:r>
              <a:rPr lang="en-US" smtClean="0"/>
              <a:t>Chapter 9: Evolution of system development, and the tools and approaches</a:t>
            </a:r>
          </a:p>
          <a:p>
            <a:pPr lvl="3" eaLnBrk="1" hangingPunct="1"/>
            <a:r>
              <a:rPr lang="en-US" smtClean="0"/>
              <a:t>Chapter 10: Issues in system development and delivery</a:t>
            </a:r>
          </a:p>
          <a:p>
            <a:pPr lvl="3" eaLnBrk="1" hangingPunct="1"/>
            <a:r>
              <a:rPr lang="en-US" smtClean="0"/>
              <a:t>Chapter 11: Information security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F87FE592-F0C5-4766-B945-A50EC5D61CD1}" type="slidenum">
              <a:rPr lang="en-US"/>
              <a:pPr/>
              <a:t>36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Organization of This Book cont’d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 4: Supporting Work</a:t>
            </a:r>
          </a:p>
          <a:p>
            <a:pPr lvl="1" eaLnBrk="1" hangingPunct="1"/>
            <a:r>
              <a:rPr lang="en-US" smtClean="0"/>
              <a:t>Chapters 12 - 14</a:t>
            </a:r>
          </a:p>
          <a:p>
            <a:pPr lvl="2" eaLnBrk="1" hangingPunct="1"/>
            <a:r>
              <a:rPr lang="en-US" smtClean="0"/>
              <a:t>Different types of information systems that support work</a:t>
            </a:r>
          </a:p>
          <a:p>
            <a:pPr lvl="3" eaLnBrk="1" hangingPunct="1"/>
            <a:r>
              <a:rPr lang="en-US" smtClean="0"/>
              <a:t>Chapter 12: Supporting decision-making</a:t>
            </a:r>
          </a:p>
          <a:p>
            <a:pPr lvl="3" eaLnBrk="1" hangingPunct="1"/>
            <a:r>
              <a:rPr lang="en-US" smtClean="0"/>
              <a:t>Chapter 13: Supporting collaboration</a:t>
            </a:r>
          </a:p>
          <a:p>
            <a:pPr lvl="3" eaLnBrk="1" hangingPunct="1"/>
            <a:r>
              <a:rPr lang="en-US" smtClean="0"/>
              <a:t>Chapter 14: Supporting knowledge work</a:t>
            </a:r>
          </a:p>
          <a:p>
            <a:pPr eaLnBrk="1" hangingPunct="1"/>
            <a:r>
              <a:rPr lang="en-US" smtClean="0"/>
              <a:t>Part 5: Thinking ahead</a:t>
            </a:r>
          </a:p>
          <a:p>
            <a:pPr lvl="1" eaLnBrk="1" hangingPunct="1"/>
            <a:r>
              <a:rPr lang="en-US" smtClean="0"/>
              <a:t>Chapter 15</a:t>
            </a:r>
          </a:p>
          <a:p>
            <a:pPr lvl="2" eaLnBrk="1" hangingPunct="1"/>
            <a:r>
              <a:rPr lang="en-US" smtClean="0"/>
              <a:t>Projects the role of IT in the future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5400B53D-07E6-42BF-8C3C-E0DE466EA1BF}" type="slidenum">
              <a:rPr lang="en-US"/>
              <a:pPr/>
              <a:t>37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MeadWestvaco Corporation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Case Example: Structure and evolution of IS in an organization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1960s and 1970s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Reorganization of information services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1980s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Focus on end-user computing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Late 1980s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Structure adjustment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1990s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A new strategy to leverage the IT infrastructure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2000s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New organizational structure to enable technology integration and creation of a global, process-based, business-driven organization</a:t>
            </a:r>
            <a:endParaRPr lang="en-US" sz="22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074EF523-63CE-4228-9FA8-E539732FC65C}" type="slidenum">
              <a:rPr lang="en-US"/>
              <a:pPr/>
              <a:t>38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MeadWestvaco Corporation</a:t>
            </a:r>
          </a:p>
        </p:txBody>
      </p:sp>
      <p:pic>
        <p:nvPicPr>
          <p:cNvPr id="53251" name="Picture 4" descr="fig1-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0163" y="1719263"/>
            <a:ext cx="6543675" cy="441166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1F4AA79B-EF09-4E32-A361-84A1E8EFD170}" type="slidenum">
              <a:rPr lang="en-US"/>
              <a:pPr/>
              <a:t>39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MeadWestvaco Corporation</a:t>
            </a:r>
          </a:p>
        </p:txBody>
      </p:sp>
      <p:pic>
        <p:nvPicPr>
          <p:cNvPr id="54275" name="Picture 4" descr="fig1-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8838" y="1524000"/>
            <a:ext cx="4729162" cy="49101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642AED46-9980-40B0-9F76-0A0137FB8757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 cont’d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Model</a:t>
            </a:r>
          </a:p>
          <a:p>
            <a:pPr lvl="1" eaLnBrk="1" hangingPunct="1"/>
            <a:r>
              <a:rPr lang="en-US" smtClean="0"/>
              <a:t>The Technologies</a:t>
            </a:r>
          </a:p>
          <a:p>
            <a:pPr lvl="1" eaLnBrk="1" hangingPunct="1"/>
            <a:r>
              <a:rPr lang="en-US" smtClean="0"/>
              <a:t>The Users</a:t>
            </a:r>
          </a:p>
          <a:p>
            <a:pPr lvl="1" eaLnBrk="1" hangingPunct="1"/>
            <a:r>
              <a:rPr lang="en-US" smtClean="0"/>
              <a:t>System Development and Delivery</a:t>
            </a:r>
          </a:p>
          <a:p>
            <a:pPr lvl="1" eaLnBrk="1" hangingPunct="1"/>
            <a:r>
              <a:rPr lang="en-US" smtClean="0"/>
              <a:t>IS Management</a:t>
            </a:r>
          </a:p>
          <a:p>
            <a:pPr eaLnBrk="1" hangingPunct="1"/>
            <a:r>
              <a:rPr lang="en-US" smtClean="0"/>
              <a:t>Organization of This Book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D6746222-4A5A-40EF-9FA0-B4AE602B261E}" type="slidenum">
              <a:rPr lang="en-US"/>
              <a:pPr/>
              <a:t>40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5963"/>
            <a:ext cx="7543800" cy="808037"/>
          </a:xfrm>
        </p:spPr>
        <p:txBody>
          <a:bodyPr/>
          <a:lstStyle/>
          <a:p>
            <a:pPr eaLnBrk="1" hangingPunct="1"/>
            <a:r>
              <a:rPr lang="en-US" smtClean="0"/>
              <a:t>MeadWestvaco Corporation cont’d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smtClean="0"/>
              <a:t>Case Example: Structure and evolution of IS in an organization</a:t>
            </a:r>
            <a:endParaRPr lang="en-US" smtClean="0"/>
          </a:p>
          <a:p>
            <a:pPr eaLnBrk="1" hangingPunct="1"/>
            <a:r>
              <a:rPr lang="en-US" smtClean="0"/>
              <a:t>Into the 2000s</a:t>
            </a:r>
          </a:p>
          <a:p>
            <a:pPr lvl="1" eaLnBrk="1" hangingPunct="1"/>
            <a:r>
              <a:rPr lang="en-US" smtClean="0"/>
              <a:t>Leverage centralization</a:t>
            </a:r>
          </a:p>
          <a:p>
            <a:pPr lvl="2" eaLnBrk="1" hangingPunct="1"/>
            <a:r>
              <a:rPr lang="en-US" smtClean="0"/>
              <a:t>Governance structure and standardization</a:t>
            </a:r>
          </a:p>
          <a:p>
            <a:pPr eaLnBrk="1" hangingPunct="1"/>
            <a:r>
              <a:rPr lang="en-US" smtClean="0"/>
              <a:t>2004</a:t>
            </a:r>
          </a:p>
          <a:p>
            <a:pPr lvl="1" eaLnBrk="1" hangingPunct="1"/>
            <a:r>
              <a:rPr lang="en-US" smtClean="0"/>
              <a:t>Creating the process-based, business-driven EIS organization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Top IS Job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894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900" b="1" dirty="0" smtClean="0"/>
              <a:t>Chapter 2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Information Systems Management in Practice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algn="l" eaLnBrk="1" hangingPunct="1">
              <a:buFont typeface="Wingdings" pitchFamily="2" charset="2"/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F9C92280-F010-459E-B823-A98FEDFBF883}" type="slidenum">
              <a:rPr lang="en-US"/>
              <a:pPr/>
              <a:t>42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Today’s Lecture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eaLnBrk="1" hangingPunct="1"/>
            <a:r>
              <a:rPr lang="en-US" smtClean="0"/>
              <a:t>Where is the IS organization headed?</a:t>
            </a:r>
          </a:p>
          <a:p>
            <a:pPr lvl="1" eaLnBrk="1" hangingPunct="1"/>
            <a:r>
              <a:rPr lang="en-US" smtClean="0"/>
              <a:t>The escalating benefits of information technology</a:t>
            </a:r>
          </a:p>
          <a:p>
            <a:pPr lvl="1" eaLnBrk="1" hangingPunct="1"/>
            <a:r>
              <a:rPr lang="en-US" smtClean="0"/>
              <a:t>Traditional functions are being “nibbled away”</a:t>
            </a:r>
          </a:p>
          <a:p>
            <a:pPr lvl="1" eaLnBrk="1" hangingPunct="1"/>
            <a:r>
              <a:rPr lang="en-US" smtClean="0"/>
              <a:t>New roles are emerging</a:t>
            </a:r>
          </a:p>
          <a:p>
            <a:pPr lvl="1" eaLnBrk="1" hangingPunct="1"/>
            <a:r>
              <a:rPr lang="en-US" smtClean="0"/>
              <a:t>Toward “IS Lite”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6E08D011-435E-4C2B-B7AB-9048F7EA2A0B}" type="slidenum">
              <a:rPr lang="en-US"/>
              <a:pPr/>
              <a:t>43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CIO’s responsibilities</a:t>
            </a:r>
          </a:p>
          <a:p>
            <a:pPr lvl="1" eaLnBrk="1" hangingPunct="1"/>
            <a:r>
              <a:rPr lang="en-US" smtClean="0"/>
              <a:t>CIO’s roles in 3 eras</a:t>
            </a:r>
          </a:p>
          <a:p>
            <a:pPr lvl="2" eaLnBrk="1" hangingPunct="1"/>
            <a:r>
              <a:rPr lang="en-US" smtClean="0"/>
              <a:t>Leading</a:t>
            </a:r>
          </a:p>
          <a:p>
            <a:pPr lvl="3" eaLnBrk="1" hangingPunct="1"/>
            <a:r>
              <a:rPr lang="en-US" smtClean="0"/>
              <a:t>Creating a vision by understanding the business</a:t>
            </a:r>
          </a:p>
          <a:p>
            <a:pPr lvl="2" eaLnBrk="1" hangingPunct="1"/>
            <a:r>
              <a:rPr lang="en-US" smtClean="0"/>
              <a:t>Governing</a:t>
            </a:r>
          </a:p>
          <a:p>
            <a:pPr lvl="3" eaLnBrk="1" hangingPunct="1"/>
            <a:r>
              <a:rPr lang="en-US" smtClean="0"/>
              <a:t>Establishing an IS Governance Structure</a:t>
            </a:r>
          </a:p>
          <a:p>
            <a:pPr lvl="2" eaLnBrk="1" hangingPunct="1"/>
            <a:r>
              <a:rPr lang="en-US" smtClean="0"/>
              <a:t>Investing</a:t>
            </a:r>
          </a:p>
          <a:p>
            <a:pPr lvl="3" eaLnBrk="1" hangingPunct="1"/>
            <a:r>
              <a:rPr lang="en-US" smtClean="0"/>
              <a:t>Shaping the IT portfolio</a:t>
            </a:r>
          </a:p>
          <a:p>
            <a:pPr lvl="2" eaLnBrk="1" hangingPunct="1"/>
            <a:r>
              <a:rPr lang="en-US" smtClean="0"/>
              <a:t>Managing</a:t>
            </a:r>
          </a:p>
          <a:p>
            <a:pPr lvl="3" eaLnBrk="1" hangingPunct="1"/>
            <a:r>
              <a:rPr lang="en-US" smtClean="0"/>
              <a:t>Establishing credibility and fostering change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94A3313F-74E9-4B89-B316-EAC5C91AEED1}" type="slidenum">
              <a:rPr lang="en-US"/>
              <a:pPr/>
              <a:t>44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Office of the CIO</a:t>
            </a:r>
          </a:p>
          <a:p>
            <a:pPr eaLnBrk="1" hangingPunct="1"/>
            <a:r>
              <a:rPr lang="en-US" smtClean="0"/>
              <a:t>Whither CIOs</a:t>
            </a:r>
          </a:p>
          <a:p>
            <a:pPr eaLnBrk="1" hangingPunct="1"/>
            <a:r>
              <a:rPr lang="en-US" smtClean="0"/>
              <a:t>Conclusion</a:t>
            </a:r>
          </a:p>
          <a:p>
            <a:pPr eaLnBrk="1" hangingPunct="1"/>
            <a:r>
              <a:rPr lang="en-US" smtClean="0"/>
              <a:t>Questions and Exercises</a:t>
            </a:r>
          </a:p>
          <a:p>
            <a:pPr eaLnBrk="1" hangingPunct="1"/>
            <a:r>
              <a:rPr lang="en-US" smtClean="0"/>
              <a:t>References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1FD8DC7F-6B7E-4F2E-9D36-9AE683473AE6}" type="slidenum">
              <a:rPr lang="en-US"/>
              <a:pPr/>
              <a:t>45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Growing demand for IT managers in the U.S. and worldwide.</a:t>
            </a:r>
          </a:p>
          <a:p>
            <a:pPr eaLnBrk="1" hangingPunct="1"/>
            <a:r>
              <a:rPr lang="en-US" smtClean="0"/>
              <a:t>Management of IT in past 50 years has drastically changed.</a:t>
            </a:r>
          </a:p>
          <a:p>
            <a:pPr lvl="1" eaLnBrk="1" hangingPunct="1"/>
            <a:r>
              <a:rPr lang="en-US" smtClean="0"/>
              <a:t>Basic functioning </a:t>
            </a:r>
            <a:r>
              <a:rPr lang="en-US" smtClean="0">
                <a:sym typeface="Symbol" pitchFamily="-106" charset="2"/>
              </a:rPr>
              <a:t> cost reduction  decision support  inter-organizational supply-chain and “business eco-system”</a:t>
            </a:r>
            <a:endParaRPr lang="en-US" smtClean="0"/>
          </a:p>
          <a:p>
            <a:pPr eaLnBrk="1" hangingPunct="1"/>
            <a:r>
              <a:rPr lang="en-US" smtClean="0"/>
              <a:t>Onus on top executives to provide IT vision and leadership.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AFE4E1A9-63D8-497C-82F8-77E983C1DED6}" type="slidenum">
              <a:rPr lang="en-US"/>
              <a:pPr/>
              <a:t>46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7543800" cy="1295400"/>
          </a:xfrm>
        </p:spPr>
        <p:txBody>
          <a:bodyPr/>
          <a:lstStyle/>
          <a:p>
            <a:pPr eaLnBrk="1" hangingPunct="1"/>
            <a:r>
              <a:rPr lang="en-US" smtClean="0"/>
              <a:t>Where is the IS organization headed?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2836887F-0E47-40BA-9C2A-9A8DF1C986D7}" type="slidenum">
              <a:rPr lang="en-US"/>
              <a:pPr/>
              <a:t>47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Escalating Benefits of 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Changing technology and evolving IS role since 1950s. </a:t>
            </a:r>
            <a:r>
              <a:rPr lang="en-US" sz="2600" i="1" smtClean="0"/>
              <a:t>(a parallel process)</a:t>
            </a:r>
            <a:endParaRPr lang="en-US" sz="2600" b="1" smtClean="0"/>
          </a:p>
          <a:p>
            <a:pPr eaLnBrk="1" hangingPunct="1"/>
            <a:r>
              <a:rPr lang="en-US" sz="2600" smtClean="0"/>
              <a:t>“Waves of Innovation”:</a:t>
            </a:r>
          </a:p>
          <a:p>
            <a:pPr lvl="1" eaLnBrk="1" hangingPunct="1"/>
            <a:r>
              <a:rPr lang="en-US" sz="2100" smtClean="0"/>
              <a:t>Wave 1: Reducing costs</a:t>
            </a:r>
          </a:p>
          <a:p>
            <a:pPr lvl="1" eaLnBrk="1" hangingPunct="1"/>
            <a:r>
              <a:rPr lang="en-US" sz="2100" smtClean="0"/>
              <a:t>Wave 2: Leveraging investments (continuous improvement)</a:t>
            </a:r>
          </a:p>
          <a:p>
            <a:pPr lvl="1" eaLnBrk="1" hangingPunct="1"/>
            <a:r>
              <a:rPr lang="en-US" sz="2100" smtClean="0"/>
              <a:t>Wave 3: Enhancing products and services</a:t>
            </a:r>
          </a:p>
          <a:p>
            <a:pPr lvl="1" eaLnBrk="1" hangingPunct="1"/>
            <a:r>
              <a:rPr lang="en-US" sz="2100" smtClean="0"/>
              <a:t>Wave 4: Enhancing executive decision-making</a:t>
            </a:r>
          </a:p>
          <a:p>
            <a:pPr lvl="1" eaLnBrk="1" hangingPunct="1"/>
            <a:r>
              <a:rPr lang="en-US" sz="2100" smtClean="0"/>
              <a:t>Wave 5: Reaching the consumer</a:t>
            </a:r>
          </a:p>
          <a:p>
            <a:pPr lvl="1" eaLnBrk="1" hangingPunct="1"/>
            <a:r>
              <a:rPr lang="en-US" sz="2100" smtClean="0"/>
              <a:t>Wave 6 (new): Leveraging partnerships through supply chain management or other forms of collaboration</a:t>
            </a:r>
            <a:endParaRPr lang="en-US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49E7D9ED-4F4B-4DCE-89B1-4092CB6B8134}" type="slidenum">
              <a:rPr lang="en-US"/>
              <a:pPr/>
              <a:t>48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Escalating Benefits of IT (cont’d)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7838"/>
            <a:ext cx="8305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DE28724A-E330-400E-84E8-C388D30EFB7E}" type="slidenum">
              <a:rPr lang="en-US"/>
              <a:pPr/>
              <a:t>49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The SABRE System (American Airlines)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 of “Waves of Innovation”</a:t>
            </a:r>
          </a:p>
          <a:p>
            <a:pPr lvl="1" eaLnBrk="1" hangingPunct="1"/>
            <a:r>
              <a:rPr lang="en-US" smtClean="0"/>
              <a:t>Evolution: Handwritten reservation system (1950s) to Web-based system (2000s).</a:t>
            </a:r>
          </a:p>
          <a:p>
            <a:pPr lvl="1" eaLnBrk="1" hangingPunct="1"/>
            <a:r>
              <a:rPr lang="en-US" smtClean="0"/>
              <a:t>Waves 1 and 2 (1960s)</a:t>
            </a:r>
          </a:p>
          <a:p>
            <a:pPr lvl="2" eaLnBrk="1" hangingPunct="1"/>
            <a:r>
              <a:rPr lang="en-US" smtClean="0"/>
              <a:t>SABRE (CRS) built to </a:t>
            </a:r>
            <a:r>
              <a:rPr lang="en-US" u="sng" smtClean="0"/>
              <a:t>reduce costs</a:t>
            </a:r>
            <a:r>
              <a:rPr lang="en-US" smtClean="0"/>
              <a:t> of making airline seat reservations.</a:t>
            </a:r>
          </a:p>
          <a:p>
            <a:pPr lvl="2" eaLnBrk="1" hangingPunct="1"/>
            <a:r>
              <a:rPr lang="en-US" smtClean="0"/>
              <a:t>ROI on staff expenditure.</a:t>
            </a:r>
          </a:p>
          <a:p>
            <a:pPr lvl="1" eaLnBrk="1" hangingPunct="1"/>
            <a:r>
              <a:rPr lang="en-US" smtClean="0"/>
              <a:t>Wave 3 (1970s)</a:t>
            </a:r>
          </a:p>
          <a:p>
            <a:pPr lvl="2" eaLnBrk="1" hangingPunct="1"/>
            <a:r>
              <a:rPr lang="en-US" smtClean="0"/>
              <a:t>System </a:t>
            </a:r>
            <a:r>
              <a:rPr lang="en-US" u="sng" smtClean="0"/>
              <a:t>enhanced</a:t>
            </a:r>
            <a:r>
              <a:rPr lang="en-US" smtClean="0"/>
              <a:t> to span organizational boundary for travel agents	(provide direct access to CRS)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C3CB5579-8824-45D4-A21B-4D00945280EC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technology (IT) is a pervasive element of society today and has revolutionized and restructured many aspects of human endeavor, including work.</a:t>
            </a:r>
          </a:p>
          <a:p>
            <a:pPr eaLnBrk="1" hangingPunct="1"/>
            <a:r>
              <a:rPr lang="en-US" smtClean="0"/>
              <a:t>This book emphasizes the use of IT in managing and operating organizations.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03444E4D-A473-46DE-B168-B1BA6FAD383D}" type="slidenum">
              <a:rPr lang="en-US"/>
              <a:pPr/>
              <a:t>50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The SABRE System (American Airlines) cont’d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Wave 4 (late 1980s)</a:t>
            </a:r>
          </a:p>
          <a:p>
            <a:pPr lvl="2" eaLnBrk="1" hangingPunct="1"/>
            <a:r>
              <a:rPr lang="en-US" smtClean="0"/>
              <a:t>Revenue Management System (provide decision support to managers) under SABRE Airline Solutions (new division). </a:t>
            </a:r>
          </a:p>
          <a:p>
            <a:pPr lvl="1" eaLnBrk="1" hangingPunct="1"/>
            <a:r>
              <a:rPr lang="en-US" smtClean="0"/>
              <a:t>Wave 5 (1990s)</a:t>
            </a:r>
          </a:p>
          <a:p>
            <a:pPr lvl="2" eaLnBrk="1" hangingPunct="1"/>
            <a:r>
              <a:rPr lang="en-US" smtClean="0"/>
              <a:t>System extended to provide direct Web </a:t>
            </a:r>
            <a:r>
              <a:rPr lang="en-US" u="sng" smtClean="0"/>
              <a:t>access to customers</a:t>
            </a:r>
            <a:r>
              <a:rPr lang="en-US" smtClean="0"/>
              <a:t> (CRS, flight information, movie etc.)</a:t>
            </a:r>
          </a:p>
          <a:p>
            <a:pPr lvl="1" eaLnBrk="1" hangingPunct="1"/>
            <a:r>
              <a:rPr lang="en-US" smtClean="0"/>
              <a:t>Wave 6 (2000s)</a:t>
            </a:r>
          </a:p>
          <a:p>
            <a:pPr lvl="2" eaLnBrk="1" hangingPunct="1"/>
            <a:r>
              <a:rPr lang="en-US" smtClean="0"/>
              <a:t>Sabre </a:t>
            </a:r>
            <a:r>
              <a:rPr lang="en-US" i="1" smtClean="0"/>
              <a:t>(small letters)</a:t>
            </a:r>
            <a:r>
              <a:rPr lang="en-US" smtClean="0"/>
              <a:t> spun off from AMR in 2000, </a:t>
            </a:r>
            <a:r>
              <a:rPr lang="en-US" u="sng" smtClean="0"/>
              <a:t>leveraged partnerships</a:t>
            </a:r>
            <a:r>
              <a:rPr lang="en-US" smtClean="0"/>
              <a:t> and technology.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75980A2F-E311-4A5E-834E-8B42A5EA2F8D}" type="slidenum">
              <a:rPr lang="en-US"/>
              <a:pPr/>
              <a:t>51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The SABRE System (American Airlines) cont’d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Throughout waves of innovation, strong </a:t>
            </a:r>
            <a:r>
              <a:rPr lang="en-US" u="sng" smtClean="0"/>
              <a:t>IS involvement</a:t>
            </a:r>
            <a:r>
              <a:rPr lang="en-US" smtClean="0"/>
              <a:t> was crucial.</a:t>
            </a:r>
          </a:p>
          <a:p>
            <a:pPr lvl="1" eaLnBrk="1" hangingPunct="1"/>
            <a:r>
              <a:rPr lang="en-US" smtClean="0"/>
              <a:t>Evolving with changes in technology</a:t>
            </a:r>
          </a:p>
          <a:p>
            <a:pPr lvl="2" eaLnBrk="1" hangingPunct="1"/>
            <a:r>
              <a:rPr lang="en-US" smtClean="0"/>
              <a:t>From money-making to extending organizational boundaries to spinning off.</a:t>
            </a:r>
          </a:p>
          <a:p>
            <a:pPr eaLnBrk="1" hangingPunct="1"/>
            <a:r>
              <a:rPr lang="en-US" smtClean="0"/>
              <a:t>So what is the function of the IS organization?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F5563602-6530-4902-8D0D-9AD8B7B30CB3}" type="slidenum">
              <a:rPr lang="en-US"/>
              <a:pPr/>
              <a:t>52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Traditional Functions are Being Nibbled Away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Traditional set of responsibilities for IS</a:t>
            </a:r>
          </a:p>
          <a:p>
            <a:pPr lvl="1" eaLnBrk="1" hangingPunct="1"/>
            <a:r>
              <a:rPr lang="en-US" smtClean="0"/>
              <a:t>Managing operations of data centers, local and remote systems and networks</a:t>
            </a:r>
          </a:p>
          <a:p>
            <a:pPr lvl="1" eaLnBrk="1" hangingPunct="1"/>
            <a:r>
              <a:rPr lang="en-US" smtClean="0"/>
              <a:t>Managing corporate data and legacy systems</a:t>
            </a:r>
          </a:p>
          <a:p>
            <a:pPr lvl="1" eaLnBrk="1" hangingPunct="1"/>
            <a:r>
              <a:rPr lang="en-US" smtClean="0"/>
              <a:t>Performing system analysis and design and constructing new systems</a:t>
            </a:r>
          </a:p>
          <a:p>
            <a:pPr lvl="1" eaLnBrk="1" hangingPunct="1"/>
            <a:r>
              <a:rPr lang="en-US" smtClean="0"/>
              <a:t>Planning and integration of systems</a:t>
            </a:r>
          </a:p>
          <a:p>
            <a:pPr lvl="1" eaLnBrk="1" hangingPunct="1"/>
            <a:r>
              <a:rPr lang="en-US" smtClean="0"/>
              <a:t>Identifying opportunities for new systems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30538B02-9E95-468C-B6CA-9379CCCA91DD}" type="slidenum">
              <a:rPr lang="en-US"/>
              <a:pPr/>
              <a:t>53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Traditional Functions are Being Nibbled Away cont’d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Trends that are moving traditional roles out of IS:</a:t>
            </a:r>
          </a:p>
          <a:p>
            <a:pPr lvl="1" eaLnBrk="1" hangingPunct="1"/>
            <a:r>
              <a:rPr lang="en-US" smtClean="0"/>
              <a:t>Distributed Systems</a:t>
            </a:r>
          </a:p>
          <a:p>
            <a:pPr lvl="2" eaLnBrk="1" hangingPunct="1"/>
            <a:r>
              <a:rPr lang="en-US" smtClean="0"/>
              <a:t>Migration of software applications to user areas</a:t>
            </a:r>
          </a:p>
          <a:p>
            <a:pPr lvl="1" eaLnBrk="1" hangingPunct="1"/>
            <a:r>
              <a:rPr lang="en-US" smtClean="0"/>
              <a:t>Ever more knowledgable users</a:t>
            </a:r>
          </a:p>
          <a:p>
            <a:pPr lvl="1" eaLnBrk="1" hangingPunct="1"/>
            <a:r>
              <a:rPr lang="en-US" smtClean="0"/>
              <a:t>Better application packages</a:t>
            </a:r>
          </a:p>
          <a:p>
            <a:pPr lvl="2" eaLnBrk="1" hangingPunct="1"/>
            <a:r>
              <a:rPr lang="en-US" smtClean="0"/>
              <a:t>Systems development to integration</a:t>
            </a:r>
          </a:p>
          <a:p>
            <a:pPr lvl="1" eaLnBrk="1" hangingPunct="1"/>
            <a:r>
              <a:rPr lang="en-US" smtClean="0"/>
              <a:t>Outsourcing</a:t>
            </a:r>
          </a:p>
          <a:p>
            <a:pPr lvl="2" eaLnBrk="1" hangingPunct="1"/>
            <a:r>
              <a:rPr lang="en-US" smtClean="0"/>
              <a:t>Based on fiscal and managerial considerations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51215919-8D3F-4DD4-9013-661F3C0EECE8}" type="slidenum">
              <a:rPr lang="en-US"/>
              <a:pPr/>
              <a:t>54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Traditional Functions are Being Nibbled Away cont’d</a:t>
            </a: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1520825"/>
            <a:ext cx="6681787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2B9399A6-C17B-4DD0-A93E-277BB17E326D}" type="slidenum">
              <a:rPr lang="en-US"/>
              <a:pPr/>
              <a:t>55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Roles are Emerging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involves a cluster of functions:</a:t>
            </a:r>
          </a:p>
          <a:p>
            <a:pPr lvl="1" eaLnBrk="1" hangingPunct="1"/>
            <a:r>
              <a:rPr lang="en-US" smtClean="0"/>
              <a:t>Run operations</a:t>
            </a:r>
          </a:p>
          <a:p>
            <a:pPr lvl="1" eaLnBrk="1" hangingPunct="1"/>
            <a:r>
              <a:rPr lang="en-US" smtClean="0"/>
              <a:t>Develop systems</a:t>
            </a:r>
          </a:p>
          <a:p>
            <a:pPr lvl="1" eaLnBrk="1" hangingPunct="1"/>
            <a:r>
              <a:rPr lang="en-US" smtClean="0"/>
              <a:t>Develop architecture</a:t>
            </a:r>
          </a:p>
          <a:p>
            <a:pPr lvl="1" eaLnBrk="1" hangingPunct="1"/>
            <a:r>
              <a:rPr lang="en-US" smtClean="0"/>
              <a:t>Identify business requirements</a:t>
            </a:r>
          </a:p>
          <a:p>
            <a:pPr lvl="1" eaLnBrk="1" hangingPunct="1"/>
            <a:r>
              <a:rPr lang="en-US" smtClean="0"/>
              <a:t>Create IT-enabled innovations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AA5BB3EE-B21F-42D5-B023-5B78070559E2}" type="slidenum">
              <a:rPr lang="en-US"/>
              <a:pPr/>
              <a:t>56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New Roles are Emerging cont’d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set of skills and management strategy needed for each function:</a:t>
            </a:r>
          </a:p>
          <a:p>
            <a:pPr lvl="1" eaLnBrk="1" hangingPunct="1"/>
            <a:r>
              <a:rPr lang="en-US" smtClean="0"/>
              <a:t>Maximize efficiencies of IT operations</a:t>
            </a:r>
          </a:p>
          <a:p>
            <a:pPr lvl="1" eaLnBrk="1" hangingPunct="1"/>
            <a:r>
              <a:rPr lang="en-US" smtClean="0"/>
              <a:t>Better allocation of IT personnel time</a:t>
            </a:r>
          </a:p>
          <a:p>
            <a:pPr lvl="1" eaLnBrk="1" hangingPunct="1"/>
            <a:r>
              <a:rPr lang="en-US" smtClean="0"/>
              <a:t>Prioritize resources to demonstrate usefulness of new software projects</a:t>
            </a:r>
          </a:p>
          <a:p>
            <a:pPr lvl="1" eaLnBrk="1" hangingPunct="1"/>
            <a:r>
              <a:rPr lang="en-US" smtClean="0"/>
              <a:t>IT-enabled business innovations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5C8008E4-BE66-49FA-A877-FB43F1EBCF63}" type="slidenum">
              <a:rPr lang="en-US"/>
              <a:pPr/>
              <a:t>57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New Roles are Emerging cont’d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0"/>
            <a:ext cx="6834188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9A19E029-99A8-47AE-AA74-90326D1631A6}" type="slidenum">
              <a:rPr lang="en-US"/>
              <a:pPr/>
              <a:t>58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Toward IS Lite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IS started “centralized” and then evolved into “federal” model.</a:t>
            </a:r>
          </a:p>
          <a:p>
            <a:pPr lvl="2" eaLnBrk="1" hangingPunct="1"/>
            <a:r>
              <a:rPr lang="en-US" sz="2100" smtClean="0"/>
              <a:t>Some things (e.g standards, operations) centralized</a:t>
            </a:r>
          </a:p>
          <a:p>
            <a:pPr lvl="2" eaLnBrk="1" hangingPunct="1"/>
            <a:r>
              <a:rPr lang="en-US" sz="2100" smtClean="0"/>
              <a:t>Others (e.g. applications development) dispersed to best meet local needs.</a:t>
            </a:r>
          </a:p>
          <a:p>
            <a:pPr eaLnBrk="1" hangingPunct="1"/>
            <a:r>
              <a:rPr lang="en-US" sz="2600" smtClean="0"/>
              <a:t>Solution: shift attention from roles to processes</a:t>
            </a:r>
          </a:p>
          <a:p>
            <a:pPr eaLnBrk="1" hangingPunct="1"/>
            <a:r>
              <a:rPr lang="en-US" sz="2600" smtClean="0"/>
              <a:t>IS Lite: managing three overall processes</a:t>
            </a:r>
          </a:p>
          <a:p>
            <a:pPr lvl="2" eaLnBrk="1" hangingPunct="1"/>
            <a:r>
              <a:rPr lang="en-US" sz="2100" smtClean="0"/>
              <a:t>Driving innovation (dispersed)</a:t>
            </a:r>
          </a:p>
          <a:p>
            <a:pPr lvl="2" eaLnBrk="1" hangingPunct="1"/>
            <a:r>
              <a:rPr lang="en-US" sz="2100" smtClean="0"/>
              <a:t>Managing change (dispersed)</a:t>
            </a:r>
          </a:p>
          <a:p>
            <a:pPr lvl="2" eaLnBrk="1" hangingPunct="1"/>
            <a:r>
              <a:rPr lang="en-US" sz="2100" smtClean="0"/>
              <a:t>Supporting infrastructure (centralized)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F657C520-C467-4746-B7FC-12EA2EA9BA91}" type="slidenum">
              <a:rPr lang="en-US"/>
              <a:pPr/>
              <a:t>59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Toward IS Lite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09800"/>
            <a:ext cx="839628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566C1416-7CB1-4708-A005-11475836E16E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Themes of This Book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Globalization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Worldwide expansion of brands and the emergence of global institutions after World War 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American multinational enterprises’ foreign direct investments in other countries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organization must balance global IT enterprise goals with local systems needs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E-enablement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Leveraging of IT to build relationships with consumers and other enterprises in general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FC58A5DC-397E-49F4-A145-90F9AF53FE2C}" type="slidenum">
              <a:rPr lang="en-US"/>
              <a:pPr/>
              <a:t>60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LifeScan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example: The “Federal” Model</a:t>
            </a:r>
          </a:p>
          <a:p>
            <a:pPr lvl="1" eaLnBrk="1" hangingPunct="1"/>
            <a:r>
              <a:rPr lang="en-US" smtClean="0"/>
              <a:t>Johnson and Johnson subsidiary</a:t>
            </a:r>
          </a:p>
          <a:p>
            <a:pPr lvl="1" eaLnBrk="1" hangingPunct="1"/>
            <a:r>
              <a:rPr lang="en-US" smtClean="0"/>
              <a:t>New CIO with business-IS alignment agenda</a:t>
            </a:r>
          </a:p>
          <a:p>
            <a:pPr lvl="1" eaLnBrk="1" hangingPunct="1"/>
            <a:r>
              <a:rPr lang="en-US" smtClean="0"/>
              <a:t>3-stage framework that is focused on execution and performance measurement (value, on time, budget)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218813DE-B6CD-412D-AFDD-ACE1D632E160}" type="slidenum">
              <a:rPr lang="en-US"/>
              <a:pPr/>
              <a:t>61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LifeScan cont’d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Strong project management, not allowing scope creep (business value, on time, within budget)</a:t>
            </a:r>
          </a:p>
          <a:p>
            <a:pPr lvl="2" eaLnBrk="1" hangingPunct="1"/>
            <a:r>
              <a:rPr lang="en-US" smtClean="0"/>
              <a:t>Emphasis on staff with leadership and brokering skills</a:t>
            </a:r>
          </a:p>
          <a:p>
            <a:pPr lvl="2" eaLnBrk="1" hangingPunct="1"/>
            <a:r>
              <a:rPr lang="en-US" smtClean="0"/>
              <a:t>Outsourcing (Tata, J&amp;J outsourcing agreements)</a:t>
            </a:r>
          </a:p>
          <a:p>
            <a:pPr lvl="1" eaLnBrk="1" hangingPunct="1"/>
            <a:r>
              <a:rPr lang="en-US" smtClean="0"/>
              <a:t>Adopt J&amp;J quality-driven culture into IS processes and working closely with business units for alignment every step of the way.</a:t>
            </a:r>
          </a:p>
          <a:p>
            <a:pPr lvl="1" eaLnBrk="1" hangingPunct="1"/>
            <a:r>
              <a:rPr lang="en-US" smtClean="0"/>
              <a:t>Centralization of policies, procedures etc.</a:t>
            </a:r>
          </a:p>
          <a:p>
            <a:pPr lvl="1" eaLnBrk="1" hangingPunct="1"/>
            <a:r>
              <a:rPr lang="en-US" smtClean="0"/>
              <a:t>All IS projects business led and locally owned by business units.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B7A42229-A480-40D7-AE8F-5BE8CF34D592}" type="slidenum">
              <a:rPr lang="en-US"/>
              <a:pPr/>
              <a:t>62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CIO’s Responsibilities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CIO’s job emphasis over last 20 years</a:t>
            </a:r>
          </a:p>
          <a:p>
            <a:pPr lvl="1" eaLnBrk="1" hangingPunct="1"/>
            <a:r>
              <a:rPr lang="en-US" smtClean="0"/>
              <a:t>Almost like a “bell curve”</a:t>
            </a:r>
          </a:p>
          <a:p>
            <a:pPr lvl="2" eaLnBrk="1" hangingPunct="1"/>
            <a:r>
              <a:rPr lang="en-US" smtClean="0"/>
              <a:t>80s: Chief architect (strategic use of IT) </a:t>
            </a:r>
          </a:p>
          <a:p>
            <a:pPr lvl="2" eaLnBrk="1" hangingPunct="1"/>
            <a:r>
              <a:rPr lang="en-US" smtClean="0"/>
              <a:t>90s: addressing business issues (more than technology manager)</a:t>
            </a:r>
          </a:p>
          <a:p>
            <a:pPr lvl="2" eaLnBrk="1" hangingPunct="1"/>
            <a:r>
              <a:rPr lang="en-US" smtClean="0"/>
              <a:t>Late 90s to early 2000s (forefront role)</a:t>
            </a:r>
          </a:p>
          <a:p>
            <a:pPr lvl="2" eaLnBrk="1" hangingPunct="1"/>
            <a:r>
              <a:rPr lang="en-US" smtClean="0"/>
              <a:t>Mid 2000s onwards: slide back toward back seat--more responsibilities, lots of justification and less $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08AA5C8F-B8B0-4FA2-8B6F-7988DD3A9029}" type="slidenum">
              <a:rPr lang="en-US"/>
              <a:pPr/>
              <a:t>63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CIO Roles in Three Eras</a:t>
            </a: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89150"/>
            <a:ext cx="73914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E5CF5B44-0DBD-466D-A216-D699CF84AB4D}" type="slidenum">
              <a:rPr lang="en-US"/>
              <a:pPr/>
              <a:t>64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CIO Roles in Three Eras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The Mainframe Era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Predominated 1960s – early ’80s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Role of DP / IS manager = operational manager of a specialist function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Distributed Era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In the ’80s as PCs become commonplace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LANs and WANs linking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Took on 4 more roles: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Organizational designer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Technology advisor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Technology architect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Informed buyer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7A2C9959-777D-431A-8DAD-D6BFEA637D2F}" type="slidenum">
              <a:rPr lang="en-US"/>
              <a:pPr/>
              <a:t>65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CIO Roles in Three Eras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Web Era</a:t>
            </a:r>
          </a:p>
          <a:p>
            <a:pPr lvl="1" eaLnBrk="1" hangingPunct="1"/>
            <a:r>
              <a:rPr lang="en-US" smtClean="0"/>
              <a:t>Started in the mid-1990s for some</a:t>
            </a:r>
          </a:p>
          <a:p>
            <a:pPr lvl="1" eaLnBrk="1" hangingPunct="1"/>
            <a:r>
              <a:rPr lang="en-US" smtClean="0"/>
              <a:t>Arose from the emergence of the Internet (especially WWW) as a business tool</a:t>
            </a:r>
          </a:p>
          <a:p>
            <a:pPr lvl="1" eaLnBrk="1" hangingPunct="1"/>
            <a:r>
              <a:rPr lang="en-US" smtClean="0"/>
              <a:t>Era is still in “infancy” but add to the CIOs job, the role of business visionary</a:t>
            </a:r>
          </a:p>
          <a:p>
            <a:pPr eaLnBrk="1" hangingPunct="1"/>
            <a:r>
              <a:rPr lang="en-US" smtClean="0"/>
              <a:t>Relationship between CEO and CIO vary along a wide spectrum.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ADF221B3-264A-42C8-9665-798F931715BB}" type="slidenum">
              <a:rPr lang="en-US"/>
              <a:pPr/>
              <a:t>66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CIO Roles Today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Creating vision by understanding the business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Governing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Establishing an IS governance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Investing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Shaping the IT portfolio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Managing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Establishing credibility, managing IT functions, and fostering change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789FD550-1807-4B1A-BC9C-46F563B20A66}" type="slidenum">
              <a:rPr lang="en-US"/>
              <a:pPr/>
              <a:t>67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Leading: Creating vision by understanding the business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business</a:t>
            </a:r>
          </a:p>
          <a:p>
            <a:pPr lvl="1" eaLnBrk="1" hangingPunct="1"/>
            <a:r>
              <a:rPr lang="en-US" smtClean="0"/>
              <a:t>Encourage project teams to study the marketplace</a:t>
            </a:r>
          </a:p>
          <a:p>
            <a:pPr lvl="1" eaLnBrk="1" hangingPunct="1"/>
            <a:r>
              <a:rPr lang="en-US" smtClean="0"/>
              <a:t>Concentrate on lines of business</a:t>
            </a:r>
          </a:p>
          <a:p>
            <a:pPr lvl="1" eaLnBrk="1" hangingPunct="1"/>
            <a:r>
              <a:rPr lang="en-US" smtClean="0"/>
              <a:t>Sponsor weekly briefings</a:t>
            </a:r>
          </a:p>
          <a:p>
            <a:pPr lvl="1" eaLnBrk="1" hangingPunct="1"/>
            <a:r>
              <a:rPr lang="en-US" smtClean="0"/>
              <a:t>Attend industry meetings with line executives</a:t>
            </a:r>
          </a:p>
          <a:p>
            <a:pPr lvl="1" eaLnBrk="1" hangingPunct="1"/>
            <a:r>
              <a:rPr lang="en-US" smtClean="0"/>
              <a:t>Read industry publications</a:t>
            </a:r>
          </a:p>
          <a:p>
            <a:pPr lvl="1" eaLnBrk="1" hangingPunct="1"/>
            <a:r>
              <a:rPr lang="en-US" smtClean="0"/>
              <a:t>Hold informal listening sessions</a:t>
            </a:r>
          </a:p>
          <a:p>
            <a:pPr lvl="1" eaLnBrk="1" hangingPunct="1"/>
            <a:r>
              <a:rPr lang="en-US" smtClean="0"/>
              <a:t>Partner with a line executive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982D4A1A-62AE-4E93-922E-DA1FE5893739}" type="slidenum">
              <a:rPr lang="en-US"/>
              <a:pPr/>
              <a:t>68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Leading: Creating vision by understanding the business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9620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C4B3549B-F838-431C-B7CF-B2B81F744A7E}" type="slidenum">
              <a:rPr lang="en-US"/>
              <a:pPr/>
              <a:t>69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Leading: Creating vision by understanding the business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vision of the future and selling it</a:t>
            </a:r>
          </a:p>
          <a:p>
            <a:pPr lvl="1" eaLnBrk="1" hangingPunct="1"/>
            <a:r>
              <a:rPr lang="en-US" smtClean="0"/>
              <a:t>CIO must be proactive and not simply reactive</a:t>
            </a:r>
          </a:p>
          <a:p>
            <a:pPr lvl="2" eaLnBrk="1" hangingPunct="1"/>
            <a:r>
              <a:rPr lang="en-US" smtClean="0"/>
              <a:t>A leader not a follower</a:t>
            </a:r>
          </a:p>
          <a:p>
            <a:pPr lvl="1" eaLnBrk="1" hangingPunct="1"/>
            <a:r>
              <a:rPr lang="en-US" smtClean="0"/>
              <a:t>What is a vision?</a:t>
            </a:r>
          </a:p>
          <a:p>
            <a:pPr lvl="2" eaLnBrk="1" hangingPunct="1"/>
            <a:r>
              <a:rPr lang="en-US" smtClean="0"/>
              <a:t>Statement of perceived future</a:t>
            </a:r>
          </a:p>
          <a:p>
            <a:pPr lvl="1" eaLnBrk="1" hangingPunct="1"/>
            <a:r>
              <a:rPr lang="en-US" smtClean="0"/>
              <a:t>Why develop a vision?</a:t>
            </a:r>
          </a:p>
          <a:p>
            <a:pPr lvl="2" eaLnBrk="1" hangingPunct="1"/>
            <a:r>
              <a:rPr lang="en-US" sz="2400" smtClean="0"/>
              <a:t>A vision of a desirable future can provide stability when it sets a direction for an organization</a:t>
            </a:r>
          </a:p>
          <a:p>
            <a:pPr lvl="1" eaLnBrk="1" hangingPunct="1"/>
            <a:r>
              <a:rPr lang="en-US" smtClean="0"/>
              <a:t>Selling the vision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ABA98AEA-9F1F-4B46-92BE-628D37EDAD7A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Themes of This Book cont’d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intelligence through knowledge sharing and knowledge management</a:t>
            </a:r>
          </a:p>
          <a:p>
            <a:pPr lvl="2" eaLnBrk="1" hangingPunct="1"/>
            <a:r>
              <a:rPr lang="en-US" smtClean="0"/>
              <a:t>Transfer of knowledge between people</a:t>
            </a:r>
          </a:p>
          <a:p>
            <a:pPr lvl="2" eaLnBrk="1" hangingPunct="1"/>
            <a:r>
              <a:rPr lang="en-US" smtClean="0"/>
              <a:t>Elicit tacit knowledge that people possess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BAA92EED-7D5B-4092-929D-9EAA69878F58}" type="slidenum">
              <a:rPr lang="en-US"/>
              <a:pPr/>
              <a:t>70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British Petroleum (BP)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 of creating a vision of the future and selling it</a:t>
            </a:r>
          </a:p>
          <a:p>
            <a:pPr lvl="1" eaLnBrk="1" hangingPunct="1"/>
            <a:r>
              <a:rPr lang="en-US" smtClean="0"/>
              <a:t>150 business units in 100 countries</a:t>
            </a:r>
          </a:p>
          <a:p>
            <a:pPr lvl="2" eaLnBrk="1" hangingPunct="1"/>
            <a:r>
              <a:rPr lang="en-US" smtClean="0"/>
              <a:t>Each with own balance sheet and performance criteria</a:t>
            </a:r>
          </a:p>
          <a:p>
            <a:pPr lvl="1" eaLnBrk="1" hangingPunct="1"/>
            <a:r>
              <a:rPr lang="en-US" smtClean="0"/>
              <a:t>Need to reconcile business unit independence with overarching HQ strategy (“speed matters”)</a:t>
            </a:r>
          </a:p>
          <a:p>
            <a:pPr lvl="2" eaLnBrk="1" hangingPunct="1"/>
            <a:r>
              <a:rPr lang="en-US" smtClean="0"/>
              <a:t>Strong core values and operational excellence </a:t>
            </a:r>
          </a:p>
          <a:p>
            <a:pPr lvl="2" eaLnBrk="1" hangingPunct="1"/>
            <a:r>
              <a:rPr lang="en-US" smtClean="0"/>
              <a:t>How can IT be a value-add?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DF9D712A-4CDC-4403-9BD5-C09CB304A206}" type="slidenum">
              <a:rPr lang="en-US"/>
              <a:pPr/>
              <a:t>71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British Petroleum (BP)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John Leggate’s “Digital Business” vision.</a:t>
            </a:r>
          </a:p>
          <a:p>
            <a:pPr lvl="1" eaLnBrk="1" hangingPunct="1"/>
            <a:r>
              <a:rPr lang="en-US" smtClean="0"/>
              <a:t>Technology provider to strategy-creation role</a:t>
            </a:r>
          </a:p>
          <a:p>
            <a:pPr lvl="1" eaLnBrk="1" hangingPunct="1"/>
            <a:r>
              <a:rPr lang="en-US" smtClean="0"/>
              <a:t>Strategy, architecture, differentiated services based on business streams (processes)</a:t>
            </a:r>
          </a:p>
          <a:p>
            <a:pPr lvl="1" eaLnBrk="1" hangingPunct="1"/>
            <a:r>
              <a:rPr lang="en-US" smtClean="0"/>
              <a:t>Living on the Web</a:t>
            </a:r>
          </a:p>
          <a:p>
            <a:pPr lvl="1" eaLnBrk="1" hangingPunct="1"/>
            <a:r>
              <a:rPr lang="en-US" smtClean="0"/>
              <a:t>Socializing technical directions (adoption)</a:t>
            </a:r>
          </a:p>
          <a:p>
            <a:pPr lvl="1" eaLnBrk="1" hangingPunct="1"/>
            <a:r>
              <a:rPr lang="en-US" smtClean="0"/>
              <a:t>Going forward: Foster learning and focus on explanation (assimilation)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A60E39A3-0D83-468B-91ED-29D51B7F8C6B}" type="slidenum">
              <a:rPr lang="en-US"/>
              <a:pPr/>
              <a:t>72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Leading: Creating vision by understanding the business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vision of the future and selling it (cont’d)</a:t>
            </a:r>
          </a:p>
          <a:p>
            <a:pPr lvl="1" eaLnBrk="1" hangingPunct="1"/>
            <a:r>
              <a:rPr lang="en-US" smtClean="0"/>
              <a:t>Encouraging champions of IT projects </a:t>
            </a:r>
          </a:p>
          <a:p>
            <a:pPr lvl="2" eaLnBrk="1" hangingPunct="1"/>
            <a:r>
              <a:rPr lang="en-US" smtClean="0"/>
              <a:t>“Boundary-spanner-in-practice”</a:t>
            </a:r>
          </a:p>
          <a:p>
            <a:pPr lvl="2" eaLnBrk="1" hangingPunct="1"/>
            <a:r>
              <a:rPr lang="en-US" smtClean="0"/>
              <a:t>Typically someone with authority</a:t>
            </a:r>
          </a:p>
          <a:p>
            <a:pPr lvl="2" eaLnBrk="1" hangingPunct="1"/>
            <a:r>
              <a:rPr lang="en-US" smtClean="0"/>
              <a:t>Need information</a:t>
            </a:r>
          </a:p>
          <a:p>
            <a:pPr lvl="2" eaLnBrk="1" hangingPunct="1"/>
            <a:r>
              <a:rPr lang="en-US" smtClean="0"/>
              <a:t>Need resources</a:t>
            </a:r>
          </a:p>
          <a:p>
            <a:pPr lvl="2" eaLnBrk="1" hangingPunct="1"/>
            <a:r>
              <a:rPr lang="en-US" smtClean="0"/>
              <a:t>Need support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533765E0-A7FD-4880-9739-2CDDDDB282B6}" type="slidenum">
              <a:rPr lang="en-US"/>
              <a:pPr/>
              <a:t>73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Aetna Life and Casualty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Case example of creating a vision of the future and selling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Vision: “breakthrough technologies”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Sought out business </a:t>
            </a:r>
            <a:r>
              <a:rPr lang="en-US" u="sng" smtClean="0"/>
              <a:t>champions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Pilot studies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Feedback for new technologies experimentation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Steering Committees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Challenges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Adoption (attention and use)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Value (beyond piecemeal payoffs)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8D717DBE-E621-41E9-B76D-818FC47B20E9}" type="slidenum">
              <a:rPr lang="en-US"/>
              <a:pPr/>
              <a:t>74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Governing: Establishing an IS governance structure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IS Governance</a:t>
            </a:r>
          </a:p>
          <a:p>
            <a:pPr lvl="1" eaLnBrk="1" hangingPunct="1"/>
            <a:r>
              <a:rPr lang="en-US" smtClean="0"/>
              <a:t>“The assignment of decision rights and the accountability framework to encourage behavior in the use of IT.” (Weill &amp; Woodham, 2002)</a:t>
            </a:r>
          </a:p>
          <a:p>
            <a:pPr eaLnBrk="1" hangingPunct="1"/>
            <a:r>
              <a:rPr lang="en-US" smtClean="0"/>
              <a:t>Governance versus management</a:t>
            </a:r>
          </a:p>
          <a:p>
            <a:pPr lvl="1" eaLnBrk="1" hangingPunct="1"/>
            <a:r>
              <a:rPr lang="en-US" smtClean="0"/>
              <a:t>Governance is about deciding who makes decisions.</a:t>
            </a:r>
          </a:p>
          <a:p>
            <a:pPr lvl="1" eaLnBrk="1" hangingPunct="1"/>
            <a:r>
              <a:rPr lang="en-US" smtClean="0"/>
              <a:t>Management is about making decisions once decision rights have been assigned.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1B5E176A-9DE7-4721-8633-BF6C0D597A68}" type="slidenum">
              <a:rPr lang="en-US"/>
              <a:pPr/>
              <a:t>75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Governing: Establishing an IS governance structure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corporate IT governance</a:t>
            </a:r>
          </a:p>
          <a:p>
            <a:pPr lvl="1" eaLnBrk="1" hangingPunct="1"/>
            <a:r>
              <a:rPr lang="en-US" smtClean="0"/>
              <a:t>Large and diverse IT assets</a:t>
            </a:r>
          </a:p>
          <a:p>
            <a:pPr lvl="1" eaLnBrk="1" hangingPunct="1"/>
            <a:r>
              <a:rPr lang="en-US" smtClean="0"/>
              <a:t>Striking a balance between global and local needs</a:t>
            </a:r>
          </a:p>
          <a:p>
            <a:pPr lvl="1" eaLnBrk="1" hangingPunct="1"/>
            <a:r>
              <a:rPr lang="en-US" smtClean="0"/>
              <a:t>IT portfolio (in sync with business needs)</a:t>
            </a:r>
          </a:p>
          <a:p>
            <a:pPr eaLnBrk="1" hangingPunct="1"/>
            <a:r>
              <a:rPr lang="en-US" smtClean="0"/>
              <a:t>Assigning decision rights</a:t>
            </a:r>
          </a:p>
          <a:p>
            <a:pPr lvl="1" eaLnBrk="1" hangingPunct="1"/>
            <a:r>
              <a:rPr lang="en-US" smtClean="0"/>
              <a:t>Governance style</a:t>
            </a:r>
          </a:p>
          <a:p>
            <a:pPr lvl="2" eaLnBrk="1" hangingPunct="1"/>
            <a:r>
              <a:rPr lang="en-US" smtClean="0"/>
              <a:t>Definition: who has a </a:t>
            </a:r>
            <a:r>
              <a:rPr lang="en-US" u="sng" smtClean="0"/>
              <a:t>decision</a:t>
            </a:r>
            <a:r>
              <a:rPr lang="en-US" smtClean="0"/>
              <a:t> right and </a:t>
            </a:r>
            <a:r>
              <a:rPr lang="en-US" u="sng" smtClean="0"/>
              <a:t>input</a:t>
            </a:r>
            <a:r>
              <a:rPr lang="en-US" smtClean="0"/>
              <a:t> right.</a:t>
            </a:r>
          </a:p>
          <a:p>
            <a:pPr lvl="2" eaLnBrk="1" hangingPunct="1"/>
            <a:r>
              <a:rPr lang="en-US" smtClean="0"/>
              <a:t>Six governance styles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B299E27C-FF4E-4316-9DFA-37EED4782EA0}" type="slidenum">
              <a:rPr lang="en-US"/>
              <a:pPr/>
              <a:t>76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Governing: Establishing an IS governance structure</a:t>
            </a:r>
          </a:p>
        </p:txBody>
      </p:sp>
      <p:pic>
        <p:nvPicPr>
          <p:cNvPr id="696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63" y="1677988"/>
            <a:ext cx="6929437" cy="510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6B525118-8822-487B-99BC-ABFACD21DF5E}" type="slidenum">
              <a:rPr lang="en-US"/>
              <a:pPr/>
              <a:t>77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Duke Energy International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Case example of IS governance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Diverse portfolio of natural gas and electric supply, delivery and trading businesses.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CIO: </a:t>
            </a:r>
            <a:r>
              <a:rPr lang="en-US" i="1" smtClean="0"/>
              <a:t>“When am I free to decide on my own versus when should I involve others?”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 involve others if the consequences of my actions will come to bear on those others.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 do not involve others if the consequences of my actions will come to bear just on 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 inform others when the consequences of my actions will be of benefit to others.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4D9C56D8-C6A5-435A-8083-983F4FEAC8D9}" type="slidenum">
              <a:rPr lang="en-US"/>
              <a:pPr/>
              <a:t>78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Investing: Shaping the IT Portfolio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Diminishing marginal increase today but still preposterous amount of IT investments.</a:t>
            </a:r>
          </a:p>
          <a:p>
            <a:pPr eaLnBrk="1" hangingPunct="1"/>
            <a:r>
              <a:rPr lang="en-US" smtClean="0"/>
              <a:t>Two perspectives in IT investment:</a:t>
            </a:r>
          </a:p>
          <a:p>
            <a:pPr lvl="1" eaLnBrk="1" hangingPunct="1"/>
            <a:r>
              <a:rPr lang="en-US" smtClean="0"/>
              <a:t>Strategic view</a:t>
            </a:r>
          </a:p>
          <a:p>
            <a:pPr lvl="2" eaLnBrk="1" hangingPunct="1"/>
            <a:r>
              <a:rPr lang="en-US" smtClean="0"/>
              <a:t>What to invest in?</a:t>
            </a:r>
          </a:p>
          <a:p>
            <a:pPr lvl="1" eaLnBrk="1" hangingPunct="1"/>
            <a:r>
              <a:rPr lang="en-US" smtClean="0"/>
              <a:t>Tactical view</a:t>
            </a:r>
          </a:p>
          <a:p>
            <a:pPr lvl="2" eaLnBrk="1" hangingPunct="1"/>
            <a:r>
              <a:rPr lang="en-US" smtClean="0"/>
              <a:t>How to make investment decisions?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2700ED3B-BB55-4A07-B01C-0CA1B5214D03}" type="slidenum">
              <a:rPr lang="en-US"/>
              <a:pPr/>
              <a:t>79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Investing: Shaping the IT Portfolio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Strategic view of making IT investments</a:t>
            </a:r>
          </a:p>
          <a:p>
            <a:pPr lvl="1" eaLnBrk="1" hangingPunct="1"/>
            <a:r>
              <a:rPr lang="en-US" smtClean="0"/>
              <a:t>McKinsey Global Institute study of “new economy”</a:t>
            </a:r>
          </a:p>
          <a:p>
            <a:pPr lvl="2" eaLnBrk="1" hangingPunct="1"/>
            <a:r>
              <a:rPr lang="en-US" smtClean="0"/>
              <a:t>IT, competition, innovation and productivity in virtuous circle</a:t>
            </a:r>
          </a:p>
          <a:p>
            <a:pPr lvl="1" eaLnBrk="1" hangingPunct="1"/>
            <a:r>
              <a:rPr lang="en-US" smtClean="0"/>
              <a:t>Targeting IT investments</a:t>
            </a:r>
          </a:p>
          <a:p>
            <a:pPr lvl="2" eaLnBrk="1" hangingPunct="1"/>
            <a:r>
              <a:rPr lang="en-US" smtClean="0"/>
              <a:t>Prioritizing on “levers that matter” = greatest productivity</a:t>
            </a:r>
          </a:p>
          <a:p>
            <a:pPr lvl="1" eaLnBrk="1" hangingPunct="1"/>
            <a:r>
              <a:rPr lang="en-US" smtClean="0"/>
              <a:t>Timing of IT investments</a:t>
            </a:r>
          </a:p>
          <a:p>
            <a:pPr lvl="2" eaLnBrk="1" hangingPunct="1"/>
            <a:r>
              <a:rPr lang="en-US" smtClean="0"/>
              <a:t>Based on company needs and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5DB64E0E-5734-4B5C-8CBA-A4FB2B44B1E9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of 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Governance of IT</a:t>
            </a:r>
          </a:p>
          <a:p>
            <a:pPr lvl="1" eaLnBrk="1" hangingPunct="1"/>
            <a:r>
              <a:rPr lang="en-US" smtClean="0"/>
              <a:t>Collaborative effort between IS, the business and their constituencies</a:t>
            </a:r>
          </a:p>
          <a:p>
            <a:pPr eaLnBrk="1" hangingPunct="1"/>
            <a:r>
              <a:rPr lang="en-US" smtClean="0"/>
              <a:t>The Role of IS</a:t>
            </a:r>
          </a:p>
          <a:p>
            <a:pPr lvl="1" eaLnBrk="1" hangingPunct="1"/>
            <a:r>
              <a:rPr lang="en-US" smtClean="0"/>
              <a:t>System integration and infrastructure development</a:t>
            </a:r>
          </a:p>
          <a:p>
            <a:pPr eaLnBrk="1" hangingPunct="1"/>
            <a:r>
              <a:rPr lang="en-US" smtClean="0"/>
              <a:t>Outsourcing</a:t>
            </a:r>
          </a:p>
          <a:p>
            <a:pPr lvl="1" eaLnBrk="1" hangingPunct="1"/>
            <a:r>
              <a:rPr lang="en-US" smtClean="0"/>
              <a:t>Development and management of relationships with external service providers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2B503CCE-C5B6-4C69-8EB8-5ADAEC5C197F}" type="slidenum">
              <a:rPr lang="en-US"/>
              <a:pPr/>
              <a:t>80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Investing: Shaping the IT Portfolio cont’d</a:t>
            </a:r>
          </a:p>
        </p:txBody>
      </p:sp>
      <p:pic>
        <p:nvPicPr>
          <p:cNvPr id="7577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4FA9FDEE-9B39-4F66-B72C-BE0D35EE18B6}" type="slidenum">
              <a:rPr lang="en-US"/>
              <a:pPr/>
              <a:t>81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Investing: Shaping the IT Portfolio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Sequencing of IT investments</a:t>
            </a:r>
          </a:p>
          <a:p>
            <a:pPr lvl="2" eaLnBrk="1" hangingPunct="1"/>
            <a:r>
              <a:rPr lang="en-US" smtClean="0"/>
              <a:t>Wal-mart versus Kmart case example</a:t>
            </a:r>
          </a:p>
          <a:p>
            <a:pPr lvl="1" eaLnBrk="1" hangingPunct="1"/>
            <a:r>
              <a:rPr lang="en-US" smtClean="0"/>
              <a:t>Complementing IT investments</a:t>
            </a:r>
          </a:p>
          <a:p>
            <a:pPr lvl="2" eaLnBrk="1" hangingPunct="1"/>
            <a:r>
              <a:rPr lang="en-US" smtClean="0"/>
              <a:t>“The whole is not the sum of its parts” (synergy)</a:t>
            </a:r>
          </a:p>
          <a:p>
            <a:pPr lvl="2" eaLnBrk="1" hangingPunct="1"/>
            <a:r>
              <a:rPr lang="en-US" smtClean="0"/>
              <a:t>Complementarities between management practices, business processes and technology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DE8AF7D3-B0AC-434A-AEDD-645EE83488DC}" type="slidenum">
              <a:rPr lang="en-US"/>
              <a:pPr/>
              <a:t>82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Wal-mart versus Kmart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example: Sequencing and timing IT investments</a:t>
            </a:r>
          </a:p>
          <a:p>
            <a:pPr lvl="1" eaLnBrk="1" hangingPunct="1"/>
            <a:r>
              <a:rPr lang="en-US" smtClean="0"/>
              <a:t>Wal-mart</a:t>
            </a:r>
          </a:p>
          <a:p>
            <a:pPr lvl="2" eaLnBrk="1" hangingPunct="1"/>
            <a:r>
              <a:rPr lang="en-US" smtClean="0"/>
              <a:t>Step 1: installed systems to automate the flow of products in its internal supply chain</a:t>
            </a:r>
          </a:p>
          <a:p>
            <a:pPr lvl="2" eaLnBrk="1" hangingPunct="1"/>
            <a:r>
              <a:rPr lang="en-US" smtClean="0"/>
              <a:t>Step 2: turned outward to suppliers, coordinating its own operations with theirs</a:t>
            </a:r>
          </a:p>
          <a:p>
            <a:pPr lvl="2" eaLnBrk="1" hangingPunct="1"/>
            <a:r>
              <a:rPr lang="en-US" smtClean="0"/>
              <a:t>Step 3: turned to customers to better plan its merchandising mix and replenishment</a:t>
            </a:r>
          </a:p>
          <a:p>
            <a:pPr lvl="2" eaLnBrk="1" hangingPunct="1"/>
            <a:r>
              <a:rPr lang="en-US" smtClean="0"/>
              <a:t>Step 4: data warehouse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4032F3B0-347E-417E-B45A-D0A61E2286C6}" type="slidenum">
              <a:rPr lang="en-US"/>
              <a:pPr/>
              <a:t>83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Wal-mart versus Kmart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Kmart</a:t>
            </a:r>
          </a:p>
          <a:p>
            <a:pPr lvl="2" eaLnBrk="1" hangingPunct="1"/>
            <a:r>
              <a:rPr lang="en-US" smtClean="0"/>
              <a:t>Mistake: used IT to target its marketing promotions versus investing in supply chain</a:t>
            </a:r>
          </a:p>
          <a:p>
            <a:pPr lvl="2" eaLnBrk="1" hangingPunct="1"/>
            <a:r>
              <a:rPr lang="en-US" smtClean="0"/>
              <a:t>Result: increase in demand from successful promotions could not be met due to problems getting the products into stores in a timely fashion.</a:t>
            </a:r>
          </a:p>
          <a:p>
            <a:pPr lvl="2" eaLnBrk="1" hangingPunct="1"/>
            <a:r>
              <a:rPr lang="en-US" smtClean="0"/>
              <a:t>Result: lost sales and revenues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74444092-2E66-4DA4-8675-57AE9F898C43}" type="slidenum">
              <a:rPr lang="en-US"/>
              <a:pPr/>
              <a:t>84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Investing: Shaping the IT Porfolio cont’d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tactical view of making IT investments</a:t>
            </a:r>
          </a:p>
          <a:p>
            <a:pPr lvl="1" eaLnBrk="1" hangingPunct="1"/>
            <a:r>
              <a:rPr lang="en-US" smtClean="0"/>
              <a:t>Portfolio (holistic) approach to deciding on how to make IT investment decisions.</a:t>
            </a:r>
          </a:p>
          <a:p>
            <a:pPr lvl="1" eaLnBrk="1" hangingPunct="1"/>
            <a:r>
              <a:rPr lang="en-US" smtClean="0"/>
              <a:t>Numerous approaches to prioritizing</a:t>
            </a:r>
          </a:p>
          <a:p>
            <a:pPr lvl="2" eaLnBrk="1" hangingPunct="1"/>
            <a:r>
              <a:rPr lang="en-US" smtClean="0"/>
              <a:t>Business Scorecards</a:t>
            </a:r>
          </a:p>
          <a:p>
            <a:pPr lvl="2" eaLnBrk="1" hangingPunct="1"/>
            <a:r>
              <a:rPr lang="en-US" smtClean="0"/>
              <a:t>80-20 Principle</a:t>
            </a:r>
          </a:p>
          <a:p>
            <a:pPr lvl="2" eaLnBrk="1" hangingPunct="1"/>
            <a:r>
              <a:rPr lang="en-US" smtClean="0"/>
              <a:t>Cost-Benefit analysis (CBA)</a:t>
            </a:r>
          </a:p>
          <a:p>
            <a:pPr lvl="2" eaLnBrk="1" hangingPunct="1"/>
            <a:r>
              <a:rPr lang="en-US" smtClean="0"/>
              <a:t>Net Present Value (NPV)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EF01B1AB-6D9B-4DF8-9A01-C3B39D1BD7E5}" type="slidenum">
              <a:rPr lang="en-US"/>
              <a:pPr/>
              <a:t>85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AXA Financial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 of tactical view of making IT investments</a:t>
            </a:r>
          </a:p>
          <a:p>
            <a:pPr lvl="1" eaLnBrk="1" hangingPunct="1"/>
            <a:r>
              <a:rPr lang="en-US" smtClean="0"/>
              <a:t>French global financial services organization with 140,000 employees and managing $795 billion in assets.</a:t>
            </a:r>
          </a:p>
          <a:p>
            <a:pPr lvl="1" eaLnBrk="1" hangingPunct="1"/>
            <a:r>
              <a:rPr lang="en-US" smtClean="0"/>
              <a:t>New governance methodology (beyond IT)</a:t>
            </a:r>
          </a:p>
          <a:p>
            <a:pPr lvl="2" eaLnBrk="1" hangingPunct="1"/>
            <a:r>
              <a:rPr lang="en-US" smtClean="0"/>
              <a:t>Economics-informed investments (precludes emotional attachment or other non-financial factors)</a:t>
            </a:r>
          </a:p>
          <a:p>
            <a:pPr lvl="2" eaLnBrk="1" hangingPunct="1"/>
            <a:r>
              <a:rPr lang="en-US" smtClean="0"/>
              <a:t>Modeled after fund management</a:t>
            </a:r>
          </a:p>
          <a:p>
            <a:pPr lvl="2" eaLnBrk="1" hangingPunct="1"/>
            <a:r>
              <a:rPr lang="en-US" smtClean="0"/>
              <a:t>Governance committee involve all C-level executives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A18A270E-4AF1-4F7C-B9EF-72129671E2C5}" type="slidenum">
              <a:rPr lang="en-US"/>
              <a:pPr/>
              <a:t>86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7543800" cy="884237"/>
          </a:xfrm>
        </p:spPr>
        <p:txBody>
          <a:bodyPr/>
          <a:lstStyle/>
          <a:p>
            <a:pPr eaLnBrk="1" hangingPunct="1"/>
            <a:r>
              <a:rPr lang="en-US" smtClean="0"/>
              <a:t>Investing: Shaping the IT Portfolio cont’d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from Discussions</a:t>
            </a:r>
          </a:p>
          <a:p>
            <a:pPr eaLnBrk="1" hangingPunct="1"/>
            <a:r>
              <a:rPr lang="en-US" smtClean="0"/>
              <a:t>Categorizing projects for comparisons</a:t>
            </a:r>
          </a:p>
          <a:p>
            <a:pPr eaLnBrk="1" hangingPunct="1"/>
            <a:r>
              <a:rPr lang="en-US" smtClean="0"/>
              <a:t>Address project risks</a:t>
            </a:r>
          </a:p>
          <a:p>
            <a:pPr eaLnBrk="1" hangingPunct="1"/>
            <a:r>
              <a:rPr lang="en-US" smtClean="0"/>
              <a:t>Prioritize quarterly and apportion your budget accordingly</a:t>
            </a:r>
          </a:p>
          <a:p>
            <a:pPr eaLnBrk="1" hangingPunct="1"/>
            <a:r>
              <a:rPr lang="en-US" smtClean="0"/>
              <a:t>Consistency (team decision-making)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7726E1C7-D4D4-4F7F-B21C-BF79B01687BB}" type="slidenum">
              <a:rPr lang="en-US"/>
              <a:pPr/>
              <a:t>87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z="3600" smtClean="0"/>
              <a:t>Managing: Establishing Credibility and Fostering Change</a:t>
            </a:r>
            <a:endParaRPr 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CIOs must first establish credibility in IS before change can come about. </a:t>
            </a:r>
          </a:p>
          <a:p>
            <a:pPr eaLnBrk="1" hangingPunct="1"/>
            <a:r>
              <a:rPr lang="en-US" smtClean="0"/>
              <a:t>Establishing Credibility</a:t>
            </a:r>
          </a:p>
          <a:p>
            <a:pPr lvl="1" eaLnBrk="1" hangingPunct="1"/>
            <a:r>
              <a:rPr lang="en-US" smtClean="0"/>
              <a:t>Focus first and foremost on the “today” even before talking about the “tomorrow”</a:t>
            </a:r>
          </a:p>
          <a:p>
            <a:pPr lvl="1" eaLnBrk="1" hangingPunct="1"/>
            <a:r>
              <a:rPr lang="en-US" smtClean="0"/>
              <a:t>Deliver value-added, quality services</a:t>
            </a:r>
          </a:p>
          <a:p>
            <a:pPr lvl="1" eaLnBrk="1" hangingPunct="1"/>
            <a:r>
              <a:rPr lang="en-US" smtClean="0"/>
              <a:t>First impression matters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87EFE76E-7307-4091-BC33-04B132B581C1}" type="slidenum">
              <a:rPr lang="en-US"/>
              <a:pPr/>
              <a:t>88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z="3600" smtClean="0"/>
              <a:t>Managing: Establishing Credibility and Fostering Change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Fostering Change</a:t>
            </a:r>
          </a:p>
          <a:p>
            <a:pPr lvl="1" eaLnBrk="1" hangingPunct="1"/>
            <a:r>
              <a:rPr lang="en-US" smtClean="0"/>
              <a:t>Technical aspects only half the battle</a:t>
            </a:r>
          </a:p>
          <a:p>
            <a:pPr lvl="1" eaLnBrk="1" hangingPunct="1"/>
            <a:r>
              <a:rPr lang="en-US" smtClean="0"/>
              <a:t>Emphasis on change management</a:t>
            </a:r>
          </a:p>
          <a:p>
            <a:pPr lvl="2" eaLnBrk="1" hangingPunct="1"/>
            <a:r>
              <a:rPr lang="en-US" smtClean="0"/>
              <a:t>Changing the way people work, bringing it to the next level</a:t>
            </a:r>
          </a:p>
          <a:p>
            <a:pPr lvl="2" eaLnBrk="1" hangingPunct="1"/>
            <a:r>
              <a:rPr lang="en-US" smtClean="0"/>
              <a:t>Disruptive to current work practices</a:t>
            </a:r>
          </a:p>
          <a:p>
            <a:pPr lvl="3" eaLnBrk="1" hangingPunct="1"/>
            <a:r>
              <a:rPr lang="en-US" smtClean="0"/>
              <a:t>Leads to resistance</a:t>
            </a:r>
          </a:p>
          <a:p>
            <a:pPr lvl="2" eaLnBrk="1" hangingPunct="1"/>
            <a:r>
              <a:rPr lang="en-US" smtClean="0"/>
              <a:t>Methodologies to implement IT-enabled change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EAD0BD85-96C4-4439-9C74-2775599AA17F}" type="slidenum">
              <a:rPr lang="en-US"/>
              <a:pPr/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7363"/>
            <a:ext cx="7543800" cy="884237"/>
          </a:xfrm>
        </p:spPr>
        <p:txBody>
          <a:bodyPr/>
          <a:lstStyle/>
          <a:p>
            <a:pPr eaLnBrk="1" hangingPunct="1"/>
            <a:r>
              <a:rPr lang="en-US" sz="3600" smtClean="0"/>
              <a:t>Managing: Establishing Credibility and Fostering Change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across organizational lines</a:t>
            </a:r>
          </a:p>
          <a:p>
            <a:pPr lvl="1" eaLnBrk="1" hangingPunct="1"/>
            <a:r>
              <a:rPr lang="en-US" smtClean="0"/>
              <a:t>CIOs now find that systems they implement affect people outside their firm boundaries</a:t>
            </a:r>
          </a:p>
          <a:p>
            <a:pPr lvl="2" eaLnBrk="1" hangingPunct="1"/>
            <a:r>
              <a:rPr lang="en-US" smtClean="0"/>
              <a:t>Arms-length to more cordial relationship with partners (suppliers and customers)</a:t>
            </a:r>
          </a:p>
          <a:p>
            <a:pPr lvl="1" eaLnBrk="1" hangingPunct="1"/>
            <a:r>
              <a:rPr lang="en-US" smtClean="0"/>
              <a:t>Change need buy-in from these external stakeholders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1-</a:t>
            </a:r>
            <a:fld id="{C18827DB-EE6E-45C5-BE5B-4331498C9582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Little History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1950s: </a:t>
            </a:r>
            <a:r>
              <a:rPr lang="en-US" i="1" smtClean="0"/>
              <a:t>Calculator</a:t>
            </a:r>
            <a:endParaRPr lang="en-US" smtClean="0"/>
          </a:p>
          <a:p>
            <a:pPr lvl="1" eaLnBrk="1" hangingPunct="1"/>
            <a:r>
              <a:rPr lang="en-US" smtClean="0"/>
              <a:t>Bookkeeping activities</a:t>
            </a:r>
          </a:p>
          <a:p>
            <a:pPr lvl="2" eaLnBrk="1" hangingPunct="1"/>
            <a:r>
              <a:rPr lang="en-US" smtClean="0"/>
              <a:t>Texas Instrument invented first handheld calculator</a:t>
            </a:r>
          </a:p>
          <a:p>
            <a:pPr eaLnBrk="1" hangingPunct="1"/>
            <a:r>
              <a:rPr lang="en-US" smtClean="0"/>
              <a:t>1960s: </a:t>
            </a:r>
            <a:r>
              <a:rPr lang="en-US" i="1" smtClean="0"/>
              <a:t>Mainframe</a:t>
            </a:r>
            <a:endParaRPr lang="en-US" smtClean="0"/>
          </a:p>
          <a:p>
            <a:pPr lvl="1" eaLnBrk="1" hangingPunct="1"/>
            <a:r>
              <a:rPr lang="en-US" smtClean="0"/>
              <a:t>Data-intensive business transactions and accounting</a:t>
            </a:r>
          </a:p>
          <a:p>
            <a:pPr lvl="2" eaLnBrk="1" hangingPunct="1"/>
            <a:r>
              <a:rPr lang="en-US" smtClean="0"/>
              <a:t>IBM mainframe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31E720AB-2C02-4D9F-8A1E-C137E558D9DA}" type="slidenum">
              <a:rPr lang="en-US"/>
              <a:pPr/>
              <a:t>90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REXAM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example of working across organizational lines</a:t>
            </a:r>
          </a:p>
          <a:p>
            <a:pPr lvl="1" eaLnBrk="1" hangingPunct="1"/>
            <a:r>
              <a:rPr lang="en-US" smtClean="0"/>
              <a:t>One of the world’s top 5 consumer packaging companies and the world’s top drink can maker</a:t>
            </a:r>
          </a:p>
          <a:p>
            <a:pPr lvl="1" eaLnBrk="1" hangingPunct="1"/>
            <a:r>
              <a:rPr lang="en-US" smtClean="0"/>
              <a:t>Rethinking interactions with customers (B2B)</a:t>
            </a:r>
          </a:p>
          <a:p>
            <a:pPr lvl="2" eaLnBrk="1" hangingPunct="1"/>
            <a:r>
              <a:rPr lang="en-US" sz="2100" smtClean="0"/>
              <a:t>Leverage Internet to deliver “exceptional service”</a:t>
            </a:r>
          </a:p>
          <a:p>
            <a:pPr lvl="2" eaLnBrk="1" hangingPunct="1"/>
            <a:r>
              <a:rPr lang="en-US" sz="2100" smtClean="0"/>
              <a:t>“Knock their socks off”</a:t>
            </a:r>
          </a:p>
          <a:p>
            <a:pPr lvl="2" eaLnBrk="1" hangingPunct="1"/>
            <a:r>
              <a:rPr lang="en-US" sz="2100" smtClean="0"/>
              <a:t>Result: cash flow improvements, barriers to switching, profit increase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1634F1B6-0226-4A91-B4AF-95744218186A}" type="slidenum">
              <a:rPr lang="en-US"/>
              <a:pPr/>
              <a:t>91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REXAM cont’d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CIO’s role</a:t>
            </a:r>
          </a:p>
          <a:p>
            <a:pPr lvl="2" eaLnBrk="1" hangingPunct="1"/>
            <a:r>
              <a:rPr lang="en-US" smtClean="0"/>
              <a:t>External and business-oriented</a:t>
            </a:r>
          </a:p>
          <a:p>
            <a:pPr lvl="3" eaLnBrk="1" hangingPunct="1"/>
            <a:r>
              <a:rPr lang="en-US" smtClean="0"/>
              <a:t>Convincing existing customers and business development</a:t>
            </a:r>
          </a:p>
          <a:p>
            <a:pPr lvl="1" eaLnBrk="1" hangingPunct="1"/>
            <a:r>
              <a:rPr lang="en-US" smtClean="0"/>
              <a:t>Steering Committee’s role</a:t>
            </a:r>
          </a:p>
          <a:p>
            <a:pPr lvl="2" eaLnBrk="1" hangingPunct="1"/>
            <a:r>
              <a:rPr lang="en-US" smtClean="0"/>
              <a:t>Firm-wide commitment from C-level executives for expanded e-business initiatives envisioned by CIO.</a:t>
            </a:r>
          </a:p>
          <a:p>
            <a:pPr lvl="1" eaLnBrk="1" hangingPunct="1"/>
            <a:r>
              <a:rPr lang="en-US" smtClean="0"/>
              <a:t>Online catalogue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0E590B56-AE8D-4165-8ED2-D7A873672310}" type="slidenum">
              <a:rPr lang="en-US"/>
              <a:pPr/>
              <a:t>92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Office of the CIO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Chief Information Officer (CIO)</a:t>
            </a:r>
          </a:p>
          <a:p>
            <a:pPr lvl="1" eaLnBrk="1" hangingPunct="1"/>
            <a:r>
              <a:rPr lang="en-US" smtClean="0"/>
              <a:t>Top management, customers, suppliers</a:t>
            </a:r>
          </a:p>
          <a:p>
            <a:pPr eaLnBrk="1" hangingPunct="1"/>
            <a:r>
              <a:rPr lang="en-US" smtClean="0"/>
              <a:t>Chief Technology Officer (CTO)</a:t>
            </a:r>
          </a:p>
          <a:p>
            <a:pPr lvl="1" eaLnBrk="1" hangingPunct="1"/>
            <a:r>
              <a:rPr lang="en-US" smtClean="0"/>
              <a:t>IT planning, architecture, new technologies</a:t>
            </a:r>
          </a:p>
          <a:p>
            <a:pPr eaLnBrk="1" hangingPunct="1"/>
            <a:r>
              <a:rPr lang="en-US" smtClean="0"/>
              <a:t>Chief Operations Officer (COO)</a:t>
            </a:r>
          </a:p>
          <a:p>
            <a:pPr lvl="1" eaLnBrk="1" hangingPunct="1"/>
            <a:r>
              <a:rPr lang="en-US" smtClean="0"/>
              <a:t>Daily IS operations</a:t>
            </a:r>
          </a:p>
          <a:p>
            <a:pPr eaLnBrk="1" hangingPunct="1"/>
            <a:r>
              <a:rPr lang="en-US" smtClean="0"/>
              <a:t>Chief Project Officer (CPO)</a:t>
            </a:r>
          </a:p>
          <a:p>
            <a:pPr lvl="1" eaLnBrk="1" hangingPunct="1"/>
            <a:r>
              <a:rPr lang="en-US" smtClean="0"/>
              <a:t>Projects management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2-</a:t>
            </a:r>
            <a:fld id="{EF2C525C-A440-4729-B17A-ED2A980EDC7D}" type="slidenum">
              <a:rPr lang="en-US"/>
              <a:pPr/>
              <a:t>93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Conclusion: Recap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does the IS organization exist?</a:t>
            </a:r>
          </a:p>
          <a:p>
            <a:pPr lvl="1" eaLnBrk="1" hangingPunct="1"/>
            <a:r>
              <a:rPr lang="en-US" smtClean="0"/>
              <a:t>Constant factor in parallel process of technological changes and IS evolution</a:t>
            </a:r>
          </a:p>
          <a:p>
            <a:pPr eaLnBrk="1" hangingPunct="1"/>
            <a:r>
              <a:rPr lang="en-US" smtClean="0"/>
              <a:t>What is the role of the IS organization?</a:t>
            </a:r>
          </a:p>
          <a:p>
            <a:pPr lvl="1" eaLnBrk="1" hangingPunct="1"/>
            <a:r>
              <a:rPr lang="en-US" smtClean="0"/>
              <a:t>Changing across the timeline toward IS Lite</a:t>
            </a:r>
          </a:p>
          <a:p>
            <a:pPr lvl="1" eaLnBrk="1" hangingPunct="1"/>
            <a:r>
              <a:rPr lang="en-US" smtClean="0"/>
              <a:t>CIO’s job</a:t>
            </a:r>
          </a:p>
          <a:p>
            <a:pPr eaLnBrk="1" hangingPunct="1"/>
            <a:r>
              <a:rPr lang="en-US" smtClean="0"/>
              <a:t>How does the IS organization perform its job</a:t>
            </a:r>
          </a:p>
          <a:p>
            <a:pPr lvl="1" eaLnBrk="1" hangingPunct="1"/>
            <a:r>
              <a:rPr lang="en-US" smtClean="0"/>
              <a:t>Strategies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7239000" cy="2133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Strategic Uses of Information Technology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894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900" b="1" dirty="0" smtClean="0"/>
              <a:t>Chapter 3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Information Systems Management in Practice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9B167C8A-7CCF-4C0D-A1CA-99216D9EE5B6}" type="slidenum">
              <a:rPr lang="en-US"/>
              <a:pPr/>
              <a:t>95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smtClean="0"/>
              <a:t>The Internet provides a better technological platform than previous generations of IT </a:t>
            </a:r>
            <a:r>
              <a:rPr lang="en-US" sz="2400" smtClean="0"/>
              <a:t>(Porter, 2001, 2008)</a:t>
            </a:r>
            <a:r>
              <a:rPr lang="en-US" sz="3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Questions that remain: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Has the Internet or more generally, the IT revolution ended? Does IT still matter?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there an even larger revolution looming?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Is Web 2.0 really something new or just another fad?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What sorts of strategic uses of IT are companies making?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C3C6153B-DFC7-411B-ACBA-608350CC12A4}" type="slidenum">
              <a:rPr lang="en-US"/>
              <a:pPr/>
              <a:t>96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Introduction</a:t>
            </a:r>
          </a:p>
          <a:p>
            <a:pPr lvl="1" eaLnBrk="1" hangingPunct="1"/>
            <a:r>
              <a:rPr lang="en-US" sz="2200" smtClean="0"/>
              <a:t>History of Strategic Uses of IT</a:t>
            </a:r>
          </a:p>
          <a:p>
            <a:pPr lvl="1" eaLnBrk="1" hangingPunct="1"/>
            <a:r>
              <a:rPr lang="en-US" sz="2200" smtClean="0"/>
              <a:t>Whither the Internet Revolution</a:t>
            </a:r>
          </a:p>
          <a:p>
            <a:pPr lvl="1" eaLnBrk="1" hangingPunct="1"/>
            <a:r>
              <a:rPr lang="en-US" sz="2200" smtClean="0"/>
              <a:t>The Cheap Revolution</a:t>
            </a:r>
          </a:p>
          <a:p>
            <a:pPr lvl="1" eaLnBrk="1" hangingPunct="1"/>
            <a:r>
              <a:rPr lang="en-US" sz="2200" smtClean="0"/>
              <a:t>Episode Two: Profitability Strikes Back</a:t>
            </a:r>
          </a:p>
          <a:p>
            <a:pPr lvl="1" eaLnBrk="1" hangingPunct="1"/>
            <a:r>
              <a:rPr lang="en-US" sz="2200" smtClean="0"/>
              <a:t>Episode Three: Internet-Enabled Mass Customization</a:t>
            </a:r>
          </a:p>
          <a:p>
            <a:pPr eaLnBrk="1" hangingPunct="1"/>
            <a:r>
              <a:rPr lang="en-US" sz="2600" smtClean="0"/>
              <a:t>Working Inward: Business-To-Employee</a:t>
            </a:r>
          </a:p>
          <a:p>
            <a:pPr lvl="1" eaLnBrk="1" hangingPunct="1"/>
            <a:r>
              <a:rPr lang="en-US" sz="2200" smtClean="0"/>
              <a:t>Building an Intranet</a:t>
            </a:r>
          </a:p>
          <a:p>
            <a:pPr lvl="1" eaLnBrk="1" hangingPunct="1"/>
            <a:r>
              <a:rPr lang="en-US" sz="2200" smtClean="0"/>
              <a:t>Fostering A Sense of Belonging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C7D69B1F-E753-41CC-B7DA-0C773FC38342}" type="slidenum">
              <a:rPr lang="en-US"/>
              <a:pPr/>
              <a:t>97</a:t>
            </a:fld>
            <a:endParaRPr lang="en-US"/>
          </a:p>
        </p:txBody>
      </p:sp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 cont’d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Working Outward: Business-To-Customer</a:t>
            </a:r>
          </a:p>
          <a:p>
            <a:pPr lvl="1" eaLnBrk="1" hangingPunct="1"/>
            <a:r>
              <a:rPr lang="en-US" sz="2200" smtClean="0"/>
              <a:t>The Emergence of Electronic Traders</a:t>
            </a:r>
          </a:p>
          <a:p>
            <a:pPr lvl="1" eaLnBrk="1" hangingPunct="1"/>
            <a:r>
              <a:rPr lang="en-US" sz="2200" smtClean="0"/>
              <a:t>Getting Closer to Customers</a:t>
            </a:r>
          </a:p>
          <a:p>
            <a:pPr lvl="1" eaLnBrk="1" hangingPunct="1"/>
            <a:r>
              <a:rPr lang="en-US" sz="2200" smtClean="0"/>
              <a:t>Being an Online Customer</a:t>
            </a:r>
          </a:p>
          <a:p>
            <a:pPr eaLnBrk="1" hangingPunct="1"/>
            <a:r>
              <a:rPr lang="en-US" sz="2600" smtClean="0"/>
              <a:t>Working Across: Business-To-Business</a:t>
            </a:r>
          </a:p>
          <a:p>
            <a:pPr lvl="1" eaLnBrk="1" hangingPunct="1"/>
            <a:r>
              <a:rPr lang="en-US" sz="2200" smtClean="0"/>
              <a:t>Coordinating with Suppliers</a:t>
            </a:r>
          </a:p>
          <a:p>
            <a:pPr lvl="1" eaLnBrk="1" hangingPunct="1"/>
            <a:r>
              <a:rPr lang="en-US" sz="2200" smtClean="0"/>
              <a:t>Establishing Close and Tight Relationships</a:t>
            </a:r>
          </a:p>
          <a:p>
            <a:pPr lvl="1" eaLnBrk="1" hangingPunct="1"/>
            <a:r>
              <a:rPr lang="en-US" sz="2200" smtClean="0"/>
              <a:t>Becoming a Customer-Centric Value Chain</a:t>
            </a:r>
          </a:p>
          <a:p>
            <a:pPr lvl="1" eaLnBrk="1" hangingPunct="1"/>
            <a:r>
              <a:rPr lang="en-US" sz="2200" smtClean="0"/>
              <a:t>Getting Back Systems in Shape</a:t>
            </a:r>
          </a:p>
          <a:p>
            <a:pPr eaLnBrk="1" hangingPunct="1"/>
            <a:r>
              <a:rPr lang="en-US" sz="260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170F4728-4BD0-4BAE-B398-7754E234358C}" type="slidenum">
              <a:rPr lang="en-US"/>
              <a:pPr/>
              <a:t>98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Use of the Internet by businesses in mid/late 1990s set off a revolution in the use of IT</a:t>
            </a:r>
          </a:p>
          <a:p>
            <a:pPr eaLnBrk="1" hangingPunct="1"/>
            <a:r>
              <a:rPr lang="en-AU" dirty="0" smtClean="0"/>
              <a:t>No successful modern organization can separate IT from its business strategy?</a:t>
            </a:r>
          </a:p>
          <a:p>
            <a:pPr eaLnBrk="1" hangingPunct="1"/>
            <a:r>
              <a:rPr lang="en-AU" dirty="0" smtClean="0"/>
              <a:t>After dot com bust, Moore’s Law, declining price of computing…</a:t>
            </a:r>
          </a:p>
          <a:p>
            <a:pPr lvl="1" eaLnBrk="1" hangingPunct="1"/>
            <a:r>
              <a:rPr lang="en-AU" dirty="0" smtClean="0"/>
              <a:t>Does IT still matter?</a:t>
            </a:r>
          </a:p>
          <a:p>
            <a:pPr lvl="1" eaLnBrk="1" hangingPunct="1"/>
            <a:r>
              <a:rPr lang="en-AU" dirty="0" smtClean="0"/>
              <a:t>If yes, what are the strategic uses of IT (particularly Internet) today?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3-</a:t>
            </a:r>
            <a:fld id="{60649A05-D4CE-452E-ACE9-5B2163E3332A}" type="slidenum">
              <a:rPr lang="en-US"/>
              <a:pPr/>
              <a:t>99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Strategic Uses of IT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Mid 1980s: </a:t>
            </a:r>
            <a:r>
              <a:rPr lang="en-US" sz="2700" smtClean="0"/>
              <a:t>End-user computing</a:t>
            </a:r>
          </a:p>
          <a:p>
            <a:pPr lvl="1" eaLnBrk="1" hangingPunct="1"/>
            <a:r>
              <a:rPr lang="en-US" sz="2500" smtClean="0"/>
              <a:t>Working inward (adoption of PCs and software)</a:t>
            </a:r>
          </a:p>
          <a:p>
            <a:pPr eaLnBrk="1" hangingPunct="1"/>
            <a:r>
              <a:rPr lang="en-US" sz="2900" smtClean="0"/>
              <a:t>Late 1980s: Transactional efficiency</a:t>
            </a:r>
          </a:p>
          <a:p>
            <a:pPr lvl="1" eaLnBrk="1" hangingPunct="1"/>
            <a:r>
              <a:rPr lang="en-US" sz="2500" smtClean="0"/>
              <a:t>Working outward (gain competitive advantage)</a:t>
            </a:r>
          </a:p>
          <a:p>
            <a:pPr lvl="2" eaLnBrk="1" hangingPunct="1"/>
            <a:r>
              <a:rPr lang="en-US" sz="2200" smtClean="0"/>
              <a:t>Merrill Lynch’s CMA system, which combined stock account with savings and checking accounts</a:t>
            </a:r>
          </a:p>
          <a:p>
            <a:pPr eaLnBrk="1" hangingPunct="1"/>
            <a:r>
              <a:rPr lang="en-US" sz="2900" smtClean="0"/>
              <a:t>1990s: Re-engineering</a:t>
            </a:r>
          </a:p>
          <a:p>
            <a:pPr lvl="1" eaLnBrk="1" hangingPunct="1"/>
            <a:r>
              <a:rPr lang="en-US" sz="2500" smtClean="0"/>
              <a:t>Working inward (business process re-engineering)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3322</TotalTime>
  <Words>9514</Words>
  <Application>Microsoft Office PowerPoint</Application>
  <PresentationFormat>On-screen Show (4:3)</PresentationFormat>
  <Paragraphs>1729</Paragraphs>
  <Slides>223</Slides>
  <Notes>98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223</vt:i4>
      </vt:variant>
    </vt:vector>
  </HeadingPairs>
  <TitlesOfParts>
    <vt:vector size="224" baseType="lpstr">
      <vt:lpstr>Network</vt:lpstr>
      <vt:lpstr>Information Systems Management in the Global Economy</vt:lpstr>
      <vt:lpstr>Chapter 1–Outline &amp; Objectives</vt:lpstr>
      <vt:lpstr>Chapter 1 cont’d</vt:lpstr>
      <vt:lpstr>Chapter 1 cont’d</vt:lpstr>
      <vt:lpstr>Introduction</vt:lpstr>
      <vt:lpstr>Themes of This Book</vt:lpstr>
      <vt:lpstr>Themes of This Book cont’d</vt:lpstr>
      <vt:lpstr>Management of IS</vt:lpstr>
      <vt:lpstr>A Little History</vt:lpstr>
      <vt:lpstr>A Little History cont’d</vt:lpstr>
      <vt:lpstr>A Little History cont’d</vt:lpstr>
      <vt:lpstr>A Little History</vt:lpstr>
      <vt:lpstr>The Organizational Environment</vt:lpstr>
      <vt:lpstr>The External Business Environment</vt:lpstr>
      <vt:lpstr>The External Business Environment cont’d</vt:lpstr>
      <vt:lpstr>The Internal Business Environment</vt:lpstr>
      <vt:lpstr>The Internal Business Environment cont’d</vt:lpstr>
      <vt:lpstr>Business Strategies in the New Work Environment</vt:lpstr>
      <vt:lpstr>The Technology Environment</vt:lpstr>
      <vt:lpstr>Hardware Trends</vt:lpstr>
      <vt:lpstr>Software Trends</vt:lpstr>
      <vt:lpstr>Data Trends</vt:lpstr>
      <vt:lpstr>Communications Trends</vt:lpstr>
      <vt:lpstr>The Mission of IS Organizations</vt:lpstr>
      <vt:lpstr>A Simple Model</vt:lpstr>
      <vt:lpstr>A Simple Model cont’d</vt:lpstr>
      <vt:lpstr>A Simple Model cont’d</vt:lpstr>
      <vt:lpstr>A Simple Model cont’d</vt:lpstr>
      <vt:lpstr>A Better Model</vt:lpstr>
      <vt:lpstr>A Better Model cont’d</vt:lpstr>
      <vt:lpstr>A Better Model cont’d</vt:lpstr>
      <vt:lpstr>A Better Model cont’d</vt:lpstr>
      <vt:lpstr>Organization of This Book</vt:lpstr>
      <vt:lpstr>Organization of This Book cont’d</vt:lpstr>
      <vt:lpstr>Organization of This Book cont’d</vt:lpstr>
      <vt:lpstr>Organization of This Book cont’d</vt:lpstr>
      <vt:lpstr>MeadWestvaco Corporation</vt:lpstr>
      <vt:lpstr>MeadWestvaco Corporation</vt:lpstr>
      <vt:lpstr>MeadWestvaco Corporation</vt:lpstr>
      <vt:lpstr>MeadWestvaco Corporation cont’d</vt:lpstr>
      <vt:lpstr>The Top IS Job</vt:lpstr>
      <vt:lpstr>Today’s Lecture</vt:lpstr>
      <vt:lpstr>Today’s Lecture cont’d</vt:lpstr>
      <vt:lpstr>Today’s Lecture cont’d </vt:lpstr>
      <vt:lpstr>Introduction</vt:lpstr>
      <vt:lpstr>Where is the IS organization headed?</vt:lpstr>
      <vt:lpstr>Escalating Benefits of IT</vt:lpstr>
      <vt:lpstr>Escalating Benefits of IT (cont’d)</vt:lpstr>
      <vt:lpstr>The SABRE System (American Airlines)</vt:lpstr>
      <vt:lpstr>The SABRE System (American Airlines) cont’d</vt:lpstr>
      <vt:lpstr>The SABRE System (American Airlines) cont’d</vt:lpstr>
      <vt:lpstr>Traditional Functions are Being Nibbled Away</vt:lpstr>
      <vt:lpstr>Traditional Functions are Being Nibbled Away cont’d</vt:lpstr>
      <vt:lpstr>Traditional Functions are Being Nibbled Away cont’d</vt:lpstr>
      <vt:lpstr>New Roles are Emerging</vt:lpstr>
      <vt:lpstr>New Roles are Emerging cont’d</vt:lpstr>
      <vt:lpstr>New Roles are Emerging cont’d</vt:lpstr>
      <vt:lpstr>Toward IS Lite</vt:lpstr>
      <vt:lpstr>Toward IS Lite</vt:lpstr>
      <vt:lpstr>LifeScan</vt:lpstr>
      <vt:lpstr>LifeScan cont’d</vt:lpstr>
      <vt:lpstr>The CIO’s Responsibilities</vt:lpstr>
      <vt:lpstr>CIO Roles in Three Eras</vt:lpstr>
      <vt:lpstr>CIO Roles in Three Eras</vt:lpstr>
      <vt:lpstr>CIO Roles in Three Eras</vt:lpstr>
      <vt:lpstr>CIO Roles Today</vt:lpstr>
      <vt:lpstr>Leading: Creating vision by understanding the business</vt:lpstr>
      <vt:lpstr>Leading: Creating vision by understanding the business</vt:lpstr>
      <vt:lpstr>Leading: Creating vision by understanding the business</vt:lpstr>
      <vt:lpstr>British Petroleum (BP)</vt:lpstr>
      <vt:lpstr>British Petroleum (BP)</vt:lpstr>
      <vt:lpstr>Leading: Creating vision by understanding the business</vt:lpstr>
      <vt:lpstr>Aetna Life and Casualty</vt:lpstr>
      <vt:lpstr>Governing: Establishing an IS governance structure</vt:lpstr>
      <vt:lpstr>Governing: Establishing an IS governance structure</vt:lpstr>
      <vt:lpstr>Governing: Establishing an IS governance structure</vt:lpstr>
      <vt:lpstr>Duke Energy International</vt:lpstr>
      <vt:lpstr>Investing: Shaping the IT Portfolio</vt:lpstr>
      <vt:lpstr>Investing: Shaping the IT Portfolio</vt:lpstr>
      <vt:lpstr>Investing: Shaping the IT Portfolio cont’d</vt:lpstr>
      <vt:lpstr>Investing: Shaping the IT Portfolio</vt:lpstr>
      <vt:lpstr>Wal-mart versus Kmart</vt:lpstr>
      <vt:lpstr>Wal-mart versus Kmart</vt:lpstr>
      <vt:lpstr>Investing: Shaping the IT Porfolio cont’d</vt:lpstr>
      <vt:lpstr>AXA Financial</vt:lpstr>
      <vt:lpstr>Investing: Shaping the IT Portfolio cont’d</vt:lpstr>
      <vt:lpstr>Managing: Establishing Credibility and Fostering Change</vt:lpstr>
      <vt:lpstr>Managing: Establishing Credibility and Fostering Change</vt:lpstr>
      <vt:lpstr>Managing: Establishing Credibility and Fostering Change</vt:lpstr>
      <vt:lpstr>REXAM</vt:lpstr>
      <vt:lpstr>REXAM cont’d</vt:lpstr>
      <vt:lpstr>The Office of the CIO</vt:lpstr>
      <vt:lpstr>Conclusion: Recap</vt:lpstr>
      <vt:lpstr>Strategic Uses of Information Technology</vt:lpstr>
      <vt:lpstr>Chapter 3</vt:lpstr>
      <vt:lpstr>Today’s Lecture</vt:lpstr>
      <vt:lpstr>Today’s Lecture cont’d</vt:lpstr>
      <vt:lpstr>Introduction</vt:lpstr>
      <vt:lpstr>History of Strategic Uses of IT</vt:lpstr>
      <vt:lpstr>Strategic Uses of Information Systems</vt:lpstr>
      <vt:lpstr>History of Strategic Uses of IT cont’d</vt:lpstr>
      <vt:lpstr>Whither the Internet Revolution?</vt:lpstr>
      <vt:lpstr>The Cheap and Disruptive Revolution</vt:lpstr>
      <vt:lpstr>Episode Two: Profitability Strikes Back</vt:lpstr>
      <vt:lpstr>Episode Three: Internet-Enabled Mass Customization</vt:lpstr>
      <vt:lpstr>Grainger</vt:lpstr>
      <vt:lpstr>Episode One Revisited:</vt:lpstr>
      <vt:lpstr>Does IT Still Matter?</vt:lpstr>
      <vt:lpstr>Working Inward: Business-to-Employee</vt:lpstr>
      <vt:lpstr>Intranet Architecture</vt:lpstr>
      <vt:lpstr>GE Energy Power Systems</vt:lpstr>
      <vt:lpstr>Working Inward: Business to Employee cont’d</vt:lpstr>
      <vt:lpstr>Working Outward: Business-To-Customer</vt:lpstr>
      <vt:lpstr>Jumping To A New Experience Curve </vt:lpstr>
      <vt:lpstr>Shipping Industry Case Example: Jumping to a new experience curve</vt:lpstr>
      <vt:lpstr>Cisco Systems and UPS</vt:lpstr>
      <vt:lpstr>The Emergence of “Electronic Tenders”</vt:lpstr>
      <vt:lpstr>Getting Closer to Customers</vt:lpstr>
      <vt:lpstr>Advantages to Business-to-Customer System</vt:lpstr>
      <vt:lpstr>Problems to Business-to-Customer Systems</vt:lpstr>
      <vt:lpstr>TerenceNet: A Day in the Life of an E-Lancer</vt:lpstr>
      <vt:lpstr>Working Across: Business-to-Business</vt:lpstr>
      <vt:lpstr>Coordinating With Co-Suppliers</vt:lpstr>
      <vt:lpstr>General Mills and Land O’ Lakes</vt:lpstr>
      <vt:lpstr>Establishing Close and Tight Relationships</vt:lpstr>
      <vt:lpstr>Establishing Close and Tight Relationships</vt:lpstr>
      <vt:lpstr>Linking Chains: Emerging Interbusiness Processes</vt:lpstr>
      <vt:lpstr>Sara Lee Bakery Group (SLBG)</vt:lpstr>
      <vt:lpstr>Becoming a Customer-Centric Value Chain</vt:lpstr>
      <vt:lpstr>Dell versus H.P.</vt:lpstr>
      <vt:lpstr>Getting Back-End Systems in Shape</vt:lpstr>
      <vt:lpstr>Conclusion</vt:lpstr>
      <vt:lpstr>Information Systems Planning</vt:lpstr>
      <vt:lpstr>Chapter 4</vt:lpstr>
      <vt:lpstr>Today’s Lecture</vt:lpstr>
      <vt:lpstr>Today’s Lecture cont’d</vt:lpstr>
      <vt:lpstr>Introduction</vt:lpstr>
      <vt:lpstr>Introduction cont’d</vt:lpstr>
      <vt:lpstr>Levels of Planning</vt:lpstr>
      <vt:lpstr>Why Planning Is So Difficult</vt:lpstr>
      <vt:lpstr>Why Planning Is So Difficult</vt:lpstr>
      <vt:lpstr>Why Planning Is So Difficult</vt:lpstr>
      <vt:lpstr>The Changing World of Planning</vt:lpstr>
      <vt:lpstr>Traditional IS Planning</vt:lpstr>
      <vt:lpstr>The Changing World of Planning cont’d</vt:lpstr>
      <vt:lpstr>The Changing World of Planning cont’d</vt:lpstr>
      <vt:lpstr>Outside-In versus Inside-out</vt:lpstr>
      <vt:lpstr>Sense-and-Respond Approach</vt:lpstr>
      <vt:lpstr>Microsoft</vt:lpstr>
      <vt:lpstr>The Changing World of Planning cont’d</vt:lpstr>
      <vt:lpstr>Skandia Future Centers</vt:lpstr>
      <vt:lpstr>The Changing World of Planning cont’d</vt:lpstr>
      <vt:lpstr>Shell Oil</vt:lpstr>
      <vt:lpstr>Eight Planning Techniques</vt:lpstr>
      <vt:lpstr>1. Stages of Growth</vt:lpstr>
      <vt:lpstr>Stages of Growth</vt:lpstr>
      <vt:lpstr>2. Critical Success Factors</vt:lpstr>
      <vt:lpstr>3. Competitive Forces Model</vt:lpstr>
      <vt:lpstr>3. Porter’s Five Forces</vt:lpstr>
      <vt:lpstr>3. Competitive Forces Model</vt:lpstr>
      <vt:lpstr>3. Framework Example</vt:lpstr>
      <vt:lpstr>4. Downes’ Three Emerging Forces</vt:lpstr>
      <vt:lpstr>5. Porter’s Value Chain Analysis</vt:lpstr>
      <vt:lpstr>5. Porter’s Value Chain Analysis cont’d</vt:lpstr>
      <vt:lpstr>5. Porter’s Value Chain Analysis cont’d</vt:lpstr>
      <vt:lpstr>5. Porter’s Virtual Value Chain Extended</vt:lpstr>
      <vt:lpstr>An Automobile Manufacturer</vt:lpstr>
      <vt:lpstr>6. E-Business Value Matrix</vt:lpstr>
      <vt:lpstr>6. E-Business Value Matrix</vt:lpstr>
      <vt:lpstr>Cisco Systems</vt:lpstr>
      <vt:lpstr>7. Linkage Analysis Planning</vt:lpstr>
      <vt:lpstr>7. Linkage Analysis Planning cont’d</vt:lpstr>
      <vt:lpstr>Electric Power Research Institute</vt:lpstr>
      <vt:lpstr>EPRINET</vt:lpstr>
      <vt:lpstr>8. Scenario Planning</vt:lpstr>
      <vt:lpstr>Scenarios on the Future of IS Management</vt:lpstr>
      <vt:lpstr>Scenarios on the Future of IS Management cont’d</vt:lpstr>
      <vt:lpstr>What have we learned?</vt:lpstr>
      <vt:lpstr>Distributed Systems: The Overall Architecture</vt:lpstr>
      <vt:lpstr>Chapter 5</vt:lpstr>
      <vt:lpstr>Today’s Lecture</vt:lpstr>
      <vt:lpstr>Today’s Lecture cont’d</vt:lpstr>
      <vt:lpstr>Today’s Lecture cont’d </vt:lpstr>
      <vt:lpstr>Today’s Lecture cont’d</vt:lpstr>
      <vt:lpstr>Introduction</vt:lpstr>
      <vt:lpstr>Attributes of Distributed Systems</vt:lpstr>
      <vt:lpstr>Attributes of Distributed Systems cont’d</vt:lpstr>
      <vt:lpstr>Corporate Policy for Distributed Computing</vt:lpstr>
      <vt:lpstr>Corporate Policy for Distributed Computing cont’d</vt:lpstr>
      <vt:lpstr>Types of Enterprise Distributed Systems</vt:lpstr>
      <vt:lpstr>Host-Based Hierarchy</vt:lpstr>
      <vt:lpstr>Decentralized Stand-Alone Systems</vt:lpstr>
      <vt:lpstr>Peer-to-Peer LAN-Based Systems</vt:lpstr>
      <vt:lpstr>Hybrid Enterprise-Wide Systems</vt:lpstr>
      <vt:lpstr>Types of Enterprise Distributed Systems cont’d</vt:lpstr>
      <vt:lpstr>Client-Server Computing</vt:lpstr>
      <vt:lpstr>Client-Server Arrangements</vt:lpstr>
      <vt:lpstr>An Aerospace Company</vt:lpstr>
      <vt:lpstr>An Aerospace Company cont’d</vt:lpstr>
      <vt:lpstr>Benefits &amp; Drawbacks of Client-Server Systems</vt:lpstr>
      <vt:lpstr>Types of Enterprise Distributed Systems cont’d</vt:lpstr>
      <vt:lpstr>IBM, Nokia and Sabre Project: Pervasive Computing</vt:lpstr>
      <vt:lpstr>Types of Internet-Based Computing</vt:lpstr>
      <vt:lpstr>3i</vt:lpstr>
      <vt:lpstr>Types of Internet-Based Computing</vt:lpstr>
      <vt:lpstr>Types of Enterprise Distributed Systems cont’d</vt:lpstr>
      <vt:lpstr>Web Services Standards</vt:lpstr>
      <vt:lpstr>Significance of Web Services</vt:lpstr>
      <vt:lpstr>General Motors</vt:lpstr>
      <vt:lpstr>Defining the Overall IT Architecture</vt:lpstr>
      <vt:lpstr>An Enterprise Architecture Framework (template)</vt:lpstr>
      <vt:lpstr>An Enterprise Architecture Framework (whole picture)</vt:lpstr>
      <vt:lpstr>FMC Corporation</vt:lpstr>
      <vt:lpstr>Service-Oriented Architecture</vt:lpstr>
      <vt:lpstr>Credit Suisse</vt:lpstr>
      <vt:lpstr>Inter-Organizational Architecture and Digital Society</vt:lpstr>
      <vt:lpstr>The Structure of the IT Infrastructure</vt:lpstr>
      <vt:lpstr>The Structure of the IT Infrastructure</vt:lpstr>
      <vt:lpstr>The Structure of the IT Infrastructure</vt:lpstr>
      <vt:lpstr>Three Views of IT Infrastructure</vt:lpstr>
      <vt:lpstr>The Digital Economy</vt:lpstr>
      <vt:lpstr>Corporate Infrastructure in the Digital Economy</vt:lpstr>
      <vt:lpstr>Conclusion </vt:lpstr>
    </vt:vector>
  </TitlesOfParts>
  <Company>Alex Tan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 IS Job</dc:title>
  <dc:creator>Alex Tan</dc:creator>
  <cp:lastModifiedBy>Paul</cp:lastModifiedBy>
  <cp:revision>81</cp:revision>
  <dcterms:created xsi:type="dcterms:W3CDTF">2008-08-20T18:30:39Z</dcterms:created>
  <dcterms:modified xsi:type="dcterms:W3CDTF">2012-02-13T03:01:26Z</dcterms:modified>
</cp:coreProperties>
</file>