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2"/>
  </p:notesMasterIdLst>
  <p:sldIdLst>
    <p:sldId id="309" r:id="rId2"/>
    <p:sldId id="256" r:id="rId3"/>
    <p:sldId id="272" r:id="rId4"/>
    <p:sldId id="267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320" r:id="rId15"/>
    <p:sldId id="321" r:id="rId16"/>
    <p:sldId id="319" r:id="rId17"/>
    <p:sldId id="283" r:id="rId18"/>
    <p:sldId id="287" r:id="rId19"/>
    <p:sldId id="284" r:id="rId20"/>
    <p:sldId id="288" r:id="rId21"/>
    <p:sldId id="285" r:id="rId22"/>
    <p:sldId id="289" r:id="rId23"/>
    <p:sldId id="286" r:id="rId24"/>
    <p:sldId id="290" r:id="rId25"/>
    <p:sldId id="326" r:id="rId26"/>
    <p:sldId id="322" r:id="rId27"/>
    <p:sldId id="323" r:id="rId28"/>
    <p:sldId id="324" r:id="rId29"/>
    <p:sldId id="325" r:id="rId30"/>
    <p:sldId id="268" r:id="rId31"/>
    <p:sldId id="292" r:id="rId32"/>
    <p:sldId id="297" r:id="rId33"/>
    <p:sldId id="303" r:id="rId34"/>
    <p:sldId id="291" r:id="rId35"/>
    <p:sldId id="293" r:id="rId36"/>
    <p:sldId id="294" r:id="rId37"/>
    <p:sldId id="295" r:id="rId38"/>
    <p:sldId id="302" r:id="rId39"/>
    <p:sldId id="301" r:id="rId40"/>
    <p:sldId id="262" r:id="rId41"/>
    <p:sldId id="298" r:id="rId42"/>
    <p:sldId id="299" r:id="rId43"/>
    <p:sldId id="300" r:id="rId44"/>
    <p:sldId id="269" r:id="rId45"/>
    <p:sldId id="305" r:id="rId46"/>
    <p:sldId id="306" r:id="rId47"/>
    <p:sldId id="307" r:id="rId48"/>
    <p:sldId id="308" r:id="rId49"/>
    <p:sldId id="270" r:id="rId50"/>
    <p:sldId id="274" r:id="rId51"/>
    <p:sldId id="312" r:id="rId52"/>
    <p:sldId id="313" r:id="rId53"/>
    <p:sldId id="310" r:id="rId54"/>
    <p:sldId id="314" r:id="rId55"/>
    <p:sldId id="315" r:id="rId56"/>
    <p:sldId id="316" r:id="rId57"/>
    <p:sldId id="311" r:id="rId58"/>
    <p:sldId id="317" r:id="rId59"/>
    <p:sldId id="318" r:id="rId60"/>
    <p:sldId id="271" r:id="rId6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3"/>
      <p:bold r:id="rId64"/>
      <p:italic r:id="rId65"/>
      <p:boldItalic r:id="rId66"/>
    </p:embeddedFont>
    <p:embeddedFont>
      <p:font typeface="맑은 고딕" panose="020B0503020000020004" pitchFamily="50" charset="-127"/>
      <p:regular r:id="rId67"/>
      <p:bold r:id="rId6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1AD"/>
    <a:srgbClr val="123C80"/>
    <a:srgbClr val="00A1E2"/>
    <a:srgbClr val="307EFC"/>
    <a:srgbClr val="0077D0"/>
    <a:srgbClr val="144390"/>
    <a:srgbClr val="1957BD"/>
    <a:srgbClr val="1C60CE"/>
    <a:srgbClr val="0129BB"/>
    <a:srgbClr val="008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78896" autoAdjust="0"/>
  </p:normalViewPr>
  <p:slideViewPr>
    <p:cSldViewPr>
      <p:cViewPr varScale="1">
        <p:scale>
          <a:sx n="145" d="100"/>
          <a:sy n="145" d="100"/>
        </p:scale>
        <p:origin x="112" y="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11AF4-0DFD-454D-B322-FB4449501558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CF061-1B3C-4EF8-A719-6EC61EF776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7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CF061-1B3C-4EF8-A719-6EC61EF7768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9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CF061-1B3C-4EF8-A719-6EC61EF77682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75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CF061-1B3C-4EF8-A719-6EC61EF7768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8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CF061-1B3C-4EF8-A719-6EC61EF77682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41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CF061-1B3C-4EF8-A719-6EC61EF77682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4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-55180" y="0"/>
            <a:ext cx="9251420" cy="5143500"/>
            <a:chOff x="-54080" y="0"/>
            <a:chExt cx="9251420" cy="5143500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9145100" cy="5143500"/>
            </a:xfrm>
            <a:prstGeom prst="rect">
              <a:avLst/>
            </a:prstGeom>
            <a:gradFill flip="none" rotWithShape="1">
              <a:gsLst>
                <a:gs pos="77000">
                  <a:srgbClr val="1C60CE">
                    <a:lumMod val="84000"/>
                  </a:srgbClr>
                </a:gs>
                <a:gs pos="0">
                  <a:schemeClr val="tx2">
                    <a:lumMod val="75000"/>
                  </a:schemeClr>
                </a:gs>
                <a:gs pos="100000">
                  <a:srgbClr val="0077D0">
                    <a:lumMod val="10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-54080" y="4781178"/>
              <a:ext cx="9251420" cy="360000"/>
            </a:xfrm>
            <a:prstGeom prst="rect">
              <a:avLst/>
            </a:prstGeom>
            <a:solidFill>
              <a:schemeClr val="bg1"/>
            </a:solidFill>
            <a:ln w="22225" cap="sq" cmpd="thickThin">
              <a:solidFill>
                <a:schemeClr val="bg1"/>
              </a:solidFill>
              <a:prstDash val="sysDot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액자 14"/>
          <p:cNvSpPr/>
          <p:nvPr userDrawn="1"/>
        </p:nvSpPr>
        <p:spPr>
          <a:xfrm>
            <a:off x="3172760" y="771550"/>
            <a:ext cx="2911408" cy="2808312"/>
          </a:xfrm>
          <a:prstGeom prst="frame">
            <a:avLst>
              <a:gd name="adj1" fmla="val 2353"/>
            </a:avLst>
          </a:prstGeom>
          <a:solidFill>
            <a:schemeClr val="bg1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7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98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8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-1100" y="0"/>
            <a:ext cx="9145100" cy="5143500"/>
          </a:xfrm>
          <a:prstGeom prst="rect">
            <a:avLst/>
          </a:prstGeom>
          <a:gradFill flip="none" rotWithShape="1">
            <a:gsLst>
              <a:gs pos="77000">
                <a:srgbClr val="1C60CE">
                  <a:lumMod val="84000"/>
                </a:srgbClr>
              </a:gs>
              <a:gs pos="0">
                <a:schemeClr val="tx2">
                  <a:lumMod val="75000"/>
                </a:schemeClr>
              </a:gs>
              <a:gs pos="100000">
                <a:srgbClr val="0077D0">
                  <a:lumMod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sp>
        <p:nvSpPr>
          <p:cNvPr id="10" name="한쪽 모서리가 잘린 사각형 9"/>
          <p:cNvSpPr/>
          <p:nvPr userDrawn="1"/>
        </p:nvSpPr>
        <p:spPr>
          <a:xfrm flipV="1">
            <a:off x="189122" y="184438"/>
            <a:ext cx="8784976" cy="4782410"/>
          </a:xfrm>
          <a:prstGeom prst="snip1Rect">
            <a:avLst>
              <a:gd name="adj" fmla="val 12684"/>
            </a:avLst>
          </a:prstGeom>
          <a:solidFill>
            <a:schemeClr val="bg1"/>
          </a:solidFill>
          <a:ln w="22225" cap="sq" cmpd="thickThin">
            <a:noFill/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41176" y="184438"/>
            <a:ext cx="5482952" cy="637579"/>
          </a:xfrm>
        </p:spPr>
        <p:txBody>
          <a:bodyPr>
            <a:normAutofit/>
          </a:bodyPr>
          <a:lstStyle>
            <a:lvl1pPr algn="l">
              <a:defRPr sz="3200" baseline="0">
                <a:solidFill>
                  <a:srgbClr val="14439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01. My History Log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388424" y="4659982"/>
            <a:ext cx="586408" cy="273844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5676118B-0F22-4ED0-889C-BB2CC6DBE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0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65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1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9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1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56832" y="0"/>
            <a:ext cx="9251420" cy="5143500"/>
            <a:chOff x="-54080" y="0"/>
            <a:chExt cx="9251420" cy="5143500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0"/>
              <a:ext cx="9145100" cy="5143500"/>
            </a:xfrm>
            <a:prstGeom prst="rect">
              <a:avLst/>
            </a:prstGeom>
            <a:gradFill flip="none" rotWithShape="1">
              <a:gsLst>
                <a:gs pos="77000">
                  <a:srgbClr val="1C60CE">
                    <a:lumMod val="84000"/>
                  </a:srgbClr>
                </a:gs>
                <a:gs pos="0">
                  <a:schemeClr val="tx2">
                    <a:lumMod val="75000"/>
                  </a:schemeClr>
                </a:gs>
                <a:gs pos="100000">
                  <a:srgbClr val="0077D0">
                    <a:lumMod val="10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-54080" y="4781178"/>
              <a:ext cx="9251420" cy="360000"/>
            </a:xfrm>
            <a:prstGeom prst="rect">
              <a:avLst/>
            </a:prstGeom>
            <a:solidFill>
              <a:schemeClr val="bg1"/>
            </a:solidFill>
            <a:ln w="22225" cap="sq" cmpd="thickThin">
              <a:solidFill>
                <a:schemeClr val="bg1"/>
              </a:solidFill>
              <a:prstDash val="sysDot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79512" y="4884504"/>
            <a:ext cx="3170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+mn-ea"/>
              </a:rPr>
              <a:t>| LOGO DanBam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2020 Performance report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+mn-ea"/>
              </a:rPr>
              <a:t>- Joyseo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881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8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0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118B-0F22-4ED0-889C-BB2CC6DBE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6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9B278-DCC0-166E-B33A-88F36ABC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5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&lt;</a:t>
            </a:r>
            <a:r>
              <a:rPr lang="ko-KR" altLang="en-US" sz="28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사전 설정</a:t>
            </a:r>
            <a:r>
              <a:rPr lang="en-US" altLang="ko-KR" sz="28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&gt;</a:t>
            </a:r>
            <a:br>
              <a:rPr lang="en-US" altLang="ko-KR" sz="28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</a:br>
            <a:r>
              <a:rPr lang="en-US" altLang="ko-KR" sz="28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- </a:t>
            </a:r>
            <a:r>
              <a:rPr lang="ko-KR" altLang="en-US" sz="28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다음분기는 언제</a:t>
            </a:r>
            <a:r>
              <a:rPr lang="en-US" altLang="ko-KR" sz="28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? 2025</a:t>
            </a:r>
            <a:r>
              <a:rPr lang="ko-KR" altLang="en-US" sz="28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년</a:t>
            </a:r>
            <a:br>
              <a:rPr lang="ko-KR" altLang="en-US" sz="2800" dirty="0"/>
            </a:br>
            <a:r>
              <a:rPr lang="en-US" altLang="ko-KR" sz="28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- </a:t>
            </a:r>
            <a:r>
              <a:rPr lang="ko-KR" altLang="en-US" sz="28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회사의 규모</a:t>
            </a:r>
            <a:r>
              <a:rPr lang="en-US" altLang="ko-KR" sz="28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: </a:t>
            </a:r>
            <a:r>
              <a:rPr lang="ko-KR" altLang="en-US" sz="28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콘솔게임 제작사</a:t>
            </a:r>
            <a:r>
              <a:rPr lang="en-US" altLang="ko-KR" sz="28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sz="28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중견기업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740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6995120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일본</a:t>
            </a:r>
            <a:r>
              <a:rPr lang="en-US" altLang="ko-KR" sz="2400" dirty="0"/>
              <a:t>(Japan, JP)</a:t>
            </a:r>
            <a:r>
              <a:rPr lang="ko-KR" altLang="en-US" sz="2400" dirty="0"/>
              <a:t>게임 장르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B8A214-FEB4-9FE8-4C85-7413D19B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33" y="517049"/>
            <a:ext cx="5727334" cy="44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1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6995120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일본</a:t>
            </a:r>
            <a:r>
              <a:rPr lang="en-US" altLang="ko-KR" sz="2400" dirty="0"/>
              <a:t>(Japan, JP) </a:t>
            </a:r>
            <a:r>
              <a:rPr lang="ko-KR" altLang="en-US" sz="2400" dirty="0"/>
              <a:t>게임 장르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2FCED54E-BF2F-CB89-4256-FCF8179B7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45347"/>
              </p:ext>
            </p:extLst>
          </p:nvPr>
        </p:nvGraphicFramePr>
        <p:xfrm>
          <a:off x="428977" y="1059582"/>
          <a:ext cx="3024336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9596828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37101215"/>
                    </a:ext>
                  </a:extLst>
                </a:gridCol>
              </a:tblGrid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%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6884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Role-Playing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27.0%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03546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04905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Sports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10.6%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2037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10.3%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39062"/>
                  </a:ext>
                </a:extLst>
              </a:tr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39.8%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691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2F49FAE7-604A-9D2C-80E2-CA9B957AA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90896"/>
            <a:ext cx="4129024" cy="42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4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6995120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그 외 국가</a:t>
            </a:r>
            <a:r>
              <a:rPr lang="en-US" altLang="ko-KR" sz="2400" dirty="0"/>
              <a:t> </a:t>
            </a:r>
            <a:r>
              <a:rPr lang="ko-KR" altLang="en-US" sz="2400" dirty="0"/>
              <a:t>게임 장르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C9AFF5-F9E5-4EC5-2A5C-A58F19148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34" y="500068"/>
            <a:ext cx="5722731" cy="443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6995120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그 외 국가</a:t>
            </a:r>
            <a:r>
              <a:rPr lang="en-US" altLang="ko-KR" sz="2400" dirty="0"/>
              <a:t> </a:t>
            </a:r>
            <a:r>
              <a:rPr lang="ko-KR" altLang="en-US" sz="2400" dirty="0"/>
              <a:t>게임 장르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876366EF-D5F7-C2A7-8B14-0B83D3423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50945"/>
              </p:ext>
            </p:extLst>
          </p:nvPr>
        </p:nvGraphicFramePr>
        <p:xfrm>
          <a:off x="395536" y="1059582"/>
          <a:ext cx="3024336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9596828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37101215"/>
                    </a:ext>
                  </a:extLst>
                </a:gridCol>
              </a:tblGrid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%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6884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23.5%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03546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Sports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16.9%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04905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Shooter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13.0%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2037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Racing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9.8%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39062"/>
                  </a:ext>
                </a:extLst>
              </a:tr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36.8%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691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723A038-0494-E8F9-CB76-0E83085A9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572892"/>
            <a:ext cx="4121548" cy="430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9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6995120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전 세계</a:t>
            </a:r>
            <a:r>
              <a:rPr lang="en-US" altLang="ko-KR" sz="2400" dirty="0"/>
              <a:t> </a:t>
            </a:r>
            <a:r>
              <a:rPr lang="ko-KR" altLang="en-US" sz="2400" dirty="0"/>
              <a:t>게임 장르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93D1DD-7FF9-B662-CD87-24CFCC6B4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46296"/>
            <a:ext cx="5511172" cy="42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22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6995120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전 세계</a:t>
            </a:r>
            <a:r>
              <a:rPr lang="en-US" altLang="ko-KR" sz="2400" dirty="0"/>
              <a:t> </a:t>
            </a:r>
            <a:r>
              <a:rPr lang="ko-KR" altLang="en-US" sz="2400" dirty="0"/>
              <a:t>게임 장르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876366EF-D5F7-C2A7-8B14-0B83D3423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21984"/>
              </p:ext>
            </p:extLst>
          </p:nvPr>
        </p:nvGraphicFramePr>
        <p:xfrm>
          <a:off x="395536" y="1059582"/>
          <a:ext cx="3024336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9596828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37101215"/>
                    </a:ext>
                  </a:extLst>
                </a:gridCol>
              </a:tblGrid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%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6884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19.6%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03546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Sports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04905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Shooter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11.7%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2037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Role-Playing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10.3%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39062"/>
                  </a:ext>
                </a:extLst>
              </a:tr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43.5%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691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755F009-043C-B8AB-374E-367F4D330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94" y="614156"/>
            <a:ext cx="4322514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12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5EA65-0221-1776-6A11-77DD0CCE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" y="184439"/>
            <a:ext cx="5482952" cy="515104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게임 장르 선호도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90CE4-0B74-3565-77C4-F81EEC1D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공통 선호도 </a:t>
            </a:r>
            <a:r>
              <a:rPr lang="en-US" altLang="ko-KR" sz="2400" dirty="0"/>
              <a:t>: </a:t>
            </a:r>
            <a:r>
              <a:rPr lang="ko-KR" altLang="en-US" sz="2400" dirty="0"/>
              <a:t>액션</a:t>
            </a:r>
            <a:r>
              <a:rPr lang="en-US" altLang="ko-KR" sz="2400" dirty="0"/>
              <a:t>, </a:t>
            </a:r>
            <a:r>
              <a:rPr lang="ko-KR" altLang="en-US" sz="2400" dirty="0"/>
              <a:t>슈팅</a:t>
            </a:r>
            <a:r>
              <a:rPr lang="en-US" altLang="ko-KR" sz="2400" dirty="0"/>
              <a:t>, </a:t>
            </a:r>
            <a:r>
              <a:rPr lang="ko-KR" altLang="en-US" sz="2400" dirty="0"/>
              <a:t>스포츠를 선호</a:t>
            </a:r>
            <a:r>
              <a:rPr lang="en-US" altLang="ko-KR" sz="2400" dirty="0"/>
              <a:t> </a:t>
            </a:r>
          </a:p>
          <a:p>
            <a:r>
              <a:rPr lang="ko-KR" altLang="en-US" sz="2400" dirty="0"/>
              <a:t>북아메리카 특징 </a:t>
            </a:r>
            <a:r>
              <a:rPr lang="en-US" altLang="ko-KR" sz="2400" dirty="0"/>
              <a:t>: </a:t>
            </a:r>
            <a:r>
              <a:rPr lang="ko-KR" altLang="en-US" sz="2400" dirty="0"/>
              <a:t>플랫폼 게임</a:t>
            </a:r>
            <a:endParaRPr lang="en-US" altLang="ko-KR" sz="2400" dirty="0"/>
          </a:p>
          <a:p>
            <a:r>
              <a:rPr lang="ko-KR" altLang="en-US" sz="2400" dirty="0"/>
              <a:t>유럽 특징</a:t>
            </a:r>
            <a:r>
              <a:rPr lang="en-US" altLang="ko-KR" sz="2400" dirty="0"/>
              <a:t>: </a:t>
            </a:r>
            <a:r>
              <a:rPr lang="ko-KR" altLang="en-US" sz="2400" dirty="0"/>
              <a:t>레이싱 게임</a:t>
            </a:r>
            <a:r>
              <a:rPr lang="en-US" altLang="ko-KR" sz="2400" dirty="0"/>
              <a:t> </a:t>
            </a:r>
          </a:p>
          <a:p>
            <a:r>
              <a:rPr lang="ko-KR" altLang="en-US" sz="2400" dirty="0"/>
              <a:t>그 외 국가 특징 </a:t>
            </a:r>
            <a:r>
              <a:rPr lang="en-US" altLang="ko-KR" sz="2400" dirty="0"/>
              <a:t>: </a:t>
            </a:r>
            <a:r>
              <a:rPr lang="ko-KR" altLang="en-US" sz="2400" dirty="0"/>
              <a:t>레이싱 게임</a:t>
            </a:r>
            <a:endParaRPr lang="en-US" altLang="ko-KR" sz="2400" dirty="0"/>
          </a:p>
          <a:p>
            <a:r>
              <a:rPr lang="ko-KR" altLang="en-US" sz="2400" dirty="0"/>
              <a:t>일본 특징</a:t>
            </a:r>
            <a:r>
              <a:rPr lang="en-US" altLang="ko-KR" sz="2400" dirty="0"/>
              <a:t>: </a:t>
            </a:r>
            <a:r>
              <a:rPr lang="ko-KR" altLang="en-US" sz="2400" dirty="0"/>
              <a:t>롤플레잉 게임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20C927-150E-D5DD-CD0B-F8EF3FE8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36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8136904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북아메리카</a:t>
            </a:r>
            <a:r>
              <a:rPr lang="en-US" altLang="ko-KR" sz="2400" dirty="0"/>
              <a:t>(Northern America, NA) </a:t>
            </a:r>
            <a:r>
              <a:rPr lang="ko-KR" altLang="en-US" sz="2400" dirty="0"/>
              <a:t>게임 플랫폼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CE2FD5-B295-9811-9B34-803CE63D9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82" y="627534"/>
            <a:ext cx="5407636" cy="418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9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8136904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북아메리카</a:t>
            </a:r>
            <a:r>
              <a:rPr lang="en-US" altLang="ko-KR" sz="2400" dirty="0"/>
              <a:t>(Northern America, NA) </a:t>
            </a:r>
            <a:r>
              <a:rPr lang="ko-KR" altLang="en-US" sz="2400" dirty="0"/>
              <a:t>게임 플랫폼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54F06D-B1BF-74DE-1BCC-FEF9524BC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886" y="633160"/>
            <a:ext cx="4260488" cy="4207232"/>
          </a:xfrm>
          <a:prstGeom prst="rect">
            <a:avLst/>
          </a:prstGeom>
        </p:spPr>
      </p:pic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6751FB5D-7571-B52C-81A7-D3576B2F0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484"/>
              </p:ext>
            </p:extLst>
          </p:nvPr>
        </p:nvGraphicFramePr>
        <p:xfrm>
          <a:off x="395536" y="1059582"/>
          <a:ext cx="3024336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9596828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37101215"/>
                    </a:ext>
                  </a:extLst>
                </a:gridCol>
              </a:tblGrid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%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6884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PlayStation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35.0%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03546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Xbox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04905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Will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12.4%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2037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10.7%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39062"/>
                  </a:ext>
                </a:extLst>
              </a:tr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GB + </a:t>
                      </a:r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12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8136904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유럽</a:t>
            </a:r>
            <a:r>
              <a:rPr lang="en-US" altLang="ko-KR" sz="2400" dirty="0"/>
              <a:t>(European Union, EU) </a:t>
            </a:r>
            <a:r>
              <a:rPr lang="ko-KR" altLang="en-US" sz="2400" dirty="0"/>
              <a:t>게임 플랫폼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88E425-34AB-E4E9-E3CC-F5248B2A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95" y="568970"/>
            <a:ext cx="5559169" cy="43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8128" y="1923678"/>
            <a:ext cx="2630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2025</a:t>
            </a:r>
          </a:p>
          <a:p>
            <a:pPr algn="r"/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전략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110336" y="1779662"/>
            <a:ext cx="710664" cy="5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85304" y="1059582"/>
            <a:ext cx="22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전략분석 팀 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1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조범수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42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8136904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유럽</a:t>
            </a:r>
            <a:r>
              <a:rPr lang="en-US" altLang="ko-KR" sz="2400" dirty="0"/>
              <a:t>(European Union, EU) </a:t>
            </a:r>
            <a:r>
              <a:rPr lang="ko-KR" altLang="en-US" sz="2400" dirty="0"/>
              <a:t>게임 플랫폼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949C87-D876-9684-E320-50345D429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1413"/>
            <a:ext cx="4236854" cy="4227934"/>
          </a:xfrm>
          <a:prstGeom prst="rect">
            <a:avLst/>
          </a:prstGeom>
        </p:spPr>
      </p:pic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009BE0ED-EE40-2E27-6EE4-DFE52E7FE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9466"/>
              </p:ext>
            </p:extLst>
          </p:nvPr>
        </p:nvGraphicFramePr>
        <p:xfrm>
          <a:off x="395536" y="1059582"/>
          <a:ext cx="3024336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9596828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37101215"/>
                    </a:ext>
                  </a:extLst>
                </a:gridCol>
              </a:tblGrid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%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6884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PlayStation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45.5%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03546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Xbox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16.0%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04905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Will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11.9%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2037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10.4%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39062"/>
                  </a:ext>
                </a:extLst>
              </a:tr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PC + </a:t>
                      </a:r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16.2%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78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8136904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일본</a:t>
            </a:r>
            <a:r>
              <a:rPr lang="en-US" altLang="ko-KR" sz="2400" dirty="0"/>
              <a:t>(Japan, JP) </a:t>
            </a:r>
            <a:r>
              <a:rPr lang="ko-KR" altLang="en-US" sz="2400" dirty="0"/>
              <a:t>게임 플랫폼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BF41CA-2ACF-9E43-4BD6-2854D6F92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66" y="514895"/>
            <a:ext cx="5695668" cy="441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83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8136904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일본</a:t>
            </a:r>
            <a:r>
              <a:rPr lang="en-US" altLang="ko-KR" sz="2400" dirty="0"/>
              <a:t>(Japan, JP) </a:t>
            </a:r>
            <a:r>
              <a:rPr lang="ko-KR" altLang="en-US" sz="2400" dirty="0"/>
              <a:t>게임 플랫폼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481107-68E9-E11F-F8C3-36951586C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99225"/>
            <a:ext cx="4020285" cy="4244131"/>
          </a:xfrm>
          <a:prstGeom prst="rect">
            <a:avLst/>
          </a:prstGeom>
        </p:spPr>
      </p:pic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6445910E-3342-B8BC-913E-FB035F9A2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26297"/>
              </p:ext>
            </p:extLst>
          </p:nvPr>
        </p:nvGraphicFramePr>
        <p:xfrm>
          <a:off x="395536" y="1059582"/>
          <a:ext cx="3024336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9596828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37101215"/>
                    </a:ext>
                  </a:extLst>
                </a:gridCol>
              </a:tblGrid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%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6884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PlayStation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36.4%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03546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04905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GB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10.4%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2037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9.2%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39062"/>
                  </a:ext>
                </a:extLst>
              </a:tr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23.1%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30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8136904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그 외 국가</a:t>
            </a:r>
            <a:r>
              <a:rPr lang="en-US" altLang="ko-KR" sz="2400" dirty="0"/>
              <a:t> </a:t>
            </a:r>
            <a:r>
              <a:rPr lang="ko-KR" altLang="en-US" sz="2400" dirty="0"/>
              <a:t>게임 플랫폼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50109E-DEFA-3834-C994-E59051350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70" y="506924"/>
            <a:ext cx="5623660" cy="435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34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8136904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그 외 국가</a:t>
            </a:r>
            <a:r>
              <a:rPr lang="en-US" altLang="ko-KR" sz="2400" dirty="0"/>
              <a:t> </a:t>
            </a:r>
            <a:r>
              <a:rPr lang="ko-KR" altLang="en-US" sz="2400" dirty="0"/>
              <a:t>게임 플랫폼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E20C72-69C9-AB45-4DD6-C5B1BA56F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600230"/>
            <a:ext cx="4206323" cy="4242121"/>
          </a:xfrm>
          <a:prstGeom prst="rect">
            <a:avLst/>
          </a:prstGeom>
        </p:spPr>
      </p:pic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E7BA2E9D-18F1-BBED-5389-B11CD5913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38933"/>
              </p:ext>
            </p:extLst>
          </p:nvPr>
        </p:nvGraphicFramePr>
        <p:xfrm>
          <a:off x="395536" y="1059582"/>
          <a:ext cx="3024336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9596828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37101215"/>
                    </a:ext>
                  </a:extLst>
                </a:gridCol>
              </a:tblGrid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%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6884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PlayStation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58.9%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03546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Xbox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04905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Will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10.8%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2037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9.2%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39062"/>
                  </a:ext>
                </a:extLst>
              </a:tr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7.7%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1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8C355-9989-704E-5631-742E5918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" y="184439"/>
            <a:ext cx="5482952" cy="443096"/>
          </a:xfrm>
        </p:spPr>
        <p:txBody>
          <a:bodyPr>
            <a:normAutofit fontScale="90000"/>
          </a:bodyPr>
          <a:lstStyle/>
          <a:p>
            <a:r>
              <a:rPr lang="ko-KR" altLang="en-US" sz="3200"/>
              <a:t>국가</a:t>
            </a:r>
            <a:r>
              <a:rPr lang="ko-KR" altLang="en-US"/>
              <a:t>별</a:t>
            </a:r>
            <a:r>
              <a:rPr lang="en-US" altLang="ko-KR" sz="3200" dirty="0"/>
              <a:t> </a:t>
            </a:r>
            <a:r>
              <a:rPr lang="ko-KR" altLang="en-US" sz="3200" dirty="0"/>
              <a:t>게임 플랫폼 선호도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DCC702-BF4D-DE0E-ED09-EC103257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DD214-4A57-0B4A-F5D5-701CC6D7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공통 선호도 </a:t>
            </a:r>
            <a:r>
              <a:rPr lang="en-US" altLang="ko-KR" sz="2400" dirty="0"/>
              <a:t>: PlayStation</a:t>
            </a:r>
          </a:p>
          <a:p>
            <a:r>
              <a:rPr lang="ko-KR" altLang="en-US" sz="2400" dirty="0"/>
              <a:t>북아메리카 특징 </a:t>
            </a:r>
            <a:r>
              <a:rPr lang="en-US" altLang="ko-KR" sz="2400" dirty="0"/>
              <a:t>: Xbox</a:t>
            </a:r>
          </a:p>
          <a:p>
            <a:r>
              <a:rPr lang="ko-KR" altLang="en-US" sz="2400" dirty="0"/>
              <a:t>유럽 특징</a:t>
            </a:r>
            <a:r>
              <a:rPr lang="en-US" altLang="ko-KR" sz="2400" dirty="0"/>
              <a:t>: Will</a:t>
            </a:r>
          </a:p>
          <a:p>
            <a:r>
              <a:rPr lang="ko-KR" altLang="en-US" sz="2400" dirty="0"/>
              <a:t>그 외 국가 특징 </a:t>
            </a:r>
            <a:r>
              <a:rPr lang="en-US" altLang="ko-KR" sz="2400" dirty="0"/>
              <a:t>: PlayStation</a:t>
            </a:r>
          </a:p>
          <a:p>
            <a:r>
              <a:rPr lang="ko-KR" altLang="en-US" sz="2400" dirty="0"/>
              <a:t>일본 특징</a:t>
            </a:r>
            <a:r>
              <a:rPr lang="en-US" altLang="ko-KR" sz="2400" dirty="0"/>
              <a:t>: DS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7422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8C355-9989-704E-5631-742E5918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" y="184439"/>
            <a:ext cx="5482952" cy="443096"/>
          </a:xfrm>
        </p:spPr>
        <p:txBody>
          <a:bodyPr>
            <a:normAutofit fontScale="90000"/>
          </a:bodyPr>
          <a:lstStyle/>
          <a:p>
            <a:r>
              <a:rPr lang="ko-KR" altLang="en-US" sz="3200"/>
              <a:t>국가</a:t>
            </a:r>
            <a:r>
              <a:rPr lang="ko-KR" altLang="en-US"/>
              <a:t>별</a:t>
            </a:r>
            <a:r>
              <a:rPr lang="en-US" altLang="ko-KR" sz="3200" dirty="0"/>
              <a:t> </a:t>
            </a:r>
            <a:r>
              <a:rPr lang="ko-KR" altLang="en-US" sz="3200" dirty="0"/>
              <a:t>게임 플랫폼 선호도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DCC702-BF4D-DE0E-ED09-EC103257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0DBB61-B8A0-C86A-E411-2A5F8A334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99542"/>
            <a:ext cx="3884019" cy="4134880"/>
          </a:xfrm>
          <a:prstGeom prst="rect">
            <a:avLst/>
          </a:prstGeom>
        </p:spPr>
      </p:pic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328A7A2D-E415-0C12-26B2-F2F9C982B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38400"/>
              </p:ext>
            </p:extLst>
          </p:nvPr>
        </p:nvGraphicFramePr>
        <p:xfrm>
          <a:off x="395536" y="1059582"/>
          <a:ext cx="3024336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9596828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37101215"/>
                    </a:ext>
                  </a:extLst>
                </a:gridCol>
              </a:tblGrid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%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6884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24.5%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03546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Sports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04905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Shooter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12.3%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2037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Racing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10.8%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39062"/>
                  </a:ext>
                </a:extLst>
              </a:tr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34.8%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464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8C355-9989-704E-5631-742E5918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" y="184439"/>
            <a:ext cx="5482952" cy="443096"/>
          </a:xfrm>
        </p:spPr>
        <p:txBody>
          <a:bodyPr>
            <a:normAutofit fontScale="90000"/>
          </a:bodyPr>
          <a:lstStyle/>
          <a:p>
            <a:r>
              <a:rPr lang="ko-KR" altLang="en-US" sz="3200"/>
              <a:t>국가</a:t>
            </a:r>
            <a:r>
              <a:rPr lang="ko-KR" altLang="en-US"/>
              <a:t>별</a:t>
            </a:r>
            <a:r>
              <a:rPr lang="en-US" altLang="ko-KR" sz="3200" dirty="0"/>
              <a:t> </a:t>
            </a:r>
            <a:r>
              <a:rPr lang="ko-KR" altLang="en-US" sz="3200" dirty="0"/>
              <a:t>게임 플랫폼 선호도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DCC702-BF4D-DE0E-ED09-EC103257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CF0F91-730F-4725-7B43-3AA30C6F3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99542"/>
            <a:ext cx="3855883" cy="4104927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43C86C-05F9-3991-338E-25ADEB408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05726"/>
              </p:ext>
            </p:extLst>
          </p:nvPr>
        </p:nvGraphicFramePr>
        <p:xfrm>
          <a:off x="395536" y="1059582"/>
          <a:ext cx="3024336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9596828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37101215"/>
                    </a:ext>
                  </a:extLst>
                </a:gridCol>
              </a:tblGrid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%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6884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23.6%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03546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Sports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04905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Shooter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28.7%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2037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Misc</a:t>
                      </a:r>
                      <a:endParaRPr lang="en-US" altLang="ko-K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7.7%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39062"/>
                  </a:ext>
                </a:extLst>
              </a:tr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24.2%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722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8C355-9989-704E-5631-742E5918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" y="184439"/>
            <a:ext cx="5482952" cy="443096"/>
          </a:xfrm>
        </p:spPr>
        <p:txBody>
          <a:bodyPr>
            <a:normAutofit fontScale="90000"/>
          </a:bodyPr>
          <a:lstStyle/>
          <a:p>
            <a:r>
              <a:rPr lang="ko-KR" altLang="en-US" sz="3200"/>
              <a:t>국가</a:t>
            </a:r>
            <a:r>
              <a:rPr lang="ko-KR" altLang="en-US"/>
              <a:t>별</a:t>
            </a:r>
            <a:r>
              <a:rPr lang="en-US" altLang="ko-KR" sz="3200" dirty="0"/>
              <a:t> </a:t>
            </a:r>
            <a:r>
              <a:rPr lang="ko-KR" altLang="en-US" sz="3200" dirty="0"/>
              <a:t>게임 플랫폼 선호도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DCC702-BF4D-DE0E-ED09-EC103257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C02FEE-3642-EF3F-1C55-24B3C2BB8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27535"/>
            <a:ext cx="3971428" cy="4227934"/>
          </a:xfrm>
          <a:prstGeom prst="rect">
            <a:avLst/>
          </a:prstGeom>
        </p:spPr>
      </p:pic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59655789-9CD5-8113-B7E3-B8CC875DE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73576"/>
              </p:ext>
            </p:extLst>
          </p:nvPr>
        </p:nvGraphicFramePr>
        <p:xfrm>
          <a:off x="395536" y="1059582"/>
          <a:ext cx="3024336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9596828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37101215"/>
                    </a:ext>
                  </a:extLst>
                </a:gridCol>
              </a:tblGrid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%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6884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13.2%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03546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Sports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04905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Platform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11.4%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2037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Misc</a:t>
                      </a:r>
                      <a:endParaRPr lang="en-US" altLang="ko-K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22.5%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39062"/>
                  </a:ext>
                </a:extLst>
              </a:tr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23.1%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516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8C355-9989-704E-5631-742E5918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" y="184439"/>
            <a:ext cx="5482952" cy="443096"/>
          </a:xfrm>
        </p:spPr>
        <p:txBody>
          <a:bodyPr>
            <a:normAutofit fontScale="90000"/>
          </a:bodyPr>
          <a:lstStyle/>
          <a:p>
            <a:r>
              <a:rPr lang="ko-KR" altLang="en-US" sz="3200"/>
              <a:t>국가</a:t>
            </a:r>
            <a:r>
              <a:rPr lang="ko-KR" altLang="en-US"/>
              <a:t>별</a:t>
            </a:r>
            <a:r>
              <a:rPr lang="en-US" altLang="ko-KR" sz="3200" dirty="0"/>
              <a:t> </a:t>
            </a:r>
            <a:r>
              <a:rPr lang="ko-KR" altLang="en-US" sz="3200" dirty="0"/>
              <a:t>게임 플랫폼 선호도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DCC702-BF4D-DE0E-ED09-EC103257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1961EF-9AC8-8AB4-AD5D-6F69222D9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843558"/>
            <a:ext cx="3783875" cy="4028268"/>
          </a:xfrm>
          <a:prstGeom prst="rect">
            <a:avLst/>
          </a:prstGeom>
        </p:spPr>
      </p:pic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0BBB682C-B683-BDB7-DDF1-24346BB6D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21697"/>
              </p:ext>
            </p:extLst>
          </p:nvPr>
        </p:nvGraphicFramePr>
        <p:xfrm>
          <a:off x="428977" y="1059582"/>
          <a:ext cx="3024336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9596828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37101215"/>
                    </a:ext>
                  </a:extLst>
                </a:gridCol>
              </a:tblGrid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%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6884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Role-Playing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17.9%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03546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16.3%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04905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Simulation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2037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Misc</a:t>
                      </a:r>
                      <a:endParaRPr lang="en-US" altLang="ko-K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14.1%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39062"/>
                  </a:ext>
                </a:extLst>
              </a:tr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36.7%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58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218"/>
            <a:ext cx="9154160" cy="5143500"/>
          </a:xfrm>
          <a:prstGeom prst="rect">
            <a:avLst/>
          </a:prstGeom>
          <a:gradFill flip="none" rotWithShape="1">
            <a:gsLst>
              <a:gs pos="77000">
                <a:srgbClr val="1C60CE">
                  <a:lumMod val="84000"/>
                </a:srgbClr>
              </a:gs>
              <a:gs pos="0">
                <a:schemeClr val="tx2">
                  <a:lumMod val="75000"/>
                </a:schemeClr>
              </a:gs>
              <a:gs pos="100000">
                <a:srgbClr val="0077D0">
                  <a:lumMod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sp>
        <p:nvSpPr>
          <p:cNvPr id="5" name="직사각형 4"/>
          <p:cNvSpPr/>
          <p:nvPr/>
        </p:nvSpPr>
        <p:spPr>
          <a:xfrm flipH="1">
            <a:off x="179512" y="184438"/>
            <a:ext cx="8794586" cy="4782410"/>
          </a:xfrm>
          <a:prstGeom prst="rect">
            <a:avLst/>
          </a:prstGeom>
          <a:solidFill>
            <a:schemeClr val="bg1"/>
          </a:solidFill>
          <a:ln w="22225" cap="sq" cmpd="thickThin">
            <a:noFill/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67944" y="524126"/>
            <a:ext cx="4392488" cy="3963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선호도 조사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ts val="34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규모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ts val="34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시장별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선호 장르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ts val="34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시장별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선호 플랫폼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34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트렌드 분석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ts val="34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시대별 선호 장르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ts val="34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트렌드 예측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34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인기 게임 특징 분석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34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차기 게임 개발 전략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06165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123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 |</a:t>
            </a:r>
            <a:endParaRPr lang="en-US" altLang="ko-KR" sz="3200" dirty="0">
              <a:solidFill>
                <a:srgbClr val="123C8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915566"/>
            <a:ext cx="4536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트렌드 분석</a:t>
            </a:r>
          </a:p>
        </p:txBody>
      </p:sp>
    </p:spTree>
    <p:extLst>
      <p:ext uri="{BB962C8B-B14F-4D97-AF65-F5344CB8AC3E}">
        <p14:creationId xmlns:p14="http://schemas.microsoft.com/office/powerpoint/2010/main" val="1076646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4D08D-5777-1D89-D4A0-84049BAA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년 주기 게임 트랜드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1FCDB8-3B6F-86FE-A673-F02C94A6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D4BF16-DF4A-598F-4A36-70E2E2DA4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2"/>
          <a:stretch/>
        </p:blipFill>
        <p:spPr>
          <a:xfrm>
            <a:off x="1008377" y="1059582"/>
            <a:ext cx="712724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95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4D08D-5777-1D89-D4A0-84049BAA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년 주기 게임 트랜드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1FCDB8-3B6F-86FE-A673-F02C94A6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D4BF16-DF4A-598F-4A36-70E2E2DA4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5" r="17"/>
          <a:stretch/>
        </p:blipFill>
        <p:spPr>
          <a:xfrm>
            <a:off x="853437" y="915566"/>
            <a:ext cx="743712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79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4D08D-5777-1D89-D4A0-84049BAA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" y="184439"/>
            <a:ext cx="5482952" cy="5151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10</a:t>
            </a:r>
            <a:r>
              <a:rPr lang="ko-KR" altLang="en-US" sz="2400" dirty="0"/>
              <a:t>년 주기 게임 트랜드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1FCDB8-3B6F-86FE-A673-F02C94A6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33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4E8EDA1-0547-A7E3-CE06-0389EC550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20585"/>
              </p:ext>
            </p:extLst>
          </p:nvPr>
        </p:nvGraphicFramePr>
        <p:xfrm>
          <a:off x="527720" y="807554"/>
          <a:ext cx="8088560" cy="352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712">
                  <a:extLst>
                    <a:ext uri="{9D8B030D-6E8A-4147-A177-3AD203B41FA5}">
                      <a16:colId xmlns:a16="http://schemas.microsoft.com/office/drawing/2014/main" val="1133633511"/>
                    </a:ext>
                  </a:extLst>
                </a:gridCol>
                <a:gridCol w="1617712">
                  <a:extLst>
                    <a:ext uri="{9D8B030D-6E8A-4147-A177-3AD203B41FA5}">
                      <a16:colId xmlns:a16="http://schemas.microsoft.com/office/drawing/2014/main" val="3967567247"/>
                    </a:ext>
                  </a:extLst>
                </a:gridCol>
                <a:gridCol w="1617712">
                  <a:extLst>
                    <a:ext uri="{9D8B030D-6E8A-4147-A177-3AD203B41FA5}">
                      <a16:colId xmlns:a16="http://schemas.microsoft.com/office/drawing/2014/main" val="2610004017"/>
                    </a:ext>
                  </a:extLst>
                </a:gridCol>
                <a:gridCol w="1617712">
                  <a:extLst>
                    <a:ext uri="{9D8B030D-6E8A-4147-A177-3AD203B41FA5}">
                      <a16:colId xmlns:a16="http://schemas.microsoft.com/office/drawing/2014/main" val="2961353173"/>
                    </a:ext>
                  </a:extLst>
                </a:gridCol>
                <a:gridCol w="1617712">
                  <a:extLst>
                    <a:ext uri="{9D8B030D-6E8A-4147-A177-3AD203B41FA5}">
                      <a16:colId xmlns:a16="http://schemas.microsoft.com/office/drawing/2014/main" val="2877439860"/>
                    </a:ext>
                  </a:extLst>
                </a:gridCol>
              </a:tblGrid>
              <a:tr h="6131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1980s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1990s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2000s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2010s</a:t>
                      </a:r>
                      <a:endParaRPr lang="ko-KR" altLang="en-US" sz="2000" dirty="0"/>
                    </a:p>
                  </a:txBody>
                  <a:tcPr marL="72000"/>
                </a:tc>
                <a:extLst>
                  <a:ext uri="{0D108BD9-81ED-4DB2-BD59-A6C34878D82A}">
                    <a16:rowId xmlns:a16="http://schemas.microsoft.com/office/drawing/2014/main" val="2077514059"/>
                  </a:ext>
                </a:extLst>
              </a:tr>
              <a:tr h="613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en-US" altLang="ko-KR" sz="2000" baseline="30000" dirty="0"/>
                        <a:t>st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Platform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Platform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Action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Action</a:t>
                      </a:r>
                      <a:endParaRPr lang="ko-KR" altLang="en-US" sz="2000" dirty="0"/>
                    </a:p>
                  </a:txBody>
                  <a:tcPr marL="72000"/>
                </a:tc>
                <a:extLst>
                  <a:ext uri="{0D108BD9-81ED-4DB2-BD59-A6C34878D82A}">
                    <a16:rowId xmlns:a16="http://schemas.microsoft.com/office/drawing/2014/main" val="1869760700"/>
                  </a:ext>
                </a:extLst>
              </a:tr>
              <a:tr h="541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Puzzle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Role-Playing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Sports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Shooter</a:t>
                      </a:r>
                      <a:endParaRPr lang="ko-KR" altLang="en-US" sz="2000" dirty="0"/>
                    </a:p>
                  </a:txBody>
                  <a:tcPr marL="72000"/>
                </a:tc>
                <a:extLst>
                  <a:ext uri="{0D108BD9-81ED-4DB2-BD59-A6C34878D82A}">
                    <a16:rowId xmlns:a16="http://schemas.microsoft.com/office/drawing/2014/main" val="1420753845"/>
                  </a:ext>
                </a:extLst>
              </a:tr>
              <a:tr h="613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Shooter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Racing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Misc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Sports</a:t>
                      </a:r>
                      <a:endParaRPr lang="ko-KR" altLang="en-US" sz="2000" dirty="0"/>
                    </a:p>
                  </a:txBody>
                  <a:tcPr marL="72000"/>
                </a:tc>
                <a:extLst>
                  <a:ext uri="{0D108BD9-81ED-4DB2-BD59-A6C34878D82A}">
                    <a16:rowId xmlns:a16="http://schemas.microsoft.com/office/drawing/2014/main" val="2238180166"/>
                  </a:ext>
                </a:extLst>
              </a:tr>
              <a:tr h="53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Etc</a:t>
                      </a:r>
                      <a:r>
                        <a:rPr lang="en-US" altLang="ko-KR" sz="2000" dirty="0"/>
                        <a:t>(34.9%)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Sports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Racing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Role-Playing</a:t>
                      </a:r>
                      <a:endParaRPr lang="ko-KR" altLang="en-US" sz="2000" dirty="0"/>
                    </a:p>
                  </a:txBody>
                  <a:tcPr marL="72000"/>
                </a:tc>
                <a:extLst>
                  <a:ext uri="{0D108BD9-81ED-4DB2-BD59-A6C34878D82A}">
                    <a16:rowId xmlns:a16="http://schemas.microsoft.com/office/drawing/2014/main" val="658628253"/>
                  </a:ext>
                </a:extLst>
              </a:tr>
              <a:tr h="613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Etc</a:t>
                      </a:r>
                      <a:r>
                        <a:rPr lang="en-US" altLang="ko-KR" sz="2000" dirty="0"/>
                        <a:t>(46.1%)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Etc</a:t>
                      </a:r>
                      <a:r>
                        <a:rPr lang="en-US" altLang="ko-KR" sz="2000" dirty="0"/>
                        <a:t>(44.2%)</a:t>
                      </a:r>
                      <a:endParaRPr lang="ko-KR" altLang="en-US" sz="2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Etc</a:t>
                      </a:r>
                      <a:r>
                        <a:rPr lang="en-US" altLang="ko-KR" sz="2000" dirty="0"/>
                        <a:t>(29.8%)</a:t>
                      </a:r>
                      <a:endParaRPr lang="ko-KR" altLang="en-US" sz="2000" dirty="0"/>
                    </a:p>
                  </a:txBody>
                  <a:tcPr marL="72000"/>
                </a:tc>
                <a:extLst>
                  <a:ext uri="{0D108BD9-81ED-4DB2-BD59-A6C34878D82A}">
                    <a16:rowId xmlns:a16="http://schemas.microsoft.com/office/drawing/2014/main" val="3144666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24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4D08D-5777-1D89-D4A0-84049BAA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" y="184438"/>
            <a:ext cx="5482952" cy="63757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년 주기 게임 트랜드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DA2BAC-9106-6FB0-216C-F8B76BA27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184" b="54664"/>
          <a:stretch/>
        </p:blipFill>
        <p:spPr>
          <a:xfrm>
            <a:off x="884201" y="1203598"/>
            <a:ext cx="7480514" cy="2736304"/>
          </a:xfrm>
          <a:prstGeom prst="rect">
            <a:avLst/>
          </a:prstGeo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1FCDB8-3B6F-86FE-A673-F02C94A6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4659982"/>
            <a:ext cx="586408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76118B-0F22-4ED0-889C-BB2CC6DBE3E9}" type="slidenum">
              <a:rPr lang="ko-KR" altLang="en-US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257304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4D08D-5777-1D89-D4A0-84049BAA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" y="184438"/>
            <a:ext cx="5482952" cy="63757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년 주기 게임 트랜드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DA2BAC-9106-6FB0-216C-F8B76BA27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0" r="-115" b="54664"/>
          <a:stretch/>
        </p:blipFill>
        <p:spPr>
          <a:xfrm>
            <a:off x="831743" y="1203598"/>
            <a:ext cx="7480514" cy="2736304"/>
          </a:xfrm>
          <a:prstGeom prst="rect">
            <a:avLst/>
          </a:prstGeo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1FCDB8-3B6F-86FE-A673-F02C94A6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4659982"/>
            <a:ext cx="586408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76118B-0F22-4ED0-889C-BB2CC6DBE3E9}" type="slidenum">
              <a:rPr lang="ko-KR" altLang="en-US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2550809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4D08D-5777-1D89-D4A0-84049BAA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" y="184438"/>
            <a:ext cx="5482952" cy="63757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년 주기 게임 트랜드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DA2BAC-9106-6FB0-216C-F8B76BA27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" t="45337" r="49290" b="-218"/>
          <a:stretch/>
        </p:blipFill>
        <p:spPr>
          <a:xfrm>
            <a:off x="669123" y="822017"/>
            <a:ext cx="7805754" cy="3456384"/>
          </a:xfrm>
          <a:prstGeom prst="rect">
            <a:avLst/>
          </a:prstGeo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1FCDB8-3B6F-86FE-A673-F02C94A6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4659982"/>
            <a:ext cx="586408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76118B-0F22-4ED0-889C-BB2CC6DBE3E9}" type="slidenum">
              <a:rPr lang="ko-KR" altLang="en-US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400059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4D08D-5777-1D89-D4A0-84049BAA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" y="184438"/>
            <a:ext cx="5482952" cy="63757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년 주기 게임 트랜드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DA2BAC-9106-6FB0-216C-F8B76BA27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5" t="48558" r="61" b="-216"/>
          <a:stretch/>
        </p:blipFill>
        <p:spPr>
          <a:xfrm>
            <a:off x="612612" y="987574"/>
            <a:ext cx="7918775" cy="3405917"/>
          </a:xfrm>
          <a:prstGeom prst="rect">
            <a:avLst/>
          </a:prstGeo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1FCDB8-3B6F-86FE-A673-F02C94A6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4659982"/>
            <a:ext cx="586408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76118B-0F22-4ED0-889C-BB2CC6DBE3E9}" type="slidenum">
              <a:rPr lang="ko-KR" altLang="en-US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1702406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25947-F428-1A05-C437-9B347EBB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년 주기 게임 트랜드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C4C6C-B434-F060-CACC-E0667086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38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DF9D299-C27B-9E24-6F09-37CB01990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570434"/>
              </p:ext>
            </p:extLst>
          </p:nvPr>
        </p:nvGraphicFramePr>
        <p:xfrm>
          <a:off x="359532" y="987574"/>
          <a:ext cx="8424936" cy="295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58935202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6209584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83649498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64181122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8222619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9368889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88061244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6739762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55915805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1980s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1985s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1990s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1995s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2000s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2005s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2010s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2015s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18807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en-US" altLang="ko-KR" sz="1400" baseline="30000" dirty="0"/>
                        <a:t>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Shooter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Platform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Platform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Role-Playing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05616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Puzzle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Fighting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Racing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Sports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Sports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Shooter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Shooter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649534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Platform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Role-Playing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Sports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Racing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Misc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Sports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Sports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76548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etc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31.0%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25.5%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39.2%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46.4%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41.3%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41.1%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31.6%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18.3%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57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781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035F2-3B54-5FEF-C7D4-24214F43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트렌드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8517E-7BB6-3E51-0A4C-7DE7F72AC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현재 트랜드 게임 장르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Action</a:t>
            </a:r>
          </a:p>
          <a:p>
            <a:pPr>
              <a:buFontTx/>
              <a:buChar char="-"/>
            </a:pPr>
            <a:r>
              <a:rPr lang="en-US" altLang="ko-KR" sz="2400" dirty="0"/>
              <a:t>Shooter</a:t>
            </a:r>
          </a:p>
          <a:p>
            <a:pPr>
              <a:buFontTx/>
              <a:buChar char="-"/>
            </a:pPr>
            <a:r>
              <a:rPr lang="en-US" altLang="ko-KR" sz="2400" dirty="0"/>
              <a:t>Sports</a:t>
            </a:r>
          </a:p>
          <a:p>
            <a:pPr>
              <a:buFontTx/>
              <a:buChar char="-"/>
            </a:pPr>
            <a:r>
              <a:rPr lang="en-US" altLang="ko-KR" sz="2400" dirty="0"/>
              <a:t>Role-Playing</a:t>
            </a:r>
          </a:p>
          <a:p>
            <a:pPr>
              <a:buFontTx/>
              <a:buChar char="-"/>
            </a:pPr>
            <a:endParaRPr lang="ko-KR" altLang="en-US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8CC66-2017-8DDF-A432-F1646064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75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915566"/>
            <a:ext cx="4536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 선호도 조사</a:t>
            </a:r>
            <a:endParaRPr lang="en-US" altLang="ko-KR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317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176" y="184439"/>
            <a:ext cx="3250704" cy="51510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게임 장르 성장 가능성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88424" y="4728923"/>
            <a:ext cx="586408" cy="273844"/>
          </a:xfrm>
        </p:spPr>
        <p:txBody>
          <a:bodyPr/>
          <a:lstStyle/>
          <a:p>
            <a:fld id="{5676118B-0F22-4ED0-889C-BB2CC6DBE3E9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593A17-2D85-609A-6CA1-B84750265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72189"/>
            <a:ext cx="5440764" cy="4328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77E557-2B59-DC7C-7AD0-6FBE958444F8}"/>
              </a:ext>
            </a:extLst>
          </p:cNvPr>
          <p:cNvSpPr txBox="1"/>
          <p:nvPr/>
        </p:nvSpPr>
        <p:spPr>
          <a:xfrm>
            <a:off x="323528" y="91556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기울기</a:t>
            </a:r>
            <a:r>
              <a:rPr lang="en-US" altLang="ko-KR" dirty="0"/>
              <a:t> = 5.61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960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176" y="184439"/>
            <a:ext cx="3250704" cy="51510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게임 장르 성장 가능성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88424" y="4728923"/>
            <a:ext cx="586408" cy="273844"/>
          </a:xfrm>
        </p:spPr>
        <p:txBody>
          <a:bodyPr/>
          <a:lstStyle/>
          <a:p>
            <a:fld id="{5676118B-0F22-4ED0-889C-BB2CC6DBE3E9}" type="slidenum">
              <a:rPr lang="ko-KR" altLang="en-US" smtClean="0"/>
              <a:pPr/>
              <a:t>41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0B73E9-61F8-70AB-32D9-9BB48AFB7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670272"/>
            <a:ext cx="5425898" cy="4239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46359F-0FC5-B282-60AF-DADACBC405B9}"/>
              </a:ext>
            </a:extLst>
          </p:cNvPr>
          <p:cNvSpPr txBox="1"/>
          <p:nvPr/>
        </p:nvSpPr>
        <p:spPr>
          <a:xfrm>
            <a:off x="323528" y="91556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기울기</a:t>
            </a:r>
            <a:r>
              <a:rPr lang="en-US" altLang="ko-KR" dirty="0"/>
              <a:t> = 3.71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658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176" y="184439"/>
            <a:ext cx="3250704" cy="51510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게임 장르 성장 가능성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88424" y="4728923"/>
            <a:ext cx="586408" cy="273844"/>
          </a:xfrm>
        </p:spPr>
        <p:txBody>
          <a:bodyPr/>
          <a:lstStyle/>
          <a:p>
            <a:fld id="{5676118B-0F22-4ED0-889C-BB2CC6DBE3E9}" type="slidenum">
              <a:rPr lang="ko-KR" altLang="en-US" smtClean="0"/>
              <a:pPr/>
              <a:t>42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D29CCF-4B56-5C65-0258-12D0790A6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630680"/>
            <a:ext cx="5440764" cy="43283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EB882C-8DF6-1D74-4245-E673F3002DAD}"/>
              </a:ext>
            </a:extLst>
          </p:cNvPr>
          <p:cNvSpPr txBox="1"/>
          <p:nvPr/>
        </p:nvSpPr>
        <p:spPr>
          <a:xfrm>
            <a:off x="323528" y="91556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기울기</a:t>
            </a:r>
            <a:r>
              <a:rPr lang="en-US" altLang="ko-KR" dirty="0"/>
              <a:t> = 3.03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169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176" y="184439"/>
            <a:ext cx="3250704" cy="51510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게임 장르 성장 가능성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88424" y="4728923"/>
            <a:ext cx="586408" cy="273844"/>
          </a:xfrm>
        </p:spPr>
        <p:txBody>
          <a:bodyPr/>
          <a:lstStyle/>
          <a:p>
            <a:fld id="{5676118B-0F22-4ED0-889C-BB2CC6DBE3E9}" type="slidenum">
              <a:rPr lang="ko-KR" altLang="en-US" smtClean="0"/>
              <a:pPr/>
              <a:t>43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A66A1D-0932-B22D-35CC-2A2852B5D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628950"/>
            <a:ext cx="5477322" cy="4271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0241FE-F1A9-D428-CD49-BA0E9CDA4215}"/>
              </a:ext>
            </a:extLst>
          </p:cNvPr>
          <p:cNvSpPr txBox="1"/>
          <p:nvPr/>
        </p:nvSpPr>
        <p:spPr>
          <a:xfrm>
            <a:off x="323528" y="91556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기울기</a:t>
            </a:r>
            <a:r>
              <a:rPr lang="en-US" altLang="ko-KR" dirty="0"/>
              <a:t> = 1.79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761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915566"/>
            <a:ext cx="4536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 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인기 게임 특징 분석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286776" y="4775186"/>
            <a:ext cx="1159974" cy="368332"/>
            <a:chOff x="-1714544" y="500048"/>
            <a:chExt cx="1159974" cy="368332"/>
          </a:xfrm>
        </p:grpSpPr>
        <p:sp>
          <p:nvSpPr>
            <p:cNvPr id="5" name="TextBox 4"/>
            <p:cNvSpPr txBox="1"/>
            <p:nvPr/>
          </p:nvSpPr>
          <p:spPr>
            <a:xfrm>
              <a:off x="-1714544" y="500048"/>
              <a:ext cx="1159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1851AD"/>
                  </a:solidFill>
                  <a:latin typeface="타이포_쌍문동 B" pitchFamily="18" charset="-127"/>
                  <a:ea typeface="타이포_쌍문동 B" pitchFamily="18" charset="-127"/>
                </a:rPr>
                <a:t>LOGO</a:t>
              </a:r>
              <a:endParaRPr lang="ko-KR" altLang="en-US" sz="1600">
                <a:solidFill>
                  <a:srgbClr val="1851AD"/>
                </a:solidFill>
                <a:latin typeface="타이포_쌍문동 B" pitchFamily="18" charset="-127"/>
                <a:ea typeface="타이포_쌍문동 B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714544" y="699103"/>
              <a:ext cx="78581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DX동화나라B" pitchFamily="18" charset="-127"/>
                </a:rPr>
                <a:t>Itawon class Joyseo</a:t>
              </a:r>
              <a:endParaRPr lang="ko-KR" altLang="en-US" sz="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X동화나라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967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FD7C-680B-8729-ED2D-4EA0A600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인기 게임 특징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DBF31-1C85-5368-C36F-1BBBBFD5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인기 게임의 정의</a:t>
            </a:r>
            <a:r>
              <a:rPr lang="en-US" altLang="ko-KR" dirty="0"/>
              <a:t>???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전세계 매출율이 높다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- </a:t>
            </a:r>
            <a:r>
              <a:rPr lang="ko-KR" altLang="en-US" sz="2400" dirty="0"/>
              <a:t>지속적인 후속 작이 존재한다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- </a:t>
            </a:r>
            <a:r>
              <a:rPr lang="ko-KR" altLang="en-US" sz="2400" dirty="0"/>
              <a:t>선호도가 높은 장르의 게임이다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E3046-FEA3-FDAE-078A-15BDEF18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417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C19DE-930E-2FFC-B8DE-73A5B62C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인기 게임 특징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61FCA-B1AE-8C08-754A-28444537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46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939BA8-9328-B4B2-0A84-FC89BB2F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4872"/>
            <a:ext cx="4091294" cy="38401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ED06EE-2D09-08CF-906C-5E2008E3B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65" y="834872"/>
            <a:ext cx="4039115" cy="39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33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2B87A-40C4-336D-9FF0-2C49797F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인기 게임 특징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F6FD55-EAD3-8058-ED3D-F32E3B1F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47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D3BC36-9BC2-ED73-E976-B4B7C041C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43" y="822016"/>
            <a:ext cx="3883714" cy="409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13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CAC6-67CE-E00A-1DBD-F9AA0756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인기 게임 특징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B53830-6A22-B455-0FC2-7E3CFE45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48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B585F4-B80F-F9C9-81AD-491747386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861" y="761652"/>
            <a:ext cx="3948277" cy="41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23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915566"/>
            <a:ext cx="4536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차기 게임 개발 전략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286776" y="4775186"/>
            <a:ext cx="1159974" cy="368332"/>
            <a:chOff x="-1714544" y="500048"/>
            <a:chExt cx="1159974" cy="368332"/>
          </a:xfrm>
        </p:grpSpPr>
        <p:sp>
          <p:nvSpPr>
            <p:cNvPr id="5" name="TextBox 4"/>
            <p:cNvSpPr txBox="1"/>
            <p:nvPr/>
          </p:nvSpPr>
          <p:spPr>
            <a:xfrm>
              <a:off x="-1714544" y="500048"/>
              <a:ext cx="1159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1851AD"/>
                  </a:solidFill>
                  <a:latin typeface="타이포_쌍문동 B" pitchFamily="18" charset="-127"/>
                  <a:ea typeface="타이포_쌍문동 B" pitchFamily="18" charset="-127"/>
                </a:rPr>
                <a:t>LOGO</a:t>
              </a:r>
              <a:endParaRPr lang="ko-KR" altLang="en-US" sz="1600">
                <a:solidFill>
                  <a:srgbClr val="1851AD"/>
                </a:solidFill>
                <a:latin typeface="타이포_쌍문동 B" pitchFamily="18" charset="-127"/>
                <a:ea typeface="타이포_쌍문동 B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714544" y="699103"/>
              <a:ext cx="78581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DX동화나라B" pitchFamily="18" charset="-127"/>
                </a:rPr>
                <a:t>Itawon class Joyseo</a:t>
              </a:r>
              <a:endParaRPr lang="ko-KR" altLang="en-US" sz="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X동화나라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84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5CF4-BD78-7451-D31B-925B8EDC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시장 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08803-3318-3EC7-C6AA-05228005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시장 조사 대상</a:t>
            </a:r>
            <a:r>
              <a:rPr lang="en-US" altLang="ko-KR" sz="2000" dirty="0"/>
              <a:t>&gt;</a:t>
            </a:r>
          </a:p>
          <a:p>
            <a:r>
              <a:rPr lang="ko-KR" altLang="en-US" sz="2000" dirty="0"/>
              <a:t>시기 </a:t>
            </a:r>
            <a:r>
              <a:rPr lang="en-US" altLang="ko-KR" sz="2000" dirty="0"/>
              <a:t>: 1980</a:t>
            </a:r>
            <a:r>
              <a:rPr lang="ko-KR" altLang="en-US" sz="2000" dirty="0"/>
              <a:t>년 </a:t>
            </a:r>
            <a:r>
              <a:rPr lang="en-US" altLang="ko-KR" sz="2000" dirty="0"/>
              <a:t>~ 2020</a:t>
            </a:r>
            <a:r>
              <a:rPr lang="ko-KR" altLang="en-US" sz="2000" dirty="0"/>
              <a:t>년</a:t>
            </a:r>
            <a:endParaRPr lang="en-US" altLang="ko-KR" sz="2000" dirty="0"/>
          </a:p>
          <a:p>
            <a:r>
              <a:rPr lang="ko-KR" altLang="en-US" sz="2000" dirty="0"/>
              <a:t>개수 </a:t>
            </a:r>
            <a:r>
              <a:rPr lang="en-US" altLang="ko-KR" sz="2000" dirty="0"/>
              <a:t>: 16,241</a:t>
            </a:r>
            <a:r>
              <a:rPr lang="en-US" altLang="ko-KR" sz="1400" dirty="0"/>
              <a:t>(</a:t>
            </a:r>
            <a:r>
              <a:rPr lang="ko-KR" altLang="en-US" sz="1400" dirty="0"/>
              <a:t>중복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4,946)</a:t>
            </a:r>
          </a:p>
          <a:p>
            <a:r>
              <a:rPr lang="ko-KR" altLang="en-US" sz="2000" dirty="0"/>
              <a:t>국가 </a:t>
            </a:r>
            <a:r>
              <a:rPr lang="en-US" altLang="ko-KR" sz="2000" dirty="0"/>
              <a:t>: </a:t>
            </a:r>
            <a:r>
              <a:rPr lang="ko-KR" altLang="en-US" sz="2000" dirty="0"/>
              <a:t>북아메리카</a:t>
            </a:r>
            <a:r>
              <a:rPr lang="en-US" altLang="ko-KR" sz="2000" dirty="0"/>
              <a:t>(Northern America, NA), </a:t>
            </a:r>
          </a:p>
          <a:p>
            <a:pPr marL="0" indent="0">
              <a:buNone/>
            </a:pPr>
            <a:r>
              <a:rPr lang="en-US" altLang="ko-KR" sz="2000" dirty="0"/>
              <a:t>            </a:t>
            </a:r>
            <a:r>
              <a:rPr lang="ko-KR" altLang="en-US" sz="2000" dirty="0"/>
              <a:t>유럽</a:t>
            </a:r>
            <a:r>
              <a:rPr lang="en-US" altLang="ko-KR" sz="2000" dirty="0"/>
              <a:t>(European Union, EU), </a:t>
            </a:r>
          </a:p>
          <a:p>
            <a:pPr marL="0" indent="0">
              <a:buNone/>
            </a:pPr>
            <a:r>
              <a:rPr lang="en-US" altLang="ko-KR" sz="2000" dirty="0"/>
              <a:t>            </a:t>
            </a:r>
            <a:r>
              <a:rPr lang="ko-KR" altLang="en-US" sz="2000" dirty="0"/>
              <a:t>일본</a:t>
            </a:r>
            <a:r>
              <a:rPr lang="en-US" altLang="ko-KR" sz="2000" dirty="0"/>
              <a:t>(Japan, JP), </a:t>
            </a:r>
            <a:r>
              <a:rPr lang="ko-KR" altLang="en-US" sz="2000" dirty="0"/>
              <a:t>그 외 국가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338CFC-2ECC-35F1-B2D4-062BEA04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5613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6F058-FE88-46F0-8EF0-BDE1A96A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시장 규모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060496-E4C2-E571-AAC2-4057AD00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648239-9399-3CCA-7C24-914B06494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46294"/>
            <a:ext cx="4107977" cy="4287364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30CC217-13D2-319A-2680-18ED032EE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121721"/>
              </p:ext>
            </p:extLst>
          </p:nvPr>
        </p:nvGraphicFramePr>
        <p:xfrm>
          <a:off x="323528" y="1275606"/>
          <a:ext cx="2880320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01953555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878239131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국가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시장 규모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2324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NA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49.2%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632393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EU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27.3%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89399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JP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14.5%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55288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Other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8.9%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1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AB10E-F88B-9B55-AA9B-AC5E446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" y="184439"/>
            <a:ext cx="5194920" cy="51510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시장 상관관계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EF4849-5FDA-CEE0-2C0B-9A8499FA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51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223CFB-97D3-D00B-E10E-6E3C1BE64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99542"/>
            <a:ext cx="6759572" cy="41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70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E8278-760E-B381-FF82-1F59DCCD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시장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D2A0F-32A7-5993-B145-DC6FCD04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북아메리카 시장 </a:t>
            </a:r>
            <a:r>
              <a:rPr lang="en-US" altLang="ko-KR" sz="2000" dirty="0"/>
              <a:t>: </a:t>
            </a:r>
            <a:r>
              <a:rPr lang="ko-KR" altLang="en-US" sz="2000" dirty="0"/>
              <a:t>유럽</a:t>
            </a:r>
            <a:r>
              <a:rPr lang="en-US" altLang="ko-KR" sz="2000" dirty="0"/>
              <a:t>, </a:t>
            </a:r>
            <a:r>
              <a:rPr lang="ko-KR" altLang="en-US" sz="2000" dirty="0"/>
              <a:t>그 외 국가</a:t>
            </a:r>
            <a:r>
              <a:rPr lang="en-US" altLang="ko-KR" sz="2000" dirty="0"/>
              <a:t>, </a:t>
            </a:r>
            <a:r>
              <a:rPr lang="ko-KR" altLang="en-US" sz="2000" dirty="0"/>
              <a:t>전세계와 연관되어 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일본 시장</a:t>
            </a:r>
            <a:r>
              <a:rPr lang="en-US" altLang="ko-KR" sz="2000" dirty="0"/>
              <a:t>: </a:t>
            </a:r>
            <a:r>
              <a:rPr lang="ko-KR" altLang="en-US" sz="2000" dirty="0"/>
              <a:t>세계 시장과 연관성이 떨어짐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3A46F-0843-1382-B1C3-23370892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63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37878-A26E-9C7F-A207-4BFE8F28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시장에 따른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C0DB4-4808-A5D5-A4B4-62180EA6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목표 시장</a:t>
            </a:r>
            <a:r>
              <a:rPr lang="en-US" altLang="ko-KR" sz="2400" dirty="0"/>
              <a:t>: </a:t>
            </a:r>
            <a:r>
              <a:rPr lang="ko-KR" altLang="en-US" sz="2400" dirty="0"/>
              <a:t>북아메리카</a:t>
            </a:r>
            <a:r>
              <a:rPr lang="en-US" altLang="ko-KR" sz="2400" dirty="0"/>
              <a:t>, </a:t>
            </a:r>
            <a:r>
              <a:rPr lang="ko-KR" altLang="en-US" sz="2400" dirty="0"/>
              <a:t>유럽</a:t>
            </a:r>
            <a:r>
              <a:rPr lang="en-US" altLang="ko-KR" sz="2400" dirty="0"/>
              <a:t>, </a:t>
            </a:r>
            <a:r>
              <a:rPr lang="ko-KR" altLang="en-US" sz="2400" dirty="0"/>
              <a:t>세계</a:t>
            </a:r>
            <a:endParaRPr lang="en-US" altLang="ko-KR" sz="2400" dirty="0"/>
          </a:p>
          <a:p>
            <a:r>
              <a:rPr lang="ko-KR" altLang="en-US" sz="2400" dirty="0"/>
              <a:t>전략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게임 장르</a:t>
            </a:r>
            <a:r>
              <a:rPr lang="en-US" altLang="ko-KR" sz="2400" dirty="0"/>
              <a:t>: </a:t>
            </a:r>
            <a:r>
              <a:rPr lang="ko-KR" altLang="en-US" sz="2400" dirty="0"/>
              <a:t>액션</a:t>
            </a:r>
            <a:r>
              <a:rPr lang="en-US" altLang="ko-KR" sz="2400" dirty="0"/>
              <a:t>, </a:t>
            </a:r>
            <a:r>
              <a:rPr lang="ko-KR" altLang="en-US" sz="2400" dirty="0"/>
              <a:t>슈팅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플랫폼</a:t>
            </a:r>
            <a:r>
              <a:rPr lang="en-US" altLang="ko-KR" sz="2400" dirty="0"/>
              <a:t>: PlayStation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13F960-5B28-A672-49A2-18C1EC5F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296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C87AE-66ED-36C3-FE32-EBAF9AA6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시장에 따른 전략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222D4B-36A9-8101-C0B8-0C22080F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54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73C738-EDEB-B96D-638A-CAB2EDFE53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59582"/>
            <a:ext cx="6012160" cy="33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49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C87AE-66ED-36C3-FE32-EBAF9AA6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시장에 따른 전략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222D4B-36A9-8101-C0B8-0C22080F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55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2AF91E-C983-061F-FFDB-6D7F766D64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8" y="835373"/>
            <a:ext cx="6948264" cy="39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98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C87AE-66ED-36C3-FE32-EBAF9AA6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시장에 따른 전략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222D4B-36A9-8101-C0B8-0C22080F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56</a:t>
            </a:fld>
            <a:endParaRPr lang="ko-KR" altLang="en-US"/>
          </a:p>
        </p:txBody>
      </p:sp>
      <p:pic>
        <p:nvPicPr>
          <p:cNvPr id="6" name="그림 5" descr="텍스트, 수상스포츠, 수영, 대양저이(가) 표시된 사진&#10;&#10;자동 생성된 설명">
            <a:extLst>
              <a:ext uri="{FF2B5EF4-FFF2-40B4-BE49-F238E27FC236}">
                <a16:creationId xmlns:a16="http://schemas.microsoft.com/office/drawing/2014/main" id="{5EA60ED6-0896-A787-00A7-93C779F744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71550"/>
            <a:ext cx="7092280" cy="39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24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37878-A26E-9C7F-A207-4BFE8F28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시장에 따른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C0DB4-4808-A5D5-A4B4-62180EA6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목표 시장</a:t>
            </a:r>
            <a:r>
              <a:rPr lang="en-US" altLang="ko-KR" sz="2400" dirty="0"/>
              <a:t>: </a:t>
            </a:r>
            <a:r>
              <a:rPr lang="ko-KR" altLang="en-US" sz="2400" dirty="0"/>
              <a:t>일본</a:t>
            </a:r>
            <a:endParaRPr lang="en-US" altLang="ko-KR" sz="2400" dirty="0"/>
          </a:p>
          <a:p>
            <a:r>
              <a:rPr lang="ko-KR" altLang="en-US" sz="2400" dirty="0"/>
              <a:t>전략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게임 장르</a:t>
            </a:r>
            <a:r>
              <a:rPr lang="en-US" altLang="ko-KR" sz="2400" dirty="0"/>
              <a:t>: </a:t>
            </a:r>
            <a:r>
              <a:rPr lang="ko-KR" altLang="en-US" sz="2400" dirty="0"/>
              <a:t>롤플레잉</a:t>
            </a:r>
            <a:r>
              <a:rPr lang="en-US" altLang="ko-KR" sz="2400" dirty="0"/>
              <a:t>, </a:t>
            </a:r>
            <a:r>
              <a:rPr lang="ko-KR" altLang="en-US" sz="2400" dirty="0"/>
              <a:t>액션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플랫폼</a:t>
            </a:r>
            <a:r>
              <a:rPr lang="en-US" altLang="ko-KR" sz="2400" dirty="0"/>
              <a:t>: PlayStation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13F960-5B28-A672-49A2-18C1EC5F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79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37878-A26E-9C7F-A207-4BFE8F28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시장에 따른 전략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13F960-5B28-A672-49A2-18C1EC5F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58</a:t>
            </a:fld>
            <a:endParaRPr lang="ko-KR" altLang="en-US"/>
          </a:p>
        </p:txBody>
      </p:sp>
      <p:pic>
        <p:nvPicPr>
          <p:cNvPr id="8" name="그림 7" descr="텍스트, 수상스포츠, 수영이(가) 표시된 사진&#10;&#10;자동 생성된 설명">
            <a:extLst>
              <a:ext uri="{FF2B5EF4-FFF2-40B4-BE49-F238E27FC236}">
                <a16:creationId xmlns:a16="http://schemas.microsoft.com/office/drawing/2014/main" id="{BE2CC7B4-C733-75F4-D9B7-731B8148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945382"/>
            <a:ext cx="6696744" cy="37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578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37878-A26E-9C7F-A207-4BFE8F28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시장에 따른 전략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13F960-5B28-A672-49A2-18C1EC5F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59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601733-CB23-67F5-4BEB-8F126900F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71676"/>
            <a:ext cx="7020272" cy="39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5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6995120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북아메리카</a:t>
            </a:r>
            <a:r>
              <a:rPr lang="en-US" altLang="ko-KR" sz="2400" dirty="0"/>
              <a:t>(Northern America, NA) </a:t>
            </a:r>
            <a:r>
              <a:rPr lang="ko-KR" altLang="en-US" sz="2400" dirty="0"/>
              <a:t>게임 장르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2F6F46-6326-C66D-150F-1994F1968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526488"/>
            <a:ext cx="5688632" cy="440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510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50176" y="1851670"/>
            <a:ext cx="2630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</a:t>
            </a:r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 </a:t>
            </a:r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75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6995120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북아메리카</a:t>
            </a:r>
            <a:r>
              <a:rPr lang="en-US" altLang="ko-KR" sz="2400" dirty="0"/>
              <a:t>(Northern America, NA) </a:t>
            </a:r>
            <a:r>
              <a:rPr lang="ko-KR" altLang="en-US" sz="2400" dirty="0"/>
              <a:t>게임 장르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54FE3E8-B18C-90E5-DD28-DC400434B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48801"/>
              </p:ext>
            </p:extLst>
          </p:nvPr>
        </p:nvGraphicFramePr>
        <p:xfrm>
          <a:off x="395536" y="1059582"/>
          <a:ext cx="3024336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9596828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37101215"/>
                    </a:ext>
                  </a:extLst>
                </a:gridCol>
              </a:tblGrid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%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6884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19.9%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03546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Sports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04905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Shooter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13.3%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2037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10.3%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39062"/>
                  </a:ext>
                </a:extLst>
              </a:tr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40.9%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691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3DAB1185-B35A-638A-9111-95BE506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708527"/>
            <a:ext cx="4104456" cy="42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1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6995120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유럽</a:t>
            </a:r>
            <a:r>
              <a:rPr lang="en-US" altLang="ko-KR" sz="2400" dirty="0"/>
              <a:t>(European Union, EU)</a:t>
            </a:r>
            <a:r>
              <a:rPr lang="ko-KR" altLang="en-US" sz="2400" dirty="0"/>
              <a:t>게임 장르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1B7CE5-94BE-B4F1-0AA5-0237D7363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29" y="630584"/>
            <a:ext cx="5479644" cy="42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2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0C0D-1196-1C81-AABA-1A2B2CF6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6995120" cy="515104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유럽</a:t>
            </a:r>
            <a:r>
              <a:rPr lang="en-US" altLang="ko-KR" sz="2400" dirty="0"/>
              <a:t>(European Union, EU)</a:t>
            </a:r>
            <a:r>
              <a:rPr lang="ko-KR" altLang="en-US" sz="2400" dirty="0"/>
              <a:t>게임 장르 선호도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BF36B-F8C8-ACC5-FF34-9D4B400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8B-0F22-4ED0-889C-BB2CC6DBE3E9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335AF073-1BB9-CBD9-29B2-E6A89E6E4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20211"/>
              </p:ext>
            </p:extLst>
          </p:nvPr>
        </p:nvGraphicFramePr>
        <p:xfrm>
          <a:off x="395536" y="1059582"/>
          <a:ext cx="3024336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9596828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37101215"/>
                    </a:ext>
                  </a:extLst>
                </a:gridCol>
              </a:tblGrid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%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6884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21.5%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03546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Sports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04905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Shooter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13.0%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2037"/>
                  </a:ext>
                </a:extLst>
              </a:tr>
              <a:tr h="483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Racing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9.8%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39062"/>
                  </a:ext>
                </a:extLst>
              </a:tr>
              <a:tr h="47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40.3%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691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2E4A342-01BD-24B3-9985-1559D9390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46676"/>
            <a:ext cx="4066673" cy="43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0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987</Words>
  <Application>Microsoft Office PowerPoint</Application>
  <PresentationFormat>화면 슬라이드 쇼(16:9)</PresentationFormat>
  <Paragraphs>418</Paragraphs>
  <Slides>60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8" baseType="lpstr">
      <vt:lpstr>Arial</vt:lpstr>
      <vt:lpstr>타이포_쌍문동 B</vt:lpstr>
      <vt:lpstr>나눔스퀘어 ExtraBold</vt:lpstr>
      <vt:lpstr>Wingdings</vt:lpstr>
      <vt:lpstr>나눔스퀘어 Bold</vt:lpstr>
      <vt:lpstr>맑은 고딕</vt:lpstr>
      <vt:lpstr>Roboto</vt:lpstr>
      <vt:lpstr>Office 테마</vt:lpstr>
      <vt:lpstr>&lt;사전 설정&gt; - 다음분기는 언제? 2025년 - 회사의 규모: 콘솔게임 제작사, 중견기업</vt:lpstr>
      <vt:lpstr>PowerPoint 프레젠테이션</vt:lpstr>
      <vt:lpstr>PowerPoint 프레젠테이션</vt:lpstr>
      <vt:lpstr>PowerPoint 프레젠테이션</vt:lpstr>
      <vt:lpstr>1. 시장 조사</vt:lpstr>
      <vt:lpstr>북아메리카(Northern America, NA) 게임 장르 선호도 </vt:lpstr>
      <vt:lpstr>북아메리카(Northern America, NA) 게임 장르 선호도 </vt:lpstr>
      <vt:lpstr>유럽(European Union, EU)게임 장르 선호도 </vt:lpstr>
      <vt:lpstr>유럽(European Union, EU)게임 장르 선호도 </vt:lpstr>
      <vt:lpstr>일본(Japan, JP)게임 장르 선호도 </vt:lpstr>
      <vt:lpstr>일본(Japan, JP) 게임 장르 선호도 </vt:lpstr>
      <vt:lpstr>그 외 국가 게임 장르 선호도 </vt:lpstr>
      <vt:lpstr>그 외 국가 게임 장르 선호도 </vt:lpstr>
      <vt:lpstr>전 세계 게임 장르 선호도 </vt:lpstr>
      <vt:lpstr>전 세계 게임 장르 선호도 </vt:lpstr>
      <vt:lpstr>게임 장르 선호도</vt:lpstr>
      <vt:lpstr>북아메리카(Northern America, NA) 게임 플랫폼 선호도 </vt:lpstr>
      <vt:lpstr>북아메리카(Northern America, NA) 게임 플랫폼 선호도 </vt:lpstr>
      <vt:lpstr>유럽(European Union, EU) 게임 플랫폼 선호도 </vt:lpstr>
      <vt:lpstr>유럽(European Union, EU) 게임 플랫폼 선호도 </vt:lpstr>
      <vt:lpstr>일본(Japan, JP) 게임 플랫폼 선호도 </vt:lpstr>
      <vt:lpstr>일본(Japan, JP) 게임 플랫폼 선호도 </vt:lpstr>
      <vt:lpstr>그 외 국가 게임 플랫폼 선호도 </vt:lpstr>
      <vt:lpstr>그 외 국가 게임 플랫폼 선호도 </vt:lpstr>
      <vt:lpstr>국가별 게임 플랫폼 선호도</vt:lpstr>
      <vt:lpstr>국가별 게임 플랫폼 선호도</vt:lpstr>
      <vt:lpstr>국가별 게임 플랫폼 선호도</vt:lpstr>
      <vt:lpstr>국가별 게임 플랫폼 선호도</vt:lpstr>
      <vt:lpstr>국가별 게임 플랫폼 선호도</vt:lpstr>
      <vt:lpstr>PowerPoint 프레젠테이션</vt:lpstr>
      <vt:lpstr>10년 주기 게임 트랜드</vt:lpstr>
      <vt:lpstr>10년 주기 게임 트랜드</vt:lpstr>
      <vt:lpstr>10년 주기 게임 트랜드</vt:lpstr>
      <vt:lpstr>5년 주기 게임 트랜드</vt:lpstr>
      <vt:lpstr>5년 주기 게임 트랜드</vt:lpstr>
      <vt:lpstr>5년 주기 게임 트랜드</vt:lpstr>
      <vt:lpstr>5년 주기 게임 트랜드</vt:lpstr>
      <vt:lpstr>5년 주기 게임 트랜드</vt:lpstr>
      <vt:lpstr>트렌드 예측</vt:lpstr>
      <vt:lpstr>게임 장르 성장 가능성</vt:lpstr>
      <vt:lpstr>게임 장르 성장 가능성</vt:lpstr>
      <vt:lpstr>게임 장르 성장 가능성</vt:lpstr>
      <vt:lpstr>게임 장르 성장 가능성</vt:lpstr>
      <vt:lpstr>PowerPoint 프레젠테이션</vt:lpstr>
      <vt:lpstr>인기 게임 특징 분석</vt:lpstr>
      <vt:lpstr>인기 게임 특징 분석</vt:lpstr>
      <vt:lpstr>인기 게임 특징 분석</vt:lpstr>
      <vt:lpstr>인기 게임 특징 분석</vt:lpstr>
      <vt:lpstr>PowerPoint 프레젠테이션</vt:lpstr>
      <vt:lpstr>시장 규모</vt:lpstr>
      <vt:lpstr>시장 상관관계</vt:lpstr>
      <vt:lpstr>시장 상관관계</vt:lpstr>
      <vt:lpstr>시장에 따른 전략</vt:lpstr>
      <vt:lpstr>시장에 따른 전략</vt:lpstr>
      <vt:lpstr>시장에 따른 전략</vt:lpstr>
      <vt:lpstr>시장에 따른 전략</vt:lpstr>
      <vt:lpstr>시장에 따른 전략</vt:lpstr>
      <vt:lpstr>시장에 따른 전략</vt:lpstr>
      <vt:lpstr>시장에 따른 전략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JoeBum soo</cp:lastModifiedBy>
  <cp:revision>114</cp:revision>
  <dcterms:created xsi:type="dcterms:W3CDTF">2020-02-23T06:07:02Z</dcterms:created>
  <dcterms:modified xsi:type="dcterms:W3CDTF">2023-03-13T08:26:26Z</dcterms:modified>
</cp:coreProperties>
</file>