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9320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600" dirty="0" smtClean="0"/>
              <a:t>Regression table:</a:t>
            </a:r>
            <a:endParaRPr lang="en-US" altLang="zh-CN" sz="3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Call: lm(formula = SALARY ~ PUB, data = lab4)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Residuals: 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Min                 1Q       Median           3Q         Max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-21638.8   -8327.3       697.2      7456.6    20322.9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Coefficients: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       Estimate    Std. Error     t value       Pr(&gt;|t|)   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(Intercept)          47940.4       2511.7         19.09        &lt; 2e-16 ***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PUB                        1148.2         146.1          7.86       2.58e-11 ***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---</a:t>
            </a:r>
          </a:p>
          <a:p>
            <a:pPr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Signif</a:t>
            </a:r>
            <a:r>
              <a:rPr lang="en-US" altLang="zh-CN" dirty="0" smtClean="0">
                <a:solidFill>
                  <a:srgbClr val="0070C0"/>
                </a:solidFill>
              </a:rPr>
              <a:t>. codes:  0 ‘***’ 0.001 ‘**’ 0.01 ‘*’ 0.05 ‘.’ 0.1 ‘ ’ 1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Residual standard error:  9707 on 73 degrees of freedom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Multiple R-squared:  0.4584,    Adjusted R-squared:  0.4509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F-statistic:  61.78 on 1 and 73 DF,   p-value: 2.583e-11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60232" y="386104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11760" y="3429000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411760" y="386104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51920" y="3429000"/>
            <a:ext cx="1287760" cy="36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线形标注 1(无边框) 29"/>
          <p:cNvSpPr/>
          <p:nvPr/>
        </p:nvSpPr>
        <p:spPr>
          <a:xfrm>
            <a:off x="3491880" y="4365104"/>
            <a:ext cx="648072" cy="576064"/>
          </a:xfrm>
          <a:prstGeom prst="callout1">
            <a:avLst>
              <a:gd name="adj1" fmla="val 50992"/>
              <a:gd name="adj2" fmla="val 9304"/>
              <a:gd name="adj3" fmla="val -21431"/>
              <a:gd name="adj4" fmla="val -69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1" name="线形标注 1(无边框) 30"/>
          <p:cNvSpPr/>
          <p:nvPr/>
        </p:nvSpPr>
        <p:spPr>
          <a:xfrm>
            <a:off x="3563888" y="2492896"/>
            <a:ext cx="648072" cy="576064"/>
          </a:xfrm>
          <a:prstGeom prst="callout1">
            <a:avLst>
              <a:gd name="adj1" fmla="val 75794"/>
              <a:gd name="adj2" fmla="val 11509"/>
              <a:gd name="adj3" fmla="val 157144"/>
              <a:gd name="adj4" fmla="val -69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2" name="线形标注 1(无边框) 31"/>
          <p:cNvSpPr/>
          <p:nvPr/>
        </p:nvSpPr>
        <p:spPr>
          <a:xfrm>
            <a:off x="5148064" y="2492896"/>
            <a:ext cx="648072" cy="576064"/>
          </a:xfrm>
          <a:prstGeom prst="callout1">
            <a:avLst>
              <a:gd name="adj1" fmla="val 50992"/>
              <a:gd name="adj2" fmla="val 9304"/>
              <a:gd name="adj3" fmla="val 157144"/>
              <a:gd name="adj4" fmla="val -69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b0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3" name="线形标注 1(无边框) 32"/>
          <p:cNvSpPr/>
          <p:nvPr/>
        </p:nvSpPr>
        <p:spPr>
          <a:xfrm>
            <a:off x="5364088" y="4005064"/>
            <a:ext cx="648072" cy="576064"/>
          </a:xfrm>
          <a:prstGeom prst="callout1">
            <a:avLst>
              <a:gd name="adj1" fmla="val 50992"/>
              <a:gd name="adj2" fmla="val 9304"/>
              <a:gd name="adj3" fmla="val 891"/>
              <a:gd name="adj4" fmla="val -3392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b1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1920" y="386104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660232" y="3429000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77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77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707904" y="2564904"/>
          <a:ext cx="43204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564904"/>
                        <a:ext cx="43204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563888" y="4437112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437112"/>
                        <a:ext cx="398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323528" y="5733256"/>
            <a:ext cx="79208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8316416" y="3312368"/>
            <a:ext cx="288032" cy="908720"/>
          </a:xfrm>
          <a:prstGeom prst="rightBrace">
            <a:avLst>
              <a:gd name="adj1" fmla="val 34789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(无边框) 20"/>
          <p:cNvSpPr/>
          <p:nvPr/>
        </p:nvSpPr>
        <p:spPr>
          <a:xfrm>
            <a:off x="4644008" y="4509120"/>
            <a:ext cx="4248472" cy="576064"/>
          </a:xfrm>
          <a:prstGeom prst="callout1">
            <a:avLst>
              <a:gd name="adj1" fmla="val 26191"/>
              <a:gd name="adj2" fmla="val 70282"/>
              <a:gd name="adj3" fmla="val -38792"/>
              <a:gd name="adj4" fmla="val 851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Significantly differ from zero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5536" y="188641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&gt; summary(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lm(SALARY ~ PUB, data = lab4) </a:t>
            </a:r>
            <a:r>
              <a:rPr lang="en-US" altLang="zh-CN" sz="2800" b="1" dirty="0" smtClean="0"/>
              <a:t>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Analysis of Variance Table</a:t>
            </a:r>
          </a:p>
          <a:p>
            <a:pPr>
              <a:buNone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Response: SALARY </a:t>
            </a:r>
          </a:p>
          <a:p>
            <a:pPr>
              <a:buNone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                 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Df</a:t>
            </a:r>
            <a:r>
              <a:rPr lang="en-US" altLang="zh-CN" sz="2400" dirty="0" smtClean="0">
                <a:solidFill>
                  <a:srgbClr val="0070C0"/>
                </a:solidFill>
              </a:rPr>
              <a:t>          Sum Sq            Mean Sq      F value         Pr(&gt;F)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PUB                1   5821421788    5821421788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61.775</a:t>
            </a:r>
            <a:r>
              <a:rPr lang="en-US" altLang="zh-CN" sz="2400" dirty="0" smtClean="0">
                <a:solidFill>
                  <a:srgbClr val="0070C0"/>
                </a:solidFill>
              </a:rPr>
              <a:t>   2.583e-11 ***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Residuals     73   6879172447        94235239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--- 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70C0"/>
                </a:solidFill>
              </a:rPr>
              <a:t>Signif</a:t>
            </a:r>
            <a:r>
              <a:rPr lang="en-US" altLang="zh-CN" sz="2400" dirty="0" smtClean="0">
                <a:solidFill>
                  <a:srgbClr val="0070C0"/>
                </a:solidFill>
              </a:rPr>
              <a:t>. codes:  0 ‘***’ 0.001 ‘**’ 0.01 ‘*’ 0.05 ‘.’ 0.1 ‘ ’ 1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467544" y="2276872"/>
            <a:ext cx="1368152" cy="360040"/>
          </a:xfrm>
          <a:prstGeom prst="borderCallout1">
            <a:avLst>
              <a:gd name="adj1" fmla="val 102085"/>
              <a:gd name="adj2" fmla="val 48059"/>
              <a:gd name="adj3" fmla="val 291074"/>
              <a:gd name="adj4" fmla="val 100558"/>
            </a:avLst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df1 = p = 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179512" y="5013176"/>
            <a:ext cx="2448272" cy="360040"/>
          </a:xfrm>
          <a:prstGeom prst="borderCallout1">
            <a:avLst>
              <a:gd name="adj1" fmla="val -1091"/>
              <a:gd name="adj2" fmla="val 51192"/>
              <a:gd name="adj3" fmla="val -331951"/>
              <a:gd name="adj4" fmla="val 70643"/>
            </a:avLst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df2= n-1-p = 75-1-1=73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2483768" y="1628800"/>
            <a:ext cx="3312368" cy="360040"/>
          </a:xfrm>
          <a:prstGeom prst="borderCallout1">
            <a:avLst>
              <a:gd name="adj1" fmla="val 102085"/>
              <a:gd name="adj2" fmla="val 48059"/>
              <a:gd name="adj3" fmla="val 449807"/>
              <a:gd name="adj4" fmla="val 29616"/>
            </a:avLst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Sum </a:t>
            </a:r>
            <a:r>
              <a:rPr lang="en-US" altLang="zh-CN" dirty="0" smtClean="0">
                <a:solidFill>
                  <a:srgbClr val="FF0000"/>
                </a:solidFill>
              </a:rPr>
              <a:t>of </a:t>
            </a:r>
            <a:r>
              <a:rPr lang="en-US" altLang="zh-CN" dirty="0">
                <a:solidFill>
                  <a:srgbClr val="FF0000"/>
                </a:solidFill>
              </a:rPr>
              <a:t>Squares Regression : </a:t>
            </a:r>
            <a:r>
              <a:rPr lang="en-US" altLang="zh-CN" dirty="0" smtClean="0">
                <a:solidFill>
                  <a:srgbClr val="FF0000"/>
                </a:solidFill>
              </a:rPr>
              <a:t>RSS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2195736" y="4077072"/>
            <a:ext cx="2808312" cy="360040"/>
          </a:xfrm>
          <a:prstGeom prst="borderCallout1">
            <a:avLst>
              <a:gd name="adj1" fmla="val -1091"/>
              <a:gd name="adj2" fmla="val 46481"/>
              <a:gd name="adj3" fmla="val -54168"/>
              <a:gd name="adj4" fmla="val 32668"/>
            </a:avLst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Sum </a:t>
            </a:r>
            <a:r>
              <a:rPr lang="en-US" altLang="zh-CN" dirty="0" smtClean="0">
                <a:solidFill>
                  <a:srgbClr val="FF0000"/>
                </a:solidFill>
              </a:rPr>
              <a:t>of </a:t>
            </a:r>
            <a:r>
              <a:rPr lang="en-US" altLang="zh-CN" dirty="0">
                <a:solidFill>
                  <a:srgbClr val="FF0000"/>
                </a:solidFill>
              </a:rPr>
              <a:t>Squares Error : </a:t>
            </a:r>
            <a:r>
              <a:rPr lang="en-US" altLang="zh-CN" dirty="0" smtClean="0">
                <a:solidFill>
                  <a:srgbClr val="FF0000"/>
                </a:solidFill>
              </a:rPr>
              <a:t>ESS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292080" y="4077072"/>
            <a:ext cx="3275856" cy="360040"/>
          </a:xfrm>
          <a:prstGeom prst="borderCallout1">
            <a:avLst>
              <a:gd name="adj1" fmla="val -5059"/>
              <a:gd name="adj2" fmla="val 49549"/>
              <a:gd name="adj3" fmla="val -46232"/>
              <a:gd name="adj4" fmla="val -823"/>
            </a:avLst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Mean Square Error: ESS/df2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4572000" y="2276872"/>
            <a:ext cx="3779912" cy="360040"/>
          </a:xfrm>
          <a:prstGeom prst="borderCallout1">
            <a:avLst>
              <a:gd name="adj1" fmla="val 121926"/>
              <a:gd name="adj2" fmla="val 50858"/>
              <a:gd name="adj3" fmla="val 279169"/>
              <a:gd name="adj4" fmla="val 23718"/>
            </a:avLst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Mean Square Regression: RSS/df1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5805264"/>
            <a:ext cx="8208912" cy="83099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 significant F-value means that X can account for a substantial proportion of variation in Y statistically. Statistically!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796136" y="5229200"/>
            <a:ext cx="2340768" cy="36933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 = (RSS/df1)/(ESS/df2)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肘形连接符 12"/>
          <p:cNvCxnSpPr>
            <a:stCxn id="11" idx="3"/>
          </p:cNvCxnSpPr>
          <p:nvPr/>
        </p:nvCxnSpPr>
        <p:spPr>
          <a:xfrm flipH="1" flipV="1">
            <a:off x="6444208" y="3429000"/>
            <a:ext cx="1692696" cy="1984866"/>
          </a:xfrm>
          <a:prstGeom prst="bentConnector4">
            <a:avLst>
              <a:gd name="adj1" fmla="val -39671"/>
              <a:gd name="adj2" fmla="val 8200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3528" y="33265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&gt; </a:t>
            </a:r>
            <a:r>
              <a:rPr lang="en-US" altLang="zh-CN" sz="2800" b="1" dirty="0" err="1" smtClean="0"/>
              <a:t>anova</a:t>
            </a:r>
            <a:r>
              <a:rPr lang="en-US" altLang="zh-CN" sz="2800" b="1" dirty="0" smtClean="0"/>
              <a:t>(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lm(SALARY ~ PUB, data = lab4) </a:t>
            </a:r>
            <a:r>
              <a:rPr lang="en-US" altLang="zh-CN" sz="2800" b="1" dirty="0" smtClean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27"/>
              <p:cNvSpPr/>
              <p:nvPr/>
            </p:nvSpPr>
            <p:spPr>
              <a:xfrm>
                <a:off x="4932294" y="855876"/>
                <a:ext cx="4068452" cy="5040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= RSS/TSS = RSS/(RSS+ESS)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94" y="855876"/>
                <a:ext cx="4068452" cy="504056"/>
              </a:xfrm>
              <a:prstGeom prst="rect">
                <a:avLst/>
              </a:prstGeom>
              <a:blipFill rotWithShape="1">
                <a:blip r:embed="rId2"/>
                <a:stretch>
                  <a:fillRect t="-1149" b="-206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288032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/>
              <a:t> &gt; </a:t>
            </a:r>
            <a:r>
              <a:rPr lang="en-US" altLang="zh-CN" sz="2800" b="1" dirty="0" err="1" smtClean="0"/>
              <a:t>vcov</a:t>
            </a:r>
            <a:r>
              <a:rPr lang="en-US" altLang="zh-CN" sz="2800" b="1" dirty="0" smtClean="0"/>
              <a:t>(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lm(SALARY ~ PUB, data= lab4) </a:t>
            </a:r>
            <a:r>
              <a:rPr lang="en-US" altLang="zh-CN" sz="2800" b="1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  Variance/Covariance matrix: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            (Intercept)          PUB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(Intercept)   6308830.5    -328359.66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PUB                -328359.7       21340.53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536" y="32849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square root of the diagonals is same as “standard error" in the regression table.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4221088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&gt; vcov.lab4&lt;- </a:t>
            </a:r>
            <a:r>
              <a:rPr lang="en-US" altLang="zh-CN" sz="2800" b="1" dirty="0" err="1" smtClean="0"/>
              <a:t>vcov</a:t>
            </a:r>
            <a:r>
              <a:rPr lang="en-US" altLang="zh-CN" sz="2800" b="1" dirty="0" smtClean="0"/>
              <a:t>(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lm(SALARY ~ PUB, data= lab4) </a:t>
            </a:r>
            <a:r>
              <a:rPr lang="en-US" altLang="zh-CN" sz="2800" b="1" dirty="0" smtClean="0"/>
              <a:t>)</a:t>
            </a:r>
            <a:endParaRPr lang="pt-BR" altLang="zh-CN" sz="2800" b="1" dirty="0" smtClean="0"/>
          </a:p>
          <a:p>
            <a:r>
              <a:rPr lang="pt-BR" altLang="zh-CN" sz="2800" b="1" dirty="0" smtClean="0"/>
              <a:t>&gt; sqrt(diag(</a:t>
            </a:r>
            <a:r>
              <a:rPr lang="pt-BR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vcov.lab4 </a:t>
            </a:r>
            <a:r>
              <a:rPr lang="en-US" altLang="zh-CN" sz="2800" b="1" dirty="0" smtClean="0"/>
              <a:t>) </a:t>
            </a:r>
            <a:r>
              <a:rPr lang="pt-BR" altLang="zh-CN" sz="2800" b="1" dirty="0" smtClean="0"/>
              <a:t>)</a:t>
            </a:r>
          </a:p>
          <a:p>
            <a:endParaRPr lang="pt-BR" altLang="zh-CN" sz="2800" dirty="0" smtClean="0"/>
          </a:p>
          <a:p>
            <a:r>
              <a:rPr lang="pt-BR" altLang="zh-CN" sz="2800" dirty="0" smtClean="0">
                <a:solidFill>
                  <a:srgbClr val="FF0000"/>
                </a:solidFill>
              </a:rPr>
              <a:t>    </a:t>
            </a:r>
            <a:r>
              <a:rPr lang="pt-BR" altLang="zh-CN" sz="2800" dirty="0" smtClean="0">
                <a:solidFill>
                  <a:srgbClr val="0070C0"/>
                </a:solidFill>
              </a:rPr>
              <a:t>(Intercept)           PUB </a:t>
            </a:r>
          </a:p>
          <a:p>
            <a:r>
              <a:rPr lang="pt-BR" altLang="zh-CN" sz="2800" dirty="0" smtClean="0">
                <a:solidFill>
                  <a:srgbClr val="0070C0"/>
                </a:solidFill>
              </a:rPr>
              <a:t>      2511.739     146.084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1844824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211960" y="2348880"/>
            <a:ext cx="1800200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71600" y="6021288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(无边框) 8"/>
          <p:cNvSpPr/>
          <p:nvPr/>
        </p:nvSpPr>
        <p:spPr>
          <a:xfrm>
            <a:off x="395536" y="5157192"/>
            <a:ext cx="648072" cy="576064"/>
          </a:xfrm>
          <a:prstGeom prst="callout1">
            <a:avLst>
              <a:gd name="adj1" fmla="val 103076"/>
              <a:gd name="adj2" fmla="val 44578"/>
              <a:gd name="adj3" fmla="val 176986"/>
              <a:gd name="adj4" fmla="val 718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b0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0" name="线形标注 1(无边框) 9"/>
          <p:cNvSpPr/>
          <p:nvPr/>
        </p:nvSpPr>
        <p:spPr>
          <a:xfrm>
            <a:off x="4355976" y="5301208"/>
            <a:ext cx="648072" cy="576064"/>
          </a:xfrm>
          <a:prstGeom prst="callout1">
            <a:avLst>
              <a:gd name="adj1" fmla="val 53472"/>
              <a:gd name="adj2" fmla="val -1720"/>
              <a:gd name="adj3" fmla="val 157144"/>
              <a:gd name="adj4" fmla="val -251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b1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3808" y="602128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2664296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altLang="zh-CN" b="1" dirty="0" smtClean="0"/>
              <a:t>&gt; </a:t>
            </a:r>
            <a:r>
              <a:rPr lang="en-US" altLang="zh-CN" b="1" dirty="0" err="1" smtClean="0"/>
              <a:t>confint</a:t>
            </a:r>
            <a:r>
              <a:rPr lang="en-US" altLang="zh-CN" b="1" dirty="0" smtClean="0"/>
              <a:t> (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lm(SALARY ~ PUB, data= lab4) </a:t>
            </a:r>
            <a:r>
              <a:rPr lang="en-US" altLang="zh-CN" b="1" dirty="0" smtClean="0"/>
              <a:t>)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/>
              <a:t>Confidence interval (CI) :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                       2.5 %            97.5 %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(Intercept)      42934.4632    52946.239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PUB                      857.0364      1439.326</a:t>
            </a:r>
            <a:endParaRPr lang="zh-CN" alt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212976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We believe that the probability is 0.95 that:</a:t>
            </a:r>
          </a:p>
          <a:p>
            <a:pPr marL="342900" indent="-342900">
              <a:buAutoNum type="arabicParenBoth"/>
            </a:pPr>
            <a:r>
              <a:rPr lang="en-US" altLang="zh-CN" sz="2400" dirty="0" smtClean="0"/>
              <a:t>The “true value of b</a:t>
            </a:r>
            <a:r>
              <a:rPr lang="en-US" altLang="zh-CN" sz="1600" dirty="0" smtClean="0"/>
              <a:t>0</a:t>
            </a:r>
            <a:r>
              <a:rPr lang="en-US" altLang="zh-CN" sz="2400" dirty="0" smtClean="0"/>
              <a:t>“ would be between 42934.46 and 52946.24. </a:t>
            </a:r>
          </a:p>
          <a:p>
            <a:pPr marL="342900" indent="-342900">
              <a:buAutoNum type="arabicParenBoth"/>
            </a:pPr>
            <a:r>
              <a:rPr lang="en-US" altLang="zh-CN" sz="2400" dirty="0" smtClean="0"/>
              <a:t>The “true value of b</a:t>
            </a:r>
            <a:r>
              <a:rPr lang="en-US" altLang="zh-CN" dirty="0" smtClean="0"/>
              <a:t>1</a:t>
            </a:r>
            <a:r>
              <a:rPr lang="en-US" altLang="zh-CN" sz="2400" dirty="0" smtClean="0"/>
              <a:t>” would be between 857.04 and 1439.33.</a:t>
            </a:r>
          </a:p>
          <a:p>
            <a:pPr marL="342900" indent="-342900"/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CI is another version of hypothesis testing. If the null hypothesized value does not fall in the interval, we would reject the null hypothesis. </a:t>
            </a:r>
          </a:p>
        </p:txBody>
      </p:sp>
      <p:sp>
        <p:nvSpPr>
          <p:cNvPr id="5" name="矩形 4"/>
          <p:cNvSpPr/>
          <p:nvPr/>
        </p:nvSpPr>
        <p:spPr>
          <a:xfrm>
            <a:off x="2411760" y="1916832"/>
            <a:ext cx="3888432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411760" y="2492896"/>
            <a:ext cx="3888432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线形标注 1(无边框) 6"/>
          <p:cNvSpPr/>
          <p:nvPr/>
        </p:nvSpPr>
        <p:spPr>
          <a:xfrm>
            <a:off x="7092280" y="1412776"/>
            <a:ext cx="1656184" cy="576064"/>
          </a:xfrm>
          <a:prstGeom prst="callout1">
            <a:avLst>
              <a:gd name="adj1" fmla="val 53472"/>
              <a:gd name="adj2" fmla="val -1720"/>
              <a:gd name="adj3" fmla="val 119941"/>
              <a:gd name="adj4" fmla="val -427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CI for b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7164288" y="2060848"/>
            <a:ext cx="1656184" cy="576064"/>
          </a:xfrm>
          <a:prstGeom prst="callout1">
            <a:avLst>
              <a:gd name="adj1" fmla="val 53472"/>
              <a:gd name="adj2" fmla="val -1720"/>
              <a:gd name="adj3" fmla="val 119941"/>
              <a:gd name="adj4" fmla="val -461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CI for b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436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Fan</cp:lastModifiedBy>
  <cp:revision>17</cp:revision>
  <dcterms:created xsi:type="dcterms:W3CDTF">2011-09-12T17:05:20Z</dcterms:created>
  <dcterms:modified xsi:type="dcterms:W3CDTF">2013-02-25T23:08:26Z</dcterms:modified>
</cp:coreProperties>
</file>