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97" r:id="rId3"/>
    <p:sldId id="307" r:id="rId4"/>
    <p:sldId id="257" r:id="rId5"/>
    <p:sldId id="303" r:id="rId6"/>
    <p:sldId id="304" r:id="rId7"/>
    <p:sldId id="305" r:id="rId8"/>
    <p:sldId id="306" r:id="rId9"/>
    <p:sldId id="258" r:id="rId10"/>
    <p:sldId id="259" r:id="rId11"/>
    <p:sldId id="260" r:id="rId12"/>
    <p:sldId id="261" r:id="rId13"/>
    <p:sldId id="262" r:id="rId14"/>
    <p:sldId id="263" r:id="rId15"/>
    <p:sldId id="288" r:id="rId16"/>
    <p:sldId id="264" r:id="rId17"/>
    <p:sldId id="265" r:id="rId18"/>
    <p:sldId id="266" r:id="rId19"/>
    <p:sldId id="267" r:id="rId20"/>
    <p:sldId id="268" r:id="rId21"/>
    <p:sldId id="308" r:id="rId22"/>
    <p:sldId id="309" r:id="rId23"/>
    <p:sldId id="310" r:id="rId24"/>
    <p:sldId id="311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8" r:id="rId34"/>
    <p:sldId id="289" r:id="rId35"/>
    <p:sldId id="277" r:id="rId36"/>
    <p:sldId id="279" r:id="rId37"/>
    <p:sldId id="280" r:id="rId38"/>
    <p:sldId id="281" r:id="rId39"/>
    <p:sldId id="282" r:id="rId40"/>
    <p:sldId id="292" r:id="rId41"/>
    <p:sldId id="293" r:id="rId42"/>
    <p:sldId id="294" r:id="rId43"/>
    <p:sldId id="295" r:id="rId44"/>
    <p:sldId id="291" r:id="rId45"/>
    <p:sldId id="312" r:id="rId46"/>
    <p:sldId id="314" r:id="rId47"/>
    <p:sldId id="283" r:id="rId48"/>
    <p:sldId id="284" r:id="rId49"/>
    <p:sldId id="285" r:id="rId50"/>
    <p:sldId id="286" r:id="rId51"/>
    <p:sldId id="287" r:id="rId52"/>
    <p:sldId id="298" r:id="rId53"/>
    <p:sldId id="299" r:id="rId54"/>
    <p:sldId id="300" r:id="rId55"/>
    <p:sldId id="301" r:id="rId56"/>
    <p:sldId id="302" r:id="rId57"/>
    <p:sldId id="290" r:id="rId58"/>
    <p:sldId id="29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B5B0-4C6C-4F3A-B17C-F014D9915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E676-D428-4EE1-B834-77726D6336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CD7CB-8D67-43F3-B3CA-4CF8377E03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A8DE-1161-4BC2-94ED-92B2D79DCE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8D3C6-606F-4975-BE10-FE05161D98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0BD80-28F3-4B07-AB8B-3856C22B9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5ABD0-3FC6-4766-B68D-DB0400C5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20327-322D-4D58-B13F-F86CE73A36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9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0C90-82E8-4E70-ACE1-ABBC5D1FC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9518-85D6-48AC-A612-828811D637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0AFEE-0B8D-4CF4-BF93-A9EB1463BF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C4EBC0-99FA-4BE8-9CC4-7CDA2BCB25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BEAE98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2A9B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9C8265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6480175" cy="2301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Basics of Modern Missing Data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05200"/>
            <a:ext cx="6405563" cy="19827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Kyle M. </a:t>
            </a:r>
            <a:r>
              <a:rPr lang="en-US" sz="2800" dirty="0" smtClean="0">
                <a:solidFill>
                  <a:schemeClr val="tx1"/>
                </a:solidFill>
              </a:rPr>
              <a:t>Lang and Terrence D. Jorgensen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2400" i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Center for Research Methods and Data Analysis</a:t>
            </a:r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University of Kansas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Missing Completely at Random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MCAR missing can be viewed as a random sample of the complete data.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There are no meaningful correlates of the missing data, either measured or unmeasured.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 survey is administered to an undergraduate biology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Some item responses are not collected because a page of the measure was accidentally excluded from the survey packet, for a few of the students. 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Almost entirely recoverable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Missing at Random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The missingness is correlated with a measured variable other than that which contains the missingness.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The missingness can have a systematic cause, but the cause has been captured in the dataset.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Highly religious subjects fail to respond to items assessing attitudes towards sex.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If you have a measure of religiosity in the data, this is MAR missing.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Very well recovered with appropriate techniques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Missing Not at Random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The missingness is correlated with the variable containing the missingness or an unmeasured variable.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Subjects with very high or very low household income fail to respond to an SES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Participant level on an item is dictating their response rates 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If there is no measure of religiosity in the previous example, that missingness is MNAR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Very poorly recovered even with appropriate techniques  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Ignorability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Almost all missing data techniques require the missingness mechanism be ignorable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Ignorability </a:t>
            </a:r>
          </a:p>
          <a:p>
            <a:pPr lvl="1"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To safely ignore the missing data mechanism, Rubin (1976) showed that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1) A MAR mechanism must give rise to the loss of information </a:t>
            </a:r>
          </a:p>
          <a:p>
            <a:pPr lvl="1" eaLnBrk="1" hangingPunct="1">
              <a:lnSpc>
                <a:spcPct val="80000"/>
              </a:lnSpc>
            </a:pPr>
            <a:endParaRPr 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2) The parameters of substantive interest (</a:t>
            </a:r>
            <a:r>
              <a:rPr lang="el-GR" sz="2100" smtClean="0"/>
              <a:t>θ</a:t>
            </a:r>
            <a:r>
              <a:rPr lang="en-US" sz="2100" smtClean="0"/>
              <a:t>) and those which contribute to the missingness (</a:t>
            </a:r>
            <a:r>
              <a:rPr lang="el-GR" sz="2100" smtClean="0"/>
              <a:t>ξ</a:t>
            </a:r>
            <a:r>
              <a:rPr lang="en-US" sz="2100" smtClean="0"/>
              <a:t>) must be distinct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Ignorability 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Specifically, for the first tenet to hold: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probability of missingness conditioned on both </a:t>
            </a:r>
            <a:r>
              <a:rPr lang="en-US" i="1" smtClean="0"/>
              <a:t>Y</a:t>
            </a:r>
            <a:r>
              <a:rPr lang="en-US" i="1" baseline="-25000" smtClean="0"/>
              <a:t>obs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i="1" baseline="-25000" smtClean="0"/>
              <a:t>miss</a:t>
            </a:r>
            <a:r>
              <a:rPr lang="en-US" smtClean="0"/>
              <a:t> must be no more informative than that conditioned on only </a:t>
            </a:r>
            <a:r>
              <a:rPr lang="en-US" i="1" smtClean="0"/>
              <a:t>Y</a:t>
            </a:r>
            <a:r>
              <a:rPr lang="en-US" i="1" baseline="-25000" smtClean="0"/>
              <a:t>obs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19200" y="2362200"/>
          <a:ext cx="5943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2019300" imgH="228600" progId="Equation.DSMT4">
                  <p:embed/>
                </p:oleObj>
              </mc:Choice>
              <mc:Fallback>
                <p:oleObj name="Equation" r:id="rId3" imgW="2019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59436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Ignorability III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the second tenet to hold:</a:t>
            </a:r>
          </a:p>
          <a:p>
            <a:pPr lvl="1" eaLnBrk="1" hangingPunct="1"/>
            <a:r>
              <a:rPr lang="en-US" i="1" smtClean="0"/>
              <a:t>Frequentist: </a:t>
            </a:r>
            <a:r>
              <a:rPr lang="en-US" smtClean="0"/>
              <a:t>The joint parameter space (</a:t>
            </a:r>
            <a:r>
              <a:rPr lang="el-GR" smtClean="0"/>
              <a:t>θ</a:t>
            </a:r>
            <a:r>
              <a:rPr lang="en-US" smtClean="0"/>
              <a:t>,</a:t>
            </a:r>
            <a:r>
              <a:rPr lang="el-GR" smtClean="0"/>
              <a:t>ξ</a:t>
            </a:r>
            <a:r>
              <a:rPr lang="en-US" smtClean="0"/>
              <a:t>) must be the Cartesian cross-product of the individual parameter spaces </a:t>
            </a:r>
            <a:r>
              <a:rPr lang="el-GR" smtClean="0"/>
              <a:t>θ</a:t>
            </a:r>
            <a:r>
              <a:rPr lang="en-US" smtClean="0"/>
              <a:t> and </a:t>
            </a:r>
            <a:r>
              <a:rPr lang="el-GR" smtClean="0"/>
              <a:t>ξ</a:t>
            </a:r>
            <a:r>
              <a:rPr lang="en-US" smtClean="0"/>
              <a:t>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i="1" smtClean="0"/>
              <a:t>Bayesian: </a:t>
            </a:r>
            <a:r>
              <a:rPr lang="en-US" smtClean="0"/>
              <a:t>Any possible joint prior applied to (</a:t>
            </a:r>
            <a:r>
              <a:rPr lang="el-GR" smtClean="0"/>
              <a:t>θ</a:t>
            </a:r>
            <a:r>
              <a:rPr lang="en-US" smtClean="0"/>
              <a:t>,</a:t>
            </a:r>
            <a:r>
              <a:rPr lang="el-GR" smtClean="0"/>
              <a:t>ξ</a:t>
            </a:r>
            <a:r>
              <a:rPr lang="en-US" smtClean="0"/>
              <a:t>) must factor into unique marginal distributions of </a:t>
            </a:r>
            <a:r>
              <a:rPr lang="el-GR" smtClean="0"/>
              <a:t>θ</a:t>
            </a:r>
            <a:r>
              <a:rPr lang="en-US" smtClean="0"/>
              <a:t> and </a:t>
            </a:r>
            <a:r>
              <a:rPr lang="el-GR" smtClean="0"/>
              <a:t>ξ</a:t>
            </a:r>
            <a:r>
              <a:rPr lang="en-US" smtClean="0"/>
              <a:t>. </a:t>
            </a:r>
            <a:endParaRPr lang="el-G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 Hoc Techniques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Listwise &amp; Casewise Deletion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Mean Substitution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Regression Imputation / Conditional Mean Substitution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Listwise &amp; Casewise Deletion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313613" cy="4878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Both entail deleting unobserved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err="1" smtClean="0"/>
              <a:t>Listwise</a:t>
            </a:r>
            <a:r>
              <a:rPr lang="en-US" sz="1900" dirty="0" smtClean="0"/>
              <a:t> deletion removes all cases with at least one unobserved value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err="1" smtClean="0"/>
              <a:t>Casewise</a:t>
            </a:r>
            <a:r>
              <a:rPr lang="en-US" sz="1900" dirty="0" smtClean="0"/>
              <a:t> deletion removes pairs of values from the calculation of sufficient statistics 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Both can entail a substantial loss of sample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100 X 100 Matrix, 20 missing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.2% of data missing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20% of data deleted 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 the case of a nonrandom </a:t>
            </a:r>
            <a:r>
              <a:rPr lang="en-US" sz="2100" dirty="0" err="1" smtClean="0"/>
              <a:t>missingness</a:t>
            </a:r>
            <a:r>
              <a:rPr lang="en-US" sz="2100" dirty="0" smtClean="0"/>
              <a:t> mechanism, the truncated dataset will cease to be generalizable to the larger population.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Mean Substitution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Every missing value is replaced with the mean of its scale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This can lead to a substantial loss of variability 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Causes regression towards the mean</a:t>
            </a:r>
          </a:p>
          <a:p>
            <a:pPr lvl="1" eaLnBrk="1" hangingPunct="1"/>
            <a:r>
              <a:rPr lang="en-US" sz="2100" smtClean="0"/>
              <a:t>Can attenuate the true population relationships between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Regression Imputation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The variable with </a:t>
            </a:r>
            <a:r>
              <a:rPr lang="en-US" sz="2500" dirty="0" err="1" smtClean="0"/>
              <a:t>missingness</a:t>
            </a:r>
            <a:r>
              <a:rPr lang="en-US" sz="2500" dirty="0" smtClean="0"/>
              <a:t> is regressed on all other variables, and the predicted values are used as replacements for the missing values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/>
              <a:t>Leads to artificially precise standard errors </a:t>
            </a:r>
          </a:p>
          <a:p>
            <a:pPr lvl="1" eaLnBrk="1" hangingPunct="1">
              <a:lnSpc>
                <a:spcPct val="90000"/>
              </a:lnSpc>
            </a:pPr>
            <a:endParaRPr lang="en-US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/>
              <a:t>Amplifies the conformity of the missing value with the linear trend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This can artificially inflate the correlations between variables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Topics to be Covered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An introduction to the missing data problem 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Missing Data Mechanisms 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Ad hoc missing data techniques 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Modern missing data analysis </a:t>
            </a:r>
            <a:endParaRPr lang="en-US" sz="23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MI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FIML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Syntax examples of MI and FIML</a:t>
            </a:r>
            <a:endParaRPr lang="en-US" sz="2100" dirty="0" smtClean="0"/>
          </a:p>
          <a:p>
            <a:pPr lvl="1" eaLnBrk="1" hangingPunct="1">
              <a:lnSpc>
                <a:spcPct val="80000"/>
              </a:lnSpc>
            </a:pPr>
            <a:endParaRPr lang="en-US" sz="21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General Problem with Single Imputation Techniques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313612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imputation techniques assume that the imputed value is an unbiased estimate of the true population value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Leads to artificially precise standard errors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Biases Wald tests and Confidence Intervals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Coverage under 95% for an alpha of .05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Increased Type I error rate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3429000" cy="4800600"/>
          </a:xfrm>
        </p:spPr>
        <p:txBody>
          <a:bodyPr/>
          <a:lstStyle/>
          <a:p>
            <a:r>
              <a:rPr lang="en-US" dirty="0" smtClean="0"/>
              <a:t>A company administers IQ tests when hiring</a:t>
            </a:r>
          </a:p>
          <a:p>
            <a:endParaRPr lang="en-US" dirty="0" smtClean="0"/>
          </a:p>
          <a:p>
            <a:r>
              <a:rPr lang="en-US" dirty="0" smtClean="0"/>
              <a:t>IQs &lt; 99 are not hired, so no job performance scores can be collected</a:t>
            </a:r>
          </a:p>
          <a:p>
            <a:endParaRPr lang="en-US" dirty="0"/>
          </a:p>
          <a:p>
            <a:r>
              <a:rPr lang="en-US" dirty="0" smtClean="0"/>
              <a:t>What is the relationships between job performance and IQ?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16" y="463717"/>
            <a:ext cx="41910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3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2971800" cy="45720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Complete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Missing data</a:t>
            </a:r>
          </a:p>
          <a:p>
            <a:endParaRPr lang="en-US" dirty="0" smtClean="0"/>
          </a:p>
          <a:p>
            <a:r>
              <a:rPr lang="en-US" dirty="0" err="1" smtClean="0"/>
              <a:t>Listwise</a:t>
            </a:r>
            <a:r>
              <a:rPr lang="en-US" dirty="0" smtClean="0"/>
              <a:t> deletion only analyzes the observed data</a:t>
            </a: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15" y="3810000"/>
            <a:ext cx="4468365" cy="262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02632"/>
            <a:ext cx="4468365" cy="261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86400" y="762000"/>
            <a:ext cx="0" cy="586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381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IQ = 99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392003" cy="5029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Mean Imputation</a:t>
            </a:r>
          </a:p>
          <a:p>
            <a:r>
              <a:rPr lang="en-US" dirty="0" smtClean="0"/>
              <a:t>No error</a:t>
            </a:r>
          </a:p>
          <a:p>
            <a:r>
              <a:rPr lang="en-US" dirty="0" smtClean="0"/>
              <a:t>Unrealistic values to replace true values</a:t>
            </a:r>
          </a:p>
          <a:p>
            <a:r>
              <a:rPr lang="en-US" dirty="0" smtClean="0"/>
              <a:t>Changes regression line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Regression Imputation</a:t>
            </a:r>
          </a:p>
          <a:p>
            <a:r>
              <a:rPr lang="en-US" dirty="0" smtClean="0"/>
              <a:t>Doesn’t change line, but assumes it wouldn’t</a:t>
            </a:r>
          </a:p>
          <a:p>
            <a:r>
              <a:rPr lang="en-US" dirty="0" smtClean="0"/>
              <a:t>Still no error, false certainty that this is the right line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03" y="990600"/>
            <a:ext cx="4305300" cy="244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03" y="3810000"/>
            <a:ext cx="4305300" cy="248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4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5484" y="838200"/>
            <a:ext cx="4568180" cy="267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1514856"/>
            <a:ext cx="3352800" cy="496872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Complete Data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Stochastic Regression Imputation (SRI)</a:t>
            </a:r>
          </a:p>
          <a:p>
            <a:r>
              <a:rPr lang="en-US" sz="2000" dirty="0" smtClean="0"/>
              <a:t>Adds error term to regression line</a:t>
            </a:r>
          </a:p>
          <a:p>
            <a:r>
              <a:rPr lang="en-US" sz="2000" dirty="0" smtClean="0"/>
              <a:t>More closely resembles original complete data</a:t>
            </a:r>
          </a:p>
          <a:p>
            <a:r>
              <a:rPr lang="en-US" sz="2000" dirty="0" smtClean="0"/>
              <a:t>But different random error terms would change the outcome</a:t>
            </a:r>
          </a:p>
          <a:p>
            <a:r>
              <a:rPr lang="en-US" sz="2000" dirty="0" smtClean="0"/>
              <a:t>Multiple Imputation (MI) averages different SRIs</a:t>
            </a:r>
            <a:endParaRPr lang="en-US" sz="20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45722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39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Modern Missing Data Analysis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Expectation Maximization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Dempster</a:t>
            </a:r>
            <a:r>
              <a:rPr lang="en-US" dirty="0" smtClean="0"/>
              <a:t>, Laird, &amp; Rubin (1977)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 Imputation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Rubin (1976, 1987)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Full Information Maximum Likelihood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chance for audience participation!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Expectation Maximization (EM)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313612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Maximum likelihood approach to estimating a complete covariance matrix in the presence of missing data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Calculates the expected values of sufficient statistics (E-Step)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Maximizes the conditional </a:t>
            </a:r>
            <a:r>
              <a:rPr lang="en-US" sz="2100" dirty="0" err="1" smtClean="0"/>
              <a:t>loglikelihood</a:t>
            </a:r>
            <a:r>
              <a:rPr lang="en-US" sz="2100" dirty="0" smtClean="0"/>
              <a:t> derived from the above sufficient statistics (M-Step)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Converges to a stationary covariance matrix when the change in the </a:t>
            </a:r>
            <a:r>
              <a:rPr lang="en-US" sz="2100" dirty="0" err="1" smtClean="0"/>
              <a:t>loglikelihood</a:t>
            </a:r>
            <a:r>
              <a:rPr lang="en-US" sz="2100" dirty="0" smtClean="0"/>
              <a:t> between two subsequent M-Steps falls below a specified convergence criterion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Factored complete data PDF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Assuming the ignorability of the missing data mechanism: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EM replaces </a:t>
            </a:r>
            <a:r>
              <a:rPr lang="en-US" i="1" smtClean="0"/>
              <a:t>Y</a:t>
            </a:r>
            <a:r>
              <a:rPr lang="en-US" i="1" baseline="-25000" smtClean="0"/>
              <a:t>miss</a:t>
            </a:r>
            <a:r>
              <a:rPr lang="en-US" i="1" smtClean="0"/>
              <a:t> </a:t>
            </a:r>
            <a:r>
              <a:rPr lang="en-US" smtClean="0"/>
              <a:t>with the expected values of </a:t>
            </a:r>
            <a:r>
              <a:rPr lang="en-US" i="1" smtClean="0"/>
              <a:t>Y</a:t>
            </a:r>
            <a:r>
              <a:rPr lang="en-US" i="1" baseline="-25000" smtClean="0"/>
              <a:t>miss</a:t>
            </a:r>
            <a:r>
              <a:rPr lang="en-US" i="1" smtClean="0"/>
              <a:t>|Y</a:t>
            </a:r>
            <a:r>
              <a:rPr lang="en-US" i="1" baseline="-25000" smtClean="0"/>
              <a:t>obs</a:t>
            </a:r>
            <a:r>
              <a:rPr lang="en-US" i="1" smtClean="0"/>
              <a:t>,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endParaRPr lang="el-GR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89606"/>
              </p:ext>
            </p:extLst>
          </p:nvPr>
        </p:nvGraphicFramePr>
        <p:xfrm>
          <a:off x="1143000" y="3886200"/>
          <a:ext cx="6324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2146300" imgH="228600" progId="Equation.DSMT4">
                  <p:embed/>
                </p:oleObj>
              </mc:Choice>
              <mc:Fallback>
                <p:oleObj name="Equation" r:id="rId3" imgW="2146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6324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Expectation (E) Step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313612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Separate regression equations are calculated for every pattern of </a:t>
            </a:r>
            <a:r>
              <a:rPr lang="en-US" sz="2500" dirty="0" err="1" smtClean="0"/>
              <a:t>missingness</a:t>
            </a:r>
            <a:r>
              <a:rPr lang="en-US" sz="25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The predicted values from these equations are used to fill in the missing values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This “complete” data frame is used to calculate updated estimates of the sufficient statistics (i.e., sums of squares and sums of cross products)</a:t>
            </a:r>
            <a:endParaRPr lang="el-GR" sz="25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Maximization (M) Step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sufficient statistics produced by the E-Step are used to compute the complete-data loglikelihood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loglikelihood is maximized as a complete data problem to reach new estimates of </a:t>
            </a:r>
            <a:r>
              <a:rPr lang="el-GR" smtClean="0"/>
              <a:t>μ</a:t>
            </a:r>
            <a:r>
              <a:rPr lang="en-US" smtClean="0"/>
              <a:t> and </a:t>
            </a:r>
            <a:r>
              <a:rPr lang="el-GR" smtClean="0"/>
              <a:t>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Comment on Notation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Y=(Y</a:t>
            </a:r>
            <a:r>
              <a:rPr lang="en-US" sz="2400" baseline="-25000" smtClean="0"/>
              <a:t>obs</a:t>
            </a:r>
            <a:r>
              <a:rPr lang="en-US" sz="2400" smtClean="0"/>
              <a:t>,Y</a:t>
            </a:r>
            <a:r>
              <a:rPr lang="en-US" sz="2400" baseline="-25000" smtClean="0"/>
              <a:t>miss</a:t>
            </a:r>
            <a:r>
              <a:rPr lang="en-US" sz="2400" smtClean="0"/>
              <a:t>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P(X) – Probability of X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P(X|Y) – Probability of X given Y (conditioned on Y)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P(X|Y,Z) – Probability of X given Y and Z (conditioned on Y and Z)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ℓ - Loglikelihood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EM Continued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E-Step is calculating: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M-Step maximizes the above such that: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                        </a:t>
            </a:r>
            <a:r>
              <a:rPr lang="en-US" i="1" dirty="0" smtClean="0"/>
              <a:t>for all </a:t>
            </a:r>
            <a:r>
              <a:rPr lang="el-GR" i="1" dirty="0" smtClean="0"/>
              <a:t>θ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19895"/>
              </p:ext>
            </p:extLst>
          </p:nvPr>
        </p:nvGraphicFramePr>
        <p:xfrm>
          <a:off x="1371600" y="2133600"/>
          <a:ext cx="6477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2628900" imgH="279400" progId="Equation.DSMT4">
                  <p:embed/>
                </p:oleObj>
              </mc:Choice>
              <mc:Fallback>
                <p:oleObj name="Equation" r:id="rId3" imgW="26289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6477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16461"/>
              </p:ext>
            </p:extLst>
          </p:nvPr>
        </p:nvGraphicFramePr>
        <p:xfrm>
          <a:off x="1600200" y="4800600"/>
          <a:ext cx="4114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1612900" imgH="228600" progId="Equation.DSMT4">
                  <p:embed/>
                </p:oleObj>
              </mc:Choice>
              <mc:Fallback>
                <p:oleObj name="Equation" r:id="rId5" imgW="1612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4114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Multiple Imputation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Bayesian simulation approach to imputation </a:t>
            </a:r>
          </a:p>
          <a:p>
            <a:pPr eaLnBrk="1" hangingPunct="1">
              <a:lnSpc>
                <a:spcPct val="80000"/>
              </a:lnSpc>
            </a:pPr>
            <a:endParaRPr lang="en-US" sz="2500" smtClean="0"/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Developed to address many of the shortcomings of single imputation and early ML techniques</a:t>
            </a:r>
          </a:p>
          <a:p>
            <a:pPr eaLnBrk="1" hangingPunct="1">
              <a:lnSpc>
                <a:spcPct val="80000"/>
              </a:lnSpc>
            </a:pPr>
            <a:endParaRPr lang="en-US" sz="2500" smtClean="0"/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Accounts for our uncertainty in the true population values of </a:t>
            </a:r>
            <a:r>
              <a:rPr lang="en-US" sz="2500" i="1" smtClean="0"/>
              <a:t>Y</a:t>
            </a:r>
            <a:r>
              <a:rPr lang="en-US" sz="2500" i="1" baseline="-25000" smtClean="0"/>
              <a:t>miss</a:t>
            </a:r>
            <a:endParaRPr lang="en-US" sz="2500" baseline="-2500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Does not lead to downwardly biased standard errors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MI Continued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Through an iterative simulation technique </a:t>
            </a:r>
            <a:r>
              <a:rPr lang="en-US" sz="2500" i="1" smtClean="0"/>
              <a:t>m&gt;</a:t>
            </a:r>
            <a:r>
              <a:rPr lang="en-US" sz="2500" smtClean="0"/>
              <a:t>1 plausible values of </a:t>
            </a:r>
            <a:r>
              <a:rPr lang="en-US" sz="2500" i="1" smtClean="0"/>
              <a:t>Y</a:t>
            </a:r>
            <a:r>
              <a:rPr lang="en-US" sz="2500" i="1" baseline="-25000" smtClean="0"/>
              <a:t>miss</a:t>
            </a:r>
            <a:r>
              <a:rPr lang="en-US" sz="2500" smtClean="0"/>
              <a:t> are estimated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Creates </a:t>
            </a:r>
            <a:r>
              <a:rPr lang="en-US" sz="2100" i="1" smtClean="0"/>
              <a:t>m</a:t>
            </a:r>
            <a:r>
              <a:rPr lang="en-US" sz="2100" smtClean="0"/>
              <a:t> complete datasets</a:t>
            </a:r>
          </a:p>
          <a:p>
            <a:pPr lvl="1" eaLnBrk="1" hangingPunct="1">
              <a:lnSpc>
                <a:spcPct val="80000"/>
              </a:lnSpc>
            </a:pPr>
            <a:endParaRPr 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The variability in the values of </a:t>
            </a:r>
            <a:r>
              <a:rPr lang="en-US" sz="2100" i="1" smtClean="0"/>
              <a:t>Y</a:t>
            </a:r>
            <a:r>
              <a:rPr lang="en-US" sz="2100" i="1" baseline="-25000" smtClean="0"/>
              <a:t>miss</a:t>
            </a:r>
            <a:r>
              <a:rPr lang="en-US" sz="2100" i="1" smtClean="0"/>
              <a:t> </a:t>
            </a:r>
            <a:r>
              <a:rPr lang="en-US" sz="2100" smtClean="0"/>
              <a:t>between every imputation (i.e., between imputation variance) quantifies our uncertainty in the true population values of </a:t>
            </a:r>
            <a:r>
              <a:rPr lang="en-US" sz="2100" i="1" smtClean="0"/>
              <a:t>Y</a:t>
            </a:r>
            <a:r>
              <a:rPr lang="en-US" sz="2100" i="1" baseline="-25000" smtClean="0"/>
              <a:t>miss</a:t>
            </a:r>
            <a:endParaRPr lang="en-US" sz="2100" smtClean="0"/>
          </a:p>
          <a:p>
            <a:pPr lvl="1" eaLnBrk="1" hangingPunct="1">
              <a:lnSpc>
                <a:spcPct val="80000"/>
              </a:lnSpc>
            </a:pP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sz="2500" i="1" smtClean="0"/>
              <a:t>m </a:t>
            </a:r>
            <a:r>
              <a:rPr lang="en-US" sz="2500" smtClean="0"/>
              <a:t>analysis models are run, and the resulting estimates are combined for statistical inference</a:t>
            </a:r>
            <a:endParaRPr lang="en-US" sz="2500" i="1" smtClean="0"/>
          </a:p>
          <a:p>
            <a:pPr lvl="1" eaLnBrk="1" hangingPunct="1">
              <a:lnSpc>
                <a:spcPct val="80000"/>
              </a:lnSpc>
            </a:pPr>
            <a:endParaRPr lang="en-US" sz="2100" i="1" smtClean="0"/>
          </a:p>
          <a:p>
            <a:pPr lvl="1" eaLnBrk="1" hangingPunct="1">
              <a:lnSpc>
                <a:spcPct val="80000"/>
              </a:lnSpc>
            </a:pPr>
            <a:endParaRPr lang="en-US" sz="2100" i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 Augmentation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313612" cy="4802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Data Augmentation (Tanner &amp; Wong, 1987) is a two step iterative procedure to create multiple imputations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I-Step uses a series of stochastic regression equations to fill in the missing values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P-Step pulls random draws from probability distributions derived from the complete data from the I-Step to introduce variability into the estimates of the parameters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Priors for MI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Prior distributions must be specified to inform initial estimates of </a:t>
            </a:r>
            <a:r>
              <a:rPr lang="el-GR" sz="2500" smtClean="0"/>
              <a:t>θ</a:t>
            </a:r>
            <a:endParaRPr lang="en-US" sz="2500" smtClean="0"/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Informative Priors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Stationary EM covariance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Sufficient statistics from a single regression imputation</a:t>
            </a:r>
          </a:p>
          <a:p>
            <a:pPr lvl="1" eaLnBrk="1" hangingPunct="1">
              <a:lnSpc>
                <a:spcPct val="90000"/>
              </a:lnSpc>
            </a:pPr>
            <a:endParaRPr lang="en-US" sz="2100" smtClean="0"/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Uninformative Priors 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100" smtClean="0"/>
              <a:t>μ</a:t>
            </a:r>
            <a:r>
              <a:rPr lang="en-US" sz="2100" smtClean="0"/>
              <a:t> is drawn from a standard normal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100" smtClean="0"/>
              <a:t>Σ</a:t>
            </a:r>
            <a:r>
              <a:rPr lang="en-US" sz="2100" smtClean="0"/>
              <a:t> is drawn from a Wishart distribution  </a:t>
            </a:r>
          </a:p>
          <a:p>
            <a:pPr lvl="1" eaLnBrk="1" hangingPunct="1">
              <a:lnSpc>
                <a:spcPct val="90000"/>
              </a:lnSpc>
            </a:pPr>
            <a:endParaRPr lang="el-GR" sz="21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Imputation (I) Step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estimates of </a:t>
            </a:r>
            <a:r>
              <a:rPr lang="el-GR" smtClean="0"/>
              <a:t>μ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smtClean="0"/>
              <a:t> are used to calculate separate stochastic regression equations for each pattern of missingness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predicted values from the above equations are used to replace </a:t>
            </a:r>
            <a:r>
              <a:rPr lang="en-US" i="1" smtClean="0"/>
              <a:t>Y</a:t>
            </a:r>
            <a:r>
              <a:rPr lang="en-US" i="1" baseline="-25000" smtClean="0"/>
              <a:t>miss</a:t>
            </a:r>
            <a:endParaRPr lang="el-GR" baseline="-25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Posterior (P) Step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complete data frame from the I-Step is used to parameterize a normal and </a:t>
            </a:r>
            <a:r>
              <a:rPr lang="el-GR" i="1" smtClean="0"/>
              <a:t>χ</a:t>
            </a:r>
            <a:r>
              <a:rPr lang="en-US" baseline="30000" smtClean="0"/>
              <a:t>2</a:t>
            </a:r>
            <a:r>
              <a:rPr lang="en-US" smtClean="0"/>
              <a:t> distribution </a:t>
            </a:r>
            <a:endParaRPr lang="el-GR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New estimates of </a:t>
            </a:r>
            <a:r>
              <a:rPr lang="el-GR" smtClean="0"/>
              <a:t>μ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smtClean="0"/>
              <a:t> are estimated based on random draws from the above distributions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P-Step Continued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estimates of </a:t>
            </a:r>
            <a:r>
              <a:rPr lang="el-GR" smtClean="0"/>
              <a:t>σ</a:t>
            </a:r>
            <a:r>
              <a:rPr lang="en-US" baseline="30000" smtClean="0"/>
              <a:t>2</a:t>
            </a:r>
            <a:r>
              <a:rPr lang="en-US" smtClean="0"/>
              <a:t> are drawn based on the following equality: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New estimates of </a:t>
            </a:r>
            <a:r>
              <a:rPr lang="el-GR" smtClean="0"/>
              <a:t>μ</a:t>
            </a:r>
            <a:r>
              <a:rPr lang="en-US" smtClean="0"/>
              <a:t> are drawn as follows:</a:t>
            </a:r>
          </a:p>
          <a:p>
            <a:pPr eaLnBrk="1" hangingPunct="1"/>
            <a:endParaRPr lang="el-GR" smtClean="0"/>
          </a:p>
          <a:p>
            <a:pPr eaLnBrk="1" hangingPunct="1"/>
            <a:endParaRPr lang="el-GR" smtClean="0"/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03093"/>
              </p:ext>
            </p:extLst>
          </p:nvPr>
        </p:nvGraphicFramePr>
        <p:xfrm>
          <a:off x="3276600" y="2209800"/>
          <a:ext cx="17065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609600" imgH="457200" progId="Equation.DSMT4">
                  <p:embed/>
                </p:oleObj>
              </mc:Choice>
              <mc:Fallback>
                <p:oleObj name="Equation" r:id="rId3" imgW="6096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17065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8215"/>
              </p:ext>
            </p:extLst>
          </p:nvPr>
        </p:nvGraphicFramePr>
        <p:xfrm>
          <a:off x="2590800" y="4495800"/>
          <a:ext cx="350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965200" imgH="241300" progId="Equation.DSMT4">
                  <p:embed/>
                </p:oleObj>
              </mc:Choice>
              <mc:Fallback>
                <p:oleObj name="Equation" r:id="rId5" imgW="9652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350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Markov Chains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estimates from each subsequent P-Step create a Markov Chain</a:t>
            </a:r>
          </a:p>
          <a:p>
            <a:pPr lvl="1" eaLnBrk="1" hangingPunct="1"/>
            <a:r>
              <a:rPr lang="el-GR" smtClean="0"/>
              <a:t>θ</a:t>
            </a:r>
            <a:r>
              <a:rPr lang="en-US" baseline="-25000" smtClean="0"/>
              <a:t>t+1</a:t>
            </a:r>
            <a:r>
              <a:rPr lang="en-US" smtClean="0"/>
              <a:t> is dependent on </a:t>
            </a:r>
            <a:r>
              <a:rPr lang="el-GR" smtClean="0"/>
              <a:t>θ</a:t>
            </a:r>
            <a:r>
              <a:rPr lang="en-US" baseline="-25000" smtClean="0"/>
              <a:t>t</a:t>
            </a:r>
          </a:p>
          <a:p>
            <a:pPr eaLnBrk="1" hangingPunct="1"/>
            <a:endParaRPr lang="en-US" sz="2500" baseline="-25000" smtClean="0"/>
          </a:p>
          <a:p>
            <a:pPr eaLnBrk="1" hangingPunct="1"/>
            <a:r>
              <a:rPr lang="en-US" smtClean="0"/>
              <a:t>After a sufficient number of iterations the elements in the chain become independent </a:t>
            </a:r>
            <a:endParaRPr lang="en-US" baseline="-25000" smtClean="0"/>
          </a:p>
          <a:p>
            <a:pPr lvl="1" eaLnBrk="1" hangingPunct="1"/>
            <a:r>
              <a:rPr lang="el-GR" smtClean="0"/>
              <a:t>θ</a:t>
            </a:r>
            <a:r>
              <a:rPr lang="en-US" baseline="-25000" smtClean="0"/>
              <a:t>t+p</a:t>
            </a:r>
            <a:r>
              <a:rPr lang="en-US" smtClean="0"/>
              <a:t> is independent of </a:t>
            </a:r>
            <a:r>
              <a:rPr lang="el-GR" smtClean="0"/>
              <a:t>θ</a:t>
            </a:r>
            <a:r>
              <a:rPr lang="en-US" baseline="-25000" smtClean="0"/>
              <a:t>t</a:t>
            </a:r>
          </a:p>
          <a:p>
            <a:pPr lvl="1" eaLnBrk="1" hangingPunct="1"/>
            <a:endParaRPr lang="en-US" baseline="-25000" smtClean="0"/>
          </a:p>
          <a:p>
            <a:pPr lvl="1" eaLnBrk="1" hangingPunct="1"/>
            <a:endParaRPr lang="el-G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Independent Draws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392987" cy="4649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To achieve valid imputations, a number of P-Steps must be discarded (burn-in iterations) before the first draw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Insures that initial imputed estimates are independent of the prior 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Between every imputation after the first, many more P-Steps must be discarded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Insures subsequent imputed values are independent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 err="1" smtClean="0"/>
              <a:t>m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is independent of </a:t>
            </a:r>
            <a:r>
              <a:rPr lang="en-US" i="1" dirty="0" smtClean="0"/>
              <a:t>m</a:t>
            </a:r>
            <a:r>
              <a:rPr lang="en-US" i="1" baseline="-25000" dirty="0" smtClean="0"/>
              <a:t>t+1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 common recommendation for the number of P-Steps to discard is twice the number of iterations it takes the EM algorithm to converge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is Missing Data?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313613" cy="46497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Unobserved data with true population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Nonresponse on sample surveys</a:t>
            </a:r>
          </a:p>
          <a:p>
            <a:pPr lvl="1" eaLnBrk="1" hangingPunct="1">
              <a:lnSpc>
                <a:spcPct val="80000"/>
              </a:lnSpc>
            </a:pPr>
            <a:endParaRPr lang="en-US" sz="250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Attrition in longitudinal studies</a:t>
            </a:r>
          </a:p>
          <a:p>
            <a:pPr lvl="1" eaLnBrk="1" hangingPunct="1">
              <a:lnSpc>
                <a:spcPct val="80000"/>
              </a:lnSpc>
            </a:pPr>
            <a:endParaRPr lang="en-US" sz="250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Un-administered materials in planned missingness designs </a:t>
            </a:r>
          </a:p>
          <a:p>
            <a:pPr lvl="1" eaLnBrk="1" hangingPunct="1">
              <a:lnSpc>
                <a:spcPct val="80000"/>
              </a:lnSpc>
            </a:pPr>
            <a:endParaRPr 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Data lost unintentionally </a:t>
            </a:r>
          </a:p>
          <a:p>
            <a:pPr eaLnBrk="1" hangingPunct="1">
              <a:lnSpc>
                <a:spcPct val="80000"/>
              </a:lnSpc>
            </a:pPr>
            <a:endParaRPr lang="en-US" sz="2500" smtClean="0"/>
          </a:p>
          <a:p>
            <a:pPr eaLnBrk="1" hangingPunct="1">
              <a:lnSpc>
                <a:spcPct val="80000"/>
              </a:lnSpc>
            </a:pPr>
            <a:r>
              <a:rPr lang="en-US" sz="2500" i="1" smtClean="0"/>
              <a:t>Note: </a:t>
            </a:r>
            <a:r>
              <a:rPr lang="en-US" sz="2500" smtClean="0"/>
              <a:t>Not all unobserved data are truly </a:t>
            </a:r>
            <a:r>
              <a:rPr lang="en-US" sz="2500" i="1" smtClean="0"/>
              <a:t>missing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Combining Parameters in MI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All </a:t>
            </a:r>
            <a:r>
              <a:rPr lang="en-US" sz="2500" i="1" smtClean="0"/>
              <a:t>m </a:t>
            </a:r>
            <a:r>
              <a:rPr lang="en-US" sz="2500" smtClean="0"/>
              <a:t>sets of parameters must be combined into a single vector of statistics in order to reach an inferential conclusion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Rubin (1987) developed simple formulae to combine all </a:t>
            </a:r>
            <a:r>
              <a:rPr lang="en-US" sz="2500" i="1" smtClean="0"/>
              <a:t>m </a:t>
            </a:r>
            <a:r>
              <a:rPr lang="en-US" sz="2500" smtClean="0"/>
              <a:t>point estimates and variances into single statistics which can be used for Wald tests or CIs </a:t>
            </a:r>
          </a:p>
          <a:p>
            <a:pPr lvl="1" eaLnBrk="1" hangingPunct="1"/>
            <a:r>
              <a:rPr lang="en-US" sz="2100" smtClean="0"/>
              <a:t>Rubin’s Rules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Rubin's Rules for Point Estimates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aggregate point estimate is simple the mean of all </a:t>
            </a:r>
            <a:r>
              <a:rPr lang="en-US" i="1" smtClean="0"/>
              <a:t>m </a:t>
            </a:r>
            <a:r>
              <a:rPr lang="en-US" smtClean="0"/>
              <a:t>statistics: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819400" y="3200400"/>
          <a:ext cx="3124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965200" imgH="444500" progId="Equation.DSMT4">
                  <p:embed/>
                </p:oleObj>
              </mc:Choice>
              <mc:Fallback>
                <p:oleObj name="Equation" r:id="rId3" imgW="9652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3124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Rubin’s Rules for Variance Components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313613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The variability around    </a:t>
            </a:r>
            <a:r>
              <a:rPr lang="en-US" dirty="0"/>
              <a:t>	</a:t>
            </a:r>
            <a:r>
              <a:rPr lang="en-US" dirty="0" smtClean="0"/>
              <a:t>has two components:</a:t>
            </a:r>
          </a:p>
          <a:p>
            <a:pPr lvl="1" eaLnBrk="1" hangingPunct="1"/>
            <a:r>
              <a:rPr lang="en-US" dirty="0" smtClean="0"/>
              <a:t>Within Imputation Variance: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Between Imputation Variance 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55111"/>
              </p:ext>
            </p:extLst>
          </p:nvPr>
        </p:nvGraphicFramePr>
        <p:xfrm>
          <a:off x="3886200" y="12954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95400"/>
                        <a:ext cx="40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613886"/>
              </p:ext>
            </p:extLst>
          </p:nvPr>
        </p:nvGraphicFramePr>
        <p:xfrm>
          <a:off x="2057400" y="2362200"/>
          <a:ext cx="25908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5" imgW="977476" imgH="444307" progId="Equation.DSMT4">
                  <p:embed/>
                </p:oleObj>
              </mc:Choice>
              <mc:Fallback>
                <p:oleObj name="Equation" r:id="rId5" imgW="977476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25908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22128"/>
              </p:ext>
            </p:extLst>
          </p:nvPr>
        </p:nvGraphicFramePr>
        <p:xfrm>
          <a:off x="1752600" y="4343400"/>
          <a:ext cx="46482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7" imgW="1612900" imgH="444500" progId="Equation.DSMT4">
                  <p:embed/>
                </p:oleObj>
              </mc:Choice>
              <mc:Fallback>
                <p:oleObj name="Equation" r:id="rId7" imgW="16129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46482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Total Variance of MI Estimates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313612" cy="4725987"/>
          </a:xfrm>
        </p:spPr>
        <p:txBody>
          <a:bodyPr/>
          <a:lstStyle/>
          <a:p>
            <a:pPr eaLnBrk="1" hangingPunct="1"/>
            <a:r>
              <a:rPr lang="en-US" dirty="0" smtClean="0"/>
              <a:t>The total variance of the MI estimates is a weighted sum of the between and within imputation variances: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 </a:t>
            </a:r>
            <a:r>
              <a:rPr lang="en-US" i="1" dirty="0" smtClean="0"/>
              <a:t>m</a:t>
            </a:r>
            <a:r>
              <a:rPr lang="en-US" dirty="0" smtClean="0"/>
              <a:t> becomes larger the influence of </a:t>
            </a:r>
            <a:r>
              <a:rPr lang="en-US" i="1" dirty="0" smtClean="0"/>
              <a:t>B</a:t>
            </a:r>
            <a:r>
              <a:rPr lang="en-US" dirty="0" smtClean="0"/>
              <a:t> is weighted downward and </a:t>
            </a:r>
            <a:r>
              <a:rPr lang="en-US" i="1" dirty="0" smtClean="0"/>
              <a:t>T </a:t>
            </a:r>
            <a:r>
              <a:rPr lang="en-US" dirty="0" smtClean="0"/>
              <a:t>becomes smaller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89925"/>
              </p:ext>
            </p:extLst>
          </p:nvPr>
        </p:nvGraphicFramePr>
        <p:xfrm>
          <a:off x="1981200" y="2362200"/>
          <a:ext cx="4038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1155700" imgH="228600" progId="Equation.DSMT4">
                  <p:embed/>
                </p:oleObj>
              </mc:Choice>
              <mc:Fallback>
                <p:oleObj name="Equation" r:id="rId3" imgW="1155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40386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Assumptions of MI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Three assumptions of MI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The probability distribution giving rise to the data is of a specified form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Usually the normal distribution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The missingness mechanism is ignorable</a:t>
            </a:r>
          </a:p>
          <a:p>
            <a:pPr lvl="1" eaLnBrk="1" hangingPunct="1">
              <a:lnSpc>
                <a:spcPct val="90000"/>
              </a:lnSpc>
            </a:pPr>
            <a:endParaRPr lang="en-US" sz="2100" smtClean="0"/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The prior distribution used to inform the initial estimates of </a:t>
            </a:r>
            <a:r>
              <a:rPr lang="el-GR" sz="2100" smtClean="0"/>
              <a:t>θ</a:t>
            </a:r>
            <a:r>
              <a:rPr lang="en-US" sz="2100" smtClean="0"/>
              <a:t> is appropriate</a:t>
            </a:r>
          </a:p>
          <a:p>
            <a:pPr lvl="1" eaLnBrk="1" hangingPunct="1">
              <a:lnSpc>
                <a:spcPct val="90000"/>
              </a:lnSpc>
            </a:pPr>
            <a:endParaRPr lang="en-US" sz="2100" smtClean="0"/>
          </a:p>
          <a:p>
            <a:pPr lvl="1" eaLnBrk="1" hangingPunct="1">
              <a:lnSpc>
                <a:spcPct val="90000"/>
              </a:lnSpc>
            </a:pPr>
            <a:r>
              <a:rPr lang="en-US" sz="2100" i="1" smtClean="0"/>
              <a:t>Note: </a:t>
            </a:r>
            <a:r>
              <a:rPr lang="en-US" sz="2100" smtClean="0"/>
              <a:t>Assumptions 1 &amp; 2 must also be made for ML techniques</a:t>
            </a:r>
            <a:endParaRPr lang="el-GR" sz="2100" i="1" smtClean="0"/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Compare MI to FIML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453460" cy="48672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 MCAR simulation randomly removed Job Performance data (unrelated to anything)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MAR simulation deleted JP data for low IQ (reason for </a:t>
            </a:r>
            <a:r>
              <a:rPr lang="en-US" dirty="0" err="1" smtClean="0"/>
              <a:t>missingness</a:t>
            </a:r>
            <a:r>
              <a:rPr lang="en-US" dirty="0" smtClean="0"/>
              <a:t> included in model)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MNAR deleted JP data for low JP scores (reason for JP </a:t>
            </a:r>
            <a:r>
              <a:rPr lang="en-US" dirty="0" err="1" smtClean="0"/>
              <a:t>missingness</a:t>
            </a:r>
            <a:r>
              <a:rPr lang="en-US" dirty="0" smtClean="0"/>
              <a:t> not recoverable because it is due to JP itself)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60" y="1600200"/>
            <a:ext cx="439514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5638800"/>
            <a:ext cx="1752600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40642" y="5967662"/>
            <a:ext cx="1752600" cy="4331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5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1"/>
          </a:xfrm>
        </p:spPr>
        <p:txBody>
          <a:bodyPr/>
          <a:lstStyle/>
          <a:p>
            <a:r>
              <a:rPr lang="en-US" sz="4400" dirty="0" smtClean="0"/>
              <a:t>Example: Compare FIML to LD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453460" cy="5019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 same simulation, but comparing FIML (which yield the same results as MI) to </a:t>
            </a:r>
            <a:r>
              <a:rPr lang="en-US" dirty="0" err="1" smtClean="0"/>
              <a:t>Listwise</a:t>
            </a:r>
            <a:r>
              <a:rPr lang="en-US" dirty="0" smtClean="0"/>
              <a:t> Deletion (LD)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Whereas FIML/MI yield bias for parameters affected by </a:t>
            </a:r>
            <a:r>
              <a:rPr lang="en-US" dirty="0" err="1" smtClean="0"/>
              <a:t>missingness</a:t>
            </a:r>
            <a:r>
              <a:rPr lang="en-US" dirty="0" smtClean="0"/>
              <a:t> (JP), LD yields bias for all estimates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LD only unbiased for MCAR (most missing data are not MCAR)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199"/>
            <a:ext cx="439080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51871" y="5486400"/>
            <a:ext cx="582329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2003" y="5867400"/>
            <a:ext cx="562197" cy="4331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3593430"/>
            <a:ext cx="600092" cy="10547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24511" y="5253788"/>
            <a:ext cx="600092" cy="10547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Full Information Maximum Likelihood (FIML)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FIML is a maximum likelihood estimator which is robust to the presence of missing data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Calculates an individual loglikelihood for each case in the data frame</a:t>
            </a:r>
          </a:p>
          <a:p>
            <a:pPr lvl="1" eaLnBrk="1" hangingPunct="1"/>
            <a:r>
              <a:rPr lang="en-US" sz="2100" smtClean="0"/>
              <a:t>Allows separate estimation of parameters for every pattern of missingness without the need to address the true population values of </a:t>
            </a:r>
            <a:r>
              <a:rPr lang="en-US" sz="2100" i="1" smtClean="0"/>
              <a:t>Y</a:t>
            </a:r>
            <a:r>
              <a:rPr lang="en-US" sz="2100" i="1" baseline="-25000" smtClean="0"/>
              <a:t>miss</a:t>
            </a:r>
            <a:endParaRPr lang="en-US" sz="2100" baseline="-25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Multivariate Normal PDF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multivariate normal PDF from which FIML derives the joint loglikelihood it maximizes is characterized by the following equation: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371600" y="3733800"/>
          <a:ext cx="66294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3" imgW="2057400" imgH="520700" progId="Equation.DSMT4">
                  <p:embed/>
                </p:oleObj>
              </mc:Choice>
              <mc:Fallback>
                <p:oleObj name="Equation" r:id="rId3" imgW="20574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66294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Casewise Loglikelihood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For each case in the data, the following loglikelihood is computed: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Which becomes the following in the presence of missing data: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450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5073"/>
              </p:ext>
            </p:extLst>
          </p:nvPr>
        </p:nvGraphicFramePr>
        <p:xfrm>
          <a:off x="838200" y="2590800"/>
          <a:ext cx="7315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3086100" imgH="393700" progId="Equation.DSMT4">
                  <p:embed/>
                </p:oleObj>
              </mc:Choice>
              <mc:Fallback>
                <p:oleObj name="Equation" r:id="rId3" imgW="30861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315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/>
          <p:cNvGraphicFramePr>
            <a:graphicFrameLocks noChangeAspect="1"/>
          </p:cNvGraphicFramePr>
          <p:nvPr/>
        </p:nvGraphicFramePr>
        <p:xfrm>
          <a:off x="3022600" y="2273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273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05126"/>
              </p:ext>
            </p:extLst>
          </p:nvPr>
        </p:nvGraphicFramePr>
        <p:xfrm>
          <a:off x="762000" y="4724400"/>
          <a:ext cx="7620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7" imgW="3302000" imgH="393700" progId="Equation.DSMT4">
                  <p:embed/>
                </p:oleObj>
              </mc:Choice>
              <mc:Fallback>
                <p:oleObj name="Equation" r:id="rId7" imgW="33020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620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Patterns of Missing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primary patterns of missing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1) Univariate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2) Monotone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3) Arbitrary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Joint Loglikelihood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Each of the previous casewise loglikelihoods is summed to get: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FIML then maximizes the above equation to reach estimates of </a:t>
            </a:r>
            <a:r>
              <a:rPr lang="el-GR" sz="2400" smtClean="0"/>
              <a:t>μ</a:t>
            </a:r>
            <a:r>
              <a:rPr lang="en-US" sz="2400" smtClean="0"/>
              <a:t> and </a:t>
            </a:r>
            <a:r>
              <a:rPr lang="el-GR" sz="2400" smtClean="0"/>
              <a:t>Σ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597666"/>
              </p:ext>
            </p:extLst>
          </p:nvPr>
        </p:nvGraphicFramePr>
        <p:xfrm>
          <a:off x="838200" y="2819400"/>
          <a:ext cx="7467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3" imgW="3505200" imgH="431800" progId="Equation.DSMT4">
                  <p:embed/>
                </p:oleObj>
              </mc:Choice>
              <mc:Fallback>
                <p:oleObj name="Equation" r:id="rId3" imgW="3505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7467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FIML Continued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Because an individual loglikelihood is calculated for every case, the final joint loglikelihood is based only on </a:t>
            </a:r>
            <a:r>
              <a:rPr lang="en-US" i="1" smtClean="0"/>
              <a:t>Y</a:t>
            </a:r>
            <a:r>
              <a:rPr lang="en-US" i="1" baseline="-25000" smtClean="0"/>
              <a:t>obs</a:t>
            </a:r>
          </a:p>
          <a:p>
            <a:pPr eaLnBrk="1" hangingPunct="1">
              <a:lnSpc>
                <a:spcPct val="90000"/>
              </a:lnSpc>
            </a:pPr>
            <a:endParaRPr lang="en-US" baseline="-250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the estimation of parameters based on only observed information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need to address the true population values of </a:t>
            </a:r>
            <a:r>
              <a:rPr lang="en-US" i="1" smtClean="0"/>
              <a:t>Y</a:t>
            </a:r>
            <a:r>
              <a:rPr lang="en-US" i="1" baseline="-25000" smtClean="0"/>
              <a:t>miss</a:t>
            </a:r>
            <a:endParaRPr lang="en-US" baseline="-25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Inclusive vs. Exclusive Strategies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FIML and MI can be implemented with either an inclusive or an exclusive approach.</a:t>
            </a:r>
          </a:p>
          <a:p>
            <a:pPr lvl="1" eaLnBrk="1" hangingPunct="1"/>
            <a:r>
              <a:rPr lang="en-US" smtClean="0"/>
              <a:t>Inclusive: Including covariates that are correlated with the causes of missingness 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Exclusive: Running either the imputation or analysis models with only the variables of substantive interest included.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Inclusive Approach in MI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inclusive approach in MI entails including fully observed covariates in the imputation model (auxiliary variables).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Increases the predictive power of the regressions used in the I-step</a:t>
            </a:r>
          </a:p>
          <a:p>
            <a:pPr lvl="1" eaLnBrk="1" hangingPunct="1"/>
            <a:endParaRPr lang="en-US" smtClean="0"/>
          </a:p>
          <a:p>
            <a:pPr lvl="2" eaLnBrk="1" hangingPunct="1"/>
            <a:r>
              <a:rPr lang="en-US" smtClean="0"/>
              <a:t>Improves the precision and efficiency of the imputed values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Inclusive Approach in FIML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MI, covariates are added to the model to add information on the true value of the missing information.</a:t>
            </a:r>
          </a:p>
          <a:p>
            <a:pPr lvl="1" eaLnBrk="1" hangingPunct="1"/>
            <a:r>
              <a:rPr lang="en-US" smtClean="0"/>
              <a:t>Auxiliary variables must be included in the analysis model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The Saturated Correlates approach (Graham, 2003) is the most widely recommended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Saturated Correlates Technique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rules to implement in latent variable models:</a:t>
            </a:r>
          </a:p>
          <a:p>
            <a:pPr lvl="1" eaLnBrk="1" hangingPunct="1"/>
            <a:r>
              <a:rPr lang="en-US" smtClean="0"/>
              <a:t>1) Correlate auxiliary variables with manifest predictors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2) Correlate auxiliary variables with the residual terms of manifest indicators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3) Correlate auxiliary variables with other auxiliary variables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 with Calculating Incremental Fit Indices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Incremental fit indices require the comparison of the fitted model to a null model</a:t>
            </a:r>
          </a:p>
          <a:p>
            <a:pPr lvl="1" eaLnBrk="1" hangingPunct="1"/>
            <a:r>
              <a:rPr lang="en-US" smtClean="0"/>
              <a:t>Null model is usually specified as a model with no relationship between the indicators</a:t>
            </a:r>
          </a:p>
          <a:p>
            <a:pPr lvl="2" eaLnBrk="1" hangingPunct="1"/>
            <a:r>
              <a:rPr lang="en-US" smtClean="0"/>
              <a:t>Under the saturated correlates approach this leaves out the auxiliary information from the null model</a:t>
            </a:r>
          </a:p>
          <a:p>
            <a:pPr lvl="3" eaLnBrk="1" hangingPunct="1"/>
            <a:r>
              <a:rPr lang="en-US" smtClean="0"/>
              <a:t>Upwardly biases incremental fit indices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Take-Home Message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313613" cy="50307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Missing data cannot simply be ignored </a:t>
            </a:r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Ad hoc techniques lead to substantial bias in all but the most restrictive of cases</a:t>
            </a:r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Modern missing data techniques recover information very well provided conformity to a few loose assumptions</a:t>
            </a:r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All of the techniques described today are very easily implemented in nearly all common statistical packages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More precisely and efficiently recovered information leads to more valid estimates of parameters, higher statistical power, more valid statistical inferences and better science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Special Thanks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313612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Wei Wu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Todd Little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Kris Preacher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err="1" smtClean="0"/>
              <a:t>Rawni</a:t>
            </a:r>
            <a:r>
              <a:rPr lang="en-US" sz="2500" dirty="0" smtClean="0"/>
              <a:t> Anderson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Waylon Howard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John </a:t>
            </a:r>
            <a:r>
              <a:rPr lang="en-US" sz="2500" dirty="0" err="1" smtClean="0"/>
              <a:t>Geldhof</a:t>
            </a:r>
            <a:r>
              <a:rPr lang="en-US" sz="2500" dirty="0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Univariate</a:t>
            </a:r>
            <a:r>
              <a:rPr lang="en-US" dirty="0" smtClean="0"/>
              <a:t> Pattern of Missing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2400" y="1865313"/>
          <a:ext cx="3428999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2999"/>
              </a:tblGrid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17" name="TextBox 4"/>
          <p:cNvSpPr txBox="1">
            <a:spLocks noChangeArrowheads="1"/>
          </p:cNvSpPr>
          <p:nvPr/>
        </p:nvSpPr>
        <p:spPr bwMode="auto">
          <a:xfrm>
            <a:off x="685800" y="2824163"/>
            <a:ext cx="3200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800"/>
              <a:t>Missingness</a:t>
            </a:r>
          </a:p>
          <a:p>
            <a:pPr>
              <a:buClr>
                <a:schemeClr val="accent1"/>
              </a:buClr>
            </a:pPr>
            <a:r>
              <a:rPr lang="en-US" sz="2800"/>
              <a:t>  occurs on</a:t>
            </a:r>
          </a:p>
          <a:p>
            <a:pPr>
              <a:buClr>
                <a:schemeClr val="accent1"/>
              </a:buClr>
            </a:pPr>
            <a:r>
              <a:rPr lang="en-US" sz="2800"/>
              <a:t>  only a single</a:t>
            </a:r>
          </a:p>
          <a:p>
            <a:pPr>
              <a:buClr>
                <a:schemeClr val="accent1"/>
              </a:buClr>
            </a:pPr>
            <a:r>
              <a:rPr lang="en-US" sz="2800"/>
              <a:t>  variable.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Monotone Pattern of Missing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2400" y="1828800"/>
          <a:ext cx="3730624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56"/>
                <a:gridCol w="932656"/>
                <a:gridCol w="932656"/>
                <a:gridCol w="932656"/>
              </a:tblGrid>
              <a:tr h="434499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T4</a:t>
                      </a:r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52" name="TextBox 4"/>
          <p:cNvSpPr txBox="1">
            <a:spLocks noChangeArrowheads="1"/>
          </p:cNvSpPr>
          <p:nvPr/>
        </p:nvSpPr>
        <p:spPr bwMode="auto">
          <a:xfrm>
            <a:off x="381000" y="2003425"/>
            <a:ext cx="3276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800"/>
              <a:t>PM</a:t>
            </a:r>
            <a:r>
              <a:rPr lang="en-US" sz="2800" baseline="-25000"/>
              <a:t>t+1</a:t>
            </a:r>
            <a:r>
              <a:rPr lang="en-US" sz="2800"/>
              <a:t> ≥ PM</a:t>
            </a:r>
            <a:r>
              <a:rPr lang="en-US" sz="2800" baseline="-25000"/>
              <a:t>t</a:t>
            </a:r>
            <a:endParaRPr lang="en-US" sz="2800"/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endParaRPr lang="en-US" sz="2800"/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800"/>
              <a:t>Most commonly</a:t>
            </a:r>
          </a:p>
          <a:p>
            <a:pPr>
              <a:buClr>
                <a:schemeClr val="accent1"/>
              </a:buClr>
            </a:pPr>
            <a:r>
              <a:rPr lang="en-US" sz="2800"/>
              <a:t>  due to attrition</a:t>
            </a:r>
          </a:p>
          <a:p>
            <a:pPr>
              <a:buClr>
                <a:schemeClr val="accent1"/>
              </a:buClr>
            </a:pPr>
            <a:endParaRPr lang="en-US" sz="2800"/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800"/>
              <a:t>Very common</a:t>
            </a:r>
          </a:p>
          <a:p>
            <a:pPr>
              <a:buClr>
                <a:schemeClr val="accent1"/>
              </a:buClr>
            </a:pPr>
            <a:r>
              <a:rPr lang="en-US" sz="2800"/>
              <a:t>  in longitudinal</a:t>
            </a:r>
          </a:p>
          <a:p>
            <a:pPr>
              <a:buClr>
                <a:schemeClr val="accent1"/>
              </a:buClr>
            </a:pPr>
            <a:r>
              <a:rPr lang="en-US" sz="2800"/>
              <a:t> 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Arbitrary Pattern of Missing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43400" y="1793875"/>
          <a:ext cx="3657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65" name="TextBox 4"/>
          <p:cNvSpPr txBox="1">
            <a:spLocks noChangeArrowheads="1"/>
          </p:cNvSpPr>
          <p:nvPr/>
        </p:nvSpPr>
        <p:spPr bwMode="auto">
          <a:xfrm>
            <a:off x="381000" y="1905000"/>
            <a:ext cx="3810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800"/>
              <a:t>There is no</a:t>
            </a:r>
          </a:p>
          <a:p>
            <a:pPr>
              <a:buClr>
                <a:schemeClr val="accent1"/>
              </a:buClr>
            </a:pPr>
            <a:r>
              <a:rPr lang="en-US" sz="2800"/>
              <a:t>  apparent pattern</a:t>
            </a:r>
          </a:p>
          <a:p>
            <a:pPr>
              <a:buClr>
                <a:schemeClr val="accent1"/>
              </a:buClr>
            </a:pPr>
            <a:r>
              <a:rPr lang="en-US" sz="2800"/>
              <a:t>  to the missing</a:t>
            </a:r>
          </a:p>
          <a:p>
            <a:pPr>
              <a:buClr>
                <a:schemeClr val="accent1"/>
              </a:buClr>
            </a:pPr>
            <a:r>
              <a:rPr lang="en-US" sz="2800"/>
              <a:t>  values.</a:t>
            </a: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endParaRPr lang="en-US" sz="2800"/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800"/>
              <a:t>Probably the most</a:t>
            </a:r>
          </a:p>
          <a:p>
            <a:pPr>
              <a:buClr>
                <a:schemeClr val="accent1"/>
              </a:buClr>
            </a:pPr>
            <a:r>
              <a:rPr lang="en-US" sz="2800"/>
              <a:t>  common</a:t>
            </a:r>
          </a:p>
          <a:p>
            <a:pPr>
              <a:buClr>
                <a:schemeClr val="accent1"/>
              </a:buClr>
            </a:pPr>
            <a:r>
              <a:rPr lang="en-US" sz="2800"/>
              <a:t>  manifestation of</a:t>
            </a:r>
          </a:p>
          <a:p>
            <a:pPr>
              <a:buClr>
                <a:schemeClr val="accent1"/>
              </a:buClr>
            </a:pPr>
            <a:r>
              <a:rPr lang="en-US" sz="2800"/>
              <a:t>  missing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Causes of </a:t>
            </a:r>
            <a:r>
              <a:rPr lang="en-US" dirty="0" err="1" smtClean="0"/>
              <a:t>Missingness</a:t>
            </a:r>
            <a:r>
              <a:rPr lang="en-US" dirty="0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Missing data are missing for a reason</a:t>
            </a:r>
          </a:p>
          <a:p>
            <a:pPr lvl="1" eaLnBrk="1" hangingPunct="1"/>
            <a:r>
              <a:rPr lang="en-US" sz="2100" smtClean="0"/>
              <a:t>The Missing Data Mechanism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Missing Completely at Random (MCAR)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Missing at Random (MAR)</a:t>
            </a:r>
          </a:p>
          <a:p>
            <a:pPr eaLnBrk="1" hangingPunct="1"/>
            <a:endParaRPr lang="en-US" sz="2500" smtClean="0"/>
          </a:p>
          <a:p>
            <a:pPr eaLnBrk="1" hangingPunct="1"/>
            <a:r>
              <a:rPr lang="en-US" sz="2500" smtClean="0"/>
              <a:t>Missing Not at Random (MNAR)</a:t>
            </a:r>
          </a:p>
          <a:p>
            <a:pPr lvl="1" eaLnBrk="1" hangingPunct="1"/>
            <a:endParaRPr lang="en-US" sz="2100" smtClean="0"/>
          </a:p>
          <a:p>
            <a:pPr lvl="1" eaLnBrk="1" hangingPunct="1">
              <a:buFont typeface="Wingdings" pitchFamily="2" charset="2"/>
              <a:buNone/>
            </a:pPr>
            <a:endParaRPr lang="en-US" sz="21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1067</TotalTime>
  <Words>2505</Words>
  <Application>Microsoft Office PowerPoint</Application>
  <PresentationFormat>On-screen Show (4:3)</PresentationFormat>
  <Paragraphs>505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Adjacency</vt:lpstr>
      <vt:lpstr>Equation</vt:lpstr>
      <vt:lpstr>Basics of Modern Missing Data Analysis</vt:lpstr>
      <vt:lpstr>Topics to be Covered</vt:lpstr>
      <vt:lpstr>A Comment on Notation</vt:lpstr>
      <vt:lpstr>What is Missing Data?</vt:lpstr>
      <vt:lpstr>Patterns of Missing</vt:lpstr>
      <vt:lpstr>Univariate Pattern of Missing</vt:lpstr>
      <vt:lpstr>Monotone Pattern of Missing</vt:lpstr>
      <vt:lpstr>Arbitrary Pattern of Missing</vt:lpstr>
      <vt:lpstr>The Causes of Missingness </vt:lpstr>
      <vt:lpstr>Missing Completely at Random</vt:lpstr>
      <vt:lpstr>Missing at Random</vt:lpstr>
      <vt:lpstr>Missing Not at Random </vt:lpstr>
      <vt:lpstr>Ignorability </vt:lpstr>
      <vt:lpstr>Ignorability II</vt:lpstr>
      <vt:lpstr>Ignorability III</vt:lpstr>
      <vt:lpstr>Ad Hoc Techniques</vt:lpstr>
      <vt:lpstr>Listwise &amp; Casewise Deletion </vt:lpstr>
      <vt:lpstr>Mean Substitution</vt:lpstr>
      <vt:lpstr>Regression Imputation</vt:lpstr>
      <vt:lpstr>General Problem with Single Imputation Techniques</vt:lpstr>
      <vt:lpstr>Example</vt:lpstr>
      <vt:lpstr>Example</vt:lpstr>
      <vt:lpstr>Example</vt:lpstr>
      <vt:lpstr>Example</vt:lpstr>
      <vt:lpstr>Modern Missing Data Analysis </vt:lpstr>
      <vt:lpstr>Expectation Maximization (EM)</vt:lpstr>
      <vt:lpstr>Factored complete data PDF</vt:lpstr>
      <vt:lpstr>Expectation (E) Step</vt:lpstr>
      <vt:lpstr>Maximization (M) Step</vt:lpstr>
      <vt:lpstr>EM Continued </vt:lpstr>
      <vt:lpstr>Multiple Imputation</vt:lpstr>
      <vt:lpstr>MI Continued </vt:lpstr>
      <vt:lpstr>Data Augmentation </vt:lpstr>
      <vt:lpstr>Priors for MI</vt:lpstr>
      <vt:lpstr>Imputation (I) Step</vt:lpstr>
      <vt:lpstr>Posterior (P) Step</vt:lpstr>
      <vt:lpstr>P-Step Continued </vt:lpstr>
      <vt:lpstr>Markov Chains</vt:lpstr>
      <vt:lpstr>Independent Draws</vt:lpstr>
      <vt:lpstr>Combining Parameters in MI</vt:lpstr>
      <vt:lpstr>Rubin's Rules for Point Estimates </vt:lpstr>
      <vt:lpstr>Rubin’s Rules for Variance Components</vt:lpstr>
      <vt:lpstr>Total Variance of MI Estimates</vt:lpstr>
      <vt:lpstr> Assumptions of MI</vt:lpstr>
      <vt:lpstr>Example: Compare MI to FIML</vt:lpstr>
      <vt:lpstr>Example: Compare FIML to LD</vt:lpstr>
      <vt:lpstr>Full Information Maximum Likelihood (FIML)</vt:lpstr>
      <vt:lpstr>Multivariate Normal PDF</vt:lpstr>
      <vt:lpstr>Casewise Loglikelihood </vt:lpstr>
      <vt:lpstr>Joint Loglikelihood</vt:lpstr>
      <vt:lpstr>FIML Continued </vt:lpstr>
      <vt:lpstr>Inclusive vs. Exclusive Strategies</vt:lpstr>
      <vt:lpstr>Inclusive Approach in MI</vt:lpstr>
      <vt:lpstr>Inclusive Approach in FIML</vt:lpstr>
      <vt:lpstr>Saturated Correlates Technique </vt:lpstr>
      <vt:lpstr>Problem with Calculating Incremental Fit Indices</vt:lpstr>
      <vt:lpstr>Take-Home Message</vt:lpstr>
      <vt:lpstr>Special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Modern Missing Data Analysis</dc:title>
  <dc:creator>Kyle Lang</dc:creator>
  <cp:lastModifiedBy>Terry</cp:lastModifiedBy>
  <cp:revision>68</cp:revision>
  <dcterms:created xsi:type="dcterms:W3CDTF">2010-09-10T13:36:12Z</dcterms:created>
  <dcterms:modified xsi:type="dcterms:W3CDTF">2012-04-19T19:56:16Z</dcterms:modified>
</cp:coreProperties>
</file>