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80" r:id="rId4"/>
    <p:sldId id="268" r:id="rId5"/>
    <p:sldId id="269" r:id="rId6"/>
    <p:sldId id="270" r:id="rId7"/>
    <p:sldId id="271" r:id="rId8"/>
    <p:sldId id="275" r:id="rId9"/>
    <p:sldId id="272" r:id="rId10"/>
    <p:sldId id="273" r:id="rId11"/>
    <p:sldId id="274" r:id="rId12"/>
    <p:sldId id="278" r:id="rId13"/>
    <p:sldId id="257" r:id="rId14"/>
    <p:sldId id="258" r:id="rId15"/>
    <p:sldId id="259" r:id="rId16"/>
    <p:sldId id="260" r:id="rId17"/>
    <p:sldId id="261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87821"/>
  </p:normalViewPr>
  <p:slideViewPr>
    <p:cSldViewPr>
      <p:cViewPr varScale="1">
        <p:scale>
          <a:sx n="94" d="100"/>
          <a:sy n="94" d="100"/>
        </p:scale>
        <p:origin x="13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72A8C-85FC-44DD-9E1B-F2F7A9B0789A}" type="datetimeFigureOut">
              <a:rPr lang="en-US" smtClean="0"/>
              <a:pPr/>
              <a:t>5/24/17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B1383-0D09-49AB-AA2A-241BF99BF1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23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B1383-0D09-49AB-AA2A-241BF99BF16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91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B1383-0D09-49AB-AA2A-241BF99BF16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0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9F09-ACF0-4512-BC80-2E9750FD97D1}" type="datetimeFigureOut">
              <a:rPr lang="en-US" smtClean="0"/>
              <a:pPr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EABB-8F4B-435E-A1CA-58BB59157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2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9F09-ACF0-4512-BC80-2E9750FD97D1}" type="datetimeFigureOut">
              <a:rPr lang="en-US" smtClean="0"/>
              <a:pPr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EABB-8F4B-435E-A1CA-58BB59157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3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9F09-ACF0-4512-BC80-2E9750FD97D1}" type="datetimeFigureOut">
              <a:rPr lang="en-US" smtClean="0"/>
              <a:pPr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EABB-8F4B-435E-A1CA-58BB59157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3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9F09-ACF0-4512-BC80-2E9750FD97D1}" type="datetimeFigureOut">
              <a:rPr lang="en-US" smtClean="0"/>
              <a:pPr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EABB-8F4B-435E-A1CA-58BB59157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9F09-ACF0-4512-BC80-2E9750FD97D1}" type="datetimeFigureOut">
              <a:rPr lang="en-US" smtClean="0"/>
              <a:pPr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EABB-8F4B-435E-A1CA-58BB59157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5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9F09-ACF0-4512-BC80-2E9750FD97D1}" type="datetimeFigureOut">
              <a:rPr lang="en-US" smtClean="0"/>
              <a:pPr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EABB-8F4B-435E-A1CA-58BB59157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1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9F09-ACF0-4512-BC80-2E9750FD97D1}" type="datetimeFigureOut">
              <a:rPr lang="en-US" smtClean="0"/>
              <a:pPr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EABB-8F4B-435E-A1CA-58BB59157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6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9F09-ACF0-4512-BC80-2E9750FD97D1}" type="datetimeFigureOut">
              <a:rPr lang="en-US" smtClean="0"/>
              <a:pPr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EABB-8F4B-435E-A1CA-58BB59157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1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9F09-ACF0-4512-BC80-2E9750FD97D1}" type="datetimeFigureOut">
              <a:rPr lang="en-US" smtClean="0"/>
              <a:pPr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EABB-8F4B-435E-A1CA-58BB59157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6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9F09-ACF0-4512-BC80-2E9750FD97D1}" type="datetimeFigureOut">
              <a:rPr lang="en-US" smtClean="0"/>
              <a:pPr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EABB-8F4B-435E-A1CA-58BB59157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3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9F09-ACF0-4512-BC80-2E9750FD97D1}" type="datetimeFigureOut">
              <a:rPr lang="en-US" smtClean="0"/>
              <a:pPr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EABB-8F4B-435E-A1CA-58BB59157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59F09-ACF0-4512-BC80-2E9750FD97D1}" type="datetimeFigureOut">
              <a:rPr lang="en-US" smtClean="0"/>
              <a:pPr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8EABB-8F4B-435E-A1CA-58BB59157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3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8580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Ben </a:t>
            </a:r>
            <a:r>
              <a:rPr lang="en-US" dirty="0" smtClean="0"/>
              <a:t>Kite and Terrance Jorgensen</a:t>
            </a:r>
            <a:endParaRPr lang="en-US" dirty="0" smtClean="0"/>
          </a:p>
          <a:p>
            <a:r>
              <a:rPr lang="en-US" dirty="0" smtClean="0"/>
              <a:t>KU CRMDA</a:t>
            </a:r>
          </a:p>
          <a:p>
            <a:r>
              <a:rPr lang="en-US" dirty="0" smtClean="0"/>
              <a:t>2017 </a:t>
            </a:r>
            <a:r>
              <a:rPr lang="en-US" dirty="0" smtClean="0"/>
              <a:t>Stats 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7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Advice </a:t>
            </a:r>
            <a:r>
              <a:rPr lang="en-US" dirty="0"/>
              <a:t>for Monte Carlo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DO </a:t>
            </a:r>
            <a:r>
              <a:rPr lang="en-US" b="1" dirty="0"/>
              <a:t>NOT</a:t>
            </a:r>
            <a:r>
              <a:rPr lang="en-US" dirty="0"/>
              <a:t>:</a:t>
            </a:r>
          </a:p>
          <a:p>
            <a:r>
              <a:rPr lang="en-US" dirty="0" smtClean="0"/>
              <a:t>Think </a:t>
            </a:r>
            <a:r>
              <a:rPr lang="en-US" dirty="0"/>
              <a:t>of the </a:t>
            </a:r>
            <a:r>
              <a:rPr lang="en-US" dirty="0" smtClean="0"/>
              <a:t>Monte Carlo </a:t>
            </a:r>
            <a:r>
              <a:rPr lang="en-US" dirty="0"/>
              <a:t>experiment as “One Giant Sequential Script” of commands</a:t>
            </a:r>
          </a:p>
          <a:p>
            <a:r>
              <a:rPr lang="en-US" dirty="0" smtClean="0"/>
              <a:t>Generate </a:t>
            </a:r>
            <a:r>
              <a:rPr lang="en-US" dirty="0"/>
              <a:t>a massive block of data that needs to be saved and </a:t>
            </a:r>
            <a:r>
              <a:rPr lang="en-US" dirty="0" smtClean="0"/>
              <a:t>re-loaded every time you run a procedure on it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Rather</a:t>
            </a:r>
            <a:r>
              <a:rPr lang="en-US" dirty="0" smtClean="0"/>
              <a:t>, create </a:t>
            </a:r>
            <a:r>
              <a:rPr lang="en-US" dirty="0"/>
              <a:t>a </a:t>
            </a:r>
            <a:r>
              <a:rPr lang="en-US" dirty="0" smtClean="0"/>
              <a:t>function for every action you need to take</a:t>
            </a:r>
          </a:p>
          <a:p>
            <a:r>
              <a:rPr lang="en-US" dirty="0" smtClean="0"/>
              <a:t>Data-generation and -manipulation functions</a:t>
            </a:r>
          </a:p>
          <a:p>
            <a:pPr lvl="1"/>
            <a:r>
              <a:rPr lang="en-US" dirty="0" smtClean="0"/>
              <a:t>Generates data for one “run” of the simulation</a:t>
            </a:r>
          </a:p>
          <a:p>
            <a:pPr lvl="1"/>
            <a:r>
              <a:rPr lang="en-US" dirty="0" smtClean="0"/>
              <a:t>Perturbs the data (impose missingness, etc.)</a:t>
            </a:r>
          </a:p>
          <a:p>
            <a:r>
              <a:rPr lang="en-US" dirty="0" smtClean="0"/>
              <a:t>A function </a:t>
            </a:r>
            <a:r>
              <a:rPr lang="en-US" dirty="0"/>
              <a:t>that accepts 1 data set and analyzes </a:t>
            </a:r>
            <a:r>
              <a:rPr lang="en-US" dirty="0" smtClean="0"/>
              <a:t>it</a:t>
            </a:r>
            <a:endParaRPr lang="en-US" dirty="0"/>
          </a:p>
          <a:p>
            <a:r>
              <a:rPr lang="en-US" dirty="0" smtClean="0"/>
              <a:t>A function that combines the above steps</a:t>
            </a:r>
          </a:p>
          <a:p>
            <a:pPr lvl="1"/>
            <a:r>
              <a:rPr lang="en-US" dirty="0" smtClean="0"/>
              <a:t>Runs one complete replication</a:t>
            </a:r>
            <a:endParaRPr lang="en-US" dirty="0"/>
          </a:p>
          <a:p>
            <a:r>
              <a:rPr lang="en-US" dirty="0" smtClean="0"/>
              <a:t>Functions to harvest </a:t>
            </a:r>
            <a:r>
              <a:rPr lang="en-US" dirty="0"/>
              <a:t>estimates, </a:t>
            </a:r>
            <a:r>
              <a:rPr lang="en-US" dirty="0" smtClean="0"/>
              <a:t>summarize/plot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7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a random sample as a person/case</a:t>
            </a:r>
          </a:p>
          <a:p>
            <a:pPr lvl="1"/>
            <a:r>
              <a:rPr lang="en-US" dirty="0" smtClean="0"/>
              <a:t>Multiple samples in each condition</a:t>
            </a:r>
          </a:p>
          <a:p>
            <a:r>
              <a:rPr lang="en-US" dirty="0" smtClean="0"/>
              <a:t>Between-subjects factors change the data-generating process</a:t>
            </a:r>
          </a:p>
          <a:p>
            <a:pPr lvl="1"/>
            <a:r>
              <a:rPr lang="en-US" dirty="0" smtClean="0"/>
              <a:t>Parameters, distributions, missing data, scales</a:t>
            </a:r>
            <a:endParaRPr lang="en-US" dirty="0"/>
          </a:p>
          <a:p>
            <a:r>
              <a:rPr lang="en-US" dirty="0" smtClean="0"/>
              <a:t>Within-subjects factors analyze the same data using different methods</a:t>
            </a:r>
          </a:p>
          <a:p>
            <a:pPr lvl="1"/>
            <a:r>
              <a:rPr lang="en-US" dirty="0" smtClean="0"/>
              <a:t>Estimation method, with/out covariates, </a:t>
            </a:r>
            <a:r>
              <a:rPr lang="en-US" i="1" dirty="0" smtClean="0"/>
              <a:t>N</a:t>
            </a:r>
            <a:r>
              <a:rPr lang="en-US" dirty="0" smtClean="0"/>
              <a:t>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745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Sampling distributions of… anything!</a:t>
            </a:r>
          </a:p>
          <a:p>
            <a:r>
              <a:rPr lang="en-US" dirty="0" smtClean="0"/>
              <a:t>Consistency, efficiency, normality</a:t>
            </a:r>
          </a:p>
          <a:p>
            <a:r>
              <a:rPr lang="en-US" dirty="0" smtClean="0"/>
              <a:t>Bias in point and </a:t>
            </a:r>
            <a:r>
              <a:rPr lang="en-US" i="1" dirty="0" smtClean="0"/>
              <a:t>SE</a:t>
            </a:r>
            <a:r>
              <a:rPr lang="en-US" dirty="0" smtClean="0"/>
              <a:t> estimates</a:t>
            </a:r>
          </a:p>
          <a:p>
            <a:r>
              <a:rPr lang="en-US" dirty="0" smtClean="0"/>
              <a:t>(Root) mean-squared error</a:t>
            </a:r>
          </a:p>
          <a:p>
            <a:r>
              <a:rPr lang="en-US" dirty="0" smtClean="0"/>
              <a:t>Confidence Interval coverage rates</a:t>
            </a:r>
          </a:p>
          <a:p>
            <a:r>
              <a:rPr lang="en-US" dirty="0" smtClean="0"/>
              <a:t>Rejection rates (alpha, power)</a:t>
            </a:r>
          </a:p>
          <a:p>
            <a:r>
              <a:rPr lang="en-US" dirty="0" smtClean="0"/>
              <a:t>Convergence rates</a:t>
            </a:r>
          </a:p>
          <a:p>
            <a:r>
              <a:rPr lang="en-US" dirty="0" smtClean="0"/>
              <a:t>Model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4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your study to test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Exploratory simulations can get out of hand</a:t>
            </a:r>
          </a:p>
          <a:p>
            <a:r>
              <a:rPr lang="en-US" dirty="0" smtClean="0"/>
              <a:t>Are all conditions necessary to test your hypotheses?</a:t>
            </a:r>
          </a:p>
          <a:p>
            <a:pPr lvl="1"/>
            <a:r>
              <a:rPr lang="en-US" dirty="0" smtClean="0"/>
              <a:t>Consider how factors are expected to affect outcomes of interest, including interactions</a:t>
            </a:r>
          </a:p>
          <a:p>
            <a:r>
              <a:rPr lang="en-US" dirty="0" smtClean="0"/>
              <a:t>If exploring potential effects, try 2 levels of each variable (2</a:t>
            </a:r>
            <a:r>
              <a:rPr lang="en-US" i="1" baseline="30000" dirty="0" smtClean="0"/>
              <a:t>k</a:t>
            </a:r>
            <a:r>
              <a:rPr lang="en-US" dirty="0" smtClean="0"/>
              <a:t>) for pilot study</a:t>
            </a:r>
          </a:p>
          <a:p>
            <a:pPr lvl="1"/>
            <a:r>
              <a:rPr lang="en-US" dirty="0" smtClean="0"/>
              <a:t>Detect interactions</a:t>
            </a:r>
            <a:r>
              <a:rPr lang="en-US" dirty="0"/>
              <a:t> </a:t>
            </a:r>
            <a:r>
              <a:rPr lang="en-US" dirty="0" smtClean="0"/>
              <a:t>(use </a:t>
            </a:r>
            <a:r>
              <a:rPr lang="el-GR" dirty="0" smtClean="0"/>
              <a:t>η</a:t>
            </a:r>
            <a:r>
              <a:rPr lang="en-US" baseline="30000" dirty="0" smtClean="0"/>
              <a:t>2</a:t>
            </a:r>
            <a:r>
              <a:rPr lang="en-US" dirty="0" smtClean="0"/>
              <a:t>/</a:t>
            </a:r>
            <a:r>
              <a:rPr lang="en-US" i="1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, not </a:t>
            </a:r>
            <a:r>
              <a:rPr lang="en-US" i="1" dirty="0" smtClean="0"/>
              <a:t>p</a:t>
            </a:r>
            <a:r>
              <a:rPr lang="en-US" dirty="0" smtClean="0"/>
              <a:t> value)</a:t>
            </a:r>
          </a:p>
          <a:p>
            <a:pPr lvl="1"/>
            <a:r>
              <a:rPr lang="en-US" dirty="0" smtClean="0"/>
              <a:t>Confound higher-order ones to reduce conditions</a:t>
            </a:r>
          </a:p>
          <a:p>
            <a:pPr lvl="1"/>
            <a:r>
              <a:rPr lang="en-US" dirty="0" smtClean="0"/>
              <a:t>Add levels to detect nonlinear effects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7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down a recipe for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Writing syntax can be daunting, so start with plain language</a:t>
            </a:r>
          </a:p>
          <a:p>
            <a:r>
              <a:rPr lang="en-US" dirty="0" smtClean="0"/>
              <a:t>Ingredients</a:t>
            </a:r>
          </a:p>
          <a:p>
            <a:pPr lvl="1"/>
            <a:r>
              <a:rPr lang="en-US" dirty="0" smtClean="0"/>
              <a:t>Characteristics of your population(s)</a:t>
            </a:r>
          </a:p>
          <a:p>
            <a:pPr lvl="1"/>
            <a:r>
              <a:rPr lang="en-US" dirty="0" smtClean="0"/>
              <a:t>Manipulated factors, outcomes of interest</a:t>
            </a:r>
          </a:p>
          <a:p>
            <a:r>
              <a:rPr lang="en-US" dirty="0" smtClean="0"/>
              <a:t>Write down steps from beginning to end</a:t>
            </a:r>
          </a:p>
          <a:p>
            <a:pPr lvl="1"/>
            <a:r>
              <a:rPr lang="en-US" dirty="0" smtClean="0"/>
              <a:t>Can start broad, move to specific</a:t>
            </a:r>
          </a:p>
          <a:p>
            <a:pPr lvl="1"/>
            <a:r>
              <a:rPr lang="en-US" dirty="0" smtClean="0"/>
              <a:t>Ultimately, easier to translate to R, C, Fortran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4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Reduction </a:t>
            </a:r>
            <a:r>
              <a:rPr lang="en-US" dirty="0"/>
              <a:t>T</a:t>
            </a:r>
            <a:r>
              <a:rPr lang="en-US" dirty="0" smtClean="0"/>
              <a:t>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Save time and computing power, as well as reduce the amount of noise in your results</a:t>
            </a:r>
          </a:p>
          <a:p>
            <a:r>
              <a:rPr lang="en-US" dirty="0" smtClean="0"/>
              <a:t>When is it necessary to draw new samples?</a:t>
            </a:r>
          </a:p>
          <a:p>
            <a:pPr lvl="1"/>
            <a:r>
              <a:rPr lang="en-US" dirty="0" smtClean="0"/>
              <a:t>NOT for factors like sample size, different estimators, prior variance, competing models</a:t>
            </a:r>
            <a:endParaRPr lang="en-US" dirty="0"/>
          </a:p>
          <a:p>
            <a:pPr lvl="1"/>
            <a:r>
              <a:rPr lang="en-US" dirty="0" smtClean="0"/>
              <a:t>Typically, ONLY when the population differs (e.g., normal/</a:t>
            </a:r>
            <a:r>
              <a:rPr lang="en-US" dirty="0" err="1" smtClean="0"/>
              <a:t>nonnormal</a:t>
            </a:r>
            <a:r>
              <a:rPr lang="en-US" dirty="0" smtClean="0"/>
              <a:t> data), or the factor reflects an aspect of design that changes characteristics of the data (e.g., number of response categories)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Reduction </a:t>
            </a:r>
            <a:r>
              <a:rPr lang="en-US" dirty="0"/>
              <a:t>T</a:t>
            </a:r>
            <a:r>
              <a:rPr lang="en-US" dirty="0" smtClean="0"/>
              <a:t>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sample size, etc., to be within-sample (or within-replication) factors</a:t>
            </a:r>
          </a:p>
          <a:p>
            <a:pPr lvl="1"/>
            <a:r>
              <a:rPr lang="en-US" dirty="0" smtClean="0"/>
              <a:t>Recycle same seeds, or better yet, perform all analyses/conditions on the data the one time is generated</a:t>
            </a:r>
          </a:p>
          <a:p>
            <a:pPr lvl="1"/>
            <a:r>
              <a:rPr lang="en-US" dirty="0" smtClean="0"/>
              <a:t>Generate largest </a:t>
            </a:r>
            <a:r>
              <a:rPr lang="en-US" i="1" dirty="0" smtClean="0"/>
              <a:t>N</a:t>
            </a:r>
            <a:r>
              <a:rPr lang="en-US" dirty="0" smtClean="0"/>
              <a:t>, then take first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j</a:t>
            </a:r>
            <a:r>
              <a:rPr lang="en-US" dirty="0" smtClean="0"/>
              <a:t> from sample</a:t>
            </a:r>
          </a:p>
          <a:p>
            <a:r>
              <a:rPr lang="en-US" dirty="0" smtClean="0"/>
              <a:t>Repeat this for # of replications, within each cell of between-replication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Carefully consider outcomes of interest</a:t>
            </a:r>
          </a:p>
          <a:p>
            <a:pPr lvl="1"/>
            <a:r>
              <a:rPr lang="en-US" dirty="0" smtClean="0"/>
              <a:t>Have testable hypotheses/predictions</a:t>
            </a:r>
          </a:p>
          <a:p>
            <a:pPr lvl="1"/>
            <a:r>
              <a:rPr lang="en-US" dirty="0" smtClean="0"/>
              <a:t>In each replication, save the output you intend to investigate, in a way that makes it easy to analyze</a:t>
            </a:r>
          </a:p>
          <a:p>
            <a:r>
              <a:rPr lang="en-US" dirty="0" smtClean="0"/>
              <a:t>Picture your analysis of results ahead of time</a:t>
            </a:r>
          </a:p>
          <a:p>
            <a:pPr lvl="1"/>
            <a:r>
              <a:rPr lang="en-US" dirty="0" smtClean="0"/>
              <a:t>Perhaps make up data in a spreadsheet that mimics the format of your results</a:t>
            </a:r>
          </a:p>
          <a:p>
            <a:pPr lvl="1"/>
            <a:r>
              <a:rPr lang="en-US" dirty="0" smtClean="0"/>
              <a:t>Could help your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7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R, the package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portableParallelSeeds</a:t>
            </a:r>
            <a:r>
              <a:rPr lang="en-US" dirty="0" smtClean="0"/>
              <a:t> allows you to exercise great control of replicability using random seed-states</a:t>
            </a:r>
          </a:p>
          <a:p>
            <a:pPr lvl="1"/>
            <a:r>
              <a:rPr lang="en-US" dirty="0"/>
              <a:t>Developed by Paul Johnson</a:t>
            </a:r>
          </a:p>
          <a:p>
            <a:pPr lvl="1"/>
            <a:r>
              <a:rPr lang="en-US" dirty="0" smtClean="0"/>
              <a:t>Run this syntax to install and find help files:</a:t>
            </a:r>
          </a:p>
          <a:p>
            <a:pPr lvl="1"/>
            <a:endParaRPr lang="en-US" dirty="0" smtClean="0"/>
          </a:p>
          <a:p>
            <a:pPr marL="914400" indent="-45720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portableParallelSeeds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repos = "http://rweb.quant.ku.edu/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kran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type = "source")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998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concept of Monte Carlo</a:t>
            </a:r>
          </a:p>
          <a:p>
            <a:r>
              <a:rPr lang="en-US" dirty="0" smtClean="0"/>
              <a:t>Examples in R</a:t>
            </a:r>
          </a:p>
          <a:p>
            <a:r>
              <a:rPr lang="en-US" dirty="0" smtClean="0"/>
              <a:t>Tips and tricks</a:t>
            </a:r>
          </a:p>
          <a:p>
            <a:r>
              <a:rPr lang="en-US" dirty="0" smtClean="0"/>
              <a:t>Break for lunch (12:00-1:30)</a:t>
            </a:r>
          </a:p>
          <a:p>
            <a:r>
              <a:rPr lang="en-US" dirty="0" smtClean="0"/>
              <a:t>Discussion of power analysis</a:t>
            </a:r>
          </a:p>
          <a:p>
            <a:r>
              <a:rPr lang="en-US" dirty="0" smtClean="0"/>
              <a:t>Examples in R</a:t>
            </a:r>
          </a:p>
          <a:p>
            <a:r>
              <a:rPr lang="en-US" dirty="0" smtClean="0"/>
              <a:t>Questions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 Kite</a:t>
            </a:r>
          </a:p>
          <a:p>
            <a:endParaRPr lang="en-US" dirty="0" smtClean="0"/>
          </a:p>
          <a:p>
            <a:r>
              <a:rPr lang="en-US" dirty="0" smtClean="0"/>
              <a:t>CRMDA Assistant Researcher</a:t>
            </a:r>
          </a:p>
          <a:p>
            <a:endParaRPr lang="en-US" dirty="0" smtClean="0"/>
          </a:p>
          <a:p>
            <a:r>
              <a:rPr lang="en-US" dirty="0" smtClean="0"/>
              <a:t>Quantitative </a:t>
            </a:r>
            <a:r>
              <a:rPr lang="en-US" dirty="0" smtClean="0"/>
              <a:t>Psychology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Four years of simulation research experience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Monte Carlo Simulation?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Anything </a:t>
            </a:r>
            <a:r>
              <a:rPr lang="en-US" dirty="0"/>
              <a:t>that involves generating random data in a parameter </a:t>
            </a:r>
            <a:r>
              <a:rPr lang="en-US" dirty="0" smtClean="0"/>
              <a:t>space</a:t>
            </a:r>
          </a:p>
          <a:p>
            <a:endParaRPr lang="en-US" dirty="0"/>
          </a:p>
          <a:p>
            <a:r>
              <a:rPr lang="en-US" dirty="0" smtClean="0"/>
              <a:t>Simulating </a:t>
            </a:r>
            <a:r>
              <a:rPr lang="en-US" i="1" dirty="0"/>
              <a:t>data</a:t>
            </a:r>
            <a:r>
              <a:rPr lang="en-US" dirty="0"/>
              <a:t> from a known </a:t>
            </a:r>
            <a:r>
              <a:rPr lang="en-US" i="1" dirty="0"/>
              <a:t>parameter</a:t>
            </a:r>
            <a:r>
              <a:rPr lang="en-US" dirty="0"/>
              <a:t> space that we </a:t>
            </a:r>
            <a:r>
              <a:rPr lang="en-US" dirty="0" smtClean="0"/>
              <a:t>specify</a:t>
            </a:r>
          </a:p>
          <a:p>
            <a:endParaRPr lang="en-US" dirty="0" smtClean="0"/>
          </a:p>
          <a:p>
            <a:r>
              <a:rPr lang="en-US" dirty="0" smtClean="0"/>
              <a:t>Read Johnson’s (2013) “Monte Carlo Analysis in Academic Research” for history and applications</a:t>
            </a:r>
          </a:p>
          <a:p>
            <a:pPr lvl="1"/>
            <a:r>
              <a:rPr lang="en-US" sz="2200" dirty="0" smtClean="0"/>
              <a:t>doi:10.1093/</a:t>
            </a:r>
            <a:r>
              <a:rPr lang="en-US" sz="2200" dirty="0" err="1" smtClean="0"/>
              <a:t>oxfordhb</a:t>
            </a:r>
            <a:r>
              <a:rPr lang="en-US" sz="2200" dirty="0" smtClean="0"/>
              <a:t>/9780199934874.013.0022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6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Monte Carlo Simulation?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a statistical procedure (e.g., a </a:t>
            </a:r>
            <a:r>
              <a:rPr lang="en-US" i="1" dirty="0" smtClean="0"/>
              <a:t>t</a:t>
            </a:r>
            <a:r>
              <a:rPr lang="en-US" dirty="0"/>
              <a:t> </a:t>
            </a:r>
            <a:r>
              <a:rPr lang="en-US" dirty="0" smtClean="0"/>
              <a:t>test) that receives data and returns a result</a:t>
            </a:r>
          </a:p>
          <a:p>
            <a:pPr lvl="1"/>
            <a:r>
              <a:rPr lang="en-US" dirty="0" smtClean="0"/>
              <a:t>i.e., parameter estimates, sample statistics</a:t>
            </a:r>
          </a:p>
          <a:p>
            <a:r>
              <a:rPr lang="en-US" dirty="0" smtClean="0"/>
              <a:t>Presumably there is a “true” population value that the estimate is supposed to represent</a:t>
            </a:r>
          </a:p>
          <a:p>
            <a:pPr lvl="1"/>
            <a:r>
              <a:rPr lang="en-US" dirty="0" smtClean="0"/>
              <a:t>Does the procedure yield good estimates of the true parameters?</a:t>
            </a:r>
          </a:p>
          <a:p>
            <a:pPr lvl="1"/>
            <a:r>
              <a:rPr lang="en-US" dirty="0" smtClean="0"/>
              <a:t>Is the sampling distribution of the estimates normal, symmetric, consistent, etc.?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4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Monte Carlo Simulation?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a population (i.e., a set of parameters), then draw random samples from it</a:t>
            </a:r>
          </a:p>
          <a:p>
            <a:pPr lvl="1"/>
            <a:r>
              <a:rPr lang="en-US" dirty="0" smtClean="0"/>
              <a:t>A population is a data-generating process</a:t>
            </a:r>
          </a:p>
          <a:p>
            <a:r>
              <a:rPr lang="en-US" dirty="0" smtClean="0"/>
              <a:t>Apply the procedure to each sample</a:t>
            </a:r>
          </a:p>
          <a:p>
            <a:pPr lvl="1"/>
            <a:r>
              <a:rPr lang="en-US" dirty="0" smtClean="0"/>
              <a:t>Save estimates, tests, </a:t>
            </a:r>
            <a:r>
              <a:rPr lang="en-US" i="1" dirty="0" smtClean="0"/>
              <a:t>p</a:t>
            </a:r>
            <a:r>
              <a:rPr lang="en-US" dirty="0"/>
              <a:t>-</a:t>
            </a:r>
            <a:r>
              <a:rPr lang="en-US" dirty="0" smtClean="0"/>
              <a:t>values, etc.</a:t>
            </a:r>
          </a:p>
          <a:p>
            <a:r>
              <a:rPr lang="en-US" dirty="0" smtClean="0"/>
              <a:t>Evaluate the procedure</a:t>
            </a:r>
          </a:p>
          <a:p>
            <a:pPr lvl="1"/>
            <a:r>
              <a:rPr lang="en-US" dirty="0" smtClean="0"/>
              <a:t>Compare stats to parameters, check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0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a </a:t>
            </a:r>
            <a:r>
              <a:rPr lang="en-US" dirty="0"/>
              <a:t>Monte Carlo </a:t>
            </a:r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Check that a procedure behaves as expected</a:t>
            </a:r>
          </a:p>
          <a:p>
            <a:pPr lvl="1"/>
            <a:r>
              <a:rPr lang="en-US" dirty="0" smtClean="0"/>
              <a:t>Nominal Type I error rates, unbiased estimates…</a:t>
            </a:r>
          </a:p>
          <a:p>
            <a:r>
              <a:rPr lang="en-US" dirty="0" smtClean="0"/>
              <a:t>See how a procedure behaves when assumptions are violated</a:t>
            </a:r>
          </a:p>
          <a:p>
            <a:pPr lvl="1"/>
            <a:r>
              <a:rPr lang="en-US" dirty="0" smtClean="0"/>
              <a:t>Inflated Type I error rates?  Robust if minor? </a:t>
            </a:r>
            <a:r>
              <a:rPr lang="en-US" dirty="0"/>
              <a:t> </a:t>
            </a:r>
            <a:r>
              <a:rPr lang="en-US" dirty="0" smtClean="0"/>
              <a:t>Effects of missing data?  Effect of sample size?</a:t>
            </a:r>
          </a:p>
          <a:p>
            <a:r>
              <a:rPr lang="en-US" dirty="0" smtClean="0"/>
              <a:t> Compare 2 procedures</a:t>
            </a:r>
          </a:p>
          <a:p>
            <a:pPr lvl="1"/>
            <a:r>
              <a:rPr lang="en-US" dirty="0" smtClean="0"/>
              <a:t>OLS v. WLS; LGCM v. MLM</a:t>
            </a:r>
          </a:p>
          <a:p>
            <a:r>
              <a:rPr lang="en-US" dirty="0" smtClean="0"/>
              <a:t>Power analysis</a:t>
            </a:r>
          </a:p>
        </p:txBody>
      </p:sp>
    </p:spTree>
    <p:extLst>
      <p:ext uri="{BB962C8B-B14F-4D97-AF65-F5344CB8AC3E}">
        <p14:creationId xmlns:p14="http://schemas.microsoft.com/office/powerpoint/2010/main" val="113358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Replicating a Random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We must be able to </a:t>
            </a:r>
            <a:r>
              <a:rPr lang="en-US" dirty="0"/>
              <a:t>regenerate results </a:t>
            </a:r>
            <a:r>
              <a:rPr lang="en-US" dirty="0" smtClean="0"/>
              <a:t>exactly without saving each data set</a:t>
            </a:r>
            <a:endParaRPr lang="en-US" dirty="0"/>
          </a:p>
          <a:p>
            <a:r>
              <a:rPr lang="en-US" dirty="0" smtClean="0"/>
              <a:t>Pseudorandom number generator (PRNG)</a:t>
            </a:r>
          </a:p>
          <a:p>
            <a:pPr lvl="1"/>
            <a:r>
              <a:rPr lang="en-US" dirty="0" smtClean="0"/>
              <a:t>Algorithm that </a:t>
            </a:r>
            <a:r>
              <a:rPr lang="en-US" dirty="0"/>
              <a:t>generates seemingly random streams of </a:t>
            </a:r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The “random” numbers you get depend on a random “state” characterized by a “seed”</a:t>
            </a:r>
          </a:p>
          <a:p>
            <a:pPr lvl="2"/>
            <a:r>
              <a:rPr lang="en-US" dirty="0" smtClean="0"/>
              <a:t>Seed can typically be specified using a single integer</a:t>
            </a:r>
          </a:p>
          <a:p>
            <a:pPr lvl="2"/>
            <a:r>
              <a:rPr lang="en-US" dirty="0" smtClean="0"/>
              <a:t>Setting the seed allows you to replicate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4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</a:t>
            </a:r>
            <a:r>
              <a:rPr lang="en-US" dirty="0" smtClean="0"/>
              <a:t>Generate Random Numbers </a:t>
            </a:r>
            <a:r>
              <a:rPr lang="en-US" dirty="0"/>
              <a:t>in 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open our R syntax and get started. </a:t>
            </a:r>
            <a:r>
              <a:rPr lang="en-US" dirty="0" smtClean="0"/>
              <a:t> Here </a:t>
            </a:r>
            <a:r>
              <a:rPr lang="en-US" dirty="0"/>
              <a:t>is an outline of today's topics/tasks:</a:t>
            </a:r>
          </a:p>
          <a:p>
            <a:r>
              <a:rPr lang="en-US" dirty="0" smtClean="0"/>
              <a:t>Generate </a:t>
            </a:r>
            <a:r>
              <a:rPr lang="en-US" dirty="0"/>
              <a:t>some simple (pseudo)random numbers</a:t>
            </a:r>
          </a:p>
          <a:p>
            <a:r>
              <a:rPr lang="en-US" dirty="0" smtClean="0"/>
              <a:t>Generate </a:t>
            </a:r>
            <a:r>
              <a:rPr lang="en-US" dirty="0"/>
              <a:t>random samples of </a:t>
            </a:r>
            <a:r>
              <a:rPr lang="en-US"/>
              <a:t>data </a:t>
            </a:r>
            <a:r>
              <a:rPr lang="en-US" smtClean="0"/>
              <a:t>using </a:t>
            </a:r>
            <a:r>
              <a:rPr lang="en-US" dirty="0"/>
              <a:t>population parameters</a:t>
            </a:r>
          </a:p>
          <a:p>
            <a:r>
              <a:rPr lang="en-US" dirty="0" smtClean="0"/>
              <a:t>Design </a:t>
            </a:r>
            <a:r>
              <a:rPr lang="en-US" dirty="0"/>
              <a:t>a small-scale Monte Carlo study</a:t>
            </a:r>
          </a:p>
          <a:p>
            <a:pPr lvl="1"/>
            <a:r>
              <a:rPr lang="en-US" dirty="0" smtClean="0"/>
              <a:t>How are Type I errors affected </a:t>
            </a:r>
            <a:r>
              <a:rPr lang="en-US" dirty="0"/>
              <a:t>by </a:t>
            </a:r>
            <a:r>
              <a:rPr lang="en-US" dirty="0" smtClean="0"/>
              <a:t>between-group differences in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 smtClean="0"/>
              <a:t>SD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2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10720</TotalTime>
  <Words>992</Words>
  <Application>Microsoft Macintosh PowerPoint</Application>
  <PresentationFormat>On-screen Show (4:3)</PresentationFormat>
  <Paragraphs>131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Courier New</vt:lpstr>
      <vt:lpstr>Arial</vt:lpstr>
      <vt:lpstr>Office Theme</vt:lpstr>
      <vt:lpstr>Monte Carlo Simulation</vt:lpstr>
      <vt:lpstr>Agenda</vt:lpstr>
      <vt:lpstr>About me</vt:lpstr>
      <vt:lpstr>What Is a Monte Carlo Simulation?</vt:lpstr>
      <vt:lpstr>What Is a Monte Carlo Simulation?</vt:lpstr>
      <vt:lpstr>What Is a Monte Carlo Simulation?</vt:lpstr>
      <vt:lpstr>Goals of a Monte Carlo Simulation</vt:lpstr>
      <vt:lpstr>Replicating a Random Process</vt:lpstr>
      <vt:lpstr>Let’s Generate Random Numbers in R!</vt:lpstr>
      <vt:lpstr>Advice for Monte Carlo Designs</vt:lpstr>
      <vt:lpstr>Monte Carlo Designs</vt:lpstr>
      <vt:lpstr>Monte Carlo Outcomes</vt:lpstr>
      <vt:lpstr>Design your study to test hypotheses</vt:lpstr>
      <vt:lpstr>Write down a recipe for your code</vt:lpstr>
      <vt:lpstr>Variance Reduction Techniques</vt:lpstr>
      <vt:lpstr>Variance Reduction Techniques</vt:lpstr>
      <vt:lpstr>Analysis Plan</vt:lpstr>
      <vt:lpstr>Useful Tools</vt:lpstr>
    </vt:vector>
  </TitlesOfParts>
  <Company>University of Kansas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Simulations</dc:title>
  <dc:creator>tdj</dc:creator>
  <cp:lastModifiedBy>Microsoft Office User</cp:lastModifiedBy>
  <cp:revision>49</cp:revision>
  <dcterms:created xsi:type="dcterms:W3CDTF">2016-05-24T23:53:14Z</dcterms:created>
  <dcterms:modified xsi:type="dcterms:W3CDTF">2017-05-25T13:50:32Z</dcterms:modified>
</cp:coreProperties>
</file>