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90" r:id="rId3"/>
    <p:sldId id="282" r:id="rId4"/>
    <p:sldId id="276" r:id="rId5"/>
    <p:sldId id="286" r:id="rId6"/>
    <p:sldId id="291" r:id="rId7"/>
    <p:sldId id="279" r:id="rId8"/>
    <p:sldId id="280" r:id="rId9"/>
    <p:sldId id="281" r:id="rId10"/>
    <p:sldId id="289" r:id="rId11"/>
    <p:sldId id="295" r:id="rId12"/>
    <p:sldId id="293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90D4-DE84-44C1-AB87-9861EB6F1B52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A39A5-E4D7-4671-989B-DFF963526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39A5-E4D7-4671-989B-DFF96352613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6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9F09-ACF0-4512-BC80-2E9750FD97D1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EABB-8F4B-435E-A1CA-58BB59157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power.hhu.de/en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power.psychstat.org/wiki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s.ox.ac.uk/~snijders/multilevel.htm#progPINT" TargetMode="External"/><Relationship Id="rId3" Type="http://schemas.openxmlformats.org/officeDocument/2006/relationships/hyperlink" Target="http://www.bristol.ac.uk/cmm/software/mlpowsi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mda.ku.edu/kuant-guid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/>
              <a:t>Ben </a:t>
            </a:r>
            <a:r>
              <a:rPr lang="en-US" dirty="0" smtClean="0"/>
              <a:t>Kite and Terrance Jorgensen</a:t>
            </a:r>
            <a:endParaRPr lang="en-US" dirty="0" smtClean="0"/>
          </a:p>
          <a:p>
            <a:r>
              <a:rPr lang="en-US" dirty="0" smtClean="0"/>
              <a:t>KU CRMDA</a:t>
            </a:r>
          </a:p>
          <a:p>
            <a:r>
              <a:rPr lang="en-US" dirty="0" smtClean="0"/>
              <a:t>2017 </a:t>
            </a:r>
            <a:r>
              <a:rPr lang="en-US" dirty="0" smtClean="0"/>
              <a:t>Stats 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Power Analysis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G*Power (</a:t>
            </a:r>
            <a:r>
              <a:rPr lang="en-US" sz="2800" dirty="0">
                <a:hlinkClick r:id="rId2"/>
              </a:rPr>
              <a:t>http://www.gpower.hhu.de/en.html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Linear Models (regression, correlation, </a:t>
            </a:r>
            <a:r>
              <a:rPr lang="en-US" i="1" dirty="0" smtClean="0"/>
              <a:t>t</a:t>
            </a:r>
            <a:r>
              <a:rPr lang="en-US" dirty="0" smtClean="0"/>
              <a:t> test, ANOVA, ANCOVA, MANOVA, MANCOVA)</a:t>
            </a:r>
            <a:endParaRPr lang="en-US" i="1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ome generalized linear models (Poisson or logistic regression)</a:t>
            </a:r>
          </a:p>
          <a:p>
            <a:pPr lvl="1"/>
            <a:r>
              <a:rPr lang="en-US" dirty="0" smtClean="0"/>
              <a:t>Contingency tables (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McNemar’s</a:t>
            </a:r>
            <a:r>
              <a:rPr lang="en-US" dirty="0" smtClean="0"/>
              <a:t> test)</a:t>
            </a:r>
          </a:p>
          <a:p>
            <a:pPr lvl="1"/>
            <a:r>
              <a:rPr lang="en-US" dirty="0" smtClean="0"/>
              <a:t>Proportion tests</a:t>
            </a:r>
          </a:p>
          <a:p>
            <a:pPr lvl="1"/>
            <a:r>
              <a:rPr lang="en-US" dirty="0" smtClean="0"/>
              <a:t>The user’s manual on the website is easy to read (lot’s of pictures and easy instructions)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Power Analysis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WebPower</a:t>
            </a:r>
            <a:r>
              <a:rPr lang="en-US" dirty="0" smtClean="0"/>
              <a:t> (</a:t>
            </a:r>
            <a:r>
              <a:rPr lang="en-US" sz="2400" dirty="0" smtClean="0">
                <a:hlinkClick r:id="rId2"/>
              </a:rPr>
              <a:t>http://webpower.psychstat.org/wiki/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Correlation, regression</a:t>
            </a:r>
          </a:p>
          <a:p>
            <a:pPr lvl="1"/>
            <a:r>
              <a:rPr lang="en-US" dirty="0" smtClean="0"/>
              <a:t>Proportion/Mean differences</a:t>
            </a:r>
          </a:p>
          <a:p>
            <a:pPr lvl="1"/>
            <a:r>
              <a:rPr lang="en-US" dirty="0" smtClean="0"/>
              <a:t>Mediation</a:t>
            </a:r>
          </a:p>
          <a:p>
            <a:pPr lvl="1"/>
            <a:r>
              <a:rPr lang="en-US" dirty="0" smtClean="0"/>
              <a:t>Multilevel and Longitudinal modeling</a:t>
            </a:r>
          </a:p>
          <a:p>
            <a:pPr lvl="1"/>
            <a:r>
              <a:rPr lang="en-US" dirty="0" smtClean="0"/>
              <a:t>Structural equation modeling</a:t>
            </a:r>
          </a:p>
          <a:p>
            <a:pPr lvl="1"/>
            <a:r>
              <a:rPr lang="en-US" dirty="0" smtClean="0"/>
              <a:t>Fairly new, may have bugs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Power </a:t>
            </a:r>
            <a:r>
              <a:rPr lang="en-US" dirty="0"/>
              <a:t>Analysis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Multilevel Modeling power analysis software</a:t>
            </a:r>
          </a:p>
          <a:p>
            <a:pPr lvl="1"/>
            <a:r>
              <a:rPr lang="en-US" dirty="0" smtClean="0"/>
              <a:t>PINT </a:t>
            </a:r>
            <a:r>
              <a:rPr lang="en-US" dirty="0"/>
              <a:t>(</a:t>
            </a:r>
            <a:r>
              <a:rPr lang="en-US" sz="1600" dirty="0">
                <a:hlinkClick r:id="rId2"/>
              </a:rPr>
              <a:t>http://www.stats.ox.ac.uk/~</a:t>
            </a:r>
            <a:r>
              <a:rPr lang="en-US" sz="1600" dirty="0" smtClean="0">
                <a:hlinkClick r:id="rId2"/>
              </a:rPr>
              <a:t>snijders/multilevel.htm#progPINT</a:t>
            </a:r>
            <a:r>
              <a:rPr lang="en-US" dirty="0" smtClean="0"/>
              <a:t>)</a:t>
            </a:r>
            <a:endParaRPr lang="en-US" i="1" dirty="0" smtClean="0"/>
          </a:p>
          <a:p>
            <a:pPr lvl="2"/>
            <a:r>
              <a:rPr lang="en-US" dirty="0" smtClean="0"/>
              <a:t>Uses analytical approximation, 2-level models only</a:t>
            </a:r>
          </a:p>
          <a:p>
            <a:pPr lvl="1"/>
            <a:r>
              <a:rPr lang="en-US" dirty="0" err="1" smtClean="0"/>
              <a:t>MLPowSim</a:t>
            </a:r>
            <a:r>
              <a:rPr lang="en-US" dirty="0"/>
              <a:t> (</a:t>
            </a:r>
            <a:r>
              <a:rPr lang="en-US" sz="1800" dirty="0">
                <a:hlinkClick r:id="rId3"/>
              </a:rPr>
              <a:t>http://www.bristol.ac.uk/cmm/software/mlpowsim</a:t>
            </a:r>
            <a:r>
              <a:rPr lang="en-US" sz="1800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Makers of </a:t>
            </a:r>
            <a:r>
              <a:rPr lang="en-US" dirty="0" err="1" smtClean="0"/>
              <a:t>MLwiN</a:t>
            </a:r>
            <a:r>
              <a:rPr lang="en-US" dirty="0" smtClean="0"/>
              <a:t> (among the best MLM software)</a:t>
            </a:r>
          </a:p>
          <a:p>
            <a:pPr lvl="2"/>
            <a:r>
              <a:rPr lang="en-US" dirty="0" smtClean="0"/>
              <a:t>You input characteristics of your data (summary stats of predictors, sample size at each level) and population parameters, then </a:t>
            </a:r>
            <a:r>
              <a:rPr lang="en-US" dirty="0" err="1" smtClean="0"/>
              <a:t>MLPowSim</a:t>
            </a:r>
            <a:r>
              <a:rPr lang="en-US" dirty="0" smtClean="0"/>
              <a:t> writes an R script for Monte Carlo simulation-based power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CRMDA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SEMs (and more), see </a:t>
            </a:r>
            <a:r>
              <a:rPr lang="en-US" dirty="0" err="1" smtClean="0"/>
              <a:t>KUant</a:t>
            </a:r>
            <a:r>
              <a:rPr lang="en-US" dirty="0" smtClean="0"/>
              <a:t> Guide #12: Monte Carlo Simulation in </a:t>
            </a:r>
            <a:r>
              <a:rPr lang="en-US" dirty="0" err="1" smtClean="0"/>
              <a:t>M</a:t>
            </a:r>
            <a:r>
              <a:rPr lang="en-US" i="1" dirty="0" err="1" smtClean="0"/>
              <a:t>plus</a:t>
            </a:r>
            <a:endParaRPr lang="en-US" i="1" dirty="0" smtClean="0"/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crmda.ku.edu/kuant-guides</a:t>
            </a:r>
            <a:endParaRPr lang="en-US" dirty="0" smtClean="0"/>
          </a:p>
          <a:p>
            <a:pPr lvl="1"/>
            <a:r>
              <a:rPr lang="en-US" dirty="0" smtClean="0"/>
              <a:t>This is primarily SEM software (not free), but it can also be used for anything that can be framed as a</a:t>
            </a:r>
          </a:p>
          <a:p>
            <a:pPr lvl="2"/>
            <a:r>
              <a:rPr lang="en-US" dirty="0" smtClean="0"/>
              <a:t>Linear model (</a:t>
            </a:r>
            <a:r>
              <a:rPr lang="en-US" i="1" dirty="0" smtClean="0"/>
              <a:t>t</a:t>
            </a:r>
            <a:r>
              <a:rPr lang="en-US" dirty="0" smtClean="0"/>
              <a:t> test, ANOVA, regression)</a:t>
            </a:r>
          </a:p>
          <a:p>
            <a:pPr lvl="2"/>
            <a:r>
              <a:rPr lang="en-US" dirty="0" smtClean="0"/>
              <a:t>Generalized linear model (Poisson or logistic regression)</a:t>
            </a:r>
          </a:p>
          <a:p>
            <a:pPr lvl="2"/>
            <a:r>
              <a:rPr lang="en-US" dirty="0" smtClean="0"/>
              <a:t>Multilevel / mixed-effects model</a:t>
            </a:r>
          </a:p>
          <a:p>
            <a:pPr lvl="1"/>
            <a:r>
              <a:rPr lang="en-US" dirty="0" smtClean="0"/>
              <a:t>Just need to know how to write model in </a:t>
            </a:r>
            <a:r>
              <a:rPr lang="en-US" dirty="0" err="1" smtClean="0"/>
              <a:t>M</a:t>
            </a:r>
            <a:r>
              <a:rPr lang="en-US" i="1" dirty="0" err="1" smtClean="0"/>
              <a:t>plus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Hypothesis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Null Hypothesis Significance Testing (NHST) is the most common application in social science</a:t>
            </a:r>
          </a:p>
          <a:p>
            <a:pPr lvl="1"/>
            <a:r>
              <a:rPr lang="en-US" dirty="0" smtClean="0"/>
              <a:t>Frame research hypothesis as an “alternative” (H</a:t>
            </a:r>
            <a:r>
              <a:rPr lang="en-US" baseline="-25000" dirty="0" smtClean="0"/>
              <a:t>1</a:t>
            </a:r>
            <a:r>
              <a:rPr lang="en-US" dirty="0" smtClean="0"/>
              <a:t>) to a “null” hypothesis (H</a:t>
            </a:r>
            <a:r>
              <a:rPr lang="en-US" baseline="-25000" dirty="0" smtClean="0"/>
              <a:t>0</a:t>
            </a:r>
            <a:r>
              <a:rPr lang="en-US" dirty="0" smtClean="0"/>
              <a:t>) that is given preference</a:t>
            </a:r>
          </a:p>
          <a:p>
            <a:pPr lvl="1"/>
            <a:r>
              <a:rPr lang="en-US" dirty="0" smtClean="0"/>
              <a:t>Design study to test H</a:t>
            </a:r>
            <a:r>
              <a:rPr lang="en-US" baseline="-25000" dirty="0" smtClean="0"/>
              <a:t>0</a:t>
            </a:r>
            <a:r>
              <a:rPr lang="en-US" dirty="0" smtClean="0"/>
              <a:t>, collect data</a:t>
            </a:r>
          </a:p>
          <a:p>
            <a:pPr lvl="2"/>
            <a:r>
              <a:rPr lang="en-US" dirty="0" smtClean="0"/>
              <a:t>Reject H</a:t>
            </a:r>
            <a:r>
              <a:rPr lang="en-US" baseline="-25000" dirty="0" smtClean="0"/>
              <a:t>0</a:t>
            </a:r>
            <a:r>
              <a:rPr lang="en-US" dirty="0" smtClean="0"/>
              <a:t> when data are uncommon if H</a:t>
            </a:r>
            <a:r>
              <a:rPr lang="en-US" baseline="-25000" dirty="0" smtClean="0"/>
              <a:t>0</a:t>
            </a:r>
            <a:r>
              <a:rPr lang="en-US" dirty="0" smtClean="0"/>
              <a:t> is true</a:t>
            </a:r>
          </a:p>
          <a:p>
            <a:pPr lvl="2"/>
            <a:r>
              <a:rPr lang="en-US" dirty="0" smtClean="0"/>
              <a:t>If you fail to reject H</a:t>
            </a:r>
            <a:r>
              <a:rPr lang="en-US" baseline="-25000" dirty="0" smtClean="0"/>
              <a:t>0</a:t>
            </a:r>
            <a:r>
              <a:rPr lang="en-US" dirty="0" smtClean="0"/>
              <a:t>, you can’t reject H</a:t>
            </a:r>
            <a:r>
              <a:rPr lang="en-US" baseline="-25000" dirty="0" smtClean="0"/>
              <a:t>0</a:t>
            </a:r>
            <a:r>
              <a:rPr lang="en-US" dirty="0" smtClean="0"/>
              <a:t> as a plausible explanation for the observed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Effect of wealth on electricity demand is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7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Electricity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Demand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Wealth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ϵ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Estimate from data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Is 10 far enough </a:t>
                </a:r>
                <a:r>
                  <a:rPr lang="en-US" dirty="0"/>
                  <a:t>from </a:t>
                </a:r>
                <a:r>
                  <a:rPr lang="en-US" dirty="0" smtClean="0"/>
                  <a:t>7 for </a:t>
                </a:r>
                <a:r>
                  <a:rPr lang="en-US" dirty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to be rejected?</a:t>
                </a:r>
              </a:p>
              <a:p>
                <a:r>
                  <a:rPr lang="en-US" dirty="0" smtClean="0"/>
                  <a:t>Gender difference is </a:t>
                </a:r>
                <a:r>
                  <a:rPr lang="el-GR" dirty="0" smtClean="0"/>
                  <a:t>μ</a:t>
                </a:r>
                <a:r>
                  <a:rPr lang="en-US" baseline="-25000" dirty="0" smtClean="0"/>
                  <a:t>Men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libri"/>
                  </a:rPr>
                  <a:t>− </a:t>
                </a:r>
                <a:r>
                  <a:rPr lang="el-GR" dirty="0" smtClean="0"/>
                  <a:t>μ</a:t>
                </a:r>
                <a:r>
                  <a:rPr lang="en-US" baseline="-25000" dirty="0" smtClean="0"/>
                  <a:t>Women</a:t>
                </a:r>
                <a:r>
                  <a:rPr lang="en-US" dirty="0" smtClean="0"/>
                  <a:t> = </a:t>
                </a:r>
                <a:r>
                  <a:rPr lang="el-GR" dirty="0" smtClean="0"/>
                  <a:t>μ</a:t>
                </a:r>
                <a:r>
                  <a:rPr lang="en-US" baseline="-25000" dirty="0" smtClean="0"/>
                  <a:t>diff</a:t>
                </a:r>
                <a:r>
                  <a:rPr lang="en-US" dirty="0" smtClean="0"/>
                  <a:t> </a:t>
                </a:r>
                <a:r>
                  <a:rPr lang="en-US" dirty="0"/>
                  <a:t>= 0</a:t>
                </a:r>
              </a:p>
              <a:p>
                <a:pPr lvl="1"/>
                <a:r>
                  <a:rPr lang="en-US" dirty="0"/>
                  <a:t>Estimate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diff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latin typeface="Calibri"/>
                  </a:rPr>
                  <a:t>−</a:t>
                </a:r>
                <a:r>
                  <a:rPr lang="en-US" dirty="0" smtClean="0"/>
                  <a:t>5</a:t>
                </a:r>
                <a:endParaRPr lang="en-US" dirty="0"/>
              </a:p>
              <a:p>
                <a:pPr lvl="1"/>
                <a:r>
                  <a:rPr lang="en-US" dirty="0"/>
                  <a:t>Is </a:t>
                </a:r>
                <a:r>
                  <a:rPr lang="en-US" dirty="0" smtClean="0"/>
                  <a:t>the observed difference </a:t>
                </a:r>
                <a:r>
                  <a:rPr lang="en-US" dirty="0"/>
                  <a:t>big enough to convince us that </a:t>
                </a:r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i</a:t>
                </a:r>
                <a:r>
                  <a:rPr lang="en-US" dirty="0" smtClean="0"/>
                  <a:t>s untenable?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2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Statistical Power?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probability of rejecting H</a:t>
            </a:r>
            <a:r>
              <a:rPr lang="en-US" baseline="-25000" dirty="0" smtClean="0"/>
              <a:t>0</a:t>
            </a:r>
            <a:r>
              <a:rPr lang="en-US" dirty="0" smtClean="0"/>
              <a:t>, on the condition that it is FALSE (1 </a:t>
            </a:r>
            <a:r>
              <a:rPr lang="mr-IN" dirty="0" smtClean="0"/>
              <a:t>–</a:t>
            </a:r>
            <a:r>
              <a:rPr lang="en-US" dirty="0" smtClean="0"/>
              <a:t> Type II error)</a:t>
            </a:r>
          </a:p>
          <a:p>
            <a:pPr lvl="1"/>
            <a:r>
              <a:rPr lang="en-US" dirty="0" smtClean="0"/>
              <a:t>Only makes sense in the context of NHST</a:t>
            </a:r>
          </a:p>
          <a:p>
            <a:pPr lvl="1"/>
            <a:r>
              <a:rPr lang="en-US" dirty="0" smtClean="0"/>
              <a:t>Conduct before data collection (avoid </a:t>
            </a:r>
            <a:r>
              <a:rPr lang="en-US" i="1" dirty="0" smtClean="0"/>
              <a:t>post hoc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Affected by 4 factors</a:t>
            </a:r>
          </a:p>
          <a:p>
            <a:pPr lvl="1"/>
            <a:r>
              <a:rPr lang="en-US" dirty="0" smtClean="0"/>
              <a:t>Rejection criterion (</a:t>
            </a:r>
            <a:r>
              <a:rPr lang="el-GR" dirty="0" smtClean="0"/>
              <a:t>α</a:t>
            </a:r>
            <a:r>
              <a:rPr lang="en-US" dirty="0" smtClean="0"/>
              <a:t> level)</a:t>
            </a:r>
          </a:p>
          <a:p>
            <a:pPr lvl="1"/>
            <a:r>
              <a:rPr lang="en-US" dirty="0" smtClean="0"/>
              <a:t>Sample size 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Sampling variability (</a:t>
            </a:r>
            <a:r>
              <a:rPr lang="en-US" i="1" dirty="0" smtClean="0"/>
              <a:t>SD</a:t>
            </a:r>
            <a:r>
              <a:rPr lang="en-US" dirty="0" smtClean="0"/>
              <a:t>,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Effect size (the degree to which H</a:t>
            </a:r>
            <a:r>
              <a:rPr lang="en-US" baseline="-25000" dirty="0" smtClean="0"/>
              <a:t>0</a:t>
            </a:r>
            <a:r>
              <a:rPr lang="en-US" dirty="0" smtClean="0"/>
              <a:t> is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Behind Power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Important part of research proposals</a:t>
            </a:r>
          </a:p>
          <a:p>
            <a:pPr lvl="1"/>
            <a:r>
              <a:rPr lang="en-US" dirty="0"/>
              <a:t>How </a:t>
            </a:r>
            <a:r>
              <a:rPr lang="en-US" dirty="0" smtClean="0"/>
              <a:t>many cases are required </a:t>
            </a:r>
            <a:r>
              <a:rPr lang="en-US" dirty="0"/>
              <a:t>to reject your H</a:t>
            </a:r>
            <a:r>
              <a:rPr lang="en-US" baseline="-25000" dirty="0"/>
              <a:t>0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Funding agencies &amp; dissertation advisors want to make sure they aren’t wasting time &amp; money</a:t>
            </a:r>
          </a:p>
          <a:p>
            <a:r>
              <a:rPr lang="en-US" dirty="0" smtClean="0"/>
              <a:t>Think backwards</a:t>
            </a:r>
          </a:p>
          <a:p>
            <a:pPr lvl="1"/>
            <a:r>
              <a:rPr lang="en-US" dirty="0"/>
              <a:t>Imagine a completed study, with data</a:t>
            </a:r>
          </a:p>
          <a:p>
            <a:pPr lvl="1"/>
            <a:r>
              <a:rPr lang="en-US" dirty="0"/>
              <a:t>MUST write down the </a:t>
            </a:r>
            <a:r>
              <a:rPr lang="en-US" dirty="0" smtClean="0"/>
              <a:t>actual model to be </a:t>
            </a:r>
            <a:r>
              <a:rPr lang="en-US" dirty="0"/>
              <a:t>estimated</a:t>
            </a:r>
          </a:p>
          <a:p>
            <a:pPr lvl="1"/>
            <a:r>
              <a:rPr lang="en-US" dirty="0"/>
              <a:t>With “made up data</a:t>
            </a:r>
            <a:r>
              <a:rPr lang="en-US" dirty="0" smtClean="0"/>
              <a:t>” of size </a:t>
            </a:r>
            <a:r>
              <a:rPr lang="en-US" i="1" dirty="0" smtClean="0"/>
              <a:t>N</a:t>
            </a:r>
            <a:r>
              <a:rPr lang="en-US" dirty="0" smtClean="0"/>
              <a:t>, using carefully chosen population parameters, how often is a “significant</a:t>
            </a:r>
            <a:r>
              <a:rPr lang="en-US" dirty="0"/>
              <a:t>” effect </a:t>
            </a:r>
            <a:r>
              <a:rPr lang="en-US" dirty="0" smtClean="0"/>
              <a:t>detected?</a:t>
            </a:r>
            <a:endParaRPr lang="en-US" dirty="0"/>
          </a:p>
          <a:p>
            <a:pPr lvl="1"/>
            <a:r>
              <a:rPr lang="en-US" dirty="0"/>
              <a:t>If not, how large must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be to </a:t>
            </a:r>
            <a:r>
              <a:rPr lang="en-US" dirty="0" smtClean="0"/>
              <a:t>detect the effect at least as often as a minimum threshold?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Real-Life Research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50593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Researcher </a:t>
            </a:r>
            <a:r>
              <a:rPr lang="en-US" dirty="0"/>
              <a:t>collects data on </a:t>
            </a:r>
            <a:r>
              <a:rPr lang="en-US" i="1" dirty="0" smtClean="0"/>
              <a:t>N</a:t>
            </a:r>
            <a:r>
              <a:rPr lang="en-US" dirty="0" smtClean="0"/>
              <a:t> = 10 </a:t>
            </a:r>
            <a:r>
              <a:rPr lang="en-US" dirty="0"/>
              <a:t>people to find out </a:t>
            </a:r>
            <a:r>
              <a:rPr lang="en-US" dirty="0" smtClean="0"/>
              <a:t>whether tobacco </a:t>
            </a:r>
            <a:r>
              <a:rPr lang="en-US" dirty="0"/>
              <a:t>causes cancer</a:t>
            </a:r>
          </a:p>
          <a:p>
            <a:pPr lvl="1"/>
            <a:r>
              <a:rPr lang="en-US" dirty="0" smtClean="0"/>
              <a:t>Statistical </a:t>
            </a:r>
            <a:r>
              <a:rPr lang="en-US" dirty="0"/>
              <a:t>procedure says there’s no relationship, </a:t>
            </a:r>
            <a:r>
              <a:rPr lang="en-US" dirty="0" smtClean="0"/>
              <a:t>so we can’t </a:t>
            </a:r>
            <a:r>
              <a:rPr lang="en-US" dirty="0"/>
              <a:t>reject </a:t>
            </a: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of no </a:t>
            </a:r>
            <a:r>
              <a:rPr lang="en-US" dirty="0" smtClean="0"/>
              <a:t>relationship</a:t>
            </a:r>
          </a:p>
          <a:p>
            <a:pPr lvl="1"/>
            <a:r>
              <a:rPr lang="en-US" dirty="0"/>
              <a:t>Suppose the effect of tobacco on cancer risk is actually present, but we missed it by not collecting enough </a:t>
            </a:r>
            <a:r>
              <a:rPr lang="en-US" dirty="0" smtClean="0"/>
              <a:t>data (Type II error)</a:t>
            </a:r>
            <a:endParaRPr lang="en-US" dirty="0"/>
          </a:p>
          <a:p>
            <a:r>
              <a:rPr lang="en-US" dirty="0"/>
              <a:t>80% is </a:t>
            </a:r>
            <a:r>
              <a:rPr lang="en-US" dirty="0" smtClean="0"/>
              <a:t>a customary threshold for “enough” power</a:t>
            </a:r>
          </a:p>
          <a:p>
            <a:pPr lvl="1"/>
            <a:r>
              <a:rPr lang="en-US" dirty="0"/>
              <a:t>We should design experiments so the power ≥</a:t>
            </a:r>
            <a:r>
              <a:rPr lang="en-US" dirty="0" smtClean="0"/>
              <a:t> 0.8</a:t>
            </a:r>
          </a:p>
          <a:p>
            <a:pPr lvl="2"/>
            <a:r>
              <a:rPr lang="en-US" dirty="0" smtClean="0"/>
              <a:t>Measure variables with little variance; collect large </a:t>
            </a:r>
            <a:r>
              <a:rPr lang="en-US" i="1" dirty="0" smtClean="0"/>
              <a:t>N</a:t>
            </a:r>
            <a:endParaRPr lang="en-US" dirty="0" smtClean="0"/>
          </a:p>
          <a:p>
            <a:r>
              <a:rPr lang="en-US" dirty="0"/>
              <a:t>Effect must be “large” if it is to be detected </a:t>
            </a:r>
            <a:r>
              <a:rPr lang="en-US" dirty="0" smtClean="0"/>
              <a:t>with small </a:t>
            </a:r>
            <a:r>
              <a:rPr lang="en-US" i="1" dirty="0" smtClean="0"/>
              <a:t>N</a:t>
            </a:r>
            <a:endParaRPr lang="en-US" i="1" dirty="0"/>
          </a:p>
          <a:p>
            <a:pPr lvl="1"/>
            <a:r>
              <a:rPr lang="en-US" dirty="0"/>
              <a:t>If effect is “</a:t>
            </a:r>
            <a:r>
              <a:rPr lang="en-US" dirty="0" smtClean="0"/>
              <a:t>small,” </a:t>
            </a:r>
            <a:r>
              <a:rPr lang="en-US" dirty="0"/>
              <a:t>then we </a:t>
            </a:r>
            <a:r>
              <a:rPr lang="en-US" dirty="0" smtClean="0"/>
              <a:t>increase </a:t>
            </a:r>
            <a:r>
              <a:rPr lang="en-US" i="1" dirty="0" smtClean="0"/>
              <a:t>N</a:t>
            </a:r>
            <a:r>
              <a:rPr lang="en-US" dirty="0" smtClean="0"/>
              <a:t> to </a:t>
            </a:r>
            <a:r>
              <a:rPr lang="en-US" dirty="0"/>
              <a:t>increase chances of finding a “significant” result </a:t>
            </a:r>
            <a:r>
              <a:rPr lang="en-US" dirty="0" smtClean="0"/>
              <a:t>(i.e., of rejecting 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Raw effect sizes are just the parameter estimate minus the null hypothesized value</a:t>
                </a:r>
              </a:p>
              <a:p>
                <a:pPr lvl="1"/>
                <a:r>
                  <a:rPr lang="en-US" dirty="0" smtClean="0"/>
                  <a:t>Regression slopes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0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Mean-differences between groups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Diff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b="0" i="0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Often can divide difference by </a:t>
                </a:r>
                <a:r>
                  <a:rPr lang="en-US" i="1" dirty="0" smtClean="0"/>
                  <a:t>SE</a:t>
                </a:r>
                <a:r>
                  <a:rPr lang="en-US" dirty="0" smtClean="0"/>
                  <a:t> for a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statistic</a:t>
                </a:r>
              </a:p>
              <a:p>
                <a:r>
                  <a:rPr lang="en-US" dirty="0" smtClean="0"/>
                  <a:t>Let’s look at the R syntax</a:t>
                </a:r>
              </a:p>
              <a:p>
                <a:pPr lvl="1"/>
                <a:r>
                  <a:rPr lang="en-US" dirty="0" smtClean="0"/>
                  <a:t>Continuing the example from this morning’s workshop on Monte Carlo Simulation</a:t>
                </a:r>
              </a:p>
              <a:p>
                <a:pPr lvl="2"/>
                <a:r>
                  <a:rPr lang="en-US" dirty="0" smtClean="0"/>
                  <a:t>See PowerAnalysis-01.R (or accompanying HTML file)</a:t>
                </a:r>
              </a:p>
              <a:p>
                <a:pPr lvl="1"/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648200" y="5410200"/>
            <a:ext cx="3581400" cy="4572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Effect Size = magnitude of difference between a parameter estimate and its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value (e.g.,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/>
                          </a:rPr>
                          <m:t>μ</m:t>
                        </m:r>
                      </m:e>
                    </m:acc>
                    <m:r>
                      <a:rPr lang="en-US" sz="26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dirty="0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2600" b="0" i="0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APA </a:t>
                </a:r>
                <a:r>
                  <a:rPr lang="en-US" dirty="0"/>
                  <a:t>requires “standardized” effect sizes</a:t>
                </a:r>
              </a:p>
              <a:p>
                <a:pPr lvl="1"/>
                <a:r>
                  <a:rPr lang="en-US" dirty="0" smtClean="0"/>
                  <a:t>Seeking a number that is generic across contexts</a:t>
                </a:r>
              </a:p>
              <a:p>
                <a:pPr lvl="1"/>
                <a:r>
                  <a:rPr lang="en-US" dirty="0" smtClean="0"/>
                  <a:t>Supposed to represent “practical” significance, but effects in units of </a:t>
                </a:r>
                <a:r>
                  <a:rPr lang="en-US" i="1" dirty="0" smtClean="0"/>
                  <a:t>SD</a:t>
                </a:r>
                <a:r>
                  <a:rPr lang="en-US" dirty="0" smtClean="0"/>
                  <a:t> or proportions are not always intuitive or useful</a:t>
                </a:r>
              </a:p>
              <a:p>
                <a:r>
                  <a:rPr lang="en-US" dirty="0" smtClean="0"/>
                  <a:t>Cohen (1988) pioneered the most frequently used criteria for describing effect sizes and estimating power among social scientists</a:t>
                </a:r>
              </a:p>
              <a:p>
                <a:pPr lvl="1"/>
                <a:r>
                  <a:rPr lang="en-US" dirty="0" smtClean="0"/>
                  <a:t>Back to R!	(see also G*Power)</a:t>
                </a:r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A Monte Carlo study where: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outcome of interest is statistical power</a:t>
            </a:r>
          </a:p>
          <a:p>
            <a:pPr lvl="1"/>
            <a:r>
              <a:rPr lang="en-US" dirty="0" smtClean="0"/>
              <a:t>The main manipulated factor is </a:t>
            </a:r>
            <a:r>
              <a:rPr lang="en-US" i="1" dirty="0" smtClean="0"/>
              <a:t>N</a:t>
            </a:r>
            <a:endParaRPr lang="en-US" dirty="0" smtClean="0"/>
          </a:p>
          <a:p>
            <a:r>
              <a:rPr lang="en-US" dirty="0" smtClean="0"/>
              <a:t>Useful because analytical methods only cover simple cases</a:t>
            </a:r>
          </a:p>
          <a:p>
            <a:pPr lvl="1"/>
            <a:r>
              <a:rPr lang="en-US" dirty="0" smtClean="0"/>
              <a:t>Power = the proportion of samples in a condition for which H</a:t>
            </a:r>
            <a:r>
              <a:rPr lang="en-US" baseline="-25000" dirty="0" smtClean="0"/>
              <a:t>0</a:t>
            </a:r>
            <a:r>
              <a:rPr lang="en-US" dirty="0" smtClean="0"/>
              <a:t> was rejected</a:t>
            </a:r>
          </a:p>
          <a:p>
            <a:r>
              <a:rPr lang="en-US" dirty="0" smtClean="0"/>
              <a:t>Can manipulate other factors</a:t>
            </a:r>
          </a:p>
          <a:p>
            <a:pPr lvl="1"/>
            <a:r>
              <a:rPr lang="en-US" dirty="0" smtClean="0"/>
              <a:t>Effect size, alpha, variability, missing data,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960</Words>
  <Application>Microsoft Macintosh PowerPoint</Application>
  <PresentationFormat>On-screen Show (4:3)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Mangal</vt:lpstr>
      <vt:lpstr>Times New Roman</vt:lpstr>
      <vt:lpstr>Arial</vt:lpstr>
      <vt:lpstr>Office Theme</vt:lpstr>
      <vt:lpstr>Power Analysis</vt:lpstr>
      <vt:lpstr>Recall Hypothesis Testing?</vt:lpstr>
      <vt:lpstr>Examples of H0 </vt:lpstr>
      <vt:lpstr>What Is Statistical Power?</vt:lpstr>
      <vt:lpstr>Motivation Behind Power Analyses</vt:lpstr>
      <vt:lpstr>Real-Life Research Example</vt:lpstr>
      <vt:lpstr>Effect Sizes</vt:lpstr>
      <vt:lpstr>Effect Sizes</vt:lpstr>
      <vt:lpstr>Monte Carlo Power Analysis</vt:lpstr>
      <vt:lpstr>Free Power Analysis Resources</vt:lpstr>
      <vt:lpstr>Free Power Analysis Resources</vt:lpstr>
      <vt:lpstr>Free Power Analysis Resources</vt:lpstr>
      <vt:lpstr>CRMDA Resources</vt:lpstr>
    </vt:vector>
  </TitlesOfParts>
  <Company>University of Kansas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Simulations</dc:title>
  <dc:creator>tdj</dc:creator>
  <cp:lastModifiedBy>Microsoft Office User</cp:lastModifiedBy>
  <cp:revision>66</cp:revision>
  <cp:lastPrinted>2017-05-25T14:01:37Z</cp:lastPrinted>
  <dcterms:created xsi:type="dcterms:W3CDTF">2016-05-24T18:24:16Z</dcterms:created>
  <dcterms:modified xsi:type="dcterms:W3CDTF">2017-05-25T14:02:26Z</dcterms:modified>
</cp:coreProperties>
</file>