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9"/>
  </p:notesMasterIdLst>
  <p:sldIdLst>
    <p:sldId id="422" r:id="rId2"/>
    <p:sldId id="339" r:id="rId3"/>
    <p:sldId id="423" r:id="rId4"/>
    <p:sldId id="424" r:id="rId5"/>
    <p:sldId id="425" r:id="rId6"/>
    <p:sldId id="341" r:id="rId7"/>
    <p:sldId id="426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990033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96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2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5FFA208-1A88-470C-9671-33CF67A379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6AF57-8C84-4CDA-82FF-3639612CE258}" type="slidenum">
              <a:rPr lang="en-US"/>
              <a:pPr/>
              <a:t>1</a:t>
            </a:fld>
            <a:endParaRPr lang="en-US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4D0DEA-308C-4C0A-90A2-291298CB8D19}" type="slidenum">
              <a:rPr lang="en-US"/>
              <a:pPr/>
              <a:t>2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FA208-1A88-470C-9671-33CF67A3796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FA208-1A88-470C-9671-33CF67A3796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FA208-1A88-470C-9671-33CF67A3796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25576A-71BB-4215-ADED-FBEEA99ECCF8}" type="slidenum">
              <a:rPr lang="en-US"/>
              <a:pPr/>
              <a:t>6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FA208-1A88-470C-9671-33CF67A3796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142DE0-6762-4E9B-852B-973FB945D1B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www.Quant.KU.edu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FAF9E9-4ED7-4E37-B241-9942C7DC970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www.Quant.KU.edu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11138"/>
            <a:ext cx="2057400" cy="5915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1138"/>
            <a:ext cx="6019800" cy="5915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474FE5-158B-4852-9F80-D53B5FD8648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www.Quant.KU.edu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1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796338" y="6651625"/>
            <a:ext cx="427037" cy="211138"/>
          </a:xfrm>
        </p:spPr>
        <p:txBody>
          <a:bodyPr/>
          <a:lstStyle>
            <a:lvl1pPr>
              <a:defRPr/>
            </a:lvl1pPr>
          </a:lstStyle>
          <a:p>
            <a:fld id="{66ED4EBD-69B2-4D16-9412-FC2B28879A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8675" y="6651625"/>
            <a:ext cx="2895600" cy="1857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www.Quant.KU.edu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98ED55-18FB-4589-BCF0-26823859F5C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www.Quant.KU.edu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3E3185-C144-4855-8BBE-FADB1120830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www.Quant.KU.edu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B459D2-1CD0-4F45-B28D-243BBBBF83A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www.Quant.KU.edu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BF0D79-B001-4A88-A2DB-5199DD58810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www.Quant.KU.edu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BAF39B-0D72-49BA-A961-0EA60A76194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www.Quant.KU.edu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916AF9-40AB-4079-B00F-01DFFE37398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www.Quant.KU.edu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F316BB-1192-494D-B517-47187A4CDDF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www.Quant.KU.edu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B3FB9F-B684-4841-9001-0458B631B9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www.Quant.KU.edu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066" name="Picture 7" descr="masthead_3color_bar"/>
          <p:cNvPicPr>
            <a:picLocks noChangeAspect="1" noChangeArrowheads="1"/>
          </p:cNvPicPr>
          <p:nvPr userDrawn="1"/>
        </p:nvPicPr>
        <p:blipFill>
          <a:blip r:embed="rId14" cstate="print"/>
          <a:srcRect b="39999"/>
          <a:stretch>
            <a:fillRect/>
          </a:stretch>
        </p:blipFill>
        <p:spPr bwMode="auto">
          <a:xfrm>
            <a:off x="0" y="6705600"/>
            <a:ext cx="914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406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11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40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40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96338" y="6651625"/>
            <a:ext cx="427037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fld id="{6B27BE05-A0BA-47B8-AC65-72A1D1EEB32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675" y="6651625"/>
            <a:ext cx="2895600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/>
            </a:lvl1pPr>
          </a:lstStyle>
          <a:p>
            <a:r>
              <a:rPr lang="en-US"/>
              <a:t>www.Quant.KU.edu</a:t>
            </a:r>
          </a:p>
        </p:txBody>
      </p:sp>
      <p:pic>
        <p:nvPicPr>
          <p:cNvPr id="344071" name="Picture 4" descr="masthead_3color_bar"/>
          <p:cNvPicPr preferRelativeResize="0">
            <a:picLocks noChangeArrowheads="1"/>
          </p:cNvPicPr>
          <p:nvPr userDrawn="1"/>
        </p:nvPicPr>
        <p:blipFill>
          <a:blip r:embed="rId14" cstate="print"/>
          <a:srcRect b="36000"/>
          <a:stretch>
            <a:fillRect/>
          </a:stretch>
        </p:blipFill>
        <p:spPr bwMode="auto">
          <a:xfrm>
            <a:off x="0" y="-9525"/>
            <a:ext cx="9144000" cy="5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76" r:id="rId12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25000"/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25000"/>
        <a:buChar char="•"/>
        <a:defRPr sz="2800" b="1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25000"/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25000"/>
        <a:buChar char="•"/>
        <a:defRPr sz="2000" b="1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25000"/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25000"/>
        <a:buChar char="•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25000"/>
        <a:buChar char="•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25000"/>
        <a:buChar char="•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25000"/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rinceton.edu/~mjs3/musiclab.shtml" TargetMode="External"/><Relationship Id="rId3" Type="http://schemas.openxmlformats.org/officeDocument/2006/relationships/hyperlink" Target="http://www.icpsr.umich.edu/icpsrweb/ICPSR/access/index.jsp" TargetMode="External"/><Relationship Id="rId7" Type="http://schemas.openxmlformats.org/officeDocument/2006/relationships/hyperlink" Target="http://lamp.opr.princeton.ed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and.org/about/tools/" TargetMode="External"/><Relationship Id="rId5" Type="http://schemas.openxmlformats.org/officeDocument/2006/relationships/hyperlink" Target="http://pewresearch.org/databank/" TargetMode="External"/><Relationship Id="rId4" Type="http://schemas.openxmlformats.org/officeDocument/2006/relationships/hyperlink" Target="http://www.norc.org/DataEnclave/default.htm" TargetMode="External"/><Relationship Id="rId9" Type="http://schemas.openxmlformats.org/officeDocument/2006/relationships/hyperlink" Target="http://www.worldvaluessurvey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mailto:yhat@ku.edu" TargetMode="External"/><Relationship Id="rId3" Type="http://schemas.openxmlformats.org/officeDocument/2006/relationships/hyperlink" Target="mailto:wadeg@ku.edu" TargetMode="External"/><Relationship Id="rId7" Type="http://schemas.openxmlformats.org/officeDocument/2006/relationships/hyperlink" Target="mailto:quant@ku.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ickey@ku.edu" TargetMode="External"/><Relationship Id="rId5" Type="http://schemas.openxmlformats.org/officeDocument/2006/relationships/hyperlink" Target="mailto:rhouser@ku.edu" TargetMode="External"/><Relationship Id="rId4" Type="http://schemas.openxmlformats.org/officeDocument/2006/relationships/hyperlink" Target="mailto:almonroe@ku.edu" TargetMode="External"/><Relationship Id="rId9" Type="http://schemas.openxmlformats.org/officeDocument/2006/relationships/hyperlink" Target="mailto:pauljohn@ku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13CDD-6269-4D84-A723-24B4B5713DD7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www.Quant.KU.edu</a:t>
            </a:r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6225" y="246063"/>
            <a:ext cx="8632825" cy="2000250"/>
          </a:xfrm>
        </p:spPr>
        <p:txBody>
          <a:bodyPr/>
          <a:lstStyle/>
          <a:p>
            <a:r>
              <a:rPr lang="en-US" sz="4800" dirty="0" smtClean="0"/>
              <a:t>Archival and Public Use Datasets </a:t>
            </a:r>
            <a:endParaRPr lang="en-US" sz="4800" dirty="0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87375" y="2344738"/>
            <a:ext cx="7913688" cy="41608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Wade Garrison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Paul Johnson &amp;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Todd </a:t>
            </a:r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D. Little</a:t>
            </a:r>
          </a:p>
          <a:p>
            <a:pPr>
              <a:lnSpc>
                <a:spcPct val="80000"/>
              </a:lnSpc>
            </a:pPr>
            <a:endParaRPr lang="en-US" dirty="0" smtClean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sz="2800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</a:pPr>
            <a:r>
              <a:rPr lang="en-US" sz="4800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www.</a:t>
            </a:r>
            <a:r>
              <a:rPr lang="en-US" sz="4800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ajan Pro" pitchFamily="18" charset="0"/>
              </a:rPr>
              <a:t>Q</a:t>
            </a:r>
            <a:r>
              <a:rPr lang="en-US" sz="4800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uant.</a:t>
            </a:r>
            <a:r>
              <a:rPr lang="en-US" sz="4800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ajan Pro" pitchFamily="18" charset="0"/>
              </a:rPr>
              <a:t>KU</a:t>
            </a:r>
            <a:r>
              <a:rPr lang="en-US" sz="4800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.edu</a:t>
            </a:r>
          </a:p>
          <a:p>
            <a:pPr>
              <a:lnSpc>
                <a:spcPct val="80000"/>
              </a:lnSpc>
            </a:pPr>
            <a:endParaRPr lang="en-US" sz="20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Workshop presented </a:t>
            </a:r>
            <a:r>
              <a:rPr lang="en-US" sz="2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04-08-2010</a:t>
            </a:r>
            <a:r>
              <a:rPr lang="en-US" sz="2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University of </a:t>
            </a:r>
            <a:r>
              <a:rPr lang="en-US" sz="2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Kansas</a:t>
            </a:r>
            <a:endParaRPr lang="en-US" sz="20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0212" name="Text Box 4"/>
          <p:cNvSpPr txBox="1">
            <a:spLocks noChangeArrowheads="1"/>
          </p:cNvSpPr>
          <p:nvPr/>
        </p:nvSpPr>
        <p:spPr bwMode="auto">
          <a:xfrm>
            <a:off x="8391525" y="6297613"/>
            <a:ext cx="752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4779D-5D04-49C1-8D2B-B40A087AAD9D}" type="slidenum">
              <a:rPr lang="en-US"/>
              <a:pPr/>
              <a:t>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www.Quant.KU.edu</a:t>
            </a: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78133"/>
            <a:ext cx="8077200" cy="834242"/>
          </a:xfrm>
        </p:spPr>
        <p:txBody>
          <a:bodyPr/>
          <a:lstStyle/>
          <a:p>
            <a:r>
              <a:rPr lang="en-US" altLang="en-US" sz="4000" dirty="0" smtClean="0"/>
              <a:t>Road Map</a:t>
            </a:r>
            <a:endParaRPr lang="en-US" sz="4000" dirty="0"/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142504" y="1064950"/>
            <a:ext cx="884711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23838" indent="-223838">
              <a:spcBef>
                <a:spcPct val="50000"/>
              </a:spcBef>
              <a:buFontTx/>
              <a:buChar char="•"/>
            </a:pPr>
            <a:r>
              <a:rPr lang="en-US" sz="2800" b="1" dirty="0">
                <a:latin typeface="Times New Roman" pitchFamily="18" charset="0"/>
              </a:rPr>
              <a:t>Learn </a:t>
            </a:r>
            <a:r>
              <a:rPr lang="en-US" sz="2800" b="1" dirty="0" smtClean="0">
                <a:latin typeface="Times New Roman" pitchFamily="18" charset="0"/>
              </a:rPr>
              <a:t>where to locate datasets</a:t>
            </a:r>
            <a:endParaRPr lang="en-US" sz="2800" b="1" dirty="0">
              <a:latin typeface="Times New Roman" pitchFamily="18" charset="0"/>
            </a:endParaRPr>
          </a:p>
          <a:p>
            <a:pPr marL="223838" indent="-223838">
              <a:spcBef>
                <a:spcPct val="50000"/>
              </a:spcBef>
              <a:buFontTx/>
              <a:buChar char="•"/>
            </a:pPr>
            <a:r>
              <a:rPr lang="en-US" sz="2800" b="1" dirty="0">
                <a:latin typeface="Times New Roman" pitchFamily="18" charset="0"/>
              </a:rPr>
              <a:t>Learn </a:t>
            </a:r>
            <a:r>
              <a:rPr lang="en-US" sz="2800" b="1" dirty="0" smtClean="0">
                <a:latin typeface="Times New Roman" pitchFamily="18" charset="0"/>
              </a:rPr>
              <a:t>how to access them</a:t>
            </a:r>
            <a:endParaRPr lang="en-US" sz="2800" b="1" dirty="0">
              <a:latin typeface="Times New Roman" pitchFamily="18" charset="0"/>
            </a:endParaRPr>
          </a:p>
          <a:p>
            <a:pPr marL="223838" indent="-223838">
              <a:spcBef>
                <a:spcPct val="50000"/>
              </a:spcBef>
              <a:buFontTx/>
              <a:buChar char="•"/>
            </a:pPr>
            <a:r>
              <a:rPr lang="en-US" sz="2800" b="1" dirty="0" smtClean="0">
                <a:latin typeface="Times New Roman" pitchFamily="18" charset="0"/>
              </a:rPr>
              <a:t>Understand Methodological Limitations of Them</a:t>
            </a:r>
            <a:endParaRPr lang="en-US" sz="2800" b="1" dirty="0">
              <a:latin typeface="Times New Roman" pitchFamily="18" charset="0"/>
            </a:endParaRPr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>
            <a:off x="304800" y="1026538"/>
            <a:ext cx="8534400" cy="0"/>
          </a:xfrm>
          <a:prstGeom prst="line">
            <a:avLst/>
          </a:prstGeom>
          <a:noFill/>
          <a:ln w="28575">
            <a:solidFill>
              <a:srgbClr val="993366"/>
            </a:solidFill>
            <a:round/>
            <a:headEnd/>
            <a:tailEnd/>
          </a:ln>
          <a:effectLst>
            <a:prstShdw prst="shdw17" dist="17961" dir="2700000">
              <a:srgbClr val="993366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Locating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6812"/>
          </a:xfrm>
        </p:spPr>
        <p:txBody>
          <a:bodyPr/>
          <a:lstStyle/>
          <a:p>
            <a:r>
              <a:rPr lang="en-US" dirty="0" smtClean="0"/>
              <a:t>Large Repositories &amp; Non-Profits</a:t>
            </a:r>
          </a:p>
          <a:p>
            <a:pPr lvl="1"/>
            <a:r>
              <a:rPr lang="en-US" dirty="0" smtClean="0">
                <a:hlinkClick r:id="rId3"/>
              </a:rPr>
              <a:t>ICPSR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NORC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The Pew Research Center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The Rand Corporation</a:t>
            </a:r>
            <a:endParaRPr lang="en-US" dirty="0" smtClean="0"/>
          </a:p>
          <a:p>
            <a:r>
              <a:rPr lang="en-US" dirty="0" smtClean="0"/>
              <a:t>Program specific websites (examples)</a:t>
            </a:r>
          </a:p>
          <a:p>
            <a:pPr lvl="1"/>
            <a:r>
              <a:rPr lang="en-US" dirty="0" smtClean="0">
                <a:hlinkClick r:id="rId7"/>
              </a:rPr>
              <a:t>Latin American Migration Project</a:t>
            </a:r>
            <a:endParaRPr lang="en-US" dirty="0" smtClean="0"/>
          </a:p>
          <a:p>
            <a:pPr lvl="1"/>
            <a:r>
              <a:rPr lang="en-US" dirty="0" smtClean="0">
                <a:hlinkClick r:id="rId8"/>
              </a:rPr>
              <a:t>Success &amp; Failure in Cultural Markets</a:t>
            </a:r>
            <a:endParaRPr lang="en-US" dirty="0" smtClean="0"/>
          </a:p>
          <a:p>
            <a:pPr lvl="1"/>
            <a:r>
              <a:rPr lang="en-US" dirty="0" smtClean="0">
                <a:hlinkClick r:id="rId9"/>
              </a:rPr>
              <a:t>World Values Survey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8ED55-18FB-4589-BCF0-26823859F5C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www.Quant.KU.edu</a:t>
            </a:r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ICPSR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/>
              <a:t>Methods for Searching and Browsing</a:t>
            </a:r>
          </a:p>
          <a:p>
            <a:r>
              <a:rPr lang="en-US" dirty="0" smtClean="0"/>
              <a:t>Thesaurus </a:t>
            </a:r>
            <a:r>
              <a:rPr lang="en-US" dirty="0" smtClean="0"/>
              <a:t>&amp; Authority Control – Subject, Personal Names, and Geographic Names</a:t>
            </a:r>
          </a:p>
          <a:p>
            <a:r>
              <a:rPr lang="en-US" dirty="0" smtClean="0"/>
              <a:t>Online Data Analysis</a:t>
            </a:r>
          </a:p>
          <a:p>
            <a:r>
              <a:rPr lang="en-US" dirty="0" smtClean="0"/>
              <a:t>Thematic Collections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8ED55-18FB-4589-BCF0-26823859F5C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www.Quant.KU.edu</a:t>
            </a:r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Documentation</a:t>
            </a:r>
          </a:p>
          <a:p>
            <a:r>
              <a:rPr lang="en-US" sz="3600" dirty="0" smtClean="0"/>
              <a:t>Related Literature</a:t>
            </a:r>
          </a:p>
          <a:p>
            <a:r>
              <a:rPr lang="en-US" sz="3600" dirty="0" smtClean="0"/>
              <a:t>Registration and Login</a:t>
            </a:r>
          </a:p>
          <a:p>
            <a:r>
              <a:rPr lang="en-US" sz="3600" dirty="0" smtClean="0"/>
              <a:t>Downloading Data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8ED55-18FB-4589-BCF0-26823859F5C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www.Quant.KU.edu</a:t>
            </a:r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Methodological Issues</a:t>
            </a:r>
            <a:endParaRPr lang="en-US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800000"/>
                </a:solidFill>
              </a:rPr>
              <a:t>Short Forms of Established Scales</a:t>
            </a:r>
            <a:endParaRPr lang="en-US" sz="2800" dirty="0">
              <a:solidFill>
                <a:srgbClr val="800000"/>
              </a:solidFill>
            </a:endParaRPr>
          </a:p>
          <a:p>
            <a:pPr lvl="1"/>
            <a:r>
              <a:rPr lang="en-US" sz="2400" dirty="0" smtClean="0"/>
              <a:t>Constructs have lower reliability</a:t>
            </a:r>
          </a:p>
          <a:p>
            <a:pPr lvl="1"/>
            <a:r>
              <a:rPr lang="en-US" sz="2400" dirty="0" smtClean="0"/>
              <a:t>Constructs often also have lower validity</a:t>
            </a:r>
            <a:endParaRPr lang="en-US" sz="2400" dirty="0"/>
          </a:p>
          <a:p>
            <a:r>
              <a:rPr lang="en-US" sz="2800" dirty="0" smtClean="0">
                <a:solidFill>
                  <a:srgbClr val="800000"/>
                </a:solidFill>
              </a:rPr>
              <a:t>Too Many Cooks in the Kitchen</a:t>
            </a:r>
          </a:p>
          <a:p>
            <a:pPr lvl="1"/>
            <a:r>
              <a:rPr lang="en-US" sz="2400" dirty="0" smtClean="0"/>
              <a:t>Non-coherent Meta-theory.</a:t>
            </a:r>
            <a:endParaRPr lang="en-US" sz="2400" dirty="0"/>
          </a:p>
          <a:p>
            <a:pPr lvl="1"/>
            <a:r>
              <a:rPr lang="en-US" sz="2400" dirty="0" smtClean="0"/>
              <a:t>Pet constructs and lack of cohesion among them</a:t>
            </a:r>
            <a:endParaRPr lang="en-US" sz="2400" dirty="0"/>
          </a:p>
          <a:p>
            <a:pPr lvl="1"/>
            <a:r>
              <a:rPr lang="en-US" sz="2400" dirty="0" smtClean="0"/>
              <a:t>Sanitized content</a:t>
            </a:r>
            <a:endParaRPr lang="en-US" sz="2400" dirty="0"/>
          </a:p>
          <a:p>
            <a:r>
              <a:rPr lang="en-US" sz="2800" dirty="0" smtClean="0">
                <a:solidFill>
                  <a:srgbClr val="800000"/>
                </a:solidFill>
              </a:rPr>
              <a:t>Order effects and protocol design</a:t>
            </a:r>
            <a:endParaRPr lang="en-US" sz="2800" dirty="0">
              <a:solidFill>
                <a:srgbClr val="800000"/>
              </a:solidFill>
            </a:endParaRPr>
          </a:p>
          <a:p>
            <a:pPr lvl="1"/>
            <a:r>
              <a:rPr lang="en-US" sz="2400" dirty="0" smtClean="0"/>
              <a:t>Were questionnaire items counter-balanced?</a:t>
            </a:r>
            <a:endParaRPr lang="en-US" sz="2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49EE6-66DC-42EF-9751-07DA52B0D017}" type="slidenum">
              <a:rPr lang="en-US"/>
              <a:pPr/>
              <a:t>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www.Quant.KU.edu</a:t>
            </a:r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>
            <a:off x="295275" y="1295400"/>
            <a:ext cx="8534400" cy="0"/>
          </a:xfrm>
          <a:prstGeom prst="line">
            <a:avLst/>
          </a:prstGeom>
          <a:noFill/>
          <a:ln w="28575">
            <a:solidFill>
              <a:srgbClr val="993366"/>
            </a:solidFill>
            <a:round/>
            <a:headEnd/>
            <a:tailEnd/>
          </a:ln>
          <a:effectLst>
            <a:prstShdw prst="shdw17" dist="17961" dir="2700000">
              <a:srgbClr val="993366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Assistance &amp; Consultation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3300"/>
            <a:ext cx="8229600" cy="5122863"/>
          </a:xfrm>
        </p:spPr>
        <p:txBody>
          <a:bodyPr/>
          <a:lstStyle/>
          <a:p>
            <a:r>
              <a:rPr lang="en-US" sz="2400" dirty="0" smtClean="0"/>
              <a:t>KU Libraries</a:t>
            </a:r>
          </a:p>
          <a:p>
            <a:pPr lvl="1"/>
            <a:r>
              <a:rPr lang="en-US" sz="2400" dirty="0" smtClean="0"/>
              <a:t>Wade Garrison (Finding Data) – </a:t>
            </a:r>
            <a:r>
              <a:rPr lang="en-US" sz="2400" dirty="0" smtClean="0">
                <a:hlinkClick r:id="rId3"/>
              </a:rPr>
              <a:t>wadeg@ku.edu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Amalia Monroe (Finding Data) – </a:t>
            </a:r>
            <a:r>
              <a:rPr lang="en-US" sz="2400" dirty="0" smtClean="0">
                <a:hlinkClick r:id="rId4"/>
              </a:rPr>
              <a:t>almonroe@ku.edu</a:t>
            </a:r>
            <a:endParaRPr lang="en-US" sz="2400" dirty="0" smtClean="0"/>
          </a:p>
          <a:p>
            <a:pPr lvl="1"/>
            <a:r>
              <a:rPr lang="en-US" sz="2400" dirty="0" smtClean="0"/>
              <a:t>Rhonda Houser (GIS) – </a:t>
            </a:r>
            <a:r>
              <a:rPr lang="en-US" sz="2400" dirty="0" smtClean="0">
                <a:hlinkClick r:id="rId5"/>
              </a:rPr>
              <a:t>rhouser@ku.edu</a:t>
            </a:r>
            <a:endParaRPr lang="en-US" sz="2400" dirty="0" smtClean="0"/>
          </a:p>
          <a:p>
            <a:pPr lvl="1"/>
            <a:r>
              <a:rPr lang="en-US" sz="2400" dirty="0" smtClean="0"/>
              <a:t>Mickey Waxman (SPSS) – </a:t>
            </a:r>
            <a:r>
              <a:rPr lang="en-US" sz="2400" dirty="0" smtClean="0">
                <a:hlinkClick r:id="rId6"/>
              </a:rPr>
              <a:t>mickey@ku.edu</a:t>
            </a:r>
            <a:endParaRPr lang="en-US" sz="2400" dirty="0" smtClean="0"/>
          </a:p>
          <a:p>
            <a:r>
              <a:rPr lang="en-US" sz="2400" dirty="0" smtClean="0"/>
              <a:t>Center for Research Methods and Data Analysis</a:t>
            </a:r>
          </a:p>
          <a:p>
            <a:pPr lvl="1"/>
            <a:r>
              <a:rPr lang="en-US" sz="2400" smtClean="0"/>
              <a:t>Contact CRMDA for </a:t>
            </a:r>
            <a:r>
              <a:rPr lang="en-US" sz="2400" dirty="0" smtClean="0"/>
              <a:t>assistance – </a:t>
            </a:r>
            <a:r>
              <a:rPr lang="en-US" sz="2400" dirty="0" smtClean="0">
                <a:hlinkClick r:id="rId7"/>
              </a:rPr>
              <a:t>quant@ku.edu</a:t>
            </a:r>
            <a:r>
              <a:rPr lang="en-US" sz="2400" dirty="0" smtClean="0"/>
              <a:t> </a:t>
            </a:r>
            <a:endParaRPr lang="en-US" sz="2000" dirty="0" smtClean="0"/>
          </a:p>
          <a:p>
            <a:pPr lvl="1"/>
            <a:r>
              <a:rPr lang="en-US" sz="2400" dirty="0" smtClean="0"/>
              <a:t>Todd Little (Center Director) </a:t>
            </a:r>
            <a:r>
              <a:rPr lang="en-US" sz="2400" dirty="0" smtClean="0"/>
              <a:t>– </a:t>
            </a:r>
            <a:r>
              <a:rPr lang="en-US" sz="2400" dirty="0" smtClean="0">
                <a:hlinkClick r:id="rId8"/>
              </a:rPr>
              <a:t>yhat@ku.edu</a:t>
            </a:r>
            <a:r>
              <a:rPr lang="en-US" sz="2400" dirty="0" smtClean="0"/>
              <a:t> </a:t>
            </a:r>
            <a:endParaRPr lang="en-US" sz="2000" dirty="0" smtClean="0"/>
          </a:p>
          <a:p>
            <a:pPr lvl="1"/>
            <a:r>
              <a:rPr lang="en-US" sz="2400" dirty="0" smtClean="0"/>
              <a:t>Paul Johnson </a:t>
            </a:r>
            <a:r>
              <a:rPr lang="en-US" sz="2400" dirty="0" smtClean="0"/>
              <a:t>(Associate Director) </a:t>
            </a:r>
            <a:r>
              <a:rPr lang="en-US" sz="2400" dirty="0" smtClean="0"/>
              <a:t>– </a:t>
            </a:r>
            <a:r>
              <a:rPr lang="en-US" sz="2400" dirty="0" smtClean="0">
                <a:hlinkClick r:id="rId9"/>
              </a:rPr>
              <a:t>pauljohn@ku.edu</a:t>
            </a:r>
            <a:r>
              <a:rPr lang="en-US" sz="2400" dirty="0" smtClean="0"/>
              <a:t> </a:t>
            </a:r>
            <a:endParaRPr lang="en-US" sz="20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8ED55-18FB-4589-BCF0-26823859F5C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www.Quant.KU.edu</a:t>
            </a:r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4195</TotalTime>
  <Words>240</Words>
  <Application>Microsoft Office PowerPoint</Application>
  <PresentationFormat>On-screen Show (4:3)</PresentationFormat>
  <Paragraphs>74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2_Default Design</vt:lpstr>
      <vt:lpstr>Archival and Public Use Datasets </vt:lpstr>
      <vt:lpstr>Road Map</vt:lpstr>
      <vt:lpstr>Locating Datasets</vt:lpstr>
      <vt:lpstr>Navigating ICPSR</vt:lpstr>
      <vt:lpstr>Getting Data</vt:lpstr>
      <vt:lpstr>Methodological Issues</vt:lpstr>
      <vt:lpstr>Assistance &amp; Consultation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Orthogonalizing variables</dc:title>
  <dc:creator>User</dc:creator>
  <cp:lastModifiedBy>Todd D. Little</cp:lastModifiedBy>
  <cp:revision>163</cp:revision>
  <dcterms:created xsi:type="dcterms:W3CDTF">2003-02-28T17:23:15Z</dcterms:created>
  <dcterms:modified xsi:type="dcterms:W3CDTF">2010-04-01T16:24:46Z</dcterms:modified>
</cp:coreProperties>
</file>