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4933c9b3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4933c9b3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4933c9b3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4933c9b3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4933c9b3b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4933c9b3b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4933c9b3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4933c9b3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4933c9b3b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4933c9b3b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4933c9b3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4933c9b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4933c9b3b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4933c9b3b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4933c9b3b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4933c9b3b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4933c9b3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4933c9b3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4933c9b3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4933c9b3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drive/folders/1gLnsXyUe-y9mkH4xO6p8bcnWWTr1n1ky?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291350"/>
            <a:ext cx="7688100" cy="107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900"/>
              <a:t>SENTIMENT ANALYSIS OF </a:t>
            </a:r>
            <a:endParaRPr sz="2900"/>
          </a:p>
          <a:p>
            <a:pPr indent="0" lvl="0" marL="0" rtl="0" algn="ctr">
              <a:spcBef>
                <a:spcPts val="0"/>
              </a:spcBef>
              <a:spcAft>
                <a:spcPts val="0"/>
              </a:spcAft>
              <a:buNone/>
            </a:pPr>
            <a:r>
              <a:rPr lang="en" sz="2900"/>
              <a:t>LOK SABHA ELECTION</a:t>
            </a:r>
            <a:endParaRPr sz="2900"/>
          </a:p>
        </p:txBody>
      </p:sp>
      <p:sp>
        <p:nvSpPr>
          <p:cNvPr id="87" name="Google Shape;87;p13"/>
          <p:cNvSpPr txBox="1"/>
          <p:nvPr>
            <p:ph idx="1" type="subTitle"/>
          </p:nvPr>
        </p:nvSpPr>
        <p:spPr>
          <a:xfrm>
            <a:off x="5130450" y="2858775"/>
            <a:ext cx="3285600" cy="18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Presented By :</a:t>
            </a:r>
            <a:endParaRPr b="1">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Dibyendu Nandan - 12100119110</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Imon Bera </a:t>
            </a:r>
            <a:r>
              <a:rPr lang="en">
                <a:latin typeface="Georgia"/>
                <a:ea typeface="Georgia"/>
                <a:cs typeface="Georgia"/>
                <a:sym typeface="Georgia"/>
              </a:rPr>
              <a:t>- 12100119075</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Shouvik Sarkar - 12100119088</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Jony Paul - 12100119073</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Bitan Ranjan Maiti - 12100119115</a:t>
            </a:r>
            <a:endParaRPr>
              <a:latin typeface="Georgia"/>
              <a:ea typeface="Georgia"/>
              <a:cs typeface="Georgia"/>
              <a:sym typeface="Georgia"/>
            </a:endParaRPr>
          </a:p>
        </p:txBody>
      </p:sp>
      <p:sp>
        <p:nvSpPr>
          <p:cNvPr id="88" name="Google Shape;88;p13"/>
          <p:cNvSpPr txBox="1"/>
          <p:nvPr>
            <p:ph idx="1" type="subTitle"/>
          </p:nvPr>
        </p:nvSpPr>
        <p:spPr>
          <a:xfrm>
            <a:off x="727950" y="2858775"/>
            <a:ext cx="3285600" cy="18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Guided</a:t>
            </a:r>
            <a:r>
              <a:rPr b="1" lang="en">
                <a:latin typeface="Georgia"/>
                <a:ea typeface="Georgia"/>
                <a:cs typeface="Georgia"/>
                <a:sym typeface="Georgia"/>
              </a:rPr>
              <a:t> By :</a:t>
            </a:r>
            <a:endParaRPr b="1">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Prof. Sudipta Bhattacharya</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Assistant Professor</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Dept. of CSE &amp; IT</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Sentiment Analysis is used to identify people’s opinion, attitude and emotional states. The views of the people can be positive or negative.</a:t>
            </a:r>
            <a:endParaRPr/>
          </a:p>
          <a:p>
            <a:pPr indent="-311150" lvl="0" marL="457200" rtl="0" algn="just">
              <a:lnSpc>
                <a:spcPct val="100000"/>
              </a:lnSpc>
              <a:spcBef>
                <a:spcPts val="400"/>
              </a:spcBef>
              <a:spcAft>
                <a:spcPts val="0"/>
              </a:spcAft>
              <a:buSzPts val="1300"/>
              <a:buChar char="●"/>
            </a:pPr>
            <a:r>
              <a:rPr lang="en"/>
              <a:t>Twitter is a large source of data, which makes it more attractive for performing sentiment analysis. We will be performing analysis on around 20,000 tweets, so that w</a:t>
            </a:r>
            <a:r>
              <a:rPr lang="en"/>
              <a:t>e</a:t>
            </a:r>
            <a:r>
              <a:rPr lang="en"/>
              <a:t> will be able to analyse the results, understand the patterns and give a review on people's opinion.</a:t>
            </a:r>
            <a:endParaRPr/>
          </a:p>
          <a:p>
            <a:pPr indent="-311150" lvl="0" marL="457200" rtl="0" algn="just">
              <a:lnSpc>
                <a:spcPct val="100000"/>
              </a:lnSpc>
              <a:spcBef>
                <a:spcPts val="400"/>
              </a:spcBef>
              <a:spcAft>
                <a:spcPts val="0"/>
              </a:spcAft>
              <a:buSzPts val="1300"/>
              <a:buChar char="●"/>
            </a:pPr>
            <a:r>
              <a:rPr lang="en"/>
              <a:t>We will be looking for progress and working procedure of different parties. We will also keep an eye out for how </a:t>
            </a:r>
            <a:r>
              <a:rPr lang="en"/>
              <a:t>any social event, speech or rally causes a fluctuation in sentiment of people.</a:t>
            </a:r>
            <a:endParaRPr/>
          </a:p>
          <a:p>
            <a:pPr indent="-311150" lvl="0" marL="457200" rtl="0" algn="just">
              <a:lnSpc>
                <a:spcPct val="100000"/>
              </a:lnSpc>
              <a:spcBef>
                <a:spcPts val="400"/>
              </a:spcBef>
              <a:spcAft>
                <a:spcPts val="200"/>
              </a:spcAft>
              <a:buSzPts val="1300"/>
              <a:buChar char="●"/>
            </a:pPr>
            <a:r>
              <a:rPr lang="en"/>
              <a:t>We will also get to know which policies are getting more support from people which are started by any of these parties.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288275" y="793875"/>
            <a:ext cx="2178376" cy="637150"/>
          </a:xfrm>
          <a:prstGeom prst="rect">
            <a:avLst/>
          </a:prstGeom>
          <a:noFill/>
          <a:ln>
            <a:noFill/>
          </a:ln>
        </p:spPr>
      </p:pic>
      <p:sp>
        <p:nvSpPr>
          <p:cNvPr id="150" name="Google Shape;150;p23"/>
          <p:cNvSpPr txBox="1"/>
          <p:nvPr/>
        </p:nvSpPr>
        <p:spPr>
          <a:xfrm>
            <a:off x="2983950" y="1925250"/>
            <a:ext cx="3176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rgbClr val="199987"/>
                </a:solidFill>
                <a:latin typeface="Lato"/>
                <a:ea typeface="Lato"/>
                <a:cs typeface="Lato"/>
                <a:sym typeface="Lato"/>
              </a:rPr>
              <a:t>Thanks</a:t>
            </a:r>
            <a:endParaRPr sz="7200">
              <a:solidFill>
                <a:srgbClr val="19998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002675"/>
            <a:ext cx="7688700" cy="272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In today’s age where every social media platforms are generating huge amount of user data, if gathered and analyzed properly, It can provide an almost accurate picture of changing market trends, customer preferences or even user’s opinion regarding any subject.</a:t>
            </a:r>
            <a:endParaRPr/>
          </a:p>
          <a:p>
            <a:pPr indent="-311150" lvl="0" marL="457200" rtl="0" algn="l">
              <a:spcBef>
                <a:spcPts val="0"/>
              </a:spcBef>
              <a:spcAft>
                <a:spcPts val="0"/>
              </a:spcAft>
              <a:buSzPts val="1300"/>
              <a:buChar char="●"/>
            </a:pPr>
            <a:r>
              <a:rPr lang="en"/>
              <a:t>Such a process is Sentiment Analysis. It is the process of collecting and analysing data based upon the person's feelings, reviews and thoughts. Hence, It is also called opinion mining.</a:t>
            </a:r>
            <a:endParaRPr/>
          </a:p>
          <a:p>
            <a:pPr indent="-311150" lvl="0" marL="457200" rtl="0" algn="just">
              <a:lnSpc>
                <a:spcPct val="115000"/>
              </a:lnSpc>
              <a:spcBef>
                <a:spcPts val="0"/>
              </a:spcBef>
              <a:spcAft>
                <a:spcPts val="0"/>
              </a:spcAft>
              <a:buSzPts val="1300"/>
              <a:buChar char="●"/>
            </a:pPr>
            <a:r>
              <a:rPr lang="en"/>
              <a:t>For the ease of data collection we chose Twitter as source of data for such analysis. </a:t>
            </a:r>
            <a:r>
              <a:rPr lang="en"/>
              <a:t>Twitter is a micro blogging platform where anyone can read or write short form of message which is called tweets.</a:t>
            </a:r>
            <a:endParaRPr/>
          </a:p>
          <a:p>
            <a:pPr indent="-311150" lvl="0" marL="457200" rtl="0" algn="l">
              <a:spcBef>
                <a:spcPts val="600"/>
              </a:spcBef>
              <a:spcAft>
                <a:spcPts val="0"/>
              </a:spcAft>
              <a:buSzPts val="1300"/>
              <a:buChar char="●"/>
            </a:pPr>
            <a:r>
              <a:rPr lang="en"/>
              <a:t>Twitter Sentiment Analysis is the process of accessing tweets for a particular topic and predicts the sentiment of these tweets as positive, negative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t>
            </a:r>
            <a:r>
              <a:rPr lang="en"/>
              <a:t>he main objective of this project is to perform the sentiment analysis on tweets from Indian Political Parties like BJP, INC and AAP,  and gather public  opinions/sentiment about these parties. And use that data to predict most favoured party in The Lok Sabha 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Collecting Twitter data</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We started by applying for an Elevated Twitter Developer account for API access in </a:t>
            </a:r>
            <a:r>
              <a:rPr lang="en"/>
              <a:t>official</a:t>
            </a:r>
            <a:r>
              <a:rPr lang="en"/>
              <a:t> Twitter developer portal.</a:t>
            </a:r>
            <a:endParaRPr/>
          </a:p>
          <a:p>
            <a:pPr indent="-311150" lvl="0" marL="457200" rtl="0" algn="l">
              <a:spcBef>
                <a:spcPts val="0"/>
              </a:spcBef>
              <a:spcAft>
                <a:spcPts val="0"/>
              </a:spcAft>
              <a:buSzPts val="1300"/>
              <a:buChar char="●"/>
            </a:pPr>
            <a:r>
              <a:rPr lang="en"/>
              <a:t>Then we collected API key and Access Tokens from there and imported tweepy library in python. Then by using the official OAuth1UserHandler we were able to authenticate our python instance with twitter.</a:t>
            </a:r>
            <a:endParaRPr/>
          </a:p>
          <a:p>
            <a:pPr indent="-311150" lvl="0" marL="457200" rtl="0" algn="l">
              <a:spcBef>
                <a:spcPts val="0"/>
              </a:spcBef>
              <a:spcAft>
                <a:spcPts val="0"/>
              </a:spcAft>
              <a:buSzPts val="1300"/>
              <a:buChar char="●"/>
            </a:pPr>
            <a:r>
              <a:rPr lang="en"/>
              <a:t>Using api.search_tweets function , we put a keyword query for “Lok Sabha” and set the language to English only.</a:t>
            </a:r>
            <a:endParaRPr/>
          </a:p>
          <a:p>
            <a:pPr indent="-311150" lvl="0" marL="457200" rtl="0" algn="l">
              <a:spcBef>
                <a:spcPts val="0"/>
              </a:spcBef>
              <a:spcAft>
                <a:spcPts val="0"/>
              </a:spcAft>
              <a:buSzPts val="1300"/>
              <a:buChar char="●"/>
            </a:pPr>
            <a:r>
              <a:rPr lang="en"/>
              <a:t>We also imported csv library in python for the benefit of saving all the search results in “Lok_Sabha.csv” . We specified in csvWriter to only save tweet time, text,  username and location for each query result.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288275" y="793875"/>
            <a:ext cx="2178376" cy="637150"/>
          </a:xfrm>
          <a:prstGeom prst="rect">
            <a:avLst/>
          </a:prstGeom>
          <a:noFill/>
          <a:ln>
            <a:noFill/>
          </a:ln>
        </p:spPr>
      </p:pic>
      <p:pic>
        <p:nvPicPr>
          <p:cNvPr id="112" name="Google Shape;112;p17"/>
          <p:cNvPicPr preferRelativeResize="0"/>
          <p:nvPr/>
        </p:nvPicPr>
        <p:blipFill>
          <a:blip r:embed="rId4">
            <a:alphaModFix/>
          </a:blip>
          <a:stretch>
            <a:fillRect/>
          </a:stretch>
        </p:blipFill>
        <p:spPr>
          <a:xfrm>
            <a:off x="1227537" y="558375"/>
            <a:ext cx="6688925" cy="4026751"/>
          </a:xfrm>
          <a:prstGeom prst="rect">
            <a:avLst/>
          </a:prstGeom>
          <a:noFill/>
          <a:ln>
            <a:noFill/>
          </a:ln>
        </p:spPr>
      </p:pic>
      <p:sp>
        <p:nvSpPr>
          <p:cNvPr id="113" name="Google Shape;113;p17"/>
          <p:cNvSpPr txBox="1"/>
          <p:nvPr/>
        </p:nvSpPr>
        <p:spPr>
          <a:xfrm>
            <a:off x="3739800" y="4585125"/>
            <a:ext cx="166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Code snippet from Jupyter</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Processing data with NLTK</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After the data scraping using tweepy, we prepare the data for noise filtering. Some of the various NLTK libraries we are using for the process are—</a:t>
            </a:r>
            <a:endParaRPr/>
          </a:p>
          <a:p>
            <a:pPr indent="-311150" lvl="0" marL="457200" rtl="0" algn="l">
              <a:spcBef>
                <a:spcPts val="1200"/>
              </a:spcBef>
              <a:spcAft>
                <a:spcPts val="0"/>
              </a:spcAft>
              <a:buSzPts val="1300"/>
              <a:buChar char="●"/>
            </a:pPr>
            <a:r>
              <a:rPr b="1" lang="en"/>
              <a:t>Normalization</a:t>
            </a:r>
            <a:r>
              <a:rPr lang="en"/>
              <a:t> - To remove noise from the collected language data, so that machine can easily detects the patterns in the data. It removes special characters such as </a:t>
            </a:r>
            <a:r>
              <a:rPr lang="en"/>
              <a:t>hashtags, punctuation, numbers from the text.</a:t>
            </a:r>
            <a:endParaRPr/>
          </a:p>
          <a:p>
            <a:pPr indent="-311150" lvl="0" marL="457200" rtl="0" algn="l">
              <a:spcBef>
                <a:spcPts val="0"/>
              </a:spcBef>
              <a:spcAft>
                <a:spcPts val="0"/>
              </a:spcAft>
              <a:buSzPts val="1300"/>
              <a:buChar char="●"/>
            </a:pPr>
            <a:r>
              <a:rPr b="1" lang="en"/>
              <a:t>Tokenization</a:t>
            </a:r>
            <a:r>
              <a:rPr lang="en"/>
              <a:t> - To split larger bodies of text into smaller lines and words to be able to perform analysis of the text.</a:t>
            </a:r>
            <a:endParaRPr/>
          </a:p>
          <a:p>
            <a:pPr indent="-311150" lvl="0" marL="457200" rtl="0" algn="l">
              <a:spcBef>
                <a:spcPts val="0"/>
              </a:spcBef>
              <a:spcAft>
                <a:spcPts val="0"/>
              </a:spcAft>
              <a:buSzPts val="1300"/>
              <a:buChar char="●"/>
            </a:pPr>
            <a:r>
              <a:rPr b="1" lang="en"/>
              <a:t>Stop Word removal</a:t>
            </a:r>
            <a:r>
              <a:rPr lang="en"/>
              <a:t> - To remove most commonly used words from the corpus. Typically, articles and pronouns are generally classified as stop words.</a:t>
            </a:r>
            <a:endParaRPr/>
          </a:p>
          <a:p>
            <a:pPr indent="-311150" lvl="0" marL="457200" rtl="0" algn="l">
              <a:spcBef>
                <a:spcPts val="0"/>
              </a:spcBef>
              <a:spcAft>
                <a:spcPts val="0"/>
              </a:spcAft>
              <a:buSzPts val="1300"/>
              <a:buChar char="●"/>
            </a:pPr>
            <a:r>
              <a:rPr b="1" lang="en"/>
              <a:t>Lemmatize</a:t>
            </a:r>
            <a:r>
              <a:rPr lang="en"/>
              <a:t> - To reduce the words to their root forms.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classification using GloVe Embeddings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Since sentiment is a human thing and machines can not understand them, to classify our data we need to use GloVe Embeddings. Word Embedding is a technique to convert each word into an equivalent float vector in </a:t>
            </a:r>
            <a:r>
              <a:rPr lang="en"/>
              <a:t>multidimensional</a:t>
            </a:r>
            <a:r>
              <a:rPr lang="en"/>
              <a:t> space. GloVe stands for Global Vectors which has pre-defined dense vectors for around every 6 billion words of English literature along with many commonly used characters. To use GloVe for text classification, first  we need to create the dictionary. And then we need to traverse the GloVe file of specific dimension and compare each word with all words in the dictionary. The equivalent vector will be copied and pasted into embedding_matrix at corresponding index if match occurs.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Dataset and Creating Model</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Since the dataset for the whole analysis is so huge, We </a:t>
            </a:r>
            <a:r>
              <a:rPr lang="en"/>
              <a:t>currently were able to set it up and collect data for a few days. We also only used the keyword “Lok Sabha”, which did really limit the amount of data to collect. Currently, We are in process of preprocessing that data using aforementioned NLTK libraries. </a:t>
            </a:r>
            <a:endParaRPr/>
          </a:p>
          <a:p>
            <a:pPr indent="0" lvl="0" marL="0" rtl="0" algn="l">
              <a:lnSpc>
                <a:spcPct val="100000"/>
              </a:lnSpc>
              <a:spcBef>
                <a:spcPts val="1200"/>
              </a:spcBef>
              <a:spcAft>
                <a:spcPts val="0"/>
              </a:spcAft>
              <a:buNone/>
            </a:pPr>
            <a:r>
              <a:rPr lang="en"/>
              <a:t>Our current collected dataset is available here </a:t>
            </a:r>
            <a:r>
              <a:rPr lang="en" u="sng">
                <a:solidFill>
                  <a:schemeClr val="hlink"/>
                </a:solidFill>
                <a:hlinkClick r:id="rId3"/>
              </a:rPr>
              <a:t>https://drive.google.com/drive/folders/1gLnsXyUe-y9mkH4xO6p8bcnWWTr1n1ky?usp=sharing</a:t>
            </a:r>
            <a:endParaRPr/>
          </a:p>
          <a:p>
            <a:pPr indent="0" lvl="0" marL="0" rtl="0" algn="l">
              <a:lnSpc>
                <a:spcPct val="100000"/>
              </a:lnSpc>
              <a:spcBef>
                <a:spcPts val="1200"/>
              </a:spcBef>
              <a:spcAft>
                <a:spcPts val="1200"/>
              </a:spcAft>
              <a:buNone/>
            </a:pPr>
            <a:r>
              <a:rPr lang="en"/>
              <a:t>In the near future, we will be expanding the keywords for the data collection amount to be greater and provide sufficient data for the proposed 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3150850" y="597925"/>
            <a:ext cx="2842299" cy="4058250"/>
          </a:xfrm>
          <a:prstGeom prst="rect">
            <a:avLst/>
          </a:prstGeom>
          <a:noFill/>
          <a:ln>
            <a:noFill/>
          </a:ln>
        </p:spPr>
      </p:pic>
      <p:sp>
        <p:nvSpPr>
          <p:cNvPr id="137" name="Google Shape;137;p21"/>
          <p:cNvSpPr txBox="1"/>
          <p:nvPr/>
        </p:nvSpPr>
        <p:spPr>
          <a:xfrm>
            <a:off x="3739050" y="4733175"/>
            <a:ext cx="166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Flowchart of Methodology</a:t>
            </a:r>
            <a:endParaRPr sz="1000">
              <a:latin typeface="Lato"/>
              <a:ea typeface="Lato"/>
              <a:cs typeface="Lato"/>
              <a:sym typeface="Lato"/>
            </a:endParaRPr>
          </a:p>
        </p:txBody>
      </p:sp>
      <p:pic>
        <p:nvPicPr>
          <p:cNvPr id="138" name="Google Shape;138;p21"/>
          <p:cNvPicPr preferRelativeResize="0"/>
          <p:nvPr/>
        </p:nvPicPr>
        <p:blipFill>
          <a:blip r:embed="rId4">
            <a:alphaModFix/>
          </a:blip>
          <a:stretch>
            <a:fillRect/>
          </a:stretch>
        </p:blipFill>
        <p:spPr>
          <a:xfrm>
            <a:off x="288275" y="793875"/>
            <a:ext cx="2178376" cy="63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