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73567B-AF4F-40B8-B0D3-B0D4C4EA9D3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38DB763-7E3E-412E-B425-D4CDADFE0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358381F-AE74-4F33-88E5-F30A4AD89BC8}"/>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577C65BD-ABA1-45DE-88C9-68E5B316C5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CE85B3-2D39-4304-9ED9-79C325CB850D}"/>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265611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694088-CAE0-479C-A8B3-F0AB1FF4CFF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2F5A337-0A02-44A0-8D27-BC14AFD46F6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61CF10-6AFD-454B-A7E9-F525B4B813A1}"/>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BCF49936-81CA-4ECE-AC3C-0531B9DD20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E9E97B-8794-4823-A97D-7D1BFCF2028B}"/>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255471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54E25FA-AF57-4F3A-A10D-34F11E9EDBB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43D60B9-F9A0-440D-A2BD-F3754359461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80B15E-77C8-4F67-B7D4-E84A3E0DA0FD}"/>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CF30374F-4B1A-4014-9D48-0C38DCE5C4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E985D3-7E56-4E34-9A72-4045AD030830}"/>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93672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7E9D86-DC44-4985-BAAC-A3D25C66A6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9799686-72C2-4064-9428-706F49CE5F7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614ADC-4487-4300-A8CD-72C2A1C6B245}"/>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8C7D4878-8F89-43B5-8106-F87A6F1BFA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79B068-FAE4-4381-ABAA-B8AE221F831A}"/>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141610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18CB4-CBDE-442F-A46D-3168AB9629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4414154-239A-41AC-B3B7-8825D8A26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350A3CE-B9C2-49D0-8044-A28ED793248A}"/>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4A23DB72-A0F2-41E7-9DAB-5526B3720E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A381A0-5A2C-4704-A655-27F35CD77F77}"/>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220734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52049-E151-47C2-9998-A6A09E9CEA2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A318886-1CC9-4791-8217-ECCF4F190D2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9016016-FF06-4BC3-BED5-CF042E300D6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A9B77D0-C839-4245-9D95-D721F58C16F7}"/>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6" name="Espace réservé du pied de page 5">
            <a:extLst>
              <a:ext uri="{FF2B5EF4-FFF2-40B4-BE49-F238E27FC236}">
                <a16:creationId xmlns:a16="http://schemas.microsoft.com/office/drawing/2014/main" id="{D0FF3F54-787C-4EB8-B512-D618C18CBC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A2750C6-5D29-41C2-8CDE-91D86AB9AEE9}"/>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203898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B11C3F-2F52-447C-B2B7-5DE9D52ED38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9874C81-2489-47C2-8A1C-4BAD0AF8B6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4EB30D7-7E97-45F8-AD9A-1CC4EFD1045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4A1AE63-5ACD-4606-888B-969CCE350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A6B25E1-674A-47F5-B73A-B1883E57A45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ECB30B5-3E48-4D85-930E-FD279A4711A7}"/>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8" name="Espace réservé du pied de page 7">
            <a:extLst>
              <a:ext uri="{FF2B5EF4-FFF2-40B4-BE49-F238E27FC236}">
                <a16:creationId xmlns:a16="http://schemas.microsoft.com/office/drawing/2014/main" id="{56440B24-6866-431D-A7B8-91A16A4846D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DC3EAED-5CC7-4FEC-B6EE-4796D11E678F}"/>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80763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F06A4-80A8-49AC-B773-4AC5244EA7C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35DF5C6-5E6B-4FD4-9B7B-FEC9DE0D57C7}"/>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4" name="Espace réservé du pied de page 3">
            <a:extLst>
              <a:ext uri="{FF2B5EF4-FFF2-40B4-BE49-F238E27FC236}">
                <a16:creationId xmlns:a16="http://schemas.microsoft.com/office/drawing/2014/main" id="{699E0085-12A2-4DFC-9E8B-CF807604D1C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0340B61-C80C-4508-BAFF-33287B41B1C1}"/>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15296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5640EFE-A139-4CA0-AE89-52EFB3B8F84D}"/>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3" name="Espace réservé du pied de page 2">
            <a:extLst>
              <a:ext uri="{FF2B5EF4-FFF2-40B4-BE49-F238E27FC236}">
                <a16:creationId xmlns:a16="http://schemas.microsoft.com/office/drawing/2014/main" id="{D0E383C0-3414-4B55-BE12-22F910F61F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1CA89CF-A540-466A-BE3B-188177A0BA2C}"/>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308296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C092E-7ED9-41D4-890E-5AD131648F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DCC2308-1C12-4FFA-8223-927B851F5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BE15845-93DB-4130-BF2F-59901684B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3B2DE32-542E-44FB-AB4E-1B3BC0B7654B}"/>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6" name="Espace réservé du pied de page 5">
            <a:extLst>
              <a:ext uri="{FF2B5EF4-FFF2-40B4-BE49-F238E27FC236}">
                <a16:creationId xmlns:a16="http://schemas.microsoft.com/office/drawing/2014/main" id="{9D6FB26F-4CE5-49FD-A089-5ED68CECF8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89F5B81-2BC1-4DFD-B3E7-BF7DBF8FC2F4}"/>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264574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768006-C76E-4EB4-8E44-D5DFF09F4F1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730F122-6035-4A88-9A9F-3967E5AEC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75F14A-3637-469A-8DFB-35A9DD6B6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86AE102-A21D-4BE8-8134-AE2CD8411A4A}"/>
              </a:ext>
            </a:extLst>
          </p:cNvPr>
          <p:cNvSpPr>
            <a:spLocks noGrp="1"/>
          </p:cNvSpPr>
          <p:nvPr>
            <p:ph type="dt" sz="half" idx="10"/>
          </p:nvPr>
        </p:nvSpPr>
        <p:spPr/>
        <p:txBody>
          <a:bodyPr/>
          <a:lstStyle/>
          <a:p>
            <a:fld id="{B66D6D3F-9BB9-4FB1-B00B-12D5C2168E9D}" type="datetimeFigureOut">
              <a:rPr lang="fr-FR" smtClean="0"/>
              <a:t>09/01/2021</a:t>
            </a:fld>
            <a:endParaRPr lang="fr-FR"/>
          </a:p>
        </p:txBody>
      </p:sp>
      <p:sp>
        <p:nvSpPr>
          <p:cNvPr id="6" name="Espace réservé du pied de page 5">
            <a:extLst>
              <a:ext uri="{FF2B5EF4-FFF2-40B4-BE49-F238E27FC236}">
                <a16:creationId xmlns:a16="http://schemas.microsoft.com/office/drawing/2014/main" id="{7F6E89CE-F6A6-4023-898F-78ED5D5BA2E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63A8404-4983-4F16-BCFF-19B5FC19889A}"/>
              </a:ext>
            </a:extLst>
          </p:cNvPr>
          <p:cNvSpPr>
            <a:spLocks noGrp="1"/>
          </p:cNvSpPr>
          <p:nvPr>
            <p:ph type="sldNum" sz="quarter" idx="12"/>
          </p:nvPr>
        </p:nvSpPr>
        <p:spPr/>
        <p:txBody>
          <a:bodyPr/>
          <a:lstStyle/>
          <a:p>
            <a:fld id="{1EBE45AE-CC93-45AD-A3A8-19EF0C6E3337}" type="slidenum">
              <a:rPr lang="fr-FR" smtClean="0"/>
              <a:t>‹N°›</a:t>
            </a:fld>
            <a:endParaRPr lang="fr-FR"/>
          </a:p>
        </p:txBody>
      </p:sp>
    </p:spTree>
    <p:extLst>
      <p:ext uri="{BB962C8B-B14F-4D97-AF65-F5344CB8AC3E}">
        <p14:creationId xmlns:p14="http://schemas.microsoft.com/office/powerpoint/2010/main" val="428570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47CEF65-A905-474E-9132-F37A400C1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E58348D-EDD4-470A-8848-6C1B641CE2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712F7A-2318-470E-BF62-0DA36C4FD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D6D3F-9BB9-4FB1-B00B-12D5C2168E9D}" type="datetimeFigureOut">
              <a:rPr lang="fr-FR" smtClean="0"/>
              <a:t>09/01/2021</a:t>
            </a:fld>
            <a:endParaRPr lang="fr-FR"/>
          </a:p>
        </p:txBody>
      </p:sp>
      <p:sp>
        <p:nvSpPr>
          <p:cNvPr id="5" name="Espace réservé du pied de page 4">
            <a:extLst>
              <a:ext uri="{FF2B5EF4-FFF2-40B4-BE49-F238E27FC236}">
                <a16:creationId xmlns:a16="http://schemas.microsoft.com/office/drawing/2014/main" id="{663EB8AB-58FC-4A18-9024-A0538F04D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1C7652C-1791-4514-B18D-4549BFFA2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E45AE-CC93-45AD-A3A8-19EF0C6E3337}" type="slidenum">
              <a:rPr lang="fr-FR" smtClean="0"/>
              <a:t>‹N°›</a:t>
            </a:fld>
            <a:endParaRPr lang="fr-FR"/>
          </a:p>
        </p:txBody>
      </p:sp>
    </p:spTree>
    <p:extLst>
      <p:ext uri="{BB962C8B-B14F-4D97-AF65-F5344CB8AC3E}">
        <p14:creationId xmlns:p14="http://schemas.microsoft.com/office/powerpoint/2010/main" val="108065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YearPredictionMS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FBCC3-C010-4B75-8917-E7B5A9157DF7}"/>
              </a:ext>
            </a:extLst>
          </p:cNvPr>
          <p:cNvSpPr>
            <a:spLocks noGrp="1"/>
          </p:cNvSpPr>
          <p:nvPr>
            <p:ph type="ctrTitle"/>
          </p:nvPr>
        </p:nvSpPr>
        <p:spPr/>
        <p:txBody>
          <a:bodyPr/>
          <a:lstStyle/>
          <a:p>
            <a:r>
              <a:rPr lang="fr-FR" dirty="0"/>
              <a:t>Python for Data Analysis </a:t>
            </a:r>
          </a:p>
        </p:txBody>
      </p:sp>
      <p:sp>
        <p:nvSpPr>
          <p:cNvPr id="3" name="Sous-titre 2">
            <a:extLst>
              <a:ext uri="{FF2B5EF4-FFF2-40B4-BE49-F238E27FC236}">
                <a16:creationId xmlns:a16="http://schemas.microsoft.com/office/drawing/2014/main" id="{236A28D7-E1DC-4231-A1AB-45E6FF2DD501}"/>
              </a:ext>
            </a:extLst>
          </p:cNvPr>
          <p:cNvSpPr>
            <a:spLocks noGrp="1"/>
          </p:cNvSpPr>
          <p:nvPr>
            <p:ph type="subTitle" idx="1"/>
          </p:nvPr>
        </p:nvSpPr>
        <p:spPr/>
        <p:txBody>
          <a:bodyPr/>
          <a:lstStyle/>
          <a:p>
            <a:r>
              <a:rPr lang="fr-FR" dirty="0"/>
              <a:t>Project S7</a:t>
            </a:r>
          </a:p>
          <a:p>
            <a:endParaRPr lang="fr-FR" dirty="0"/>
          </a:p>
          <a:p>
            <a:r>
              <a:rPr lang="fr-FR" dirty="0"/>
              <a:t>Paul JOUËT - Aladin HOMSY</a:t>
            </a:r>
          </a:p>
        </p:txBody>
      </p:sp>
    </p:spTree>
    <p:extLst>
      <p:ext uri="{BB962C8B-B14F-4D97-AF65-F5344CB8AC3E}">
        <p14:creationId xmlns:p14="http://schemas.microsoft.com/office/powerpoint/2010/main" val="856891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CA358-04FC-48BA-A45C-81BFACAC517B}"/>
              </a:ext>
            </a:extLst>
          </p:cNvPr>
          <p:cNvSpPr>
            <a:spLocks noGrp="1"/>
          </p:cNvSpPr>
          <p:nvPr>
            <p:ph type="title"/>
          </p:nvPr>
        </p:nvSpPr>
        <p:spPr/>
        <p:txBody>
          <a:bodyPr/>
          <a:lstStyle/>
          <a:p>
            <a:r>
              <a:rPr lang="fr-FR" dirty="0"/>
              <a:t>How to fit a model ?</a:t>
            </a:r>
          </a:p>
        </p:txBody>
      </p:sp>
      <p:sp>
        <p:nvSpPr>
          <p:cNvPr id="3" name="Espace réservé du contenu 2">
            <a:extLst>
              <a:ext uri="{FF2B5EF4-FFF2-40B4-BE49-F238E27FC236}">
                <a16:creationId xmlns:a16="http://schemas.microsoft.com/office/drawing/2014/main" id="{C25D3A1D-70D3-4970-AE12-B516D9E81AC7}"/>
              </a:ext>
            </a:extLst>
          </p:cNvPr>
          <p:cNvSpPr>
            <a:spLocks noGrp="1"/>
          </p:cNvSpPr>
          <p:nvPr>
            <p:ph idx="1"/>
          </p:nvPr>
        </p:nvSpPr>
        <p:spPr/>
        <p:txBody>
          <a:bodyPr/>
          <a:lstStyle/>
          <a:p>
            <a:endParaRPr lang="fr-FR" dirty="0"/>
          </a:p>
          <a:p>
            <a:r>
              <a:rPr lang="fr-FR" dirty="0"/>
              <a:t>The difficulty of this dataset is the lack of correlation between the different features. It is also difficult to come up with any transformation, even after having determined what they mean.</a:t>
            </a:r>
          </a:p>
          <a:p>
            <a:r>
              <a:rPr lang="fr-FR" dirty="0"/>
              <a:t>Also there are a lot of them, and we cannot really choose some among others because none seem to have more weight in predicting the release year. One thing we could do however is fitting model using separately the variance, covariance and mean of the timbres</a:t>
            </a:r>
          </a:p>
        </p:txBody>
      </p:sp>
    </p:spTree>
    <p:extLst>
      <p:ext uri="{BB962C8B-B14F-4D97-AF65-F5344CB8AC3E}">
        <p14:creationId xmlns:p14="http://schemas.microsoft.com/office/powerpoint/2010/main" val="3776343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CA358-04FC-48BA-A45C-81BFACAC517B}"/>
              </a:ext>
            </a:extLst>
          </p:cNvPr>
          <p:cNvSpPr>
            <a:spLocks noGrp="1"/>
          </p:cNvSpPr>
          <p:nvPr>
            <p:ph type="title"/>
          </p:nvPr>
        </p:nvSpPr>
        <p:spPr/>
        <p:txBody>
          <a:bodyPr/>
          <a:lstStyle/>
          <a:p>
            <a:r>
              <a:rPr lang="fr-FR" dirty="0"/>
              <a:t>How to fit a model ?</a:t>
            </a:r>
          </a:p>
        </p:txBody>
      </p:sp>
      <p:sp>
        <p:nvSpPr>
          <p:cNvPr id="3" name="Espace réservé du contenu 2">
            <a:extLst>
              <a:ext uri="{FF2B5EF4-FFF2-40B4-BE49-F238E27FC236}">
                <a16:creationId xmlns:a16="http://schemas.microsoft.com/office/drawing/2014/main" id="{C25D3A1D-70D3-4970-AE12-B516D9E81AC7}"/>
              </a:ext>
            </a:extLst>
          </p:cNvPr>
          <p:cNvSpPr>
            <a:spLocks noGrp="1"/>
          </p:cNvSpPr>
          <p:nvPr>
            <p:ph idx="1"/>
          </p:nvPr>
        </p:nvSpPr>
        <p:spPr/>
        <p:txBody>
          <a:bodyPr/>
          <a:lstStyle/>
          <a:p>
            <a:endParaRPr lang="fr-FR" dirty="0"/>
          </a:p>
          <a:p>
            <a:r>
              <a:rPr lang="fr-FR" dirty="0"/>
              <a:t>Because there is no correlation between the features, standard machine learning models are not very efficient. Especially multiple linear regression.</a:t>
            </a:r>
          </a:p>
          <a:p>
            <a:r>
              <a:rPr lang="fr-FR" dirty="0"/>
              <a:t>The way the features are spread are also a difficulty on top of all this, because we would like to fit a model which is accurate on all the dataset range, and not only years from 1990 to 2010.</a:t>
            </a:r>
          </a:p>
        </p:txBody>
      </p:sp>
    </p:spTree>
    <p:extLst>
      <p:ext uri="{BB962C8B-B14F-4D97-AF65-F5344CB8AC3E}">
        <p14:creationId xmlns:p14="http://schemas.microsoft.com/office/powerpoint/2010/main" val="289405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BE0B00-E03F-45F4-BF3C-3E9F6308E48A}"/>
              </a:ext>
            </a:extLst>
          </p:cNvPr>
          <p:cNvSpPr>
            <a:spLocks noGrp="1"/>
          </p:cNvSpPr>
          <p:nvPr>
            <p:ph type="title"/>
          </p:nvPr>
        </p:nvSpPr>
        <p:spPr/>
        <p:txBody>
          <a:bodyPr/>
          <a:lstStyle/>
          <a:p>
            <a:r>
              <a:rPr lang="fr-FR" dirty="0"/>
              <a:t>Our conclusion</a:t>
            </a:r>
          </a:p>
        </p:txBody>
      </p:sp>
      <p:sp>
        <p:nvSpPr>
          <p:cNvPr id="3" name="Espace réservé du contenu 2">
            <a:extLst>
              <a:ext uri="{FF2B5EF4-FFF2-40B4-BE49-F238E27FC236}">
                <a16:creationId xmlns:a16="http://schemas.microsoft.com/office/drawing/2014/main" id="{0FDF5D8E-517E-43ED-9635-8005849022F6}"/>
              </a:ext>
            </a:extLst>
          </p:cNvPr>
          <p:cNvSpPr>
            <a:spLocks noGrp="1"/>
          </p:cNvSpPr>
          <p:nvPr>
            <p:ph idx="1"/>
          </p:nvPr>
        </p:nvSpPr>
        <p:spPr/>
        <p:txBody>
          <a:bodyPr/>
          <a:lstStyle/>
          <a:p>
            <a:r>
              <a:rPr lang="fr-FR" dirty="0"/>
              <a:t>After implementing some classic ML models the results we obtained were so bad that we decided to try another approach using deep learning</a:t>
            </a:r>
          </a:p>
          <a:p>
            <a:r>
              <a:rPr lang="fr-FR" dirty="0"/>
              <a:t>The large quantity of learning data allows us to create such model, and there seems to be no other alternative</a:t>
            </a:r>
          </a:p>
          <a:p>
            <a:r>
              <a:rPr lang="fr-FR" dirty="0"/>
              <a:t>After trying just one model with almost randomly chosen parameters we obtained the best results so far, we expect it is a matter of tuning and varying the input variables to get an efficient model</a:t>
            </a:r>
          </a:p>
        </p:txBody>
      </p:sp>
    </p:spTree>
    <p:extLst>
      <p:ext uri="{BB962C8B-B14F-4D97-AF65-F5344CB8AC3E}">
        <p14:creationId xmlns:p14="http://schemas.microsoft.com/office/powerpoint/2010/main" val="279591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A00DC-DCD3-44A7-BF5D-6E0E6939BDE3}"/>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51D7DC5A-A312-4D9D-85CF-98F212278885}"/>
              </a:ext>
            </a:extLst>
          </p:cNvPr>
          <p:cNvSpPr>
            <a:spLocks noGrp="1"/>
          </p:cNvSpPr>
          <p:nvPr>
            <p:ph idx="1"/>
          </p:nvPr>
        </p:nvSpPr>
        <p:spPr/>
        <p:txBody>
          <a:bodyPr>
            <a:normAutofit lnSpcReduction="10000"/>
          </a:bodyPr>
          <a:lstStyle/>
          <a:p>
            <a:r>
              <a:rPr lang="en-US" dirty="0"/>
              <a:t>The goal of the project is to study a dataset and apply learning methods on it, using Python and packages such as sklearn, pandas and numpy. In our case, we studied the </a:t>
            </a:r>
            <a:r>
              <a:rPr lang="en-US" u="sng" dirty="0">
                <a:hlinkClick r:id="rId2"/>
              </a:rPr>
              <a:t>YearPredictionMSD Data Set</a:t>
            </a:r>
            <a:r>
              <a:rPr lang="en-US" dirty="0"/>
              <a:t>. The elements of the dataset are 515345 songs, with 90 attributes representing timbre variances and covariances, and the target is the release year of the song. We will call all the variances and covariances of the timbres 'timbre or feature [1 to 90]' from now on.</a:t>
            </a:r>
          </a:p>
          <a:p>
            <a:r>
              <a:rPr lang="en-US" dirty="0"/>
              <a:t>The dataset contains mostly western and pop music, and the audio features are described as real numbers. We will try modelling a regression for estimating the release year of a song. We might also try another approach using ranges of years (70s, 80s... for example) if the results are not satisfying.</a:t>
            </a:r>
          </a:p>
          <a:p>
            <a:endParaRPr lang="fr-FR" dirty="0"/>
          </a:p>
        </p:txBody>
      </p:sp>
    </p:spTree>
    <p:extLst>
      <p:ext uri="{BB962C8B-B14F-4D97-AF65-F5344CB8AC3E}">
        <p14:creationId xmlns:p14="http://schemas.microsoft.com/office/powerpoint/2010/main" val="176885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AF1B12-5B51-47B9-8491-187E115451DB}"/>
              </a:ext>
            </a:extLst>
          </p:cNvPr>
          <p:cNvSpPr>
            <a:spLocks noGrp="1"/>
          </p:cNvSpPr>
          <p:nvPr>
            <p:ph type="title"/>
          </p:nvPr>
        </p:nvSpPr>
        <p:spPr/>
        <p:txBody>
          <a:bodyPr/>
          <a:lstStyle/>
          <a:p>
            <a:r>
              <a:rPr lang="fr-FR" dirty="0"/>
              <a:t>Data visualization</a:t>
            </a:r>
          </a:p>
        </p:txBody>
      </p:sp>
      <p:sp>
        <p:nvSpPr>
          <p:cNvPr id="3" name="Espace réservé du contenu 2">
            <a:extLst>
              <a:ext uri="{FF2B5EF4-FFF2-40B4-BE49-F238E27FC236}">
                <a16:creationId xmlns:a16="http://schemas.microsoft.com/office/drawing/2014/main" id="{90125FFE-10CD-446D-8D12-CE98F65651EC}"/>
              </a:ext>
            </a:extLst>
          </p:cNvPr>
          <p:cNvSpPr>
            <a:spLocks noGrp="1"/>
          </p:cNvSpPr>
          <p:nvPr>
            <p:ph idx="1"/>
          </p:nvPr>
        </p:nvSpPr>
        <p:spPr/>
        <p:txBody>
          <a:bodyPr/>
          <a:lstStyle/>
          <a:p>
            <a:r>
              <a:rPr lang="fr-FR" dirty="0"/>
              <a:t>Is the data evenly spread ?</a:t>
            </a:r>
          </a:p>
        </p:txBody>
      </p:sp>
      <p:pic>
        <p:nvPicPr>
          <p:cNvPr id="5" name="Image 4">
            <a:extLst>
              <a:ext uri="{FF2B5EF4-FFF2-40B4-BE49-F238E27FC236}">
                <a16:creationId xmlns:a16="http://schemas.microsoft.com/office/drawing/2014/main" id="{674B5DC4-BF4B-4EB3-B646-0464CC904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705" y="2426736"/>
            <a:ext cx="6080590" cy="3885164"/>
          </a:xfrm>
          <a:prstGeom prst="rect">
            <a:avLst/>
          </a:prstGeom>
        </p:spPr>
      </p:pic>
    </p:spTree>
    <p:extLst>
      <p:ext uri="{BB962C8B-B14F-4D97-AF65-F5344CB8AC3E}">
        <p14:creationId xmlns:p14="http://schemas.microsoft.com/office/powerpoint/2010/main" val="79591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E32594-4A5B-4E36-83CC-1644D96A92AE}"/>
              </a:ext>
            </a:extLst>
          </p:cNvPr>
          <p:cNvSpPr>
            <a:spLocks noGrp="1"/>
          </p:cNvSpPr>
          <p:nvPr>
            <p:ph type="title"/>
          </p:nvPr>
        </p:nvSpPr>
        <p:spPr/>
        <p:txBody>
          <a:bodyPr/>
          <a:lstStyle/>
          <a:p>
            <a:r>
              <a:rPr lang="fr-FR" dirty="0"/>
              <a:t>Is the data evenly spread ?</a:t>
            </a:r>
          </a:p>
        </p:txBody>
      </p:sp>
      <p:sp>
        <p:nvSpPr>
          <p:cNvPr id="4" name="ZoneTexte 3">
            <a:extLst>
              <a:ext uri="{FF2B5EF4-FFF2-40B4-BE49-F238E27FC236}">
                <a16:creationId xmlns:a16="http://schemas.microsoft.com/office/drawing/2014/main" id="{FFBE07E5-19AF-473B-BC9F-DCD99E687FBD}"/>
              </a:ext>
            </a:extLst>
          </p:cNvPr>
          <p:cNvSpPr txBox="1"/>
          <p:nvPr/>
        </p:nvSpPr>
        <p:spPr>
          <a:xfrm>
            <a:off x="1517879" y="1690688"/>
            <a:ext cx="9559696" cy="4801314"/>
          </a:xfrm>
          <a:prstGeom prst="rect">
            <a:avLst/>
          </a:prstGeom>
          <a:noFill/>
        </p:spPr>
        <p:txBody>
          <a:bodyPr wrap="square" rtlCol="0">
            <a:spAutoFit/>
          </a:bodyPr>
          <a:lstStyle/>
          <a:p>
            <a:r>
              <a:rPr lang="en-US" dirty="0"/>
              <a:t>We see that the data is </a:t>
            </a:r>
            <a:r>
              <a:rPr lang="en-US" b="1" dirty="0"/>
              <a:t>unevenly spreaded</a:t>
            </a:r>
            <a:r>
              <a:rPr lang="en-US" dirty="0"/>
              <a:t>, if we look at the number of occurences of a year in the dataset, relative to the year, the obtained graph seems to represent an </a:t>
            </a:r>
            <a:r>
              <a:rPr lang="en-US" b="1" dirty="0"/>
              <a:t>exponential</a:t>
            </a:r>
            <a:r>
              <a:rPr lang="en-US" dirty="0"/>
              <a:t> growth. </a:t>
            </a:r>
          </a:p>
          <a:p>
            <a:endParaRPr lang="en-US" dirty="0"/>
          </a:p>
          <a:p>
            <a:r>
              <a:rPr lang="en-US" dirty="0"/>
              <a:t>We thought about pre-processing methods in order to solve this problem, for example, we could duplicate values in the 1920 to 1980 range or ignore most values in the 1980-2010 range to obtain a more evenly distributed dataset.</a:t>
            </a:r>
          </a:p>
          <a:p>
            <a:endParaRPr lang="en-US" dirty="0"/>
          </a:p>
          <a:p>
            <a:r>
              <a:rPr lang="en-US" dirty="0"/>
              <a:t>The problem with duplicating will be the </a:t>
            </a:r>
            <a:r>
              <a:rPr lang="en-US" i="1" dirty="0"/>
              <a:t>computational time</a:t>
            </a:r>
            <a:r>
              <a:rPr lang="en-US" dirty="0"/>
              <a:t> (5 million entries may be way too long to process for our little computers) and ignoring data could lead to </a:t>
            </a:r>
            <a:r>
              <a:rPr lang="en-US" i="1" dirty="0"/>
              <a:t>poor results</a:t>
            </a:r>
            <a:r>
              <a:rPr lang="en-US" dirty="0"/>
              <a:t> if there is not enough correlation between the features and the target...</a:t>
            </a:r>
          </a:p>
          <a:p>
            <a:r>
              <a:rPr lang="en-US" dirty="0"/>
              <a:t>According to </a:t>
            </a:r>
            <a:r>
              <a:rPr lang="en-US" i="1" dirty="0"/>
              <a:t>Pre-processing Protocol for Nonlinear Regression of Uneven Spaced-Data</a:t>
            </a:r>
            <a:r>
              <a:rPr lang="en-US" dirty="0"/>
              <a:t> from P. Panja et al. 2020, it could be possible to use only 5-10% of the data and still get good results if the right method is used, however we are not sure that the methods presented are applicable in our case.</a:t>
            </a:r>
          </a:p>
          <a:p>
            <a:endParaRPr lang="en-US" dirty="0"/>
          </a:p>
          <a:p>
            <a:r>
              <a:rPr lang="en-US" dirty="0"/>
              <a:t>We could do both to mitigate the drowbacks from each method, by </a:t>
            </a:r>
            <a:r>
              <a:rPr lang="en-US" b="1" dirty="0"/>
              <a:t>duplicating</a:t>
            </a:r>
            <a:r>
              <a:rPr lang="en-US" dirty="0"/>
              <a:t> some values and </a:t>
            </a:r>
            <a:r>
              <a:rPr lang="en-US" b="1" dirty="0"/>
              <a:t>ignoring</a:t>
            </a:r>
            <a:r>
              <a:rPr lang="en-US" dirty="0"/>
              <a:t> others.</a:t>
            </a:r>
          </a:p>
          <a:p>
            <a:endParaRPr lang="fr-FR" dirty="0"/>
          </a:p>
        </p:txBody>
      </p:sp>
    </p:spTree>
    <p:extLst>
      <p:ext uri="{BB962C8B-B14F-4D97-AF65-F5344CB8AC3E}">
        <p14:creationId xmlns:p14="http://schemas.microsoft.com/office/powerpoint/2010/main" val="90309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CB59DA-F056-4A79-A164-E9F6CE8C4769}"/>
              </a:ext>
            </a:extLst>
          </p:cNvPr>
          <p:cNvSpPr>
            <a:spLocks noGrp="1"/>
          </p:cNvSpPr>
          <p:nvPr>
            <p:ph type="title"/>
          </p:nvPr>
        </p:nvSpPr>
        <p:spPr/>
        <p:txBody>
          <a:bodyPr/>
          <a:lstStyle/>
          <a:p>
            <a:r>
              <a:rPr lang="fr-FR" dirty="0"/>
              <a:t>Understanding the other features</a:t>
            </a:r>
          </a:p>
        </p:txBody>
      </p:sp>
      <p:sp>
        <p:nvSpPr>
          <p:cNvPr id="3" name="Espace réservé du contenu 2">
            <a:extLst>
              <a:ext uri="{FF2B5EF4-FFF2-40B4-BE49-F238E27FC236}">
                <a16:creationId xmlns:a16="http://schemas.microsoft.com/office/drawing/2014/main" id="{6A49E1C7-35F5-478E-AFFF-2CE2A4D983A6}"/>
              </a:ext>
            </a:extLst>
          </p:cNvPr>
          <p:cNvSpPr>
            <a:spLocks noGrp="1"/>
          </p:cNvSpPr>
          <p:nvPr>
            <p:ph idx="1"/>
          </p:nvPr>
        </p:nvSpPr>
        <p:spPr/>
        <p:txBody>
          <a:bodyPr/>
          <a:lstStyle/>
          <a:p>
            <a:r>
              <a:rPr lang="fr-FR" dirty="0"/>
              <a:t>Distribution</a:t>
            </a:r>
          </a:p>
        </p:txBody>
      </p:sp>
      <p:pic>
        <p:nvPicPr>
          <p:cNvPr id="5" name="Image 4">
            <a:extLst>
              <a:ext uri="{FF2B5EF4-FFF2-40B4-BE49-F238E27FC236}">
                <a16:creationId xmlns:a16="http://schemas.microsoft.com/office/drawing/2014/main" id="{9F3C37CA-12FB-4E11-919B-A398FB164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318" y="3100053"/>
            <a:ext cx="3833127" cy="3136442"/>
          </a:xfrm>
          <a:prstGeom prst="rect">
            <a:avLst/>
          </a:prstGeom>
        </p:spPr>
      </p:pic>
      <p:pic>
        <p:nvPicPr>
          <p:cNvPr id="7" name="Image 6">
            <a:extLst>
              <a:ext uri="{FF2B5EF4-FFF2-40B4-BE49-F238E27FC236}">
                <a16:creationId xmlns:a16="http://schemas.microsoft.com/office/drawing/2014/main" id="{176571ED-8C58-4002-B04C-E58E2C6AD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445" y="3100053"/>
            <a:ext cx="3833128" cy="3136442"/>
          </a:xfrm>
          <a:prstGeom prst="rect">
            <a:avLst/>
          </a:prstGeom>
        </p:spPr>
      </p:pic>
      <p:pic>
        <p:nvPicPr>
          <p:cNvPr id="9" name="Image 8">
            <a:extLst>
              <a:ext uri="{FF2B5EF4-FFF2-40B4-BE49-F238E27FC236}">
                <a16:creationId xmlns:a16="http://schemas.microsoft.com/office/drawing/2014/main" id="{B7B91B3C-7E7F-416B-809B-7FA606EB7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8572" y="3100054"/>
            <a:ext cx="3704539" cy="3076910"/>
          </a:xfrm>
          <a:prstGeom prst="rect">
            <a:avLst/>
          </a:prstGeom>
        </p:spPr>
      </p:pic>
    </p:spTree>
    <p:extLst>
      <p:ext uri="{BB962C8B-B14F-4D97-AF65-F5344CB8AC3E}">
        <p14:creationId xmlns:p14="http://schemas.microsoft.com/office/powerpoint/2010/main" val="15519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EF1AE75-8FD4-4A04-A432-66720D0AE1BD}"/>
              </a:ext>
            </a:extLst>
          </p:cNvPr>
          <p:cNvSpPr>
            <a:spLocks noChangeArrowheads="1"/>
          </p:cNvSpPr>
          <p:nvPr/>
        </p:nvSpPr>
        <p:spPr bwMode="auto">
          <a:xfrm>
            <a:off x="1162050" y="874454"/>
            <a:ext cx="9867900" cy="5109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mn-lt"/>
              </a:rPr>
              <a:t>After re-reading the description of the dataset, we thought something was a little bit unclear, what do the variables REALLY represent ? We knew they represented timbres </a:t>
            </a:r>
            <a:r>
              <a:rPr kumimoji="0" lang="fr-FR" altLang="fr-FR" b="1" i="0" u="none" strike="noStrike" cap="none" normalizeH="0" baseline="0" dirty="0">
                <a:ln>
                  <a:noFill/>
                </a:ln>
                <a:solidFill>
                  <a:srgbClr val="000000"/>
                </a:solidFill>
                <a:effectLst/>
                <a:latin typeface="+mn-lt"/>
              </a:rPr>
              <a:t>variances</a:t>
            </a:r>
            <a:r>
              <a:rPr kumimoji="0" lang="fr-FR" altLang="fr-FR" b="0" i="0" u="none" strike="noStrike" cap="none" normalizeH="0" baseline="0" dirty="0">
                <a:ln>
                  <a:noFill/>
                </a:ln>
                <a:solidFill>
                  <a:srgbClr val="000000"/>
                </a:solidFill>
                <a:effectLst/>
                <a:latin typeface="+mn-lt"/>
              </a:rPr>
              <a:t> and </a:t>
            </a:r>
            <a:r>
              <a:rPr kumimoji="0" lang="fr-FR" altLang="fr-FR" b="1" i="0" u="none" strike="noStrike" cap="none" normalizeH="0" baseline="0" dirty="0">
                <a:ln>
                  <a:noFill/>
                </a:ln>
                <a:solidFill>
                  <a:srgbClr val="000000"/>
                </a:solidFill>
                <a:effectLst/>
                <a:latin typeface="+mn-lt"/>
              </a:rPr>
              <a:t>covariances</a:t>
            </a:r>
            <a:r>
              <a:rPr kumimoji="0" lang="fr-FR" altLang="fr-FR" b="0" i="0" u="none" strike="noStrike" cap="none" normalizeH="0" baseline="0" dirty="0">
                <a:ln>
                  <a:noFill/>
                </a:ln>
                <a:solidFill>
                  <a:srgbClr val="000000"/>
                </a:solidFill>
                <a:effectLst/>
                <a:latin typeface="+mn-lt"/>
              </a:rPr>
              <a:t>, but the number of timbres was unclear. Since the dataset is not annoted we just told ourselves that this was just not really interpretable by humans, after all we dont know about a timbre, how it was computed, nor in which order they were put into the dataset (because there is not much information). But hey, if we have </a:t>
            </a:r>
            <a:r>
              <a:rPr kumimoji="0" lang="fr-FR" altLang="fr-FR" b="0" i="1" u="none" strike="noStrike" cap="none" normalizeH="0" baseline="0" dirty="0">
                <a:ln>
                  <a:noFill/>
                </a:ln>
                <a:solidFill>
                  <a:srgbClr val="000000"/>
                </a:solidFill>
                <a:effectLst/>
                <a:latin typeface="+mn-lt"/>
              </a:rPr>
              <a:t>12 variances</a:t>
            </a:r>
            <a:r>
              <a:rPr kumimoji="0" lang="fr-FR" altLang="fr-FR" b="0" i="0" u="none" strike="noStrike" cap="none" normalizeH="0" baseline="0" dirty="0">
                <a:ln>
                  <a:noFill/>
                </a:ln>
                <a:solidFill>
                  <a:srgbClr val="000000"/>
                </a:solidFill>
                <a:effectLst/>
                <a:latin typeface="+mn-lt"/>
              </a:rPr>
              <a:t>, we should have </a:t>
            </a:r>
            <a:r>
              <a:rPr kumimoji="0" lang="fr-FR" altLang="fr-FR" b="0" i="1" u="none" strike="noStrike" cap="none" normalizeH="0" baseline="0" dirty="0">
                <a:ln>
                  <a:noFill/>
                </a:ln>
                <a:solidFill>
                  <a:srgbClr val="000000"/>
                </a:solidFill>
                <a:effectLst/>
                <a:latin typeface="+mn-lt"/>
              </a:rPr>
              <a:t>66 covariances</a:t>
            </a:r>
            <a:r>
              <a:rPr kumimoji="0" lang="fr-FR" altLang="fr-FR" b="0" i="0" u="none" strike="noStrike" cap="none" normalizeH="0" baseline="0" dirty="0">
                <a:ln>
                  <a:noFill/>
                </a:ln>
                <a:solidFill>
                  <a:srgbClr val="000000"/>
                </a:solidFill>
                <a:effectLst/>
                <a:latin typeface="+mn-lt"/>
              </a:rPr>
              <a:t> : because the binomial coefficient C(2,12) = 66.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mn-lt"/>
              </a:rPr>
              <a:t>But the dataset description mentions </a:t>
            </a:r>
            <a:r>
              <a:rPr kumimoji="0" lang="fr-FR" altLang="fr-FR" b="0" i="1" u="none" strike="noStrike" cap="none" normalizeH="0" baseline="0" dirty="0">
                <a:ln>
                  <a:noFill/>
                </a:ln>
                <a:solidFill>
                  <a:srgbClr val="000000"/>
                </a:solidFill>
                <a:effectLst/>
                <a:latin typeface="+mn-lt"/>
              </a:rPr>
              <a:t>78 covariances</a:t>
            </a:r>
            <a:r>
              <a:rPr kumimoji="0" lang="fr-FR" altLang="fr-FR" b="0" i="0" u="none" strike="noStrike" cap="none" normalizeH="0" baseline="0" dirty="0">
                <a:ln>
                  <a:noFill/>
                </a:ln>
                <a:solidFill>
                  <a:srgbClr val="000000"/>
                </a:solidFill>
                <a:effectLst/>
                <a:latin typeface="+mn-lt"/>
              </a:rPr>
              <a:t> and </a:t>
            </a:r>
            <a:r>
              <a:rPr kumimoji="0" lang="fr-FR" altLang="fr-FR" b="0" i="1" u="none" strike="noStrike" cap="none" normalizeH="0" baseline="0" dirty="0">
                <a:ln>
                  <a:noFill/>
                </a:ln>
                <a:solidFill>
                  <a:srgbClr val="000000"/>
                </a:solidFill>
                <a:effectLst/>
                <a:latin typeface="+mn-lt"/>
              </a:rPr>
              <a:t>12 variances</a:t>
            </a:r>
            <a:r>
              <a:rPr kumimoji="0" lang="fr-FR" altLang="fr-FR" b="0" i="0" u="none" strike="noStrike" cap="none" normalizeH="0" baseline="0" dirty="0">
                <a:ln>
                  <a:noFill/>
                </a:ln>
                <a:solidFill>
                  <a:srgbClr val="000000"/>
                </a:solidFill>
                <a:effectLst/>
                <a:latin typeface="+mn-lt"/>
              </a:rPr>
              <a:t>. What we actually think is that the first 12 features represent the timbres ! Or maybe their mean value or something related. That would make sense because when we look at the distribution of the variables, We can cluster them into the first 12, the next 12, and the 66 remainings. The remaining 66 should represent covariances, because they have the same normal distribution, with big outliers, and can take on values ranging from  -10000 to 10000 approximately. The features 13 to 24 should represent variances, because they only have positive values and kind of a </a:t>
            </a:r>
            <a:r>
              <a:rPr kumimoji="0" lang="fr-FR" altLang="fr-FR" sz="2800" b="0" i="0" u="none" strike="noStrike" cap="none" normalizeH="0" baseline="0" dirty="0">
                <a:ln>
                  <a:noFill/>
                </a:ln>
                <a:solidFill>
                  <a:srgbClr val="000000"/>
                </a:solidFill>
                <a:effectLst/>
                <a:latin typeface="+mn-lt"/>
              </a:rPr>
              <a:t>𝜒</a:t>
            </a:r>
            <a:r>
              <a:rPr lang="fr-FR" altLang="fr-FR" sz="1400" dirty="0">
                <a:solidFill>
                  <a:srgbClr val="000000"/>
                </a:solidFill>
                <a:latin typeface="+mn-lt"/>
              </a:rPr>
              <a:t>²</a:t>
            </a:r>
            <a:r>
              <a:rPr kumimoji="0" lang="fr-FR" altLang="fr-FR" b="0" i="0" u="none" strike="noStrike" cap="none" normalizeH="0" baseline="0" dirty="0">
                <a:ln>
                  <a:noFill/>
                </a:ln>
                <a:solidFill>
                  <a:srgbClr val="000000"/>
                </a:solidFill>
                <a:effectLst/>
                <a:latin typeface="+mn-lt"/>
              </a:rPr>
              <a:t> distribution. The first 12 features can then only represent the timbres themselves.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mn-lt"/>
              </a:rPr>
              <a:t>That would mean we actually have 12 timbres values (probably the mean over the song), with their variance and covariances.</a:t>
            </a:r>
            <a:endParaRPr kumimoji="0" lang="fr-FR" altLang="fr-FR" sz="4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61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999C54-199D-447B-BA3D-CD88D0142805}"/>
              </a:ext>
            </a:extLst>
          </p:cNvPr>
          <p:cNvSpPr>
            <a:spLocks noGrp="1"/>
          </p:cNvSpPr>
          <p:nvPr>
            <p:ph idx="1"/>
          </p:nvPr>
        </p:nvSpPr>
        <p:spPr>
          <a:xfrm>
            <a:off x="1095375" y="645660"/>
            <a:ext cx="10515600" cy="4351338"/>
          </a:xfrm>
        </p:spPr>
        <p:txBody>
          <a:bodyPr/>
          <a:lstStyle/>
          <a:p>
            <a:r>
              <a:rPr lang="fr-FR" dirty="0"/>
              <a:t>Scatter plot</a:t>
            </a:r>
          </a:p>
        </p:txBody>
      </p:sp>
      <p:pic>
        <p:nvPicPr>
          <p:cNvPr id="5" name="Image 4">
            <a:extLst>
              <a:ext uri="{FF2B5EF4-FFF2-40B4-BE49-F238E27FC236}">
                <a16:creationId xmlns:a16="http://schemas.microsoft.com/office/drawing/2014/main" id="{892707B5-08AB-4F43-9419-44C9BC4F6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683" y="645660"/>
            <a:ext cx="5723583" cy="5566679"/>
          </a:xfrm>
          <a:prstGeom prst="rect">
            <a:avLst/>
          </a:prstGeom>
        </p:spPr>
      </p:pic>
      <p:sp>
        <p:nvSpPr>
          <p:cNvPr id="6" name="ZoneTexte 5">
            <a:extLst>
              <a:ext uri="{FF2B5EF4-FFF2-40B4-BE49-F238E27FC236}">
                <a16:creationId xmlns:a16="http://schemas.microsoft.com/office/drawing/2014/main" id="{314F58EC-ECA9-4234-A7F3-0A6F35E66207}"/>
              </a:ext>
            </a:extLst>
          </p:cNvPr>
          <p:cNvSpPr txBox="1"/>
          <p:nvPr/>
        </p:nvSpPr>
        <p:spPr>
          <a:xfrm>
            <a:off x="959366" y="1657350"/>
            <a:ext cx="3558883" cy="4524315"/>
          </a:xfrm>
          <a:prstGeom prst="rect">
            <a:avLst/>
          </a:prstGeom>
          <a:noFill/>
        </p:spPr>
        <p:txBody>
          <a:bodyPr wrap="square" rtlCol="0">
            <a:spAutoFit/>
          </a:bodyPr>
          <a:lstStyle/>
          <a:p>
            <a:r>
              <a:rPr lang="en-US" dirty="0"/>
              <a:t>When we compare the target to the features (first row and column), we see that the data becomes more and more </a:t>
            </a:r>
            <a:r>
              <a:rPr lang="en-US" i="1" dirty="0"/>
              <a:t>spread</a:t>
            </a:r>
            <a:r>
              <a:rPr lang="en-US" dirty="0"/>
              <a:t> when the year increases : this can be explained by the distribution of the target as seen previously. </a:t>
            </a:r>
          </a:p>
          <a:p>
            <a:endParaRPr lang="en-US" dirty="0"/>
          </a:p>
          <a:p>
            <a:r>
              <a:rPr lang="en-US" dirty="0"/>
              <a:t>There are no indications (at least from the above) that it is useful to make any transformation to better suit the target (no logarithmic or exponential shape etc) we still could try computing the relationship between the target and all features just to be sure.</a:t>
            </a:r>
            <a:endParaRPr lang="fr-FR" dirty="0"/>
          </a:p>
        </p:txBody>
      </p:sp>
    </p:spTree>
    <p:extLst>
      <p:ext uri="{BB962C8B-B14F-4D97-AF65-F5344CB8AC3E}">
        <p14:creationId xmlns:p14="http://schemas.microsoft.com/office/powerpoint/2010/main" val="107438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824B36C-6E0E-49E8-9D39-E988B39C1D4E}"/>
              </a:ext>
            </a:extLst>
          </p:cNvPr>
          <p:cNvSpPr>
            <a:spLocks noGrp="1"/>
          </p:cNvSpPr>
          <p:nvPr>
            <p:ph idx="1"/>
          </p:nvPr>
        </p:nvSpPr>
        <p:spPr>
          <a:xfrm>
            <a:off x="1032399" y="688266"/>
            <a:ext cx="10515600" cy="4351338"/>
          </a:xfrm>
        </p:spPr>
        <p:txBody>
          <a:bodyPr/>
          <a:lstStyle/>
          <a:p>
            <a:r>
              <a:rPr lang="fr-FR" dirty="0"/>
              <a:t>Correlation matrix</a:t>
            </a:r>
          </a:p>
        </p:txBody>
      </p:sp>
      <p:pic>
        <p:nvPicPr>
          <p:cNvPr id="4" name="Image 3">
            <a:extLst>
              <a:ext uri="{FF2B5EF4-FFF2-40B4-BE49-F238E27FC236}">
                <a16:creationId xmlns:a16="http://schemas.microsoft.com/office/drawing/2014/main" id="{76B52DB8-B499-4184-BBF2-A6792B17B081}"/>
              </a:ext>
            </a:extLst>
          </p:cNvPr>
          <p:cNvPicPr>
            <a:picLocks noChangeAspect="1"/>
          </p:cNvPicPr>
          <p:nvPr/>
        </p:nvPicPr>
        <p:blipFill>
          <a:blip r:embed="rId2"/>
          <a:stretch>
            <a:fillRect/>
          </a:stretch>
        </p:blipFill>
        <p:spPr>
          <a:xfrm>
            <a:off x="838199" y="1411412"/>
            <a:ext cx="10515600" cy="3201490"/>
          </a:xfrm>
          <a:prstGeom prst="rect">
            <a:avLst/>
          </a:prstGeom>
        </p:spPr>
      </p:pic>
      <p:sp>
        <p:nvSpPr>
          <p:cNvPr id="6" name="Rectangle 1">
            <a:extLst>
              <a:ext uri="{FF2B5EF4-FFF2-40B4-BE49-F238E27FC236}">
                <a16:creationId xmlns:a16="http://schemas.microsoft.com/office/drawing/2014/main" id="{E0961323-2FAA-4C19-B78C-E5653CA12B2C}"/>
              </a:ext>
            </a:extLst>
          </p:cNvPr>
          <p:cNvSpPr>
            <a:spLocks noChangeArrowheads="1"/>
          </p:cNvSpPr>
          <p:nvPr/>
        </p:nvSpPr>
        <p:spPr bwMode="auto">
          <a:xfrm>
            <a:off x="1333498" y="4829472"/>
            <a:ext cx="952500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mn-lt"/>
              </a:rPr>
              <a:t>For most variables, the correlation is very </a:t>
            </a:r>
            <a:r>
              <a:rPr kumimoji="0" lang="fr-FR" altLang="fr-FR" b="1" i="0" u="none" strike="noStrike" cap="none" normalizeH="0" baseline="0" dirty="0">
                <a:ln>
                  <a:noFill/>
                </a:ln>
                <a:solidFill>
                  <a:srgbClr val="000000"/>
                </a:solidFill>
                <a:effectLst/>
                <a:latin typeface="+mn-lt"/>
              </a:rPr>
              <a:t>low</a:t>
            </a:r>
            <a:r>
              <a:rPr kumimoji="0" lang="fr-FR" altLang="fr-FR" b="0" i="0" u="none" strike="noStrike" cap="none" normalizeH="0" baseline="0" dirty="0">
                <a:ln>
                  <a:noFill/>
                </a:ln>
                <a:solidFill>
                  <a:srgbClr val="000000"/>
                </a:solidFill>
                <a:effectLst/>
                <a:latin typeface="+mn-lt"/>
              </a:rPr>
              <a:t> (&lt;0.1) however we see some values over 0.2 which can be interesting, and also we are directly interested in the highest correlations between the target and the features as we would like to fit a first linear regression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mn-lt"/>
              </a:rPr>
              <a:t>There are 3 features which have a correlation with the target higher than 0.1 : feature 1, 6 and 63.</a:t>
            </a:r>
            <a:endParaRPr kumimoji="0" lang="fr-FR" altLang="fr-FR"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054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718EE0-D9B7-4DE3-BF9E-5E849EAC8DF8}"/>
              </a:ext>
            </a:extLst>
          </p:cNvPr>
          <p:cNvSpPr>
            <a:spLocks noGrp="1"/>
          </p:cNvSpPr>
          <p:nvPr>
            <p:ph type="title"/>
          </p:nvPr>
        </p:nvSpPr>
        <p:spPr/>
        <p:txBody>
          <a:bodyPr/>
          <a:lstStyle/>
          <a:p>
            <a:r>
              <a:rPr lang="fr-FR" dirty="0"/>
              <a:t>PCA</a:t>
            </a:r>
          </a:p>
        </p:txBody>
      </p:sp>
      <p:sp>
        <p:nvSpPr>
          <p:cNvPr id="3" name="Espace réservé du contenu 2">
            <a:extLst>
              <a:ext uri="{FF2B5EF4-FFF2-40B4-BE49-F238E27FC236}">
                <a16:creationId xmlns:a16="http://schemas.microsoft.com/office/drawing/2014/main" id="{963F5C96-110E-4041-8CAE-1C8AC07DFB2B}"/>
              </a:ext>
            </a:extLst>
          </p:cNvPr>
          <p:cNvSpPr>
            <a:spLocks noGrp="1"/>
          </p:cNvSpPr>
          <p:nvPr>
            <p:ph idx="1"/>
          </p:nvPr>
        </p:nvSpPr>
        <p:spPr/>
        <p:txBody>
          <a:bodyPr/>
          <a:lstStyle/>
          <a:p>
            <a:r>
              <a:rPr lang="fr-FR" dirty="0"/>
              <a:t>After normalizing and splitting the data, we performed a PCA to simplify it. We know that according to the correlations, this cannot be very efficient, but we thought it would maybe make things clearer</a:t>
            </a:r>
          </a:p>
        </p:txBody>
      </p:sp>
      <p:pic>
        <p:nvPicPr>
          <p:cNvPr id="5" name="Image 4">
            <a:extLst>
              <a:ext uri="{FF2B5EF4-FFF2-40B4-BE49-F238E27FC236}">
                <a16:creationId xmlns:a16="http://schemas.microsoft.com/office/drawing/2014/main" id="{8A2280D2-232D-4C76-BF32-AECD5282B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551" y="3211538"/>
            <a:ext cx="4811523" cy="3214338"/>
          </a:xfrm>
          <a:prstGeom prst="rect">
            <a:avLst/>
          </a:prstGeom>
        </p:spPr>
      </p:pic>
      <p:sp>
        <p:nvSpPr>
          <p:cNvPr id="6" name="ZoneTexte 5">
            <a:extLst>
              <a:ext uri="{FF2B5EF4-FFF2-40B4-BE49-F238E27FC236}">
                <a16:creationId xmlns:a16="http://schemas.microsoft.com/office/drawing/2014/main" id="{52DF201C-6233-4340-8746-D6C0E63F10A8}"/>
              </a:ext>
            </a:extLst>
          </p:cNvPr>
          <p:cNvSpPr txBox="1"/>
          <p:nvPr/>
        </p:nvSpPr>
        <p:spPr>
          <a:xfrm>
            <a:off x="6438899" y="5184388"/>
            <a:ext cx="2235899" cy="923330"/>
          </a:xfrm>
          <a:prstGeom prst="rect">
            <a:avLst/>
          </a:prstGeom>
          <a:noFill/>
        </p:spPr>
        <p:txBody>
          <a:bodyPr wrap="square" rtlCol="0">
            <a:spAutoFit/>
          </a:bodyPr>
          <a:lstStyle/>
          <a:p>
            <a:r>
              <a:rPr lang="fr-FR" i="1" dirty="0"/>
              <a:t>Explained variance with 10 principal components</a:t>
            </a:r>
          </a:p>
        </p:txBody>
      </p:sp>
    </p:spTree>
    <p:extLst>
      <p:ext uri="{BB962C8B-B14F-4D97-AF65-F5344CB8AC3E}">
        <p14:creationId xmlns:p14="http://schemas.microsoft.com/office/powerpoint/2010/main" val="42776150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1120</Words>
  <Application>Microsoft Office PowerPoint</Application>
  <PresentationFormat>Grand écran</PresentationFormat>
  <Paragraphs>48</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Python for Data Analysis </vt:lpstr>
      <vt:lpstr>Introduction</vt:lpstr>
      <vt:lpstr>Data visualization</vt:lpstr>
      <vt:lpstr>Is the data evenly spread ?</vt:lpstr>
      <vt:lpstr>Understanding the other features</vt:lpstr>
      <vt:lpstr>Présentation PowerPoint</vt:lpstr>
      <vt:lpstr>Présentation PowerPoint</vt:lpstr>
      <vt:lpstr>Présentation PowerPoint</vt:lpstr>
      <vt:lpstr>PCA</vt:lpstr>
      <vt:lpstr>How to fit a model ?</vt:lpstr>
      <vt:lpstr>How to fit a model ?</vt:lpstr>
      <vt:lpstr>Our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 </dc:title>
  <dc:creator>JOUËT Paul</dc:creator>
  <cp:lastModifiedBy>JOUËT Paul</cp:lastModifiedBy>
  <cp:revision>10</cp:revision>
  <dcterms:created xsi:type="dcterms:W3CDTF">2021-01-09T14:31:00Z</dcterms:created>
  <dcterms:modified xsi:type="dcterms:W3CDTF">2021-01-09T21:50:18Z</dcterms:modified>
</cp:coreProperties>
</file>