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1"/>
  </p:sldMasterIdLst>
  <p:notesMasterIdLst>
    <p:notesMasterId r:id="rId21"/>
  </p:notesMasterIdLst>
  <p:handoutMasterIdLst>
    <p:handoutMasterId r:id="rId22"/>
  </p:handoutMasterIdLst>
  <p:sldIdLst>
    <p:sldId id="261" r:id="rId2"/>
    <p:sldId id="267" r:id="rId3"/>
    <p:sldId id="257" r:id="rId4"/>
    <p:sldId id="265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1" r:id="rId14"/>
    <p:sldId id="280" r:id="rId15"/>
    <p:sldId id="277" r:id="rId16"/>
    <p:sldId id="279" r:id="rId17"/>
    <p:sldId id="278" r:id="rId18"/>
    <p:sldId id="268" r:id="rId19"/>
    <p:sldId id="266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44C"/>
    <a:srgbClr val="DB812E"/>
    <a:srgbClr val="C6234C"/>
    <a:srgbClr val="00A581"/>
    <a:srgbClr val="BD3B55"/>
    <a:srgbClr val="294665"/>
    <a:srgbClr val="19BBB7"/>
    <a:srgbClr val="08649C"/>
    <a:srgbClr val="D9D9D9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8" autoAdjust="0"/>
    <p:restoredTop sz="94291" autoAdjust="0"/>
  </p:normalViewPr>
  <p:slideViewPr>
    <p:cSldViewPr snapToGrid="0" snapToObjects="1" showGuides="1">
      <p:cViewPr varScale="1">
        <p:scale>
          <a:sx n="87" d="100"/>
          <a:sy n="87" d="100"/>
        </p:scale>
        <p:origin x="60" y="12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17" d="100"/>
          <a:sy n="117" d="100"/>
        </p:scale>
        <p:origin x="5032" y="552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SAS</a:t>
            </a:r>
            <a:r>
              <a:rPr lang="en-US" sz="1400" kern="1200" baseline="300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GLOBAL FORUM 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2018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5997" y="8690163"/>
            <a:ext cx="246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2"/>
                </a:solidFill>
                <a:latin typeface="+mj-lt"/>
              </a:rPr>
              <a:t>SAS</a:t>
            </a:r>
            <a:r>
              <a:rPr lang="en-US" sz="1400" kern="1200" baseline="30000" dirty="0">
                <a:solidFill>
                  <a:schemeClr val="tx2"/>
                </a:solidFill>
                <a:effectLst/>
                <a:latin typeface="+mj-lt"/>
                <a:ea typeface="+mn-ea"/>
                <a:cs typeface="+mn-cs"/>
              </a:rPr>
              <a:t>®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GLOBAL FORUM </a:t>
            </a:r>
            <a:r>
              <a:rPr lang="en-US" sz="1600" dirty="0">
                <a:solidFill>
                  <a:schemeClr val="tx2"/>
                </a:solidFill>
                <a:latin typeface="+mj-lt"/>
              </a:rPr>
              <a:t>2018</a:t>
            </a:r>
          </a:p>
        </p:txBody>
      </p:sp>
      <p:sp>
        <p:nvSpPr>
          <p:cNvPr id="3" name="Rectangle 2"/>
          <p:cNvSpPr/>
          <p:nvPr/>
        </p:nvSpPr>
        <p:spPr>
          <a:xfrm>
            <a:off x="305930" y="8728635"/>
            <a:ext cx="6591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82880"/>
            <a:r>
              <a:rPr lang="en-US" sz="1100" dirty="0">
                <a:solidFill>
                  <a:schemeClr val="tx2"/>
                </a:solidFill>
              </a:rPr>
              <a:t>Page </a:t>
            </a:r>
            <a:fld id="{114C7B2E-8ACE-7A49-BC19-183EB2D79019}" type="slidenum">
              <a:rPr lang="en-US" sz="1100" smtClean="0">
                <a:solidFill>
                  <a:schemeClr val="tx2"/>
                </a:solidFill>
              </a:rPr>
              <a:pPr algn="l" defTabSz="182880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/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94422" y="8981134"/>
            <a:ext cx="7046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8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do want to stress the updated PAPER. More tips, more details, and LOADS OF REFERENCES!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1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feel free to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364516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 meanings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</a:t>
            </a:r>
            <a:r>
              <a:rPr lang="en-US" baseline="0" dirty="0"/>
              <a:t> “pretty” is your code? And is its function self-explanatory?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Have you revisited</a:t>
            </a:r>
            <a:r>
              <a:rPr lang="en-US" baseline="0" dirty="0"/>
              <a:t> code you wrote months or years ago? Yeah, it seems like someone else wrote it!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6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baseline="0" dirty="0"/>
              <a:t> might say </a:t>
            </a:r>
            <a:r>
              <a:rPr lang="en-US" b="1" i="1" baseline="0" dirty="0"/>
              <a:t>especially</a:t>
            </a:r>
            <a:r>
              <a:rPr lang="en-US" b="0" i="0" baseline="0" dirty="0"/>
              <a:t>  for work dataset names!</a:t>
            </a:r>
          </a:p>
          <a:p>
            <a:pPr marL="0" indent="0">
              <a:buNone/>
            </a:pPr>
            <a:endParaRPr lang="en-US" b="0" i="0" baseline="0" dirty="0"/>
          </a:p>
          <a:p>
            <a:pPr marL="0" indent="0">
              <a:buNone/>
            </a:pPr>
            <a:r>
              <a:rPr lang="en-US" b="0" i="0" baseline="0" dirty="0"/>
              <a:t>Like I said earlier – many more in the full paper, and the MWSUG presentation</a:t>
            </a:r>
          </a:p>
          <a:p>
            <a:pPr marL="0" indent="0">
              <a:buNone/>
            </a:pPr>
            <a:endParaRPr lang="en-US" b="0" i="0" baseline="0" dirty="0"/>
          </a:p>
          <a:p>
            <a:pPr marL="0" indent="0">
              <a:buNone/>
            </a:pPr>
            <a:endParaRPr lang="en-US" b="0" i="0" baseline="0" dirty="0"/>
          </a:p>
          <a:p>
            <a:pPr marL="0" indent="0">
              <a:buNone/>
            </a:pPr>
            <a:endParaRPr lang="en-US" b="0" i="0" baseline="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77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uses version control?</a:t>
            </a:r>
          </a:p>
        </p:txBody>
      </p:sp>
    </p:spTree>
    <p:extLst>
      <p:ext uri="{BB962C8B-B14F-4D97-AF65-F5344CB8AC3E}">
        <p14:creationId xmlns:p14="http://schemas.microsoft.com/office/powerpoint/2010/main" val="3924977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anecdote,</a:t>
            </a:r>
            <a:r>
              <a:rPr lang="en-US" baseline="0" dirty="0"/>
              <a:t> time allowing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7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773321"/>
            <a:ext cx="7891272" cy="3885991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- Mountai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04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night head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58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55688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969461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6364" y="1362752"/>
            <a:ext cx="7891272" cy="3358896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"/>
            <a:ext cx="1342664" cy="82447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+mn-lt"/>
              </a:defRPr>
            </a:lvl1pPr>
            <a:lvl2pPr>
              <a:defRPr sz="20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31436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+mn-lt"/>
              </a:defRPr>
            </a:lvl1pPr>
            <a:lvl2pPr>
              <a:defRPr sz="20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6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6008"/>
            <a:ext cx="9144000" cy="5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20635782"/>
            <a:ext cx="3749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20788182"/>
            <a:ext cx="37490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4965552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>
                    <a:lumMod val="50000"/>
                  </a:schemeClr>
                </a:solidFill>
              </a:rPr>
              <a:t>SAS and all other SAS Institute Inc. product or service names are registered trademarks or trademarks of SAS Institute Inc. in the USA and other countries. ® indicates USA registration. Other brand and product names are trademarks of their respective companies.</a:t>
            </a:r>
          </a:p>
          <a:p>
            <a:pPr algn="ctr"/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89992" y="53524"/>
            <a:ext cx="654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#SASGF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36" r:id="rId2"/>
    <p:sldLayoutId id="2147483927" r:id="rId3"/>
    <p:sldLayoutId id="2147483981" r:id="rId4"/>
    <p:sldLayoutId id="2147483928" r:id="rId5"/>
    <p:sldLayoutId id="2147483929" r:id="rId6"/>
    <p:sldLayoutId id="2147483982" r:id="rId7"/>
    <p:sldLayoutId id="2147483930" r:id="rId8"/>
    <p:sldLayoutId id="2147483931" r:id="rId9"/>
    <p:sldLayoutId id="2147483980" r:id="rId10"/>
    <p:sldLayoutId id="2147483935" r:id="rId11"/>
    <p:sldLayoutId id="2147483941" r:id="rId12"/>
    <p:sldLayoutId id="2147483963" r:id="rId13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80000"/>
        <a:buFont typeface="Arial" pitchFamily="34" charset="0"/>
        <a:buChar char="•"/>
        <a:defRPr sz="28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3"/>
        </a:buClr>
        <a:buSzPct val="80000"/>
        <a:buFont typeface="Arial" pitchFamily="34" charset="0"/>
        <a:buChar char="•"/>
        <a:tabLst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2"/>
        </a:buClr>
        <a:buSzPct val="100000"/>
        <a:buFont typeface="Arial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8479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(WRITING code)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of coding standards</a:t>
            </a:r>
          </a:p>
          <a:p>
            <a:pPr lvl="1"/>
            <a:r>
              <a:rPr lang="en-US" dirty="0"/>
              <a:t>Main points: be consistent (across files, coders, and teams)</a:t>
            </a:r>
          </a:p>
          <a:p>
            <a:pPr lvl="1"/>
            <a:r>
              <a:rPr lang="en-US" dirty="0"/>
              <a:t>Examples from the field; any relevant standards</a:t>
            </a:r>
          </a:p>
          <a:p>
            <a:pPr lvl="1"/>
            <a:r>
              <a:rPr lang="en-US" dirty="0"/>
              <a:t>Be consistent! Your coding style is a brand.</a:t>
            </a:r>
          </a:p>
          <a:p>
            <a:endParaRPr lang="en-US" dirty="0"/>
          </a:p>
          <a:p>
            <a:r>
              <a:rPr lang="en-US" dirty="0"/>
              <a:t>Modularity</a:t>
            </a:r>
          </a:p>
          <a:p>
            <a:endParaRPr lang="en-US" dirty="0"/>
          </a:p>
          <a:p>
            <a:r>
              <a:rPr lang="en-US" dirty="0"/>
              <a:t>Comments, comments, comments!</a:t>
            </a:r>
          </a:p>
          <a:p>
            <a:endParaRPr lang="en-US" dirty="0"/>
          </a:p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Don’t keep many lines of commented-out code</a:t>
            </a:r>
          </a:p>
        </p:txBody>
      </p:sp>
    </p:spTree>
    <p:extLst>
      <p:ext uri="{BB962C8B-B14F-4D97-AF65-F5344CB8AC3E}">
        <p14:creationId xmlns:p14="http://schemas.microsoft.com/office/powerpoint/2010/main" val="23407990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coding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6364" y="1016459"/>
            <a:ext cx="3983736" cy="3642853"/>
          </a:xfrm>
        </p:spPr>
        <p:txBody>
          <a:bodyPr/>
          <a:lstStyle/>
          <a:p>
            <a:r>
              <a:rPr lang="en-US" dirty="0"/>
              <a:t>Format your code nicely</a:t>
            </a:r>
          </a:p>
          <a:p>
            <a:pPr lvl="1"/>
            <a:r>
              <a:rPr lang="en-US" dirty="0"/>
              <a:t>DON’T USE ALL CAPS BECAUSE IT LOOKS ANGRY</a:t>
            </a:r>
          </a:p>
          <a:p>
            <a:pPr lvl="1"/>
            <a:r>
              <a:rPr lang="en-US" dirty="0"/>
              <a:t>Use whitespace wisely</a:t>
            </a:r>
          </a:p>
          <a:p>
            <a:pPr lvl="1"/>
            <a:r>
              <a:rPr lang="en-US" dirty="0"/>
              <a:t>Put commas before variable names?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in the paper…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386912"/>
            <a:ext cx="4655186" cy="265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0441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84" y="649224"/>
            <a:ext cx="5547015" cy="319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08" y="3751882"/>
            <a:ext cx="8458092" cy="130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13" y="1332729"/>
            <a:ext cx="1353437" cy="133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085268"/>
            <a:ext cx="684026" cy="63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7920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4839-62D1-4E87-A527-1886829B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respite…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7359A-6615-4850-9F01-173DA8E5D1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3" r="15274" b="56183"/>
          <a:stretch/>
        </p:blipFill>
        <p:spPr>
          <a:xfrm>
            <a:off x="4979623" y="949796"/>
            <a:ext cx="4378339" cy="2253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F2E07-18F8-449B-AF85-7D74C03C24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80" y="1178887"/>
            <a:ext cx="2829442" cy="37725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AA1CE5-27FF-4433-8EB6-A943448939EB}"/>
              </a:ext>
            </a:extLst>
          </p:cNvPr>
          <p:cNvSpPr/>
          <p:nvPr/>
        </p:nvSpPr>
        <p:spPr>
          <a:xfrm>
            <a:off x="2148289" y="1465243"/>
            <a:ext cx="616945" cy="352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5AFAB-28E5-4B9C-A31F-C1A6A7783F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82"/>
          <a:stretch/>
        </p:blipFill>
        <p:spPr>
          <a:xfrm>
            <a:off x="149759" y="1817783"/>
            <a:ext cx="1794024" cy="176339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E3465-EB47-42D9-BE14-5690866BE6D5}"/>
              </a:ext>
            </a:extLst>
          </p:cNvPr>
          <p:cNvCxnSpPr>
            <a:cxnSpLocks/>
          </p:cNvCxnSpPr>
          <p:nvPr/>
        </p:nvCxnSpPr>
        <p:spPr>
          <a:xfrm flipH="1">
            <a:off x="149759" y="1465243"/>
            <a:ext cx="1998530" cy="35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92A6B2-29BD-4892-BC99-7279812EE632}"/>
              </a:ext>
            </a:extLst>
          </p:cNvPr>
          <p:cNvCxnSpPr/>
          <p:nvPr/>
        </p:nvCxnSpPr>
        <p:spPr>
          <a:xfrm flipH="1">
            <a:off x="1943783" y="1817783"/>
            <a:ext cx="821451" cy="17633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030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Standard order-of-operations applies, but you can use parentheses liberally so it’s clearer</a:t>
            </a:r>
          </a:p>
          <a:p>
            <a:r>
              <a:rPr lang="en-US" dirty="0"/>
              <a:t>Nesting logical statements helps visualize precedence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365" y="2514730"/>
            <a:ext cx="3841385" cy="208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90" y="2765656"/>
            <a:ext cx="3910851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6962775" y="2066925"/>
            <a:ext cx="419100" cy="4478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15199" y="1786265"/>
            <a:ext cx="192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Note descriptive names,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even for work datasets!</a:t>
            </a:r>
          </a:p>
        </p:txBody>
      </p:sp>
    </p:spTree>
    <p:extLst>
      <p:ext uri="{BB962C8B-B14F-4D97-AF65-F5344CB8AC3E}">
        <p14:creationId xmlns:p14="http://schemas.microsoft.com/office/powerpoint/2010/main" val="38180515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(SHARING code)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VERSION CONTROL!</a:t>
            </a:r>
          </a:p>
        </p:txBody>
      </p:sp>
    </p:spTree>
    <p:extLst>
      <p:ext uri="{BB962C8B-B14F-4D97-AF65-F5344CB8AC3E}">
        <p14:creationId xmlns:p14="http://schemas.microsoft.com/office/powerpoint/2010/main" val="7434697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(SHARING code)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VERSION CONTROL!</a:t>
            </a:r>
          </a:p>
          <a:p>
            <a:pPr lvl="1"/>
            <a:r>
              <a:rPr lang="en-US" dirty="0"/>
              <a:t>i.e., outsourcing your memory (computers remember better)</a:t>
            </a:r>
          </a:p>
          <a:p>
            <a:pPr lvl="1"/>
            <a:r>
              <a:rPr lang="en-US" dirty="0"/>
              <a:t>Saves you over and over… (literally)</a:t>
            </a:r>
          </a:p>
          <a:p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Version control can really help (reference commits; descriptive commit messages)</a:t>
            </a:r>
          </a:p>
          <a:p>
            <a:pPr lvl="1"/>
            <a:endParaRPr lang="en-US" dirty="0"/>
          </a:p>
          <a:p>
            <a:r>
              <a:rPr lang="en-US" dirty="0"/>
              <a:t>Code review</a:t>
            </a:r>
          </a:p>
          <a:p>
            <a:pPr lvl="1"/>
            <a:r>
              <a:rPr lang="en-US" dirty="0"/>
              <a:t>Formal, all sitting around a conference table</a:t>
            </a:r>
          </a:p>
          <a:p>
            <a:pPr lvl="1"/>
            <a:r>
              <a:rPr lang="en-US" dirty="0"/>
              <a:t>Software options, including version control tool</a:t>
            </a:r>
          </a:p>
        </p:txBody>
      </p:sp>
    </p:spTree>
    <p:extLst>
      <p:ext uri="{BB962C8B-B14F-4D97-AF65-F5344CB8AC3E}">
        <p14:creationId xmlns:p14="http://schemas.microsoft.com/office/powerpoint/2010/main" val="11268672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Paul Kaefer</a:t>
            </a:r>
          </a:p>
          <a:p>
            <a:pPr marL="0" indent="0">
              <a:buNone/>
            </a:pPr>
            <a:r>
              <a:rPr lang="en-US" dirty="0"/>
              <a:t>UnitedHealthcare</a:t>
            </a:r>
          </a:p>
          <a:p>
            <a:pPr marL="0" indent="0">
              <a:buNone/>
            </a:pPr>
            <a:r>
              <a:rPr lang="en-US" dirty="0"/>
              <a:t>Minnetonka, MN</a:t>
            </a:r>
          </a:p>
          <a:p>
            <a:pPr marL="0" indent="0">
              <a:buNone/>
            </a:pPr>
            <a:r>
              <a:rPr lang="en-US" dirty="0"/>
              <a:t>(952) 979-7347</a:t>
            </a:r>
          </a:p>
          <a:p>
            <a:pPr marL="0" indent="0">
              <a:buNone/>
            </a:pPr>
            <a:r>
              <a:rPr lang="en-US" dirty="0"/>
              <a:t>paul_kaefer@uhc.com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me on LinkedIn and Twitter</a:t>
            </a:r>
          </a:p>
        </p:txBody>
      </p:sp>
      <p:pic>
        <p:nvPicPr>
          <p:cNvPr id="6" name="Picture 2" descr="C:\Users\pkaefer\Downloads\wallpapers\GEDC4607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31561" y="516255"/>
            <a:ext cx="3426714" cy="276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038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6364" y="155688"/>
            <a:ext cx="7891272" cy="457200"/>
          </a:xfrm>
        </p:spPr>
        <p:txBody>
          <a:bodyPr/>
          <a:lstStyle/>
          <a:p>
            <a:r>
              <a:rPr lang="en-US" dirty="0"/>
              <a:t>Your Feedback Counts!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 flipH="1">
            <a:off x="534407" y="994069"/>
            <a:ext cx="8075184" cy="628970"/>
          </a:xfrm>
        </p:spPr>
        <p:txBody>
          <a:bodyPr/>
          <a:lstStyle/>
          <a:p>
            <a:r>
              <a:rPr lang="en-US" sz="2400" dirty="0"/>
              <a:t>Don't forget to complete the session survey</a:t>
            </a:r>
            <a:br>
              <a:rPr lang="en-US" sz="2400" dirty="0"/>
            </a:br>
            <a:r>
              <a:rPr lang="en-US" sz="2400" dirty="0"/>
              <a:t>in your conference mobile app.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908758" y="1863508"/>
            <a:ext cx="7326483" cy="2251981"/>
          </a:xfrm>
        </p:spPr>
        <p:txBody>
          <a:bodyPr>
            <a:no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Go to the Agenda icon in the conference app.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Find this session title and select it. 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On the Sessions page, scroll down to Surveys and select the name of the survey. 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Complete the survey and click Finish. 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678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626364" y="4294337"/>
            <a:ext cx="3945636" cy="3010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DB812E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</a:rPr>
              <a:t>You are welcome to Tweet @</a:t>
            </a:r>
            <a:r>
              <a:rPr lang="en-US" sz="1400" b="1" dirty="0" err="1">
                <a:solidFill>
                  <a:schemeClr val="accent6"/>
                </a:solidFill>
              </a:rPr>
              <a:t>paulkaefer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</p:spPr>
        <p:txBody>
          <a:bodyPr/>
          <a:lstStyle/>
          <a:p>
            <a:r>
              <a:rPr lang="en-US" sz="2000" dirty="0"/>
              <a:t>Code Like it Matters: Writing Code That's Readable and Shareable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 flipH="1">
            <a:off x="626364" y="1187704"/>
            <a:ext cx="7891272" cy="274320"/>
          </a:xfrm>
          <a:prstGeom prst="rect">
            <a:avLst/>
          </a:prstGeom>
        </p:spPr>
        <p:txBody>
          <a:bodyPr/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5F9A4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Paul Kaefer, Data Scientist II, UnitedHealthcare</a:t>
            </a:r>
          </a:p>
        </p:txBody>
      </p:sp>
      <p:sp>
        <p:nvSpPr>
          <p:cNvPr id="15" name="Content Placeholder 4"/>
          <p:cNvSpPr txBox="1">
            <a:spLocks/>
          </p:cNvSpPr>
          <p:nvPr/>
        </p:nvSpPr>
        <p:spPr>
          <a:xfrm>
            <a:off x="626364" y="1644905"/>
            <a:ext cx="7891272" cy="2297176"/>
          </a:xfrm>
          <a:prstGeom prst="rect">
            <a:avLst/>
          </a:prstGeom>
        </p:spPr>
        <p:txBody>
          <a:bodyPr/>
          <a:lstStyle>
            <a:lvl1pPr marL="18288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5F9A41"/>
              </a:buClr>
              <a:buSzPct val="80000"/>
              <a:buFont typeface="Arial" pitchFamily="34" charset="0"/>
              <a:buChar char="•"/>
              <a:defRPr sz="20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tabLst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Calibri" panose="020F0502020204030204" pitchFamily="34" charset="0"/>
              <a:buChar char="-"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728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80160" indent="-182880" algn="l" defTabSz="36576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63040" indent="-18288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45920" indent="-182880" algn="l" defTabSz="36576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Paul is a data scientist at UnitedHealthcare in Minnesota. He has a B.S. in computer engineering &amp; an M.S. in computational sciences (applied math/data science), both from Marquette University.</a:t>
            </a:r>
          </a:p>
          <a:p>
            <a:pPr marL="0" indent="0">
              <a:buNone/>
            </a:pPr>
            <a:r>
              <a:rPr lang="en-US" dirty="0"/>
              <a:t>While pursuing master’s, Paul worked for Marquette University GasDay, a business housed in a research lab that develops software for natural gas forecasting</a:t>
            </a:r>
          </a:p>
          <a:p>
            <a:pPr marL="0" indent="0">
              <a:buNone/>
            </a:pPr>
            <a:r>
              <a:rPr lang="en-US" dirty="0"/>
              <a:t>After earning his M.S., he spent five months volunteering at the Ifakara Health Institute in Tanzania, leading statistics/R and technical English communication workshops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626364" y="73050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8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Presenter</a:t>
            </a:r>
          </a:p>
        </p:txBody>
      </p:sp>
      <p:pic>
        <p:nvPicPr>
          <p:cNvPr id="8" name="Picture 2" descr="H:\Paul Kaefer - headsh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92" y="888112"/>
            <a:ext cx="1203660" cy="155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10555"/>
            <a:ext cx="9144000" cy="1077218"/>
          </a:xfrm>
        </p:spPr>
        <p:txBody>
          <a:bodyPr/>
          <a:lstStyle/>
          <a:p>
            <a:r>
              <a:rPr lang="en-US" dirty="0"/>
              <a:t>Code Like It Matters:</a:t>
            </a:r>
            <a:br>
              <a:rPr lang="en-US" dirty="0"/>
            </a:br>
            <a:r>
              <a:rPr lang="en-US" dirty="0"/>
              <a:t>Writing Code That's Readable and Shareable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2488599"/>
            <a:ext cx="9144000" cy="982064"/>
          </a:xfrm>
        </p:spPr>
        <p:txBody>
          <a:bodyPr/>
          <a:lstStyle/>
          <a:p>
            <a:r>
              <a:rPr lang="en-US" b="1" dirty="0"/>
              <a:t>Paul Kaefer</a:t>
            </a:r>
          </a:p>
          <a:p>
            <a:r>
              <a:rPr lang="en-US" dirty="0"/>
              <a:t>Data Scientist II</a:t>
            </a:r>
            <a:br>
              <a:rPr lang="en-US" dirty="0"/>
            </a:br>
            <a:r>
              <a:rPr lang="en-US" dirty="0"/>
              <a:t>UnitedHealthcare</a:t>
            </a:r>
          </a:p>
        </p:txBody>
      </p:sp>
    </p:spTree>
    <p:extLst>
      <p:ext uri="{BB962C8B-B14F-4D97-AF65-F5344CB8AC3E}">
        <p14:creationId xmlns:p14="http://schemas.microsoft.com/office/powerpoint/2010/main" val="4999150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(this is an update from my MWSUG paper)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write </a:t>
            </a:r>
            <a:r>
              <a:rPr lang="en-US" b="1" dirty="0"/>
              <a:t>readable</a:t>
            </a:r>
            <a:r>
              <a:rPr lang="en-US" dirty="0"/>
              <a:t> and </a:t>
            </a:r>
            <a:r>
              <a:rPr lang="en-US" b="1" dirty="0"/>
              <a:t>shareable</a:t>
            </a:r>
            <a:r>
              <a:rPr lang="en-US" dirty="0"/>
              <a:t> code?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Best practices for writing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standards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Best practices for 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are encouraged to interrupt with questions.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C:\Users\pkaefer\Downloads\wallpapers\GEDC4589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9493" y="1266538"/>
            <a:ext cx="3294507" cy="24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8913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 I be trusted?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Degrees in computer science, experience leading team of developers</a:t>
            </a:r>
          </a:p>
          <a:p>
            <a:pPr lvl="1"/>
            <a:r>
              <a:rPr lang="en-US" dirty="0"/>
              <a:t>Maintained large research codebase; transitioned to version control; documentation in company wiki</a:t>
            </a:r>
          </a:p>
          <a:p>
            <a:endParaRPr lang="en-US" dirty="0"/>
          </a:p>
          <a:p>
            <a:r>
              <a:rPr lang="en-US" dirty="0"/>
              <a:t>Experience with MATLAB, Java, C, python, R, SAS®, etc.</a:t>
            </a:r>
          </a:p>
          <a:p>
            <a:endParaRPr lang="en-US" dirty="0"/>
          </a:p>
          <a:p>
            <a:r>
              <a:rPr lang="en-US" dirty="0"/>
              <a:t>Great feedback from Art, others, at MWSUG, </a:t>
            </a:r>
            <a:r>
              <a:rPr lang="en-US" dirty="0" err="1"/>
              <a:t>MinnSUG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Everything I will present I use [daily]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621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Like It Matters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Coming from a background in software engineering, I see gaps in the SAS field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SAS programmers across the board who may work as sole developer or silo on larger team. Either way – not necessarily computer science backgrounds.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SAS contractors might work alone or deliver code they developed alone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bridge the gap: </a:t>
            </a:r>
            <a:r>
              <a:rPr lang="en-US" b="1" dirty="0"/>
              <a:t>software engineering </a:t>
            </a:r>
            <a:r>
              <a:rPr lang="en-US" dirty="0"/>
              <a:t>+</a:t>
            </a:r>
            <a:r>
              <a:rPr lang="en-US" b="1" dirty="0"/>
              <a:t> SAS </a:t>
            </a:r>
            <a:r>
              <a:rPr lang="en-US" b="1" dirty="0" err="1"/>
              <a:t>devs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67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20 minutes today (MWSUG gave me an hour)</a:t>
            </a:r>
          </a:p>
          <a:p>
            <a:endParaRPr lang="en-US" dirty="0"/>
          </a:p>
          <a:p>
            <a:r>
              <a:rPr lang="en-US" dirty="0"/>
              <a:t>My aim is to begin a discussion and/or share tips</a:t>
            </a:r>
          </a:p>
          <a:p>
            <a:endParaRPr lang="en-US" dirty="0"/>
          </a:p>
          <a:p>
            <a:r>
              <a:rPr lang="en-US" dirty="0"/>
              <a:t>Your organization may already be doing some, or these concepts may be new</a:t>
            </a:r>
          </a:p>
          <a:p>
            <a:endParaRPr lang="en-US" dirty="0"/>
          </a:p>
          <a:p>
            <a:r>
              <a:rPr lang="en-US" dirty="0"/>
              <a:t>I’m sharing what I see as best practices. I appreciate if you have feedback or other ideas.</a:t>
            </a:r>
          </a:p>
        </p:txBody>
      </p:sp>
    </p:spTree>
    <p:extLst>
      <p:ext uri="{BB962C8B-B14F-4D97-AF65-F5344CB8AC3E}">
        <p14:creationId xmlns:p14="http://schemas.microsoft.com/office/powerpoint/2010/main" val="21729100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and </a:t>
            </a:r>
            <a:r>
              <a:rPr lang="en-US" dirty="0" err="1"/>
              <a:t>Shareability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readable</a:t>
            </a:r>
            <a:r>
              <a:rPr lang="en-US" dirty="0"/>
              <a:t> – clarity in the structure and content of the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shareable</a:t>
            </a:r>
            <a:r>
              <a:rPr lang="en-US" dirty="0"/>
              <a:t> – how quickly and easily someone new can understand and modify your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824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readable + shareable code?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Software developers often share code with others</a:t>
            </a:r>
          </a:p>
          <a:p>
            <a:pPr lvl="1"/>
            <a:r>
              <a:rPr lang="en-US" dirty="0"/>
              <a:t>Sometimes, that other is your future self</a:t>
            </a:r>
          </a:p>
          <a:p>
            <a:pPr lvl="1"/>
            <a:endParaRPr lang="en-US" dirty="0"/>
          </a:p>
          <a:p>
            <a:r>
              <a:rPr lang="en-US" dirty="0"/>
              <a:t>Things change</a:t>
            </a:r>
          </a:p>
          <a:p>
            <a:pPr lvl="1"/>
            <a:r>
              <a:rPr lang="en-US" dirty="0"/>
              <a:t>Database URLs/schemas</a:t>
            </a:r>
          </a:p>
          <a:p>
            <a:pPr lvl="1"/>
            <a:r>
              <a:rPr lang="en-US" dirty="0"/>
              <a:t>Rules and regulations</a:t>
            </a:r>
          </a:p>
          <a:p>
            <a:pPr lvl="1"/>
            <a:r>
              <a:rPr lang="en-US" dirty="0"/>
              <a:t>Column/variable format</a:t>
            </a:r>
          </a:p>
          <a:p>
            <a:pPr lvl="1"/>
            <a:r>
              <a:rPr lang="en-US" dirty="0"/>
              <a:t>Structure of input/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7185760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Global Forum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C1EFCE6E-4A51-8F45-86D3-D8C239ACF85F}" vid="{C711A0A3-BFA7-1C4B-88B4-5E2549CF554C}"/>
    </a:ext>
  </a:extLst>
</a:theme>
</file>

<file path=ppt/theme/theme2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821</Words>
  <Application>Microsoft Office PowerPoint</Application>
  <PresentationFormat>On-screen Show (16:9)</PresentationFormat>
  <Paragraphs>129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SAS Global Forum</vt:lpstr>
      <vt:lpstr>PowerPoint Presentation</vt:lpstr>
      <vt:lpstr>Code Like it Matters: Writing Code That's Readable and Shareable</vt:lpstr>
      <vt:lpstr>Code Like It Matters: Writing Code That's Readable and Shareable</vt:lpstr>
      <vt:lpstr>Today’s Agenda</vt:lpstr>
      <vt:lpstr>Why can I be trusted?</vt:lpstr>
      <vt:lpstr>Coding Like It Matters</vt:lpstr>
      <vt:lpstr>Disclaimers</vt:lpstr>
      <vt:lpstr>Readability and Shareability</vt:lpstr>
      <vt:lpstr>Why write readable + shareable code?</vt:lpstr>
      <vt:lpstr>Best practices (WRITING code)</vt:lpstr>
      <vt:lpstr>Some coding standards</vt:lpstr>
      <vt:lpstr>Which is better?</vt:lpstr>
      <vt:lpstr>A brief respite…</vt:lpstr>
      <vt:lpstr>What else?</vt:lpstr>
      <vt:lpstr>Best practices (SHARING code)</vt:lpstr>
      <vt:lpstr>Best practices (SHARING code)</vt:lpstr>
      <vt:lpstr>Thank you!</vt:lpstr>
      <vt:lpstr>Your Feedback Counts!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2017-01-12T19:36:50Z</dcterms:created>
  <dcterms:modified xsi:type="dcterms:W3CDTF">2018-04-10T13:00:19Z</dcterms:modified>
</cp:coreProperties>
</file>