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  <p:sldMasterId id="2147483672" r:id="rId2"/>
  </p:sldMasterIdLst>
  <p:notesMasterIdLst>
    <p:notesMasterId r:id="rId21"/>
  </p:notesMasterIdLst>
  <p:sldIdLst>
    <p:sldId id="261" r:id="rId3"/>
    <p:sldId id="262" r:id="rId4"/>
    <p:sldId id="264" r:id="rId5"/>
    <p:sldId id="265" r:id="rId6"/>
    <p:sldId id="266" r:id="rId7"/>
    <p:sldId id="271" r:id="rId8"/>
    <p:sldId id="276" r:id="rId9"/>
    <p:sldId id="269" r:id="rId10"/>
    <p:sldId id="279" r:id="rId11"/>
    <p:sldId id="272" r:id="rId12"/>
    <p:sldId id="273" r:id="rId13"/>
    <p:sldId id="274" r:id="rId14"/>
    <p:sldId id="275" r:id="rId15"/>
    <p:sldId id="277" r:id="rId16"/>
    <p:sldId id="278" r:id="rId17"/>
    <p:sldId id="263" r:id="rId18"/>
    <p:sldId id="268" r:id="rId19"/>
    <p:sldId id="267" r:id="rId20"/>
  </p:sldIdLst>
  <p:sldSz cx="9144000" cy="6858000" type="screen4x3"/>
  <p:notesSz cx="7099300" cy="10234613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4182" autoAdjust="0"/>
  </p:normalViewPr>
  <p:slideViewPr>
    <p:cSldViewPr>
      <p:cViewPr varScale="1">
        <p:scale>
          <a:sx n="62" d="100"/>
          <a:sy n="62" d="100"/>
        </p:scale>
        <p:origin x="924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1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2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3" name="AutoShape 4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5" name="AutoShape 6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6" name="AutoShape 7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7" name="AutoShape 8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638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20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05400" cy="3824288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8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67375" cy="459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 smtClean="0"/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63875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Calibri" panose="020F0502020204030204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1323D7D6-8A5C-49F5-A577-F90C3ADD83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PLEASE interrupt at any time.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Inspired</a:t>
            </a:r>
            <a:r>
              <a:rPr lang="en-US" baseline="0" dirty="0" smtClean="0"/>
              <a:t> by “Modeling 101” that Dr. Brown gives at GasDay, though I don’t have a copy of it, so the work here is my own.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81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r>
              <a:rPr lang="en-US" baseline="0" dirty="0" smtClean="0"/>
              <a:t> is always wrong. But some models are better than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595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Me: log-link function.</a:t>
            </a:r>
            <a:r>
              <a:rPr lang="en-US" baseline="0" dirty="0" smtClean="0"/>
              <a:t> Mentioned in Human-Baited Double Net Trap paper.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have learned it in my Econometrics course, as “logit” model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Basically, it’s a way of finding probability. You use what are called logarithms, because they can help you make sure everything becomes 0 </a:t>
            </a:r>
            <a:r>
              <a:rPr lang="en-US" baseline="0" dirty="0" smtClean="0">
                <a:sym typeface="Wingdings" panose="05000000000000000000" pitchFamily="2" charset="2"/>
              </a:rPr>
              <a:t> 1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I went</a:t>
            </a:r>
            <a:r>
              <a:rPr lang="en-US" baseline="0" dirty="0" smtClean="0"/>
              <a:t> back to the paper, and still don’t understand where they used it, or why they felt they needed it.</a:t>
            </a:r>
          </a:p>
          <a:p>
            <a:r>
              <a:rPr lang="en-US" baseline="0" dirty="0" smtClean="0"/>
              <a:t>When I learned about it in class, we talked about things like probability of owning a house.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P(getting trapped in HDN) would be interesting, but I don’t see it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09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100% == “completely</a:t>
            </a:r>
            <a:r>
              <a:rPr lang="en-US" baseline="0" dirty="0" smtClean="0"/>
              <a:t> likely” to occur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603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Axes made using The Geometer’s Sketchpad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8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There’s an option to “display equation on chart”</a:t>
            </a:r>
          </a:p>
          <a:p>
            <a:endParaRPr lang="en-US" dirty="0" smtClean="0"/>
          </a:p>
          <a:p>
            <a:r>
              <a:rPr lang="en-US" dirty="0" smtClean="0"/>
              <a:t>You can add other types than just linear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387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3775" y="768350"/>
            <a:ext cx="5099050" cy="38242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323D7D6-8A5C-49F5-A577-F90C3ADD8312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2209800"/>
            <a:ext cx="6858000" cy="1524000"/>
          </a:xfrm>
        </p:spPr>
        <p:txBody>
          <a:bodyPr anchor="b"/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29124"/>
            <a:ext cx="6858000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577816-8E68-49CC-AAA1-AEFA580054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42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D9ED02-9598-4FC5-9621-B3B4BEE102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093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9DAC4-8258-4DB3-B1A0-37EDEC03B0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7174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 userDrawn="1"/>
        </p:nvSpPr>
        <p:spPr bwMode="auto">
          <a:xfrm>
            <a:off x="1143000" y="1587500"/>
            <a:ext cx="6858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800" b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algn="ctr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b="1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chemeClr val="tx1"/>
                </a:solidFill>
              </a:rPr>
              <a:t>Title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 bwMode="auto">
          <a:xfrm>
            <a:off x="1143000" y="4191000"/>
            <a:ext cx="6858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0" indent="0" algn="ctr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indent="0" algn="ctr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8D87A-5EE2-40EF-B2CA-12C991756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14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16900" cy="43608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92F30-220D-4CA3-B62F-26773799D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240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8600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143000" y="4429124"/>
            <a:ext cx="6858000" cy="13620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5179" y="1743076"/>
            <a:ext cx="7886700" cy="1990725"/>
          </a:xfrm>
        </p:spPr>
        <p:txBody>
          <a:bodyPr anchor="b"/>
          <a:lstStyle>
            <a:lvl1pPr>
              <a:defRPr sz="4800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D5566-711C-484A-BF52-EF26C88D96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375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6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16900" cy="94773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7825"/>
            <a:ext cx="4032250" cy="4465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1647825"/>
            <a:ext cx="4032250" cy="44656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0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698612-63BD-4850-A901-DD9EFF91B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644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668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919287"/>
            <a:ext cx="3868737" cy="5857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919285"/>
            <a:ext cx="3887788" cy="5857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8FE1C-9FE6-4579-9E6E-C32E3F6471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08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6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16900" cy="102393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EC845-6602-48F3-89AB-BAA6283293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777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713DD-1740-42CF-B1BD-2BB434A547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469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14406-B661-4A08-BF51-3A98D8F821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487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16900" cy="762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16900" cy="28368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9A0BA-94B7-473B-84DC-47B0CAF2E3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568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BF351-784E-4CF6-8543-0671FC57DE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713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36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2A8C6-6298-4F4D-A5EE-FD451C25B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5229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9875" y="274638"/>
            <a:ext cx="2054225" cy="5838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0275" cy="58388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77DDB-65DD-4345-8566-011D935035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275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20478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16900" cy="38274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7921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37250-F411-4A9A-9B01-047D6834FD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96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95800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209800"/>
            <a:ext cx="7886700" cy="1990725"/>
          </a:xfrm>
        </p:spPr>
        <p:txBody>
          <a:bodyPr anchor="b"/>
          <a:lstStyle>
            <a:lvl1pPr>
              <a:defRPr sz="4800" baseline="0"/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724400"/>
            <a:ext cx="7886700" cy="1365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F193C-3548-48BD-80C2-BD969D0946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246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99072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2250" cy="39036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2209800"/>
            <a:ext cx="4032250" cy="39036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FF3C8-9F4B-4E04-A4ED-A51A67BC4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87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199072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2238642"/>
            <a:ext cx="3868737" cy="4283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671761"/>
            <a:ext cx="3868737" cy="35179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38642"/>
            <a:ext cx="3887788" cy="4283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71761"/>
            <a:ext cx="3887788" cy="351790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DF0AB-7A7F-4415-9A1F-E4D8372968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61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0" y="2047875"/>
            <a:ext cx="9156700" cy="8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79216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65D70-8D3D-45F5-BF80-26805AAC7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24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FB9C5-288D-4550-A289-427B224C25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69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294A25-6FE2-42C4-B364-BCFA4EF947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88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B9CD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3350"/>
            <a:ext cx="169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928688"/>
            <a:ext cx="535305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51155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  <a:defRPr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8F297B-36A7-4F1C-B8E8-6DAC8CC08E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6492875"/>
            <a:ext cx="21209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698" r:id="rId8"/>
    <p:sldLayoutId id="2147483699" r:id="rId9"/>
    <p:sldLayoutId id="2147483700" r:id="rId10"/>
    <p:sldLayoutId id="214748370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25146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29718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34290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3886200" indent="-228600" algn="ctr" defTabSz="45720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169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title text format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16900" cy="451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the outline text format</a:t>
            </a:r>
          </a:p>
          <a:p>
            <a:pPr lvl="1"/>
            <a:r>
              <a:rPr lang="en-GB" altLang="en-US" smtClean="0"/>
              <a:t>Second Outline Level</a:t>
            </a:r>
          </a:p>
          <a:p>
            <a:pPr lvl="2"/>
            <a:r>
              <a:rPr lang="en-GB" altLang="en-US" smtClean="0"/>
              <a:t>Third Outline Level</a:t>
            </a:r>
          </a:p>
          <a:p>
            <a:pPr lvl="3"/>
            <a:r>
              <a:rPr lang="en-GB" altLang="en-US" smtClean="0"/>
              <a:t>Fourth Outline Level</a:t>
            </a:r>
          </a:p>
          <a:p>
            <a:pPr lvl="4"/>
            <a:r>
              <a:rPr lang="en-GB" altLang="en-US" smtClean="0"/>
              <a:t>Fifth Outline Level</a:t>
            </a:r>
          </a:p>
          <a:p>
            <a:pPr lvl="4"/>
            <a:r>
              <a:rPr lang="en-GB" altLang="en-US" smtClean="0"/>
              <a:t>Sixth Outline Level</a:t>
            </a:r>
          </a:p>
          <a:p>
            <a:pPr lvl="4"/>
            <a:r>
              <a:rPr lang="en-GB" altLang="en-US" smtClean="0"/>
              <a:t>Seventh Outline Level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511550" y="6356350"/>
            <a:ext cx="21209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2CC1A4C-FDF2-405A-93DB-73EE0CFA5E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B9CD7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83350"/>
            <a:ext cx="1692275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588" y="6492875"/>
            <a:ext cx="2120900" cy="34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02" r:id="rId7"/>
    <p:sldLayoutId id="2147483703" r:id="rId8"/>
    <p:sldLayoutId id="2147483704" r:id="rId9"/>
    <p:sldLayoutId id="2147483719" r:id="rId10"/>
    <p:sldLayoutId id="214748370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athematical_model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Modeling 101</a:t>
            </a:r>
            <a:endParaRPr lang="en-US" altLang="en-US" sz="4000" dirty="0" smtClean="0"/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143000" y="4429125"/>
            <a:ext cx="6858000" cy="1362075"/>
          </a:xfrm>
        </p:spPr>
        <p:txBody>
          <a:bodyPr/>
          <a:lstStyle/>
          <a:p>
            <a:r>
              <a:rPr lang="en-US" altLang="en-US" dirty="0" smtClean="0"/>
              <a:t>Paul Kaefer, M.S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30 October 2015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plot your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250" y="1647825"/>
            <a:ext cx="4876800" cy="4859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771650" y="576550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1571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8048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38650" y="60198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19260" y="603788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36370" y="605686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400800" y="601093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1125" y="2918262"/>
            <a:ext cx="19915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Number of mosquitoes attracted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793270" y="6394154"/>
            <a:ext cx="1991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Units of CO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52235" y="506545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124930" y="4435327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18580" y="3759933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18580" y="312981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117725" y="2454416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095500" y="1819198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3867150" y="3882056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5181600" y="2614164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1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fit a line through your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250" y="1647825"/>
            <a:ext cx="4876800" cy="4859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771650" y="576550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1571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8048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38650" y="60198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19260" y="603788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36370" y="605686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400800" y="601093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1125" y="2918262"/>
            <a:ext cx="19915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Number of mosquitoes attracted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793270" y="6394154"/>
            <a:ext cx="1991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Units of CO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52235" y="506545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124930" y="4435327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18580" y="3759933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18580" y="312981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117725" y="2454416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095500" y="1819198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867150" y="3882056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81600" y="2614164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7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fit a line through your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250" y="1647825"/>
            <a:ext cx="4876800" cy="4859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771650" y="576550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1571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8048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38650" y="60198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19260" y="603788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36370" y="605686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400800" y="601093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1125" y="2918262"/>
            <a:ext cx="19915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Number of mosquitoes attracted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793270" y="6394154"/>
            <a:ext cx="1991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Units of CO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252235" y="506545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124930" y="4435327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18580" y="3759933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118580" y="312981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2117725" y="2454416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095500" y="1819198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591191" y="3792891"/>
            <a:ext cx="3552809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What’s the slope?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What’s the intercept?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3867150" y="3882056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5181600" y="2614164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2661575" y="2051121"/>
            <a:ext cx="3251435" cy="3226906"/>
          </a:xfrm>
          <a:prstGeom prst="line">
            <a:avLst/>
          </a:prstGeom>
          <a:ln w="762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1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use your model to make predictions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250" y="1647825"/>
            <a:ext cx="4876800" cy="4859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771650" y="576550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1571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8048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38650" y="60198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19260" y="603788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36370" y="605686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400800" y="601093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252235" y="506545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124930" y="4435327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118580" y="3759933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2118580" y="312981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2117725" y="2454416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095500" y="1819198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1125" y="2918262"/>
            <a:ext cx="19915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Number of mosquitoes attracted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793270" y="6394154"/>
            <a:ext cx="1991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Units of CO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3867150" y="3882056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5181600" y="2614164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4791930" y="3863006"/>
            <a:ext cx="4367199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y</a:t>
            </a:r>
            <a:r>
              <a:rPr lang="en-US" sz="4000" dirty="0" smtClean="0">
                <a:solidFill>
                  <a:srgbClr val="FF0000"/>
                </a:solidFill>
              </a:rPr>
              <a:t> = 5 * x + 5</a:t>
            </a:r>
          </a:p>
          <a:p>
            <a:endParaRPr lang="en-US" sz="4000" dirty="0" smtClean="0">
              <a:solidFill>
                <a:srgbClr val="FF0000"/>
              </a:solidFill>
            </a:endParaRPr>
          </a:p>
          <a:p>
            <a:r>
              <a:rPr lang="en-US" sz="4000" dirty="0" err="1" smtClean="0">
                <a:solidFill>
                  <a:srgbClr val="FF0000"/>
                </a:solidFill>
              </a:rPr>
              <a:t>mbu</a:t>
            </a:r>
            <a:r>
              <a:rPr lang="en-US" sz="4000" dirty="0" smtClean="0">
                <a:solidFill>
                  <a:srgbClr val="FF0000"/>
                </a:solidFill>
              </a:rPr>
              <a:t> = 5 * CO</a:t>
            </a:r>
            <a:r>
              <a:rPr lang="en-US" sz="4000" baseline="-25000" dirty="0" smtClean="0">
                <a:solidFill>
                  <a:srgbClr val="FF0000"/>
                </a:solidFill>
              </a:rPr>
              <a:t>2</a:t>
            </a:r>
            <a:r>
              <a:rPr lang="en-US" sz="4000" dirty="0" smtClean="0">
                <a:solidFill>
                  <a:srgbClr val="FF0000"/>
                </a:solidFill>
              </a:rPr>
              <a:t> + 5</a:t>
            </a:r>
            <a:endParaRPr lang="en-US" sz="4000" dirty="0" smtClean="0">
              <a:solidFill>
                <a:srgbClr val="FF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2661575" y="2051121"/>
            <a:ext cx="3251435" cy="3226906"/>
          </a:xfrm>
          <a:prstGeom prst="line">
            <a:avLst/>
          </a:prstGeom>
          <a:ln w="76200"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REALLY EASY in Microsoft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plotted data and say “Add </a:t>
            </a:r>
            <a:r>
              <a:rPr lang="en-US" dirty="0" err="1" smtClean="0"/>
              <a:t>trendline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2209800"/>
            <a:ext cx="6781800" cy="407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1574276"/>
            <a:ext cx="7848600" cy="4717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38100" y="5997278"/>
            <a:ext cx="827532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If I spend 3 hours outside, how many bites should I expect?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1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closing thoughts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is always wrong. But some models are better than others.</a:t>
            </a:r>
          </a:p>
          <a:p>
            <a:endParaRPr lang="en-US" dirty="0" smtClean="0"/>
          </a:p>
          <a:p>
            <a:r>
              <a:rPr lang="en-US" u="sng" dirty="0" smtClean="0"/>
              <a:t>More information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/>
              <a:t>	Wikipedia: </a:t>
            </a:r>
            <a:r>
              <a:rPr lang="en-US" dirty="0" smtClean="0">
                <a:hlinkClick r:id="rId2"/>
              </a:rPr>
              <a:t>http://en.wikipedia.org/wiki/Mathematical_model</a:t>
            </a:r>
            <a:r>
              <a:rPr lang="en-US" dirty="0" smtClean="0"/>
              <a:t> 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Books: </a:t>
            </a:r>
            <a:r>
              <a:rPr lang="en-US" i="1" dirty="0" smtClean="0"/>
              <a:t>Statistics Done Wrong, Statistics Hacks, </a:t>
            </a:r>
            <a:r>
              <a:rPr lang="en-US" dirty="0" smtClean="0"/>
              <a:t>etc.</a:t>
            </a:r>
            <a:endParaRPr lang="en-US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r>
              <a:rPr lang="en-US" i="1" dirty="0"/>
              <a:t>	</a:t>
            </a:r>
            <a:r>
              <a:rPr lang="en-US" dirty="0" smtClean="0"/>
              <a:t>Textbooks and papers: I’m happy to talk about them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6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next week!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know in advance if there’s a specific model type you would like to discuss.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2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31" y="1582051"/>
            <a:ext cx="7119938" cy="45695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2566077" y="5953774"/>
            <a:ext cx="4011845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probability, ranging from 0 to 1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866569" y="274638"/>
            <a:ext cx="4277431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Image from https</a:t>
            </a:r>
            <a:r>
              <a:rPr lang="en-US" sz="1600" dirty="0">
                <a:solidFill>
                  <a:schemeClr val="tx1"/>
                </a:solidFill>
              </a:rPr>
              <a:t>://en.wikipedia.org/wiki/Logit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0481" y="2667000"/>
            <a:ext cx="1295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This is what you want to predict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4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week, we discussed many different types of models.</a:t>
            </a:r>
          </a:p>
          <a:p>
            <a:endParaRPr lang="en-US" dirty="0"/>
          </a:p>
          <a:p>
            <a:r>
              <a:rPr lang="en-US" dirty="0" smtClean="0"/>
              <a:t>A mathematical model is simply a way to describe a system using math and words.</a:t>
            </a:r>
          </a:p>
          <a:p>
            <a:endParaRPr lang="en-US" dirty="0"/>
          </a:p>
          <a:p>
            <a:r>
              <a:rPr lang="en-US" dirty="0" smtClean="0"/>
              <a:t>Remember, the model is </a:t>
            </a:r>
            <a:r>
              <a:rPr lang="en-US" b="1" dirty="0" smtClean="0"/>
              <a:t>not the system</a:t>
            </a:r>
            <a:r>
              <a:rPr lang="en-US" dirty="0" smtClean="0"/>
              <a:t>. But it tries to imitate the system. 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model?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579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types of models have you seen?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two minutes each.</a:t>
            </a:r>
          </a:p>
          <a:p>
            <a:endParaRPr lang="en-US" dirty="0"/>
          </a:p>
          <a:p>
            <a:r>
              <a:rPr lang="en-US" dirty="0" smtClean="0"/>
              <a:t>Talk about one type of model.</a:t>
            </a:r>
          </a:p>
          <a:p>
            <a:endParaRPr lang="en-US" dirty="0"/>
          </a:p>
          <a:p>
            <a:r>
              <a:rPr lang="en-US" dirty="0" smtClean="0"/>
              <a:t>Where have you seen it?</a:t>
            </a:r>
          </a:p>
          <a:p>
            <a:endParaRPr lang="en-US" dirty="0"/>
          </a:p>
          <a:p>
            <a:r>
              <a:rPr lang="en-US" dirty="0" smtClean="0"/>
              <a:t>What do you know about it?</a:t>
            </a:r>
          </a:p>
          <a:p>
            <a:endParaRPr lang="en-US" dirty="0"/>
          </a:p>
          <a:p>
            <a:r>
              <a:rPr lang="en-US" dirty="0" smtClean="0"/>
              <a:t>What is confusing about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68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words do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550" y="1600200"/>
            <a:ext cx="8216900" cy="4360863"/>
          </a:xfrm>
        </p:spPr>
        <p:txBody>
          <a:bodyPr/>
          <a:lstStyle/>
          <a:p>
            <a:r>
              <a:rPr lang="en-US" u="sng" dirty="0" smtClean="0"/>
              <a:t>Data</a:t>
            </a:r>
            <a:r>
              <a:rPr lang="en-US" dirty="0" smtClean="0"/>
              <a:t> – information used to build our model. It’s never perfect; it’s always bad/dirty in some way(s).</a:t>
            </a:r>
            <a:endParaRPr lang="en-US" u="sng" dirty="0" smtClean="0"/>
          </a:p>
          <a:p>
            <a:r>
              <a:rPr lang="en-US" u="sng" dirty="0" smtClean="0"/>
              <a:t>Model</a:t>
            </a:r>
            <a:r>
              <a:rPr lang="en-US" dirty="0" smtClean="0"/>
              <a:t> – in this case, uses math to describe the data, and thus the system</a:t>
            </a:r>
          </a:p>
          <a:p>
            <a:r>
              <a:rPr lang="en-US" u="sng" dirty="0" smtClean="0"/>
              <a:t>Parameters</a:t>
            </a:r>
            <a:r>
              <a:rPr lang="en-US" dirty="0" smtClean="0"/>
              <a:t> – usually numbers; they represent some part of the model. Usually one per variable (mosquitoes, temperature, etc.)</a:t>
            </a:r>
          </a:p>
          <a:p>
            <a:r>
              <a:rPr lang="en-US" u="sng" dirty="0" smtClean="0"/>
              <a:t>Intercept</a:t>
            </a:r>
            <a:r>
              <a:rPr lang="en-US" dirty="0" smtClean="0"/>
              <a:t> – value if all your variables are set to zero (where the model crosses the y-axis)</a:t>
            </a:r>
          </a:p>
          <a:p>
            <a:r>
              <a:rPr lang="en-US" u="sng" dirty="0" smtClean="0"/>
              <a:t>Fit</a:t>
            </a:r>
            <a:r>
              <a:rPr lang="en-US" dirty="0" smtClean="0"/>
              <a:t> – to figure out what value each of the parameters including intercept should have</a:t>
            </a:r>
            <a:endParaRPr lang="en-US" u="sng" dirty="0" smtClean="0"/>
          </a:p>
          <a:p>
            <a:r>
              <a:rPr lang="en-US" u="sng" dirty="0" smtClean="0"/>
              <a:t>Error</a:t>
            </a:r>
            <a:r>
              <a:rPr lang="en-US" dirty="0" smtClean="0"/>
              <a:t> – how much is the model wrong?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6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more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Outlier</a:t>
            </a:r>
            <a:r>
              <a:rPr lang="en-US" dirty="0" smtClean="0"/>
              <a:t> – data point that is suspicious. It may or may not be “wrong.” There are many causes, including data entry mistake or system fault.</a:t>
            </a:r>
          </a:p>
          <a:p>
            <a:endParaRPr lang="en-US" dirty="0" smtClean="0"/>
          </a:p>
          <a:p>
            <a:r>
              <a:rPr lang="en-US" u="sng" dirty="0" smtClean="0"/>
              <a:t>Missing data</a:t>
            </a:r>
            <a:r>
              <a:rPr lang="en-US" dirty="0" smtClean="0"/>
              <a:t> – where something is not available. NOT THE SAME AS ZERO! Maybe someone forgot to record it, or lost a form.</a:t>
            </a:r>
          </a:p>
          <a:p>
            <a:endParaRPr lang="en-US" u="sng" dirty="0"/>
          </a:p>
          <a:p>
            <a:r>
              <a:rPr lang="en-US" u="sng" dirty="0" smtClean="0"/>
              <a:t>Probability</a:t>
            </a:r>
            <a:r>
              <a:rPr lang="en-US" dirty="0" smtClean="0"/>
              <a:t> – </a:t>
            </a:r>
            <a:r>
              <a:rPr lang="en-US" b="1" dirty="0" smtClean="0"/>
              <a:t>always</a:t>
            </a:r>
            <a:r>
              <a:rPr lang="en-US" dirty="0"/>
              <a:t> </a:t>
            </a:r>
            <a:r>
              <a:rPr lang="en-US" dirty="0" smtClean="0"/>
              <a:t>between 0 (no chance) and 1 (100% likely).</a:t>
            </a:r>
          </a:p>
          <a:p>
            <a:endParaRPr lang="en-US" u="sng" dirty="0"/>
          </a:p>
          <a:p>
            <a:r>
              <a:rPr lang="en-US" u="sng" dirty="0" smtClean="0"/>
              <a:t>Linear regression (LR)</a:t>
            </a:r>
            <a:r>
              <a:rPr lang="en-US" dirty="0" smtClean="0"/>
              <a:t> – type of models we will use today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FFF92F30-220D-4CA3-B62F-26773799D9F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23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fit a model!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15D5566-711C-484A-BF52-EF26C88D96C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8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example data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15D5566-711C-484A-BF52-EF26C88D96C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7" y="2514600"/>
            <a:ext cx="8078666" cy="17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088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draw your axes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250" y="1647825"/>
            <a:ext cx="4876800" cy="48594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1771650" y="576550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1571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804810" y="604342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438650" y="601980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119260" y="6037881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736370" y="605686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400800" y="6010934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6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11125" y="2918262"/>
            <a:ext cx="199158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Number of mosquitoes attracted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3793270" y="6394154"/>
            <a:ext cx="19915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Units of CO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2252235" y="5065450"/>
            <a:ext cx="35328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124930" y="4435327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118580" y="3759933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15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2118580" y="3129810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2117725" y="2454416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25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095500" y="1819198"/>
            <a:ext cx="524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30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28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plot your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defRPr/>
            </a:pPr>
            <a:fld id="{715D5566-711C-484A-BF52-EF26C88D96C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17" y="2514600"/>
            <a:ext cx="8078666" cy="1743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92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th IHI logo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6F6CFDD-8824-4AA5-8318-4447CAC6375A}" vid="{BD6E47AC-9B90-4398-8CB0-C3DDA04F2370}"/>
    </a:ext>
  </a:extLst>
</a:theme>
</file>

<file path=ppt/theme/theme2.xml><?xml version="1.0" encoding="utf-8"?>
<a:theme xmlns:a="http://schemas.openxmlformats.org/drawingml/2006/main" name="no IHI logo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2D2DB9"/>
      </a:hlink>
      <a:folHlink>
        <a:srgbClr val="2D2DB9"/>
      </a:folHlink>
    </a:clrScheme>
    <a:fontScheme name="Office Them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3465A4"/>
              </a:solidFill>
              <a:round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b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D6F6CFDD-8824-4AA5-8318-4447CAC6375A}" vid="{2CDA6B7E-0B10-4678-98AE-B455220E568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IHI+MU PowerPoint Template</Template>
  <TotalTime>710</TotalTime>
  <Words>788</Words>
  <Application>Microsoft Office PowerPoint</Application>
  <PresentationFormat>On-screen Show (4:3)</PresentationFormat>
  <Paragraphs>181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Segoe UI</vt:lpstr>
      <vt:lpstr>Times New Roman</vt:lpstr>
      <vt:lpstr>Wingdings</vt:lpstr>
      <vt:lpstr>with IHI logo</vt:lpstr>
      <vt:lpstr>no IHI logo</vt:lpstr>
      <vt:lpstr>Modeling 101</vt:lpstr>
      <vt:lpstr>What is a model?</vt:lpstr>
      <vt:lpstr>What types of models have you seen?</vt:lpstr>
      <vt:lpstr>What words do we use?</vt:lpstr>
      <vt:lpstr>Some more vocabulary</vt:lpstr>
      <vt:lpstr>Let’s fit a model!</vt:lpstr>
      <vt:lpstr>Our example data set</vt:lpstr>
      <vt:lpstr>Step 1: draw your axes</vt:lpstr>
      <vt:lpstr>Step 2: plot your data</vt:lpstr>
      <vt:lpstr>Step 2: plot your data</vt:lpstr>
      <vt:lpstr>Step 3: fit a line through your data</vt:lpstr>
      <vt:lpstr>Step 3: fit a line through your data</vt:lpstr>
      <vt:lpstr>Step 4: use your model to make predictions</vt:lpstr>
      <vt:lpstr>This is REALLY EASY in Microsoft Excel</vt:lpstr>
      <vt:lpstr>Another example</vt:lpstr>
      <vt:lpstr>Some closing thoughts</vt:lpstr>
      <vt:lpstr>More next week!</vt:lpstr>
      <vt:lpstr>Logit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Life  and the Life of Models</dc:title>
  <dc:subject/>
  <dc:creator>Paul Kaefer</dc:creator>
  <cp:keywords/>
  <dc:description/>
  <cp:lastModifiedBy>Paul Kaefer</cp:lastModifiedBy>
  <cp:revision>26</cp:revision>
  <cp:lastPrinted>1601-01-01T00:00:00Z</cp:lastPrinted>
  <dcterms:created xsi:type="dcterms:W3CDTF">2015-10-22T06:54:33Z</dcterms:created>
  <dcterms:modified xsi:type="dcterms:W3CDTF">2015-10-30T07:54:11Z</dcterms:modified>
</cp:coreProperties>
</file>