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4" r:id="rId4"/>
    <p:sldId id="261" r:id="rId5"/>
    <p:sldId id="275" r:id="rId6"/>
    <p:sldId id="263" r:id="rId7"/>
    <p:sldId id="265" r:id="rId8"/>
    <p:sldId id="266" r:id="rId9"/>
    <p:sldId id="276" r:id="rId10"/>
    <p:sldId id="273" r:id="rId11"/>
    <p:sldId id="271" r:id="rId12"/>
    <p:sldId id="277" r:id="rId13"/>
    <p:sldId id="278" r:id="rId14"/>
    <p:sldId id="268" r:id="rId15"/>
    <p:sldId id="272" r:id="rId16"/>
    <p:sldId id="280" r:id="rId17"/>
    <p:sldId id="281" r:id="rId18"/>
    <p:sldId id="267" r:id="rId19"/>
    <p:sldId id="279" r:id="rId20"/>
    <p:sldId id="270" r:id="rId21"/>
    <p:sldId id="269" r:id="rId22"/>
    <p:sldId id="282" r:id="rId23"/>
    <p:sldId id="274" r:id="rId24"/>
    <p:sldId id="257" r:id="rId25"/>
    <p:sldId id="258" r:id="rId26"/>
    <p:sldId id="260" r:id="rId27"/>
    <p:sldId id="262" r:id="rId28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4670"/>
  </p:normalViewPr>
  <p:slideViewPr>
    <p:cSldViewPr snapToGrid="0" snapToObjects="1">
      <p:cViewPr varScale="1">
        <p:scale>
          <a:sx n="117" d="100"/>
          <a:sy n="117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C99D-CC04-C34B-ADEF-FE72070D1018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EC72-AB3E-9048-8225-2AB7BB84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C99D-CC04-C34B-ADEF-FE72070D1018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EC72-AB3E-9048-8225-2AB7BB84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2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C99D-CC04-C34B-ADEF-FE72070D1018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EC72-AB3E-9048-8225-2AB7BB84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5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C99D-CC04-C34B-ADEF-FE72070D1018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EC72-AB3E-9048-8225-2AB7BB84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4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C99D-CC04-C34B-ADEF-FE72070D1018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EC72-AB3E-9048-8225-2AB7BB84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1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C99D-CC04-C34B-ADEF-FE72070D1018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EC72-AB3E-9048-8225-2AB7BB84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4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C99D-CC04-C34B-ADEF-FE72070D1018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EC72-AB3E-9048-8225-2AB7BB84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2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C99D-CC04-C34B-ADEF-FE72070D1018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EC72-AB3E-9048-8225-2AB7BB84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6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C99D-CC04-C34B-ADEF-FE72070D1018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EC72-AB3E-9048-8225-2AB7BB84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6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C99D-CC04-C34B-ADEF-FE72070D1018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EC72-AB3E-9048-8225-2AB7BB84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1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C99D-CC04-C34B-ADEF-FE72070D1018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FEC72-AB3E-9048-8225-2AB7BB84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0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0C99D-CC04-C34B-ADEF-FE72070D1018}" type="datetimeFigureOut">
              <a:rPr lang="en-US" smtClean="0"/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FEC72-AB3E-9048-8225-2AB7BB84A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67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it.ly/2022_crash_course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.wiki/5op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article/jupyter-notebook-chromebook" TargetMode="External"/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2022_crash_cours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.wiki/5og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it.ly/2022_crash_cours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022_crash_cours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pyder-ide.org/" TargetMode="External"/><Relationship Id="rId3" Type="http://schemas.openxmlformats.org/officeDocument/2006/relationships/hyperlink" Target="https://notepad-plus-plus.org/" TargetMode="External"/><Relationship Id="rId7" Type="http://schemas.openxmlformats.org/officeDocument/2006/relationships/hyperlink" Target="https://www.jetbrains.com/pycharm/" TargetMode="External"/><Relationship Id="rId2" Type="http://schemas.openxmlformats.org/officeDocument/2006/relationships/hyperlink" Target="https://www.sublimetex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docs.python.org/3/library/idle.html" TargetMode="External"/><Relationship Id="rId4" Type="http://schemas.openxmlformats.org/officeDocument/2006/relationships/hyperlink" Target="https://wiki.gnome.org/Apps/Gedit" TargetMode="External"/><Relationship Id="rId9" Type="http://schemas.openxmlformats.org/officeDocument/2006/relationships/hyperlink" Target="https://www.vim.org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hclib.bibliocommons.com/item/show/5332298109" TargetMode="External"/><Relationship Id="rId3" Type="http://schemas.openxmlformats.org/officeDocument/2006/relationships/hyperlink" Target="bit.ly/KaeferPythonResources" TargetMode="External"/><Relationship Id="rId7" Type="http://schemas.openxmlformats.org/officeDocument/2006/relationships/hyperlink" Target="https://hclib.bibliocommons.com/item/show/6266884109" TargetMode="External"/><Relationship Id="rId2" Type="http://schemas.openxmlformats.org/officeDocument/2006/relationships/hyperlink" Target="https://hclib.bibliocommons.com/v2/record/S109C605426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eenteapress.com/wp/think-python/" TargetMode="External"/><Relationship Id="rId5" Type="http://schemas.openxmlformats.org/officeDocument/2006/relationships/hyperlink" Target="https://hclib.bibliocommons.com/v2/record/S109C5360547" TargetMode="External"/><Relationship Id="rId4" Type="http://schemas.openxmlformats.org/officeDocument/2006/relationships/hyperlink" Target="https://hclib.bibliocommons.com/v2/record/S109C5601737" TargetMode="External"/><Relationship Id="rId9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hclib.org/programs/computers-technolog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hclib.bibliocommons.com/item/show/5554938109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euler.net/" TargetMode="External"/><Relationship Id="rId7" Type="http://schemas.openxmlformats.org/officeDocument/2006/relationships/hyperlink" Target="https://stackoverflow.blog/2021/07/14/getting-started-with-python/" TargetMode="External"/><Relationship Id="rId2" Type="http://schemas.openxmlformats.org/officeDocument/2006/relationships/hyperlink" Target="https://www.hackerran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settacode.org/wiki/Rosetta_Code" TargetMode="External"/><Relationship Id="rId5" Type="http://schemas.openxmlformats.org/officeDocument/2006/relationships/hyperlink" Target="https://www.reddit.com/r/Python/" TargetMode="External"/><Relationship Id="rId4" Type="http://schemas.openxmlformats.org/officeDocument/2006/relationships/hyperlink" Target="https://www.reddit.com/r/learnprogrammin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.wiki/5ogX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bit.ly/PythonChromeboo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89E3-EBE9-EC88-AA4E-EE88DDAB6F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dirty="0">
                <a:effectLst/>
                <a:latin typeface="Open Sans" panose="020B0606030504020204" pitchFamily="34" charset="0"/>
              </a:rPr>
              <a:t>Python Crash Course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8641A-032A-69B5-29AF-635C085FB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Led by Paul Kaefer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Plymouth Library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2022-12-10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6683ED-A05F-40F3-AEC1-3EBCEFDD7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76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E6E12B5-0AAA-7CFC-F8F8-ABB3D92F6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28" y="4632326"/>
            <a:ext cx="1771688" cy="194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6D0C30B-6A3F-5135-3DAF-2C669243A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556" y="4632326"/>
            <a:ext cx="1771688" cy="194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5058B494-493C-60D8-AEBB-A69C3CDAB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129" y="4925639"/>
            <a:ext cx="1793742" cy="1655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3825F0-C69A-2777-349D-8F3086FE99B1}"/>
              </a:ext>
            </a:extLst>
          </p:cNvPr>
          <p:cNvSpPr txBox="1"/>
          <p:nvPr/>
        </p:nvSpPr>
        <p:spPr>
          <a:xfrm>
            <a:off x="2858814" y="6396735"/>
            <a:ext cx="380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files: </a:t>
            </a:r>
            <a:r>
              <a:rPr lang="en-US" dirty="0">
                <a:hlinkClick r:id="rId5"/>
              </a:rPr>
              <a:t>bit.ly/2022_crash_course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171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5791-24E8-7349-5ACF-84DD41AC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977F8-32FF-8E8B-C895-E7A805DE3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23" y="1825625"/>
            <a:ext cx="8439807" cy="4351338"/>
          </a:xfrm>
        </p:spPr>
        <p:txBody>
          <a:bodyPr/>
          <a:lstStyle/>
          <a:p>
            <a:r>
              <a:rPr lang="en-US" dirty="0"/>
              <a:t>One way that we can write programs that can do different things is to accept user input.</a:t>
            </a:r>
          </a:p>
          <a:p>
            <a:r>
              <a:rPr lang="en-US" dirty="0"/>
              <a:t>Try this: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number = input(“What is your favorite number?”)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print(“Your favorite number is ” + number)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What other uses might we have for user input?</a:t>
            </a:r>
          </a:p>
        </p:txBody>
      </p:sp>
    </p:spTree>
    <p:extLst>
      <p:ext uri="{BB962C8B-B14F-4D97-AF65-F5344CB8AC3E}">
        <p14:creationId xmlns:p14="http://schemas.microsoft.com/office/powerpoint/2010/main" val="207345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A462-040F-4AF3-6083-DCCD83052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BEDA1-EAB0-FCC5-5D37-3FCDEF6A3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happen to </a:t>
            </a:r>
            <a:r>
              <a:rPr lang="en-US" u="sng" dirty="0"/>
              <a:t>everyone</a:t>
            </a:r>
            <a:r>
              <a:rPr lang="en-US" dirty="0"/>
              <a:t> who writes code.</a:t>
            </a:r>
          </a:p>
          <a:p>
            <a:r>
              <a:rPr lang="en-US" dirty="0"/>
              <a:t>Although they might look scary, they are always trying to convey helpful information.</a:t>
            </a:r>
          </a:p>
          <a:p>
            <a:r>
              <a:rPr lang="en-US" dirty="0"/>
              <a:t>There are three types: syntax errors, exceptions, and logic errors</a:t>
            </a:r>
          </a:p>
        </p:txBody>
      </p:sp>
      <p:pic>
        <p:nvPicPr>
          <p:cNvPr id="5122" name="Picture 2" descr="Task failed successfully | Funny Error Messages | Know Your Meme">
            <a:extLst>
              <a:ext uri="{FF2B5EF4-FFF2-40B4-BE49-F238E27FC236}">
                <a16:creationId xmlns:a16="http://schemas.microsoft.com/office/drawing/2014/main" id="{A4E6C9A3-3077-76EA-777F-48DBAB366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72" y="365126"/>
            <a:ext cx="2049180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7FDA84B5-C975-A5D3-61BA-FC07BE74F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77" y="4165112"/>
            <a:ext cx="5208971" cy="2230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5F0362-223F-A4B3-CB24-EE24DA628B9B}"/>
              </a:ext>
            </a:extLst>
          </p:cNvPr>
          <p:cNvSpPr txBox="1"/>
          <p:nvPr/>
        </p:nvSpPr>
        <p:spPr>
          <a:xfrm>
            <a:off x="6441312" y="4850411"/>
            <a:ext cx="2629118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Did you mean to do x + 4?</a:t>
            </a:r>
          </a:p>
          <a:p>
            <a:r>
              <a:rPr lang="en-US" dirty="0"/>
              <a:t>x * 4?</a:t>
            </a:r>
          </a:p>
          <a:p>
            <a:r>
              <a:rPr lang="en-US" dirty="0"/>
              <a:t>Or 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50944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E8AE-1869-3BCE-7CFD-841769D8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CA40B-77EE-2E7E-CA6B-4B8681C7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 happen when you try to do something that is not allowed or not defined.</a:t>
            </a:r>
          </a:p>
          <a:p>
            <a:pPr marL="457200" lvl="1" indent="0">
              <a:buNone/>
            </a:pPr>
            <a:r>
              <a:rPr lang="en-US" dirty="0"/>
              <a:t>Try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Print(“Testing!”)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000" dirty="0"/>
              <a:t>(remember, earlier we used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/>
              <a:t> with lowercase ‘p’)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Or: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“1” + 2</a:t>
            </a:r>
          </a:p>
        </p:txBody>
      </p:sp>
    </p:spTree>
    <p:extLst>
      <p:ext uri="{BB962C8B-B14F-4D97-AF65-F5344CB8AC3E}">
        <p14:creationId xmlns:p14="http://schemas.microsoft.com/office/powerpoint/2010/main" val="398799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F095-FCEF-F562-0716-D1DF54E8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9BD5A-EA44-36F2-0C6E-B8A2600A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Logic errors are the often the most difficult to identify. For example, this code will not result in any errors: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20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b = 40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average = a + b / 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print(average)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What value gets printed? Can you find the logic error?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B069DA-78FC-74C4-3DEA-5BEB18B8A3ED}"/>
              </a:ext>
            </a:extLst>
          </p:cNvPr>
          <p:cNvSpPr txBox="1"/>
          <p:nvPr/>
        </p:nvSpPr>
        <p:spPr>
          <a:xfrm>
            <a:off x="2241063" y="6308779"/>
            <a:ext cx="4666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courtesy of Wikimedia Commons (</a:t>
            </a:r>
            <a:r>
              <a:rPr lang="en-US" sz="1400" dirty="0">
                <a:hlinkClick r:id="rId2"/>
              </a:rPr>
              <a:t>https://w.wiki/5opx</a:t>
            </a:r>
            <a:r>
              <a:rPr lang="en-US" sz="1400" dirty="0"/>
              <a:t>)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FD231AA3-BD54-6858-E557-933418C57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415" y="71437"/>
            <a:ext cx="2203669" cy="157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47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C06F-6680-F4AF-9161-E0B4F676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03EDB-01C9-9517-37B3-B91E0B4EC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of the time, we don’t write and execute code line-by-line</a:t>
            </a:r>
          </a:p>
          <a:p>
            <a:r>
              <a:rPr lang="en-US" dirty="0" err="1"/>
              <a:t>Jupyter</a:t>
            </a:r>
            <a:r>
              <a:rPr lang="en-US" dirty="0"/>
              <a:t> Notebooks provide a great way to interactively run code – and save it</a:t>
            </a:r>
          </a:p>
          <a:p>
            <a:endParaRPr lang="en-US" dirty="0"/>
          </a:p>
          <a:p>
            <a:r>
              <a:rPr lang="en-US" dirty="0"/>
              <a:t>Try running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-lab</a:t>
            </a:r>
          </a:p>
          <a:p>
            <a:pPr marL="457200" lvl="1" indent="0">
              <a:buNone/>
            </a:pPr>
            <a:r>
              <a:rPr lang="en-US" sz="2800" dirty="0"/>
              <a:t>…or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lab</a:t>
            </a:r>
          </a:p>
          <a:p>
            <a:r>
              <a:rPr lang="en-US" dirty="0"/>
              <a:t>If that doesn’t work:</a:t>
            </a:r>
          </a:p>
          <a:p>
            <a:pPr lvl="1"/>
            <a:r>
              <a:rPr lang="en-US" dirty="0">
                <a:hlinkClick r:id="rId2"/>
              </a:rPr>
              <a:t>jupyter.org/install</a:t>
            </a:r>
            <a:r>
              <a:rPr lang="en-US" dirty="0"/>
              <a:t> for Mac/Windows/Linux</a:t>
            </a:r>
          </a:p>
          <a:p>
            <a:pPr lvl="1"/>
            <a:r>
              <a:rPr lang="en-US" dirty="0">
                <a:hlinkClick r:id="rId3"/>
              </a:rPr>
              <a:t>codecademy.com/article/jupyter-notebook-chromebook</a:t>
            </a:r>
            <a:r>
              <a:rPr lang="en-US" dirty="0"/>
              <a:t> for Chromebooks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303D7B5-ED51-2C03-4992-4CAC901D0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24" y="2870110"/>
            <a:ext cx="1560576" cy="180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11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A851-8816-6F26-AFB8-247D09E1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84948-FF2E-6550-D869-7FEB06632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very important part of programming is writing code that will make decisions.</a:t>
            </a:r>
          </a:p>
          <a:p>
            <a:r>
              <a:rPr lang="en-US" dirty="0"/>
              <a:t>In your notebook, create a variable with your favorite color. For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Next, click the ▶️ button to run that </a:t>
            </a:r>
            <a:r>
              <a:rPr lang="en-US" i="1" dirty="0"/>
              <a:t>cell</a:t>
            </a: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BF5C83F-F954-BAF5-A6D5-D6B6E993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3872738"/>
            <a:ext cx="6515100" cy="128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22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E8B0-9C38-A720-F9AF-01F1B4C3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3125B-F38B-C22D-EFFB-86D24C9E4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the next cell, let’s write our first IF statement. This will make a comparison that is either True or False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Try changing the value of the variable in the first cell, or the value in the IF statement. What happens?</a:t>
            </a:r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0452214B-E516-4480-F50A-8AE33337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2700782"/>
            <a:ext cx="7493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43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4DEE-9C25-142E-EA1F-3C6B0318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+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2800-CE21-9682-2182-9705382BE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add an ELSE statement after the IF. This will execute whenever the logic in the IF statement returns a value of FALSE: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DF7C076-7561-1903-7866-0B58E81EB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98" y="3225546"/>
            <a:ext cx="7772400" cy="254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6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18C5-C880-9983-939F-F9B2B9B4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5DAB-BCDB-AF40-D034-DEEA224B7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concept is a </a:t>
            </a:r>
            <a:r>
              <a:rPr lang="en-US" b="1" dirty="0"/>
              <a:t>loop</a:t>
            </a:r>
            <a:r>
              <a:rPr lang="en-US" dirty="0"/>
              <a:t>. Loops will run the same code over and over a specific number of times. This process is also called </a:t>
            </a:r>
            <a:r>
              <a:rPr lang="en-US" b="1" dirty="0"/>
              <a:t>iteration</a:t>
            </a:r>
            <a:r>
              <a:rPr lang="en-US" dirty="0"/>
              <a:t>. Try this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values were printed out? Can you explain why?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D65302D2-CF70-F3C7-ADC9-F8DF3A6BB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03" y="3282474"/>
            <a:ext cx="6110393" cy="172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2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E66E-BA22-D418-51A0-A9818C7D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guessing game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15267-5303-D47F-C858-A6EE13691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the </a:t>
            </a:r>
            <a:r>
              <a:rPr lang="en-US" dirty="0" err="1"/>
              <a:t>guessing_game.ipynb</a:t>
            </a:r>
            <a:r>
              <a:rPr lang="en-US" dirty="0"/>
              <a:t> file (or type the code below). Try running it. Can you explain what each line is doing?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1D96EB5-9EF4-917E-F42D-23629447D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903" y="3101579"/>
            <a:ext cx="5276193" cy="3756421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6260BCE-C3BC-27CB-290C-8F629DBEE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353" y="102395"/>
            <a:ext cx="1793742" cy="1655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4390B-6411-0F4B-0198-791132C8C7D6}"/>
              </a:ext>
            </a:extLst>
          </p:cNvPr>
          <p:cNvSpPr txBox="1"/>
          <p:nvPr/>
        </p:nvSpPr>
        <p:spPr>
          <a:xfrm>
            <a:off x="3881809" y="4318"/>
            <a:ext cx="380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files: </a:t>
            </a:r>
            <a:r>
              <a:rPr lang="en-US" dirty="0">
                <a:hlinkClick r:id="rId4"/>
              </a:rPr>
              <a:t>bit.ly/2022_crash_course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236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37D4B-79BE-5735-E34F-A40F24C28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D52C4-EC78-D796-6EBD-68E1A5A51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start with some introductions…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Current occupation or student/field of study</a:t>
            </a:r>
          </a:p>
          <a:p>
            <a:pPr lvl="1"/>
            <a:r>
              <a:rPr lang="en-US" dirty="0"/>
              <a:t>What is your interest in this “crash course”?</a:t>
            </a:r>
          </a:p>
          <a:p>
            <a:pPr lvl="1"/>
            <a:r>
              <a:rPr lang="en-US" dirty="0"/>
              <a:t>Do you have any programming experience?</a:t>
            </a:r>
          </a:p>
          <a:p>
            <a:pPr lvl="1"/>
            <a:r>
              <a:rPr lang="en-US" dirty="0"/>
              <a:t>Last book you read for fun?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3121E1-236B-1B0E-DE3C-0778C4282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40"/>
          <a:stretch/>
        </p:blipFill>
        <p:spPr bwMode="auto">
          <a:xfrm>
            <a:off x="6940769" y="365126"/>
            <a:ext cx="200353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FD68B1-2D53-C6F1-5EBE-E3895E67A2A3}"/>
              </a:ext>
            </a:extLst>
          </p:cNvPr>
          <p:cNvSpPr txBox="1"/>
          <p:nvPr/>
        </p:nvSpPr>
        <p:spPr>
          <a:xfrm>
            <a:off x="2241063" y="6308779"/>
            <a:ext cx="474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courtesy of Wikimedia Commons (</a:t>
            </a:r>
            <a:r>
              <a:rPr lang="en-US" sz="1400" dirty="0">
                <a:hlinkClick r:id="rId3"/>
              </a:rPr>
              <a:t>https://w.wiki/5ogW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551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68D9C-496D-7523-5872-E6AAB1C7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BB56-2F0A-74ED-5C11-50268206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terminal, you will want to do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matplotlib</a:t>
            </a:r>
          </a:p>
          <a:p>
            <a:endParaRPr lang="en-US" dirty="0"/>
          </a:p>
          <a:p>
            <a:r>
              <a:rPr lang="en-US" dirty="0"/>
              <a:t>Open the </a:t>
            </a:r>
            <a:r>
              <a:rPr lang="en-US" dirty="0" err="1"/>
              <a:t>simple_temperature_graph.ipynb</a:t>
            </a:r>
            <a:r>
              <a:rPr lang="en-US" dirty="0"/>
              <a:t> file in </a:t>
            </a:r>
            <a:r>
              <a:rPr lang="en-US" dirty="0" err="1"/>
              <a:t>Jupyter</a:t>
            </a:r>
            <a:r>
              <a:rPr lang="en-US" dirty="0"/>
              <a:t> Lab and execute it. You should get a graph: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C53F5327-67FD-D5AE-2962-29A9B1540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112" y="4078012"/>
            <a:ext cx="3877776" cy="2641163"/>
          </a:xfrm>
          <a:prstGeom prst="rect">
            <a:avLst/>
          </a:prstGeom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C1B204C3-B177-FB2C-457F-5DB72301D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353" y="102395"/>
            <a:ext cx="1793742" cy="1655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302099-B34C-B3C8-CE66-897822CD50BF}"/>
              </a:ext>
            </a:extLst>
          </p:cNvPr>
          <p:cNvSpPr txBox="1"/>
          <p:nvPr/>
        </p:nvSpPr>
        <p:spPr>
          <a:xfrm>
            <a:off x="3881809" y="4318"/>
            <a:ext cx="380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files: </a:t>
            </a:r>
            <a:r>
              <a:rPr lang="en-US" dirty="0">
                <a:hlinkClick r:id="rId4"/>
              </a:rPr>
              <a:t>bit.ly/2022_crash_course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5972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B584-DB3B-D4F5-B1FD-81587955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code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52FD8-4A71-899E-643A-27C229AF0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demonstrated using the command-line interpreter to run Python code</a:t>
            </a:r>
          </a:p>
          <a:p>
            <a:endParaRPr lang="en-US" dirty="0"/>
          </a:p>
          <a:p>
            <a:r>
              <a:rPr lang="en-US" dirty="0"/>
              <a:t>We also used </a:t>
            </a:r>
            <a:r>
              <a:rPr lang="en-US" dirty="0" err="1"/>
              <a:t>Jupyter</a:t>
            </a:r>
            <a:r>
              <a:rPr lang="en-US" dirty="0"/>
              <a:t> Notebooks to run code interactively</a:t>
            </a:r>
          </a:p>
          <a:p>
            <a:endParaRPr lang="en-US" dirty="0"/>
          </a:p>
          <a:p>
            <a:r>
              <a:rPr lang="en-US" dirty="0"/>
              <a:t>Another option is to execute a Python code file (ends in .</a:t>
            </a:r>
            <a:r>
              <a:rPr lang="en-US" dirty="0" err="1"/>
              <a:t>py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Navigate to the folder where you have the files from today’s session downloaded</a:t>
            </a:r>
          </a:p>
          <a:p>
            <a:pPr lvl="1"/>
            <a:r>
              <a:rPr lang="en-US" dirty="0"/>
              <a:t>Try running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taxi_fare.py</a:t>
            </a:r>
            <a:r>
              <a:rPr lang="en-US" dirty="0"/>
              <a:t> from your terminal</a:t>
            </a:r>
          </a:p>
          <a:p>
            <a:pPr lvl="1"/>
            <a:r>
              <a:rPr lang="en-US" dirty="0"/>
              <a:t>This is a sample file from my book!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F9FCBBE4-CCED-2B7E-2E24-A3D795E2E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353" y="102395"/>
            <a:ext cx="1793742" cy="16557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A36D37-199F-0B86-6EC6-27FC68577808}"/>
              </a:ext>
            </a:extLst>
          </p:cNvPr>
          <p:cNvSpPr txBox="1"/>
          <p:nvPr/>
        </p:nvSpPr>
        <p:spPr>
          <a:xfrm>
            <a:off x="3881809" y="4318"/>
            <a:ext cx="3807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files: </a:t>
            </a:r>
            <a:r>
              <a:rPr lang="en-US" dirty="0">
                <a:hlinkClick r:id="rId3"/>
              </a:rPr>
              <a:t>bit.ly/2022_crash_course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814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D772-D479-D56B-150B-8BA05B057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58D1-0B5E-99D1-1369-A8CF71713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Write a program that will allow a user to enter three different values. Then have the program print the average.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Fibonacci sequence starts 0, 1, 1, 2, 3, 5, 8, … where each successive value is the sum of the two values before it. Write code that will output the first </a:t>
            </a:r>
            <a:r>
              <a:rPr lang="en-US" i="1" dirty="0"/>
              <a:t>n</a:t>
            </a:r>
            <a:r>
              <a:rPr lang="en-US" dirty="0"/>
              <a:t> numbers in this sequence.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Try starting a simple game that prints text and asks the user to make decisions!</a:t>
            </a:r>
          </a:p>
        </p:txBody>
      </p:sp>
    </p:spTree>
    <p:extLst>
      <p:ext uri="{BB962C8B-B14F-4D97-AF65-F5344CB8AC3E}">
        <p14:creationId xmlns:p14="http://schemas.microsoft.com/office/powerpoint/2010/main" val="803691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0D2D-E145-C895-AFC2-218D4CE5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Develop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9028-ECDA-32D4-5789-6C4456C2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can use any text editor (</a:t>
            </a:r>
            <a:r>
              <a:rPr lang="en-US" dirty="0">
                <a:hlinkClick r:id="rId2"/>
              </a:rPr>
              <a:t>Sublime</a:t>
            </a:r>
            <a:r>
              <a:rPr lang="en-US" dirty="0"/>
              <a:t>, </a:t>
            </a:r>
            <a:r>
              <a:rPr lang="en-US" dirty="0" err="1"/>
              <a:t>notepad.exe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Notepad++</a:t>
            </a:r>
            <a:r>
              <a:rPr lang="en-US" dirty="0"/>
              <a:t> on Windows, </a:t>
            </a:r>
            <a:r>
              <a:rPr lang="en-US" dirty="0">
                <a:hlinkClick r:id="rId4"/>
              </a:rPr>
              <a:t>gedit</a:t>
            </a:r>
            <a:r>
              <a:rPr lang="en-US" dirty="0"/>
              <a:t> on Mac or Linux, etc.)</a:t>
            </a:r>
          </a:p>
          <a:p>
            <a:r>
              <a:rPr lang="en-US" dirty="0"/>
              <a:t>You can use </a:t>
            </a:r>
            <a:r>
              <a:rPr lang="en-US" dirty="0" err="1"/>
              <a:t>Jupyter</a:t>
            </a:r>
            <a:r>
              <a:rPr lang="en-US" dirty="0"/>
              <a:t> Notebooks, like we explored</a:t>
            </a:r>
          </a:p>
          <a:p>
            <a:pPr lvl="1"/>
            <a:r>
              <a:rPr lang="en-US" dirty="0"/>
              <a:t>These are popular with scientists/researchers, and are great for learning and seeing exactly what is happening with each line or section of code</a:t>
            </a:r>
          </a:p>
          <a:p>
            <a:r>
              <a:rPr lang="en-US" dirty="0"/>
              <a:t>You can use an Integrated Development Environment (IDE), which is essentially a program that helps you write and format code</a:t>
            </a:r>
          </a:p>
          <a:p>
            <a:pPr lvl="1"/>
            <a:r>
              <a:rPr lang="en-US" dirty="0">
                <a:hlinkClick r:id="rId5"/>
              </a:rPr>
              <a:t>IDLE</a:t>
            </a:r>
            <a:r>
              <a:rPr lang="en-US" dirty="0"/>
              <a:t> often comes installed with Python</a:t>
            </a:r>
          </a:p>
          <a:p>
            <a:pPr lvl="1"/>
            <a:r>
              <a:rPr lang="en-US" dirty="0">
                <a:hlinkClick r:id="rId6"/>
              </a:rPr>
              <a:t>VS Code</a:t>
            </a:r>
            <a:r>
              <a:rPr lang="en-US" dirty="0"/>
              <a:t> is popular</a:t>
            </a:r>
          </a:p>
          <a:p>
            <a:pPr lvl="1"/>
            <a:r>
              <a:rPr lang="en-US" dirty="0"/>
              <a:t>Two that I use at work: </a:t>
            </a:r>
            <a:r>
              <a:rPr lang="en-US" dirty="0">
                <a:hlinkClick r:id="rId7"/>
              </a:rPr>
              <a:t>PyCharm</a:t>
            </a:r>
            <a:r>
              <a:rPr lang="en-US" dirty="0"/>
              <a:t> and </a:t>
            </a:r>
            <a:r>
              <a:rPr lang="en-US" dirty="0">
                <a:hlinkClick r:id="rId8"/>
              </a:rPr>
              <a:t>Spyder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C4231-09E1-F2AB-79CA-6BFF9823BF16}"/>
              </a:ext>
            </a:extLst>
          </p:cNvPr>
          <p:cNvSpPr txBox="1"/>
          <p:nvPr/>
        </p:nvSpPr>
        <p:spPr>
          <a:xfrm>
            <a:off x="1839310" y="6488668"/>
            <a:ext cx="569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…if you’re really nerdy, you can even edit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9"/>
              </a:rPr>
              <a:t>vim</a:t>
            </a:r>
            <a:r>
              <a:rPr lang="en-US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310807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5869-B902-EB26-0C0D-3A17E09AA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2574"/>
            <a:ext cx="7886700" cy="1325563"/>
          </a:xfrm>
        </p:spPr>
        <p:txBody>
          <a:bodyPr/>
          <a:lstStyle/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Resources at the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6D164-C50F-42AD-E2C5-B7FC0754B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73073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books! Some that I recommend:</a:t>
            </a:r>
          </a:p>
          <a:p>
            <a:r>
              <a:rPr 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Introduction to Python Programming for Business and Social Science Applications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by Frederick and Paul Kaefer</a:t>
            </a:r>
          </a:p>
          <a:p>
            <a:pPr lvl="1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Online resources, including example data and code files: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3"/>
              </a:rPr>
              <a:t>bit.ly/KaeferPythonResources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Learn Python 3 the Hard Way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by Zed Shaw</a:t>
            </a:r>
          </a:p>
          <a:p>
            <a:pPr lvl="1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the book I used to teach myself Python!</a:t>
            </a:r>
          </a:p>
          <a:p>
            <a:r>
              <a:rPr 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5"/>
              </a:rPr>
              <a:t>Think Python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by Allen Downey</a:t>
            </a:r>
          </a:p>
          <a:p>
            <a:pPr lvl="1"/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Also available for free at 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6"/>
              </a:rPr>
              <a:t>greenteapress.com/wp/think-python</a:t>
            </a: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0" indent="0">
              <a:buNone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are listed as “Children’s” books – but that could mean the language used to explain concepts is less intimidating than textbooks!</a:t>
            </a:r>
          </a:p>
          <a:p>
            <a:r>
              <a:rPr 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7"/>
              </a:rPr>
              <a:t>Teach Your Kids to Code</a:t>
            </a:r>
            <a:r>
              <a:rPr 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by Bryson Payne</a:t>
            </a:r>
          </a:p>
          <a:p>
            <a:r>
              <a:rPr 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8"/>
              </a:rPr>
              <a:t>Python for Kids</a:t>
            </a:r>
            <a:r>
              <a:rPr lang="en-US" sz="16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by Jason Briggs</a:t>
            </a:r>
            <a:endParaRPr lang="en-US" sz="1600" i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098" name="Picture 2" descr="Arthur's Library Card&quot; Sticker for Sale by amysibbo | Redbubble">
            <a:extLst>
              <a:ext uri="{FF2B5EF4-FFF2-40B4-BE49-F238E27FC236}">
                <a16:creationId xmlns:a16="http://schemas.microsoft.com/office/drawing/2014/main" id="{80E7BB4F-1E0B-D0A7-F032-8F2E2A5C46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5" t="19770" r="8161" b="20766"/>
          <a:stretch/>
        </p:blipFill>
        <p:spPr bwMode="auto">
          <a:xfrm>
            <a:off x="5935094" y="4721773"/>
            <a:ext cx="2893595" cy="200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21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72C8-E01D-F77C-C789-292BA325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more resources!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DC99E-A0D7-7D9F-51FB-0FFD058B1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LinkedIn Learning (formerly </a:t>
            </a:r>
            <a:r>
              <a:rPr lang="en-US" dirty="0" err="1"/>
              <a:t>Lynda.com</a:t>
            </a:r>
            <a:r>
              <a:rPr lang="en-US" dirty="0"/>
              <a:t>) is available for free.</a:t>
            </a:r>
          </a:p>
          <a:p>
            <a:r>
              <a:rPr lang="en-US" sz="1800" dirty="0"/>
              <a:t>Visit </a:t>
            </a:r>
            <a:r>
              <a:rPr lang="en-US" sz="1800" dirty="0">
                <a:hlinkClick r:id="rId2"/>
              </a:rPr>
              <a:t>hclib.org/programs/computers-technology</a:t>
            </a:r>
            <a:r>
              <a:rPr lang="en-US" sz="1800" dirty="0"/>
              <a:t> to learn more.</a:t>
            </a:r>
          </a:p>
          <a:p>
            <a:r>
              <a:rPr lang="en-US" sz="1800" dirty="0"/>
              <a:t>I found 7,146 results for “python” and 659 for “computer programming”</a:t>
            </a:r>
          </a:p>
          <a:p>
            <a:r>
              <a:rPr lang="en-US" sz="1800" dirty="0"/>
              <a:t>You can search specific categories like “python for data science”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6CC5598-F47D-C1C7-6D7C-AE30F45FD9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699"/>
          <a:stretch/>
        </p:blipFill>
        <p:spPr>
          <a:xfrm>
            <a:off x="628650" y="3887386"/>
            <a:ext cx="7411764" cy="318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06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E2502-3787-BEE2-7FE1-57DBAEEB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advanced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CA227-6CB5-B6A5-D809-8B6C54478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really like </a:t>
            </a:r>
            <a:r>
              <a:rPr lang="en-US" i="1" dirty="0">
                <a:hlinkClick r:id="rId2"/>
              </a:rPr>
              <a:t>Hands-On Machine Learning with Scikit-Learn and TensorFlow</a:t>
            </a:r>
            <a:r>
              <a:rPr lang="en-US" dirty="0"/>
              <a:t>, by </a:t>
            </a:r>
            <a:r>
              <a:rPr lang="en-US" dirty="0" err="1"/>
              <a:t>Aurélien</a:t>
            </a:r>
            <a:r>
              <a:rPr lang="en-US" dirty="0"/>
              <a:t> </a:t>
            </a:r>
            <a:r>
              <a:rPr lang="en-US" dirty="0" err="1"/>
              <a:t>Géron</a:t>
            </a:r>
            <a:endParaRPr lang="en-US" dirty="0"/>
          </a:p>
          <a:p>
            <a:pPr lvl="1"/>
            <a:r>
              <a:rPr lang="en-US" dirty="0"/>
              <a:t>Definitely a more advanced title, as it assumes some Python experience and it’s helpful to have an introductory stats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4048068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8F45-5BBB-52A5-B54E-32B62F93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Other resources (not library-specific)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7D07E-9331-50AE-E9FD-1C38D2885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HackerRank</a:t>
            </a:r>
            <a:r>
              <a:rPr lang="en-US" dirty="0"/>
              <a:t> is a site where you can practice coding skills and prepare for coding interviews. </a:t>
            </a:r>
            <a:r>
              <a:rPr lang="en-US" dirty="0">
                <a:hlinkClick r:id="rId2"/>
              </a:rPr>
              <a:t>hackerrank.com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Project Euler is a great site with challenging problems. See </a:t>
            </a:r>
            <a:r>
              <a:rPr lang="en-US" dirty="0">
                <a:hlinkClick r:id="rId3"/>
              </a:rPr>
              <a:t>projecteuler.net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Reddit is a great place to ask questions and find resources. Two great communities are </a:t>
            </a:r>
            <a:r>
              <a:rPr lang="en-US" dirty="0">
                <a:hlinkClick r:id="rId4"/>
              </a:rPr>
              <a:t>reddit.com/r/learnprogramming</a:t>
            </a:r>
            <a:r>
              <a:rPr lang="en-US" dirty="0"/>
              <a:t> and </a:t>
            </a:r>
            <a:r>
              <a:rPr lang="en-US" dirty="0">
                <a:hlinkClick r:id="rId5"/>
              </a:rPr>
              <a:t>reddit.com/r/Python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Rosetta Code is a neat site that shows solutions to various programming problems. See </a:t>
            </a:r>
            <a:r>
              <a:rPr lang="en-US" dirty="0">
                <a:hlinkClick r:id="rId6"/>
              </a:rPr>
              <a:t>rosettacode.org/wiki/Rosetta_Code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Stack Overflow is a great place to ask (and answer) questions. See </a:t>
            </a:r>
            <a:r>
              <a:rPr lang="en-US" dirty="0">
                <a:hlinkClick r:id="rId7"/>
              </a:rPr>
              <a:t>stackoverflow.blog/2021/07/14/getting-started-with-python/</a:t>
            </a:r>
            <a:r>
              <a:rPr lang="en-US" dirty="0"/>
              <a:t> for a great blog post they did about Python.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1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3199-E487-C4C5-8BF8-355D20EB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Quick poll: what OS(es) are you using?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D336-DD68-91E2-7071-C8091821D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Windows?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Mac?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Chromebook?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Other… (Linux, tablet, etc.)</a:t>
            </a:r>
          </a:p>
        </p:txBody>
      </p:sp>
    </p:spTree>
    <p:extLst>
      <p:ext uri="{BB962C8B-B14F-4D97-AF65-F5344CB8AC3E}">
        <p14:creationId xmlns:p14="http://schemas.microsoft.com/office/powerpoint/2010/main" val="344603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C3A2-DE9A-1692-2C7D-FF0527EB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don’t think like 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31045-67FC-18CD-BC39-91BA626BB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56194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Helpful to think about when you learn programming.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have to tell a computer </a:t>
            </a:r>
            <a:r>
              <a:rPr lang="en-US" u="sng" dirty="0"/>
              <a:t>exactly</a:t>
            </a:r>
            <a:r>
              <a:rPr lang="en-US" dirty="0"/>
              <a:t> what you want it to do &amp; it will follow your instructions </a:t>
            </a:r>
            <a:r>
              <a:rPr lang="en-US" u="sng" dirty="0"/>
              <a:t>exactly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Although it is logical, it won’t apply </a:t>
            </a:r>
            <a:r>
              <a:rPr lang="en-US" i="1" dirty="0"/>
              <a:t>human logic</a:t>
            </a:r>
            <a:r>
              <a:rPr lang="en-US" dirty="0"/>
              <a:t>, unless you teach it how.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F827A13-D9C8-BFE4-48BC-B3101B0C3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593" y="2159875"/>
            <a:ext cx="27305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2B3ED5-16D2-02CB-BC2B-62400E20F7ED}"/>
              </a:ext>
            </a:extLst>
          </p:cNvPr>
          <p:cNvSpPr txBox="1"/>
          <p:nvPr/>
        </p:nvSpPr>
        <p:spPr>
          <a:xfrm>
            <a:off x="2241063" y="6308779"/>
            <a:ext cx="46744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courtesy of Wikimedia Commons (</a:t>
            </a:r>
            <a:r>
              <a:rPr lang="en-US" sz="1400" dirty="0">
                <a:hlinkClick r:id="rId3"/>
              </a:rPr>
              <a:t>https://w.wiki/5ogX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813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4631-4F36-C3EC-DBA3-74C2A6C50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Many, many programming languages!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3974-82E0-650A-1821-EF565776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is not the only programming language out there, but it is one of the most popular.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</a:t>
            </a:r>
            <a:r>
              <a:rPr lang="en-US" u="sng" dirty="0"/>
              <a:t>general-purpose</a:t>
            </a:r>
            <a:r>
              <a:rPr lang="en-US" dirty="0"/>
              <a:t> and </a:t>
            </a:r>
            <a:r>
              <a:rPr lang="en-US" u="sng" dirty="0"/>
              <a:t>interpreted</a:t>
            </a:r>
            <a:r>
              <a:rPr lang="en-US" dirty="0"/>
              <a:t>. </a:t>
            </a:r>
          </a:p>
          <a:p>
            <a:pPr marL="0" indent="0" algn="r">
              <a:buNone/>
            </a:pPr>
            <a:r>
              <a:rPr lang="en-US" b="1" dirty="0"/>
              <a:t>General-purpose</a:t>
            </a:r>
            <a:r>
              <a:rPr lang="en-US" dirty="0"/>
              <a:t> means it can be used for many things: websites, app development, data analytics, machine learning, image processing, and more!</a:t>
            </a:r>
          </a:p>
          <a:p>
            <a:pPr marL="0" indent="0">
              <a:buNone/>
            </a:pPr>
            <a:r>
              <a:rPr lang="en-US" b="1" dirty="0"/>
              <a:t>Interpreted </a:t>
            </a:r>
            <a:r>
              <a:rPr lang="en-US" dirty="0"/>
              <a:t>means that Python reads each line in order and executes them.*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7A18E-776A-4AE9-51F6-B5A7E50FEEF9}"/>
              </a:ext>
            </a:extLst>
          </p:cNvPr>
          <p:cNvSpPr txBox="1"/>
          <p:nvPr/>
        </p:nvSpPr>
        <p:spPr>
          <a:xfrm>
            <a:off x="1049914" y="6488668"/>
            <a:ext cx="704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*there are also ways to </a:t>
            </a:r>
            <a:r>
              <a:rPr lang="en-US" i="1" dirty="0"/>
              <a:t>compile</a:t>
            </a:r>
            <a:r>
              <a:rPr lang="en-US" dirty="0"/>
              <a:t> Python code, but that’s not a focus today</a:t>
            </a:r>
          </a:p>
        </p:txBody>
      </p:sp>
    </p:spTree>
    <p:extLst>
      <p:ext uri="{BB962C8B-B14F-4D97-AF65-F5344CB8AC3E}">
        <p14:creationId xmlns:p14="http://schemas.microsoft.com/office/powerpoint/2010/main" val="3060097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B0CF-E9E9-D620-7146-4BC2EB14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our first line of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75833-CD97-8710-7854-6744AD2A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Windows: Command Prompt</a:t>
            </a:r>
          </a:p>
          <a:p>
            <a:pPr lvl="1"/>
            <a:r>
              <a:rPr lang="en-US" dirty="0"/>
              <a:t>Either search in Start Menu, or Windows + R and type “</a:t>
            </a:r>
            <a:r>
              <a:rPr lang="en-US" dirty="0" err="1"/>
              <a:t>cmd</a:t>
            </a:r>
            <a:r>
              <a:rPr lang="en-US" dirty="0"/>
              <a:t>” and hit enter</a:t>
            </a:r>
          </a:p>
          <a:p>
            <a:r>
              <a:rPr lang="en-US" dirty="0"/>
              <a:t>Mac: Terminal</a:t>
            </a:r>
          </a:p>
          <a:p>
            <a:pPr lvl="1"/>
            <a:r>
              <a:rPr lang="en-US" dirty="0"/>
              <a:t>Command + Space: type “terminal” and hit enter</a:t>
            </a:r>
          </a:p>
          <a:p>
            <a:r>
              <a:rPr lang="en-US" dirty="0"/>
              <a:t>Chromebook (</a:t>
            </a:r>
            <a:r>
              <a:rPr lang="en-US" dirty="0">
                <a:hlinkClick r:id="rId2"/>
              </a:rPr>
              <a:t>bit.ly/PythonChromebook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Open terminal (via search key or app launcher)</a:t>
            </a:r>
          </a:p>
          <a:p>
            <a:pPr lvl="1"/>
            <a:endParaRPr lang="en-US" dirty="0"/>
          </a:p>
          <a:p>
            <a:r>
              <a:rPr lang="en-US" dirty="0"/>
              <a:t>If you have another system, let me know!</a:t>
            </a:r>
          </a:p>
        </p:txBody>
      </p:sp>
    </p:spTree>
    <p:extLst>
      <p:ext uri="{BB962C8B-B14F-4D97-AF65-F5344CB8AC3E}">
        <p14:creationId xmlns:p14="http://schemas.microsoft.com/office/powerpoint/2010/main" val="144848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0F25-3B35-3191-ABD5-5509EE78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code in the terminal: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65F26-E50B-BBD4-4E07-2E141E271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print(“Hello, World!”) </a:t>
            </a:r>
            <a:r>
              <a:rPr lang="en-US" dirty="0"/>
              <a:t>and hit enter</a:t>
            </a:r>
          </a:p>
          <a:p>
            <a:pPr marL="457200" lvl="1" indent="0">
              <a:buNone/>
            </a:pPr>
            <a:r>
              <a:rPr lang="en-US" dirty="0"/>
              <a:t>*** Code examples will be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 </a:t>
            </a:r>
            <a:r>
              <a:rPr lang="en-US" dirty="0"/>
              <a:t>font ***</a:t>
            </a:r>
          </a:p>
          <a:p>
            <a:endParaRPr lang="en-US" dirty="0"/>
          </a:p>
          <a:p>
            <a:r>
              <a:rPr lang="en-US" dirty="0"/>
              <a:t>Your view may be a little different, but should show the message on the line below where you typed: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0DA72BF-9A34-B516-197E-00E5064C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55" y="4709639"/>
            <a:ext cx="8501290" cy="1476132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12D97E00-7DF5-5A35-9BC0-25805B5ED2D8}"/>
              </a:ext>
            </a:extLst>
          </p:cNvPr>
          <p:cNvSpPr/>
          <p:nvPr/>
        </p:nvSpPr>
        <p:spPr>
          <a:xfrm rot="16200000">
            <a:off x="3352799" y="2280745"/>
            <a:ext cx="451946" cy="38888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75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54F0-438C-932B-42EC-91C5F4A2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 using variables!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5AF50-C9C2-8327-FBB3-F220EE584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are how we can save values for later.</a:t>
            </a:r>
          </a:p>
          <a:p>
            <a:pPr lvl="1"/>
            <a:r>
              <a:rPr lang="en-US" dirty="0"/>
              <a:t>To assign a value to a variable: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For example: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3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You can then use x in calculations like: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* 16</a:t>
            </a:r>
          </a:p>
        </p:txBody>
      </p:sp>
    </p:spTree>
    <p:extLst>
      <p:ext uri="{BB962C8B-B14F-4D97-AF65-F5344CB8AC3E}">
        <p14:creationId xmlns:p14="http://schemas.microsoft.com/office/powerpoint/2010/main" val="50950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4D5E-C38D-AFFC-1398-35321AE7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8A489-7CC1-3BA2-7B3F-D20CE7A9E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Variables are fundamental in programming, and can store much more than just numbers.</a:t>
            </a:r>
          </a:p>
          <a:p>
            <a:r>
              <a:rPr lang="en-US" dirty="0"/>
              <a:t>Let’s try a few examples. First </a:t>
            </a:r>
            <a:r>
              <a:rPr lang="en-US" i="1" dirty="0"/>
              <a:t>assign</a:t>
            </a:r>
            <a:r>
              <a:rPr lang="en-US" dirty="0"/>
              <a:t> the values below: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“Paul”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favorite_numbers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[3.14, 7]</a:t>
            </a:r>
          </a:p>
          <a:p>
            <a:r>
              <a:rPr lang="en-US" dirty="0"/>
              <a:t>Now try accessing them: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print(“My name is ”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favorite_numbers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r>
              <a:rPr lang="en-US" dirty="0"/>
              <a:t>Which value was printed out?</a:t>
            </a:r>
          </a:p>
        </p:txBody>
      </p:sp>
    </p:spTree>
    <p:extLst>
      <p:ext uri="{BB962C8B-B14F-4D97-AF65-F5344CB8AC3E}">
        <p14:creationId xmlns:p14="http://schemas.microsoft.com/office/powerpoint/2010/main" val="4232846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4358</TotalTime>
  <Words>1689</Words>
  <Application>Microsoft Macintosh PowerPoint</Application>
  <PresentationFormat>Letter Paper (8.5x11 in)</PresentationFormat>
  <Paragraphs>206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Open Sans</vt:lpstr>
      <vt:lpstr>Office Theme</vt:lpstr>
      <vt:lpstr>Python Crash Course</vt:lpstr>
      <vt:lpstr>Welcome!</vt:lpstr>
      <vt:lpstr>Quick poll: what OS(es) are you using?</vt:lpstr>
      <vt:lpstr>Computers don’t think like us!</vt:lpstr>
      <vt:lpstr>Many, many programming languages!</vt:lpstr>
      <vt:lpstr>Let’s write our first line of code!</vt:lpstr>
      <vt:lpstr>Executing code in the terminal:</vt:lpstr>
      <vt:lpstr>Calculations using variables!</vt:lpstr>
      <vt:lpstr>More about variables</vt:lpstr>
      <vt:lpstr>Accepting User Input</vt:lpstr>
      <vt:lpstr>Errors!</vt:lpstr>
      <vt:lpstr>Errors, part 2</vt:lpstr>
      <vt:lpstr>Logic errors</vt:lpstr>
      <vt:lpstr>Using Jupyter Notebooks</vt:lpstr>
      <vt:lpstr>Conditional logic</vt:lpstr>
      <vt:lpstr>Writing an IF statement</vt:lpstr>
      <vt:lpstr>IF + ELSE</vt:lpstr>
      <vt:lpstr>Simple loop</vt:lpstr>
      <vt:lpstr>Simple guessing game code</vt:lpstr>
      <vt:lpstr>Simple graphs</vt:lpstr>
      <vt:lpstr>Running code file</vt:lpstr>
      <vt:lpstr>Advanced challenges</vt:lpstr>
      <vt:lpstr>Ways to Develop Code</vt:lpstr>
      <vt:lpstr>Resources at the Library</vt:lpstr>
      <vt:lpstr>…and more resources!</vt:lpstr>
      <vt:lpstr>More advanced books</vt:lpstr>
      <vt:lpstr>Other resources (not library-specific)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Crash Course</dc:title>
  <dc:creator>Paul Kaefer</dc:creator>
  <cp:lastModifiedBy>Paul Kaefer</cp:lastModifiedBy>
  <cp:revision>48</cp:revision>
  <dcterms:created xsi:type="dcterms:W3CDTF">2022-10-12T00:42:40Z</dcterms:created>
  <dcterms:modified xsi:type="dcterms:W3CDTF">2022-12-10T15:50:59Z</dcterms:modified>
</cp:coreProperties>
</file>