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9" r:id="rId23"/>
    <p:sldId id="278" r:id="rId24"/>
    <p:sldId id="281" r:id="rId25"/>
    <p:sldId id="283" r:id="rId26"/>
    <p:sldId id="282" r:id="rId27"/>
    <p:sldId id="284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7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1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65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439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2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3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29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1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8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9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6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98246D-78D4-4C00-8642-F0BF53E6B192}" type="datetimeFigureOut">
              <a:rPr lang="en-US" smtClean="0"/>
              <a:t>21/7/2022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6488-C654-44FE-8729-ED329B57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97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cs.iastate.edu/~prabhu/Tutorial/PIPELINE/perform.html" TargetMode="External"/><Relationship Id="rId7" Type="http://schemas.openxmlformats.org/officeDocument/2006/relationships/hyperlink" Target="https://www.avrfreaks.net/forum/atmega328p-controlling-sg90-micro-servo" TargetMode="External"/><Relationship Id="rId2" Type="http://schemas.openxmlformats.org/officeDocument/2006/relationships/hyperlink" Target="https://cs.stanford.edu/people/eroberts/courses/soco/projects/risc/pipelinin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" TargetMode="External"/><Relationship Id="rId5" Type="http://schemas.openxmlformats.org/officeDocument/2006/relationships/hyperlink" Target="https://www.sciencedirect.com/topics/computer-science/deep-pipeline" TargetMode="External"/><Relationship Id="rId4" Type="http://schemas.openxmlformats.org/officeDocument/2006/relationships/hyperlink" Target="https://eecs.oregonstate.edu/research/vlsi/teaching/ECE472_FA12/chapter4_pipelining_END_FA1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29CA-4DBA-496E-9713-9EB62919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dirty="0">
                <a:latin typeface="Arial Black" panose="020B0A04020102020204" pitchFamily="34" charset="0"/>
              </a:rPr>
              <a:t>Εργασίες Προόδου στο μάθημα:</a:t>
            </a:r>
            <a:br>
              <a:rPr lang="el-GR" sz="2400" dirty="0">
                <a:latin typeface="Arial Black" panose="020B0A04020102020204" pitchFamily="34" charset="0"/>
              </a:rPr>
            </a:br>
            <a:r>
              <a:rPr lang="el-GR" sz="2400" dirty="0">
                <a:latin typeface="Arial Black" panose="020B0A04020102020204" pitchFamily="34" charset="0"/>
              </a:rPr>
              <a:t>Μικροεπεξεργαστές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F590-9CBF-4B95-86DC-C801737C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l-GR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ΠΑΝΕΠΙΣΤΗΜΙΟ ΘΕΣΣΑΛΙΑΣ </a:t>
            </a:r>
            <a:endParaRPr lang="en-US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l-GR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ΣΧΟΛΗ ΘΕΤΙΚΩΝ ΕΠΙΣΤΗΜΩΝ </a:t>
            </a:r>
            <a:endParaRPr lang="en-US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l-GR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ΤΜΗΜΑ ΠΛΗΡΟΦΟΡΙΚΗΣ ΜΕ ΕΦΑΡΜΟΓΕΣ ΣΤΗ ΒΙΟΙΑΤΡΙΚΗ</a:t>
            </a:r>
            <a:endParaRPr lang="en-US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l-GR" sz="18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l-GR" sz="18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l-GR" sz="1800" b="1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l-GR" sz="1800" b="1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l-GR" sz="18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l-GR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Διδάσκων</a:t>
            </a:r>
            <a:r>
              <a:rPr lang="el-GR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Κωνσταντίνος Καλοβρέκτης</a:t>
            </a:r>
            <a:endParaRPr lang="en-US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l-GR" sz="1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l-GR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Επιμέλεια:</a:t>
            </a:r>
            <a:r>
              <a:rPr lang="el-GR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Κωνσταντινίδης Παύλος, </a:t>
            </a: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</a:t>
            </a:r>
            <a:r>
              <a:rPr lang="el-GR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01651</a:t>
            </a:r>
            <a:endParaRPr lang="en-US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Εικόνα 1">
            <a:extLst>
              <a:ext uri="{FF2B5EF4-FFF2-40B4-BE49-F238E27FC236}">
                <a16:creationId xmlns:a16="http://schemas.microsoft.com/office/drawing/2014/main" id="{4477D3E6-4246-457E-AB60-89C8DF5AF9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67617"/>
            <a:ext cx="1908433" cy="1628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71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4F46-0A7A-4C7D-B2CB-C5FAE53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dirty="0">
                <a:latin typeface="Arial Black" panose="020B0A04020102020204" pitchFamily="34" charset="0"/>
                <a:cs typeface="Times New Roman" panose="02020603050405020304" pitchFamily="18" charset="0"/>
              </a:rPr>
              <a:t>Εργασία 2Α</a:t>
            </a:r>
            <a:endParaRPr lang="en-US" sz="24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59E4-60D3-41E0-B278-98F61A5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Παρακάτω απεικονίζεται ο κώδικας για τον έλεγχο του ρομποτικού μηχανισμού 4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Για τον έλεγχο των 4 σερβοκινητήρων, χρησιμοποιήθηκε η τεχνική γρήγορης παραγωγής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PWM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l-G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Το σήμα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PWM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που χρησιμοποιήθηκε, έχει περίοδο 20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(50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Hz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l-G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Ο έλεγχος των σερβοκινητήρων πραγματοποιείται με την αυξομείωση του κύκλου εργασίας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duty cycle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η οποία επιτυγχάνεται με την χρήση ποτενσιόμετρων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potentiometers</a:t>
            </a:r>
            <a:r>
              <a:rPr lang="el-G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Οι τέσσερις σερβοκινητήρες δεν συνδέονται στο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αλλά στην πλακέτα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PCA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9685, η οποία χρησιμοποιεί το πρωτόκολλο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για να επικοινωνήσει με το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Επιπλέον, το σήμα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PWM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παράγεται από την πλακέτα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PCA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9685.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2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3564-8B67-4773-909C-D410208B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To </a:t>
            </a:r>
            <a:r>
              <a:rPr lang="el-GR" sz="2400" dirty="0">
                <a:latin typeface="Arial Black" panose="020B0A04020102020204" pitchFamily="34" charset="0"/>
              </a:rPr>
              <a:t>Ολοκληρωμένο </a:t>
            </a:r>
            <a:r>
              <a:rPr lang="en-US" sz="2400">
                <a:latin typeface="Arial Black" panose="020B0A04020102020204" pitchFamily="34" charset="0"/>
              </a:rPr>
              <a:t>PCA9685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 descr="PCA9685 Pinout Diagram">
            <a:extLst>
              <a:ext uri="{FF2B5EF4-FFF2-40B4-BE49-F238E27FC236}">
                <a16:creationId xmlns:a16="http://schemas.microsoft.com/office/drawing/2014/main" id="{BFBDA3F4-B93E-4181-9440-3D7967DDBA2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" t="3320" r="6776" b="10934"/>
          <a:stretch/>
        </p:blipFill>
        <p:spPr bwMode="auto">
          <a:xfrm>
            <a:off x="2486109" y="2427217"/>
            <a:ext cx="6181558" cy="34466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91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DE4A-4E77-418B-87ED-C47052DE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Pins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CA4E-AA23-4EDF-91AC-87E2E6364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The Ground connection.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Output enable. You can use this pin to enable and disable all of the 16 outputs.</a:t>
            </a: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Typically, it is left unconnected which will result in all outputs being enabled.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The Clock line for the I2C bus.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SDA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The Data line for the I2C bus.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The logic power supply, +5 Volts.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V+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the power for the servo motors. There is also another connector on top of the board for this and that connector is preferable as it is reverse polarity protected while V+ is not. 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4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14AA-4179-42B9-9640-BFE85820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dirty="0">
                <a:latin typeface="Arial Black" panose="020B0A04020102020204" pitchFamily="34" charset="0"/>
              </a:rPr>
              <a:t>Συνδεσμολογία των Εξαρτημάτων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6148" name="Picture 4" descr="PCA9685 Arduino Hookup">
            <a:extLst>
              <a:ext uri="{FF2B5EF4-FFF2-40B4-BE49-F238E27FC236}">
                <a16:creationId xmlns:a16="http://schemas.microsoft.com/office/drawing/2014/main" id="{C769BEBE-5F69-4473-A14B-588E3B2610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38" y="2001079"/>
            <a:ext cx="7415524" cy="417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4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E413-78BC-4548-A50E-C529C58D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E5A225-192F-4F68-920B-0D0EA853D2E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-1" t="5535" r="56917" b="9762"/>
          <a:stretch/>
        </p:blipFill>
        <p:spPr bwMode="auto">
          <a:xfrm>
            <a:off x="3292853" y="609600"/>
            <a:ext cx="5606293" cy="5795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269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FAD4-67B5-470F-A9FF-4841D0A8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02B6FA-8112-4D87-BDB9-9B66A1613A9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2287" r="49574" b="8931"/>
          <a:stretch/>
        </p:blipFill>
        <p:spPr bwMode="auto">
          <a:xfrm>
            <a:off x="3352799" y="675860"/>
            <a:ext cx="5800669" cy="57294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08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59C3-58EF-4332-8DCE-395F45AA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dirty="0">
                <a:latin typeface="Arial Black" panose="020B0A04020102020204" pitchFamily="34" charset="0"/>
              </a:rPr>
              <a:t>Περιγραφή Κώδικα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7650-423F-4232-96F4-29E3B514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Αρχικά, εισάγουμε την βιβλιοθήκη &lt;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&gt;, η οποία χρησιμοποιείται για τον έλεγχο της επικοινωνίας μεταξύ της πλακέτας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PCA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9685 και του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διαμέσου του πρωτοκόλλου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Έπειτα, εισάγουμε την βιβλιοθήκη &lt;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Adafruit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PWMServoDriver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&gt;, η οποία θα μας επιτρέψει αργότερα να τροποποιήσουμε την συχνότητα του σήματος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PWM 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που θα παράγει η πλακέτα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PCA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9685.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Έπειτα, στις γραμμές 8-10 ορίζουμε κάποιες σταθερές για το ελάχιστο και το μέγιστο πλάτος του παλμού για το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PWM 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σήμα καθώς και την συχνότητα του παλμού.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Στη συνέχεια, δημιουργούμε ένα αντικείμενο τύπου «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Adafruit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PWMServoDriver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Στις γραμμές 16-26 ορίζουμε τις εισόδους των ποτενσιόμετρων στο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και τις εξόδους του σήματος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PWM 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στα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pins 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της πλακέτας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PCA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9655.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3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4C5B-0E42-4998-8962-62EBAC20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dirty="0">
                <a:latin typeface="Arial Black" panose="020B0A04020102020204" pitchFamily="34" charset="0"/>
              </a:rPr>
              <a:t>Περιγραφή Κώδικα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2F5B-C048-4945-A995-62356D71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Στις γραμμές 28-32 αρχικοποιούμε το αντικείμενο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pwm 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που ορίσαμε νωρίτερα και αλλάζουμε τη συχνότητα του ταλαντωτή σε 50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Hz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l-GR" sz="19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Η </a:t>
            </a:r>
            <a:r>
              <a:rPr lang="el-GR" sz="19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Συνάρτηση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move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servo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(), δέχεται δύο ορίσματα, το potInX και το servoX. Το πρώτο αντιστοιχεί στην είσοδο του ποτενσιόμετρου και το δεύτερο αναπαριστά την επαφή στην οποία έχει συνδεθεί ο κάθε σερβοκινητήρας.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l-GR" sz="19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Λειτουργία</a:t>
            </a:r>
            <a:r>
              <a:rPr lang="el-GR" sz="19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Διαβάζεται η είσοδος από το ποτενσιόμετρο (αναλογική) και στη συνέχεια μετατρέπεται σε ένα πλάτος παλμού το οποίο με την μέθοδο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setPWM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της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Adafruit PWM Servo Library</a:t>
            </a: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στέλνουμε τον παλμό στον σερβοκινητήρα που υποδεικνύεται από την μεταβλητή servoX.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Στον επαναληπτικό βρόχο, καλούμε την παραπάνω μέθοδο και για τους τέσσερις κινητήρες, με αποτέλεσμα να μπορούμε να χειριστούμε τους σερβοκινητήρες με τα αντίστοιχα ποτενσιόμετρα.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3572-7698-4A14-A05D-BB70F2BA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Εργασία 2Β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249B-6C63-4396-8388-530E0DCE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Για την μελέτη της επικοινωνίας επικοινωνία μιας μονάδας RTC (DS1307 64 x 8, Serial, I2C Real-T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l-G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Clock), θα κατασκευάσουμε μια απλή εφαρμογη επικοινωνίας μεταξύ ενός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και ενός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Slave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κυκλώματος.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Το ολοκληρωμένο κύκλωμα DS1307 λειτουργεί ως ρολόι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Time Clock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ή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RTC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Η επικοινωνία με τον ελεγκτή γίνεται μέσω του πρωτοκόλλου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Ο χρονισμός του ολοκληρωμένου πραγματοποιείται μέσω ενός εξωτερικού κρυστάλλου συχνότητας 32.768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KHz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που συνδέεται στους ακροδέκτες Χ1 και Χ2.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Χρησιμοποιήθηκαν 3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10 k</a:t>
            </a:r>
            <a:r>
              <a:rPr lang="el-G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Ω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αντιστάσεις.</a:t>
            </a:r>
            <a:endParaRPr lang="el-G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6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9419-5CC5-4B1B-8713-7E999C81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808F-96AC-48E1-8B94-AB39A5DC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Ως πηγή τάσης χρησιμοποιείται μια μπαταρία τύπου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2032.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Οι ακροδέκτες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SDA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και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SCL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χρησιμοποιούνται στο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πρωτόκολλο.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Μία από τις βιβλιοθήκες που έχουν χρησιμοποιηθεί για επικοινωνία του Ολοκληρωμένου με το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είναι η “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RTClib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Μια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Master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συσκευή μπορεί να συνδεθεί μέχρι και με 127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Slave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συσκευές.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6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722E-A974-4A16-A665-94036832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4534"/>
          </a:xfrm>
        </p:spPr>
        <p:txBody>
          <a:bodyPr/>
          <a:lstStyle/>
          <a:p>
            <a:pPr algn="ctr"/>
            <a:r>
              <a:rPr lang="el-G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Εργασία 1Α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831E-8923-4506-87DD-02F23E59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effectLst/>
              <a:latin typeface="Arial Black" panose="020B0A04020102020204" pitchFamily="34" charset="0"/>
              <a:ea typeface="Calibri" panose="020F0502020204030204" pitchFamily="34" charset="0"/>
            </a:endParaRPr>
          </a:p>
          <a:p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Γνωρίζουμε ότι η εκτέλεση εντολών σε παλιότερης τεχνολογίας υπολογιστές, πραγματοποιούταν σειριακά, δηλαδή, μόνο όταν είχε ολοκληρωθεί μια εντολή στον επεξεργαστή, ξεκινούσε η εκτέλεση της επόμενης εντολής. </a:t>
            </a:r>
          </a:p>
          <a:p>
            <a:pPr marL="0" indent="0">
              <a:buNone/>
            </a:pPr>
            <a:endParaRPr lang="el-G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Ωστόσο, με την εξέλιξη της τεχνολογίας, οι σύγχρονοι επεξεργαστές μπορούν να εκτελούν εντολές επικαλυπτόμενα, δηλαδή «ταυτόχρονα».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Αυτό επιτυγχάνεται με την τεχνική της διοχέτευσης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pipeline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0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9531-61DA-49D2-B971-636048A8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dirty="0">
                <a:latin typeface="Arial Black" panose="020B0A04020102020204" pitchFamily="34" charset="0"/>
              </a:rPr>
              <a:t>Συνδεσμολογία με δύο </a:t>
            </a:r>
            <a:r>
              <a:rPr lang="en-US" sz="2400" dirty="0">
                <a:latin typeface="Arial Black" panose="020B0A04020102020204" pitchFamily="34" charset="0"/>
              </a:rPr>
              <a:t>Arduino Boards </a:t>
            </a:r>
            <a:r>
              <a:rPr lang="el-GR" sz="2400" dirty="0">
                <a:latin typeface="Arial Black" panose="020B0A04020102020204" pitchFamily="34" charset="0"/>
              </a:rPr>
              <a:t>και ένα </a:t>
            </a:r>
            <a:r>
              <a:rPr lang="en-US" sz="2400" dirty="0">
                <a:latin typeface="Arial Black" panose="020B0A04020102020204" pitchFamily="34" charset="0"/>
              </a:rPr>
              <a:t>RTC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FF91AA-0E66-47BF-89CC-0DC2E8EC1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2"/>
          <a:stretch/>
        </p:blipFill>
        <p:spPr>
          <a:xfrm rot="16200000">
            <a:off x="3935869" y="306761"/>
            <a:ext cx="4044459" cy="7755015"/>
          </a:xfrm>
        </p:spPr>
      </p:pic>
    </p:spTree>
    <p:extLst>
      <p:ext uri="{BB962C8B-B14F-4D97-AF65-F5344CB8AC3E}">
        <p14:creationId xmlns:p14="http://schemas.microsoft.com/office/powerpoint/2010/main" val="237408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81C5-ABAB-464D-8F87-25FC81EF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l-GR" sz="2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Κώδικας για την επικοινωνία μεταξύ των συσκευών </a:t>
            </a:r>
            <a:r>
              <a:rPr lang="en-US" sz="2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 </a:t>
            </a:r>
            <a:r>
              <a:rPr lang="el-GR" sz="2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και </a:t>
            </a:r>
            <a:r>
              <a:rPr lang="en-US" sz="2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Slave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49A3A1-9569-4B06-B418-C3B3A67D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Παρουσιάζεται ο κώδικας που θα χρησιμοποιηθεί για την επικοινωνία μεταξύ των συσκευών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και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Slave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1307) σε ένα απλό παράδειγμα: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9EFA-5D4C-4D50-94F6-B64D8696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163297-488B-497F-BF0B-E29446764E2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814" r="44439" b="5056"/>
          <a:stretch/>
        </p:blipFill>
        <p:spPr bwMode="auto">
          <a:xfrm>
            <a:off x="2574704" y="452718"/>
            <a:ext cx="7042591" cy="59525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686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DD84-C188-4677-8FC3-CBD7BBEE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B2E550-2586-4A71-BF4B-0A99C957B63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814" r="37747" b="5056"/>
          <a:stretch/>
        </p:blipFill>
        <p:spPr bwMode="auto">
          <a:xfrm>
            <a:off x="2597426" y="452718"/>
            <a:ext cx="6851374" cy="59525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358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D92E-0A90-40D6-A906-5F41F870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Κώδικας </a:t>
            </a:r>
            <a:r>
              <a:rPr lang="en-US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Slave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B1BAA-3797-4839-BD14-38439AED9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8" y="1630018"/>
            <a:ext cx="9095696" cy="4618382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Αρχικά, γίνεται εισαγωγή της βιβλιοθήκης 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η οποία είναι απαραίτητη για την επικοινωνία διαμέσου του πρωτοκόλλου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l-G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Έπειτα ορίζονται δύο μεταβλητές: η “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trigger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και ο πίνακας “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SensorValue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με τέσσερα στοιχεία, αποθηκευμένα στη μνήμη ως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byte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l-GR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Στη συνέχεια, στη γραμμή 7 ορίζουμε το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του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Slave 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(8) και το συνδέουμε με το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Bus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Όταν η συγκεκριμένη συνάρτηση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καλείται χωρίς ορίσματα, η συσκευή που συνδέεται με το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Bus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ορίζεται ως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05CE-875F-4704-997C-865B7910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Κώδικας </a:t>
            </a:r>
            <a:r>
              <a:rPr lang="en-US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Slave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D3E6-9CB4-4BF9-B9D7-3F5C8ED6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Οι συναρτήσεις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onReceive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onRequest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λαμβάνουν ως όρισμα το όνομα των συναρτήσεων που θα κληθούν όταν η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Slave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λάβει δεδομένα από την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και όταν η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ζητήσει δεδομένα από την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Slave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αντίστοιχα.</a:t>
            </a:r>
            <a:endParaRPr lang="el-G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l-G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 κλήση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(9600); «ανοίγει» την σειριακή ροή και θέτει τον ρυθμό αποστολή δεδομένων 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rate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σε 9600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bps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l-G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Η λειτουργία του κώδικα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Slave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συνοψίζεται στην αποστολή του πίνακα “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SensorValue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στην συσκευή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Αν η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στείλει το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byte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xFF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τότε η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Slave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θα στείλει τον πίνακα “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SensorValue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στην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4F1E-C4AE-4443-9874-9D7C3C91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Κώδικας </a:t>
            </a:r>
            <a:r>
              <a:rPr lang="en-US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Master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3841-333A-4266-9E0B-0782EC85B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Αρχικά, γίνεται εισαγωγή της βιβλιοθήκης 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Wire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η οποία είναι απαραίτητη για την επικοινωνία διαμέσου του πρωτοκόλλου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l-GR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Στην γραμμή 2 εισάγουμε τη βιβλιοθήκη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RTClib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για τον χειρισμό του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1307.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l-GR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Στην γραμμή 13 ελέγχεται αν υπάρχει επικοινωνία μεταξύ του ελεγκτή και του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1307.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l-GR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Στην γραμμή 19 ορίζεται η μεταβλητή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 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που είναι τύπου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η οποία εξισώνεται με την κλήση “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rtc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()”, όπου η τελευταία «διαβάζει» την ώρα και την μεταφέρει στην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37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8263-24E4-4921-B1DF-B61FB09E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Κώδικας </a:t>
            </a:r>
            <a:r>
              <a:rPr lang="en-US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Master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3237-098C-46D1-BCC5-CA8E31064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Στην γραμμή 20, η ακέραια μεταβλητή “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trigger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λαμβάνει την τιμή του τρέχοντος δευτερόλεπτου.</a:t>
            </a:r>
            <a:endParaRPr lang="el-G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l-GR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Στις γραμμές 22-24, η δομή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ελέγχει αν το τρέχον δευτερόλεπτο είναι ακέραιο πολλαπλάσιο του 5, και αν στην προηγούμενη επανάληψη δεν διάβασε το ίδιο δευτερόλεπτο, και στην συνέχεια στέλνει στην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Slave 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συσκευή την τιμή “0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xFF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l-GR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Στη συνέχεια, όπως ορίστηκε στον κώδικα της συσκευής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Slave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l-GR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Μετά από καθυστέρηση 10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η συσκευή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θα «ζητήσει» δεδομένα από την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Slave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Η τελευταία θα στείλει τον πίνακα, ο οποίος θα προβληθεί από την σειριακή έξοδο 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 Monitor</a:t>
            </a:r>
            <a:r>
              <a:rPr lang="el-G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0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CE32-3E10-421E-94A7-4D11C049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Αναφορές – Βιβλιογραφία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36B4-96F5-4364-83F7-255863F0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1.) https://cs.stanford.edu/people/eroberts/courses/soco/projects/risc/pipelining/index.html</a:t>
            </a:r>
            <a:endParaRPr lang="el-GR" sz="19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2.) https://web.cs.iastate.edu/~prabhu/Tutorial/PIPELINE/perform.html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3.) https://eecs.oregonstate.edu/research/vlsi/teaching/ECE472_FA12/chapter4_pipelining_END_FA11.pdf</a:t>
            </a:r>
            <a:endParaRPr lang="el-GR" sz="1900" u="sng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4.) https://www.sciencedirect.com/topics/computer-science/deep-pipeline</a:t>
            </a:r>
            <a:endParaRPr lang="el-GR" sz="19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5.) https://www.arduino.cc/</a:t>
            </a:r>
            <a:endParaRPr lang="el-GR" sz="19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l-GR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6.) </a:t>
            </a:r>
            <a:r>
              <a:rPr lang="en-US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</a:t>
            </a:r>
            <a:r>
              <a:rPr lang="el-GR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://</a:t>
            </a:r>
            <a:r>
              <a:rPr lang="en-US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www</a:t>
            </a:r>
            <a:r>
              <a:rPr lang="el-GR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.</a:t>
            </a:r>
            <a:r>
              <a:rPr lang="en-US" sz="19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avrfreaks</a:t>
            </a:r>
            <a:r>
              <a:rPr lang="el-GR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.</a:t>
            </a:r>
            <a:r>
              <a:rPr lang="en-US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net</a:t>
            </a:r>
            <a:r>
              <a:rPr lang="el-GR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/</a:t>
            </a:r>
            <a:r>
              <a:rPr lang="en-US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forum</a:t>
            </a:r>
            <a:r>
              <a:rPr lang="el-GR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/</a:t>
            </a:r>
            <a:r>
              <a:rPr lang="en-US" sz="19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atmega</a:t>
            </a:r>
            <a:r>
              <a:rPr lang="el-GR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328</a:t>
            </a:r>
            <a:r>
              <a:rPr lang="en-US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p</a:t>
            </a:r>
            <a:r>
              <a:rPr lang="el-GR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-</a:t>
            </a:r>
            <a:r>
              <a:rPr lang="en-US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controlling</a:t>
            </a:r>
            <a:r>
              <a:rPr lang="el-GR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-</a:t>
            </a:r>
            <a:r>
              <a:rPr lang="en-US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sg</a:t>
            </a:r>
            <a:r>
              <a:rPr lang="el-GR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90-</a:t>
            </a:r>
            <a:r>
              <a:rPr lang="en-US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micro</a:t>
            </a:r>
            <a:r>
              <a:rPr lang="el-GR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-</a:t>
            </a:r>
            <a:r>
              <a:rPr lang="en-US" sz="19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servo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1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3070-27A6-4722-8C55-CC480AC3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Τα βασικά στάδια διοχέτευσης που χρησιμοποιούν οι επεξεργαστές </a:t>
            </a:r>
            <a:r>
              <a:rPr lang="en-US" sz="24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RISC</a:t>
            </a:r>
            <a:r>
              <a:rPr lang="el-GR" sz="24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, είναι: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C053-0713-4245-8519-AD865DA16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l-GR" sz="1800" b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l-GR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 Fetch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Προσκόμιση εντολής από την μνήμη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l-G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(Instruction Decoding):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Αποκωδικοποίηση εντολής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l-G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ΕΧ (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Execute Instruction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Εκτέλεση εντολής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 (Memory Access):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Προσπέλαση μνήμης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arenR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WB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Back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Αποθήκευση των αποτελεσμάτων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3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1EF4-36D3-4E72-A769-660584E5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Deep Pipelining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C8EF-7CAB-4E99-961B-6B65729D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Ωστόσο, προκειμένου να γίνουν οι επεξεργαστές ακόμα γρηγορότεροι, έχουν επινοηθεί διάφοροι μέθοδοι βελτιστοποίησης.</a:t>
            </a:r>
            <a:endParaRPr lang="el-GR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Ένας από αυτούς είναι και το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Deep Pipelining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ή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Superpipelining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l-GR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Σ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τόχος: να αυξηθεί η συχνότητα εναλλαγής παλμών του ρολογιού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clock rate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διαιρώντας τα ήδη υπάρχοντα στάδια της διοχέτευσης σε περισσότερα και απλούστερα στάδια.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1800" u="sng" dirty="0">
                <a:latin typeface="Times New Roman" panose="02020603050405020304" pitchFamily="18" charset="0"/>
              </a:rPr>
              <a:t>Παράδειγμα:</a:t>
            </a:r>
            <a:r>
              <a:rPr lang="el-GR" sz="1800" dirty="0">
                <a:latin typeface="Times New Roman" panose="02020603050405020304" pitchFamily="18" charset="0"/>
              </a:rPr>
              <a:t>  Έ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νας επεξεργαστής με 5 επίπεδα διοχέτευσης είναι 5 φορές πιο γρήγορος από έναν επεξεργαστή που δεν χρησιμοποιεί διοχέτευση (ή έχει 1 επίπεδο διοχέτευσης).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Σε κάθε επίπεδο, ο επεξεργαστής πλέον χρειάζεται μόνο το 1/5 του χρόνου για να ολοκληρώσει την διαδικασία σε αντίθεση με πριν.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3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1A9A-31E8-4C66-B12C-34B66501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Deep Pipelining</a:t>
            </a:r>
            <a:r>
              <a:rPr lang="el-GR" sz="24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:</a:t>
            </a:r>
            <a:br>
              <a:rPr lang="el-GR" sz="24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</a:br>
            <a:r>
              <a:rPr lang="el-GR" sz="24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Συνέπειες Αύξησης των Σταδίων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2565-69FC-4593-876F-98A771F3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Μια συνέπεια της αύξησης των σταδίων είναι η αύξηση του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CPI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Clocks Per Instruction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αλλά το γεγονός ότι η συχνότητα του ρολογιού αυξάνει κατά έναν πολύ μεγαλύτερο παράγοντα,  έχουμε ως τελικό αποτέλεσμα μεγαλύτερη απόδοση στον επεξεργαστή.</a:t>
            </a:r>
          </a:p>
          <a:p>
            <a:r>
              <a:rPr lang="el-GR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Δ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εν μπορούμε επ’ άπειρο να αυξάνουμε τα στάδια διοχέτευσης. Ο μέγιστος αριθμός των επιπέδων διοχέτευσης περιορίζεται από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pipeline hazards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(κινδύνους),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sequencing overhead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(ακολουθιακή καθυστέρηση) και φυσικά από το κόστος κατασκευής του ανάλογου υλικού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hardware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</a:p>
          <a:p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Περισσότερα επίπεδα διοχέτευσης συνεπάγονται και περισσότερες εξαρτήσεις, οι οποίες εν μέρει μπορούν να επιλυθούν με την μέθοδο της παροχέτευσης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forwarding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</a:p>
          <a:p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Οι εξαρτήσεις που δεν επιλύονται με την προηγούμενη μέθοδο, απαιτούν «</a:t>
            </a:r>
            <a:r>
              <a:rPr lang="el-G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παγωμα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stalling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το οποίο ωστόσο αυξάνει σημαντικά τον αριθμό των κύκλων ρολογιού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CPI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</a:p>
          <a:p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Επιπλέον, οι καταχωρητές μεταξύ των επιπέδων έχουν (ακολουθιακή) καθυστέρηση η οποία δημιουργείται από την εναλλαγή των καταστάσεων των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flip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flop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και της αποστολής των δεδομένων τους.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9441-D8C1-4659-9300-DC8259EB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dirty="0">
                <a:latin typeface="Arial Black" panose="020B0A04020102020204" pitchFamily="34" charset="0"/>
              </a:rPr>
              <a:t>Παράδειγμα </a:t>
            </a:r>
            <a:r>
              <a:rPr lang="en-US" sz="24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Deep Pipelining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3B09-23CB-4F1A-BD1A-062095BE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Ο επεξεργαστής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MIPS R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4000 έχει τα παρακάτω 8 επίπεδα </a:t>
            </a:r>
            <a:r>
              <a:rPr lang="el-G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διοχέτεσης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l-G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- Instruction Fetch, First Half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- Instruction Fetch, Second Half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 – Register Fetch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 – Execution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 – Data Fetch, First Half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 – Data Fetch, Second Half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 – Tag Check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WB – Write Back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7045-8339-4AD4-B408-07F25B55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Το χρονικό διάγραμμα για την διεκπεραίωση 6 εντολών χωρίς καμία εξάρτηση μεταξύ τους, με 8 στάδια διοχέτευσης παρουσιάζεται παρακάτω: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9F5EB0-B3D1-483A-8286-3E6C404A6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754230"/>
              </p:ext>
            </p:extLst>
          </p:nvPr>
        </p:nvGraphicFramePr>
        <p:xfrm>
          <a:off x="2080591" y="2822712"/>
          <a:ext cx="8030817" cy="3392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9253">
                  <a:extLst>
                    <a:ext uri="{9D8B030D-6E8A-4147-A177-3AD203B41FA5}">
                      <a16:colId xmlns:a16="http://schemas.microsoft.com/office/drawing/2014/main" val="1370613132"/>
                    </a:ext>
                  </a:extLst>
                </a:gridCol>
                <a:gridCol w="599253">
                  <a:extLst>
                    <a:ext uri="{9D8B030D-6E8A-4147-A177-3AD203B41FA5}">
                      <a16:colId xmlns:a16="http://schemas.microsoft.com/office/drawing/2014/main" val="984923613"/>
                    </a:ext>
                  </a:extLst>
                </a:gridCol>
                <a:gridCol w="599253">
                  <a:extLst>
                    <a:ext uri="{9D8B030D-6E8A-4147-A177-3AD203B41FA5}">
                      <a16:colId xmlns:a16="http://schemas.microsoft.com/office/drawing/2014/main" val="1425383749"/>
                    </a:ext>
                  </a:extLst>
                </a:gridCol>
                <a:gridCol w="599253">
                  <a:extLst>
                    <a:ext uri="{9D8B030D-6E8A-4147-A177-3AD203B41FA5}">
                      <a16:colId xmlns:a16="http://schemas.microsoft.com/office/drawing/2014/main" val="21485934"/>
                    </a:ext>
                  </a:extLst>
                </a:gridCol>
                <a:gridCol w="599253">
                  <a:extLst>
                    <a:ext uri="{9D8B030D-6E8A-4147-A177-3AD203B41FA5}">
                      <a16:colId xmlns:a16="http://schemas.microsoft.com/office/drawing/2014/main" val="4165616285"/>
                    </a:ext>
                  </a:extLst>
                </a:gridCol>
                <a:gridCol w="599253">
                  <a:extLst>
                    <a:ext uri="{9D8B030D-6E8A-4147-A177-3AD203B41FA5}">
                      <a16:colId xmlns:a16="http://schemas.microsoft.com/office/drawing/2014/main" val="2720791695"/>
                    </a:ext>
                  </a:extLst>
                </a:gridCol>
                <a:gridCol w="839781">
                  <a:extLst>
                    <a:ext uri="{9D8B030D-6E8A-4147-A177-3AD203B41FA5}">
                      <a16:colId xmlns:a16="http://schemas.microsoft.com/office/drawing/2014/main" val="3819527424"/>
                    </a:ext>
                  </a:extLst>
                </a:gridCol>
                <a:gridCol w="599253">
                  <a:extLst>
                    <a:ext uri="{9D8B030D-6E8A-4147-A177-3AD203B41FA5}">
                      <a16:colId xmlns:a16="http://schemas.microsoft.com/office/drawing/2014/main" val="550196209"/>
                    </a:ext>
                  </a:extLst>
                </a:gridCol>
                <a:gridCol w="599253">
                  <a:extLst>
                    <a:ext uri="{9D8B030D-6E8A-4147-A177-3AD203B41FA5}">
                      <a16:colId xmlns:a16="http://schemas.microsoft.com/office/drawing/2014/main" val="2016882563"/>
                    </a:ext>
                  </a:extLst>
                </a:gridCol>
                <a:gridCol w="599253">
                  <a:extLst>
                    <a:ext uri="{9D8B030D-6E8A-4147-A177-3AD203B41FA5}">
                      <a16:colId xmlns:a16="http://schemas.microsoft.com/office/drawing/2014/main" val="3849601525"/>
                    </a:ext>
                  </a:extLst>
                </a:gridCol>
                <a:gridCol w="599253">
                  <a:extLst>
                    <a:ext uri="{9D8B030D-6E8A-4147-A177-3AD203B41FA5}">
                      <a16:colId xmlns:a16="http://schemas.microsoft.com/office/drawing/2014/main" val="2253309300"/>
                    </a:ext>
                  </a:extLst>
                </a:gridCol>
                <a:gridCol w="599253">
                  <a:extLst>
                    <a:ext uri="{9D8B030D-6E8A-4147-A177-3AD203B41FA5}">
                      <a16:colId xmlns:a16="http://schemas.microsoft.com/office/drawing/2014/main" val="1506412465"/>
                    </a:ext>
                  </a:extLst>
                </a:gridCol>
                <a:gridCol w="599253">
                  <a:extLst>
                    <a:ext uri="{9D8B030D-6E8A-4147-A177-3AD203B41FA5}">
                      <a16:colId xmlns:a16="http://schemas.microsoft.com/office/drawing/2014/main" val="3712518935"/>
                    </a:ext>
                  </a:extLst>
                </a:gridCol>
              </a:tblGrid>
              <a:tr h="329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01701185"/>
                  </a:ext>
                </a:extLst>
              </a:tr>
              <a:tr h="329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45692572"/>
                  </a:ext>
                </a:extLst>
              </a:tr>
              <a:tr h="329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84777773"/>
                  </a:ext>
                </a:extLst>
              </a:tr>
              <a:tr h="329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13147369"/>
                  </a:ext>
                </a:extLst>
              </a:tr>
              <a:tr h="329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84457705"/>
                  </a:ext>
                </a:extLst>
              </a:tr>
              <a:tr h="329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4363928"/>
                  </a:ext>
                </a:extLst>
              </a:tr>
              <a:tr h="3290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72688517"/>
                  </a:ext>
                </a:extLst>
              </a:tr>
              <a:tr h="10893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CLOCK PERIOD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8558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55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5B65-5E57-446C-BF75-DC56AF84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Το αντίστοιχο χρονικό διάγραμμα για την εκτέλεση των ίδιων 6 εντολών σε επεξεργαστή με τα βασικά 5 στάδια διοχέτευσης είναι: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D014D4-65BC-4BB8-A2DE-EFFBA844E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604852"/>
              </p:ext>
            </p:extLst>
          </p:nvPr>
        </p:nvGraphicFramePr>
        <p:xfrm>
          <a:off x="2484781" y="2067339"/>
          <a:ext cx="7222438" cy="4200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449">
                  <a:extLst>
                    <a:ext uri="{9D8B030D-6E8A-4147-A177-3AD203B41FA5}">
                      <a16:colId xmlns:a16="http://schemas.microsoft.com/office/drawing/2014/main" val="121926907"/>
                    </a:ext>
                  </a:extLst>
                </a:gridCol>
                <a:gridCol w="694449">
                  <a:extLst>
                    <a:ext uri="{9D8B030D-6E8A-4147-A177-3AD203B41FA5}">
                      <a16:colId xmlns:a16="http://schemas.microsoft.com/office/drawing/2014/main" val="2718153902"/>
                    </a:ext>
                  </a:extLst>
                </a:gridCol>
                <a:gridCol w="694449">
                  <a:extLst>
                    <a:ext uri="{9D8B030D-6E8A-4147-A177-3AD203B41FA5}">
                      <a16:colId xmlns:a16="http://schemas.microsoft.com/office/drawing/2014/main" val="2233803136"/>
                    </a:ext>
                  </a:extLst>
                </a:gridCol>
                <a:gridCol w="694449">
                  <a:extLst>
                    <a:ext uri="{9D8B030D-6E8A-4147-A177-3AD203B41FA5}">
                      <a16:colId xmlns:a16="http://schemas.microsoft.com/office/drawing/2014/main" val="2811065105"/>
                    </a:ext>
                  </a:extLst>
                </a:gridCol>
                <a:gridCol w="972397">
                  <a:extLst>
                    <a:ext uri="{9D8B030D-6E8A-4147-A177-3AD203B41FA5}">
                      <a16:colId xmlns:a16="http://schemas.microsoft.com/office/drawing/2014/main" val="1735903765"/>
                    </a:ext>
                  </a:extLst>
                </a:gridCol>
                <a:gridCol w="694449">
                  <a:extLst>
                    <a:ext uri="{9D8B030D-6E8A-4147-A177-3AD203B41FA5}">
                      <a16:colId xmlns:a16="http://schemas.microsoft.com/office/drawing/2014/main" val="2133223159"/>
                    </a:ext>
                  </a:extLst>
                </a:gridCol>
                <a:gridCol w="694449">
                  <a:extLst>
                    <a:ext uri="{9D8B030D-6E8A-4147-A177-3AD203B41FA5}">
                      <a16:colId xmlns:a16="http://schemas.microsoft.com/office/drawing/2014/main" val="2799200204"/>
                    </a:ext>
                  </a:extLst>
                </a:gridCol>
                <a:gridCol w="694449">
                  <a:extLst>
                    <a:ext uri="{9D8B030D-6E8A-4147-A177-3AD203B41FA5}">
                      <a16:colId xmlns:a16="http://schemas.microsoft.com/office/drawing/2014/main" val="1931026207"/>
                    </a:ext>
                  </a:extLst>
                </a:gridCol>
                <a:gridCol w="694449">
                  <a:extLst>
                    <a:ext uri="{9D8B030D-6E8A-4147-A177-3AD203B41FA5}">
                      <a16:colId xmlns:a16="http://schemas.microsoft.com/office/drawing/2014/main" val="3124931606"/>
                    </a:ext>
                  </a:extLst>
                </a:gridCol>
                <a:gridCol w="694449">
                  <a:extLst>
                    <a:ext uri="{9D8B030D-6E8A-4147-A177-3AD203B41FA5}">
                      <a16:colId xmlns:a16="http://schemas.microsoft.com/office/drawing/2014/main" val="2975235621"/>
                    </a:ext>
                  </a:extLst>
                </a:gridCol>
              </a:tblGrid>
              <a:tr h="4371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41117177"/>
                  </a:ext>
                </a:extLst>
              </a:tr>
              <a:tr h="4371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2929145"/>
                  </a:ext>
                </a:extLst>
              </a:tr>
              <a:tr h="4371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87599593"/>
                  </a:ext>
                </a:extLst>
              </a:tr>
              <a:tr h="4371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16055688"/>
                  </a:ext>
                </a:extLst>
              </a:tr>
              <a:tr h="4371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74724896"/>
                  </a:ext>
                </a:extLst>
              </a:tr>
              <a:tr h="4371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0604139"/>
                  </a:ext>
                </a:extLst>
              </a:tr>
              <a:tr h="4371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T+9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70629241"/>
                  </a:ext>
                </a:extLst>
              </a:tr>
              <a:tr h="11410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CLOCK PERIOD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03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1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8BD2-C9DC-48C1-9270-1586D002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2400" dirty="0">
                <a:latin typeface="Arial Black" panose="020B0A04020102020204" pitchFamily="34" charset="0"/>
              </a:rPr>
              <a:t>Συμπέρασμα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AC3E-904D-46BA-9EA3-2360BF96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Παρατηρούμε ότι, παρόλο που οι εντολές πραγματοποιούνται με διαφορά τριών χρονικών μονάδων μεταξύ των δύο ειδών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pipelining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επειδή η διάρκεια των παλμών του ρολογιού είναι πολύ μικρότερη στην διοχέτευση οκτώ σταδίων απ’ ότι σε αυτόν των πέντε, η εκτέλεσή τους είναι πιο γρήγορη στον πρώτο.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9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2052</Words>
  <Application>Microsoft Office PowerPoint</Application>
  <PresentationFormat>Widescreen</PresentationFormat>
  <Paragraphs>341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Calibri</vt:lpstr>
      <vt:lpstr>Century Gothic</vt:lpstr>
      <vt:lpstr>Symbol</vt:lpstr>
      <vt:lpstr>Times New Roman</vt:lpstr>
      <vt:lpstr>Wingdings</vt:lpstr>
      <vt:lpstr>Wingdings 3</vt:lpstr>
      <vt:lpstr>Ion</vt:lpstr>
      <vt:lpstr>Εργασίες Προόδου στο μάθημα: Μικροεπεξεργαστές</vt:lpstr>
      <vt:lpstr>Εργασία 1Α </vt:lpstr>
      <vt:lpstr>Τα βασικά στάδια διοχέτευσης που χρησιμοποιούν οι επεξεργαστές RISC, είναι:</vt:lpstr>
      <vt:lpstr>Deep Pipelining</vt:lpstr>
      <vt:lpstr>Deep Pipelining: Συνέπειες Αύξησης των Σταδίων</vt:lpstr>
      <vt:lpstr>Παράδειγμα Deep Pipelining</vt:lpstr>
      <vt:lpstr>Το χρονικό διάγραμμα για την διεκπεραίωση 6 εντολών χωρίς καμία εξάρτηση μεταξύ τους, με 8 στάδια διοχέτευσης παρουσιάζεται παρακάτω:</vt:lpstr>
      <vt:lpstr>Το αντίστοιχο χρονικό διάγραμμα για την εκτέλεση των ίδιων 6 εντολών σε επεξεργαστή με τα βασικά 5 στάδια διοχέτευσης είναι: </vt:lpstr>
      <vt:lpstr>Συμπέρασμα</vt:lpstr>
      <vt:lpstr>Εργασία 2Α</vt:lpstr>
      <vt:lpstr>To Ολοκληρωμένο PCA9685</vt:lpstr>
      <vt:lpstr>Pins</vt:lpstr>
      <vt:lpstr>Συνδεσμολογία των Εξαρτημάτων</vt:lpstr>
      <vt:lpstr>PowerPoint Presentation</vt:lpstr>
      <vt:lpstr>PowerPoint Presentation</vt:lpstr>
      <vt:lpstr>Περιγραφή Κώδικα</vt:lpstr>
      <vt:lpstr>Περιγραφή Κώδικα</vt:lpstr>
      <vt:lpstr>Εργασία 2Β</vt:lpstr>
      <vt:lpstr>PowerPoint Presentation</vt:lpstr>
      <vt:lpstr>Συνδεσμολογία με δύο Arduino Boards και ένα RTC</vt:lpstr>
      <vt:lpstr> Κώδικας για την επικοινωνία μεταξύ των συσκευών Master και Slave</vt:lpstr>
      <vt:lpstr>PowerPoint Presentation</vt:lpstr>
      <vt:lpstr>PowerPoint Presentation</vt:lpstr>
      <vt:lpstr>Κώδικας Slave </vt:lpstr>
      <vt:lpstr>Κώδικας Slave</vt:lpstr>
      <vt:lpstr>Κώδικας Master</vt:lpstr>
      <vt:lpstr>Κώδικας Master</vt:lpstr>
      <vt:lpstr>Αναφορές – Βιβλιογραφία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Εργασίες Προόδου στο μάθημα: Μικροεπεξεργαστές</dc:title>
  <dc:creator>paul kon</dc:creator>
  <cp:lastModifiedBy>ΠΑΥΛΟΣ ΚΩΝΣΤΑΝΤΙΝΙΔΗΣ</cp:lastModifiedBy>
  <cp:revision>14</cp:revision>
  <dcterms:created xsi:type="dcterms:W3CDTF">2021-01-17T18:35:03Z</dcterms:created>
  <dcterms:modified xsi:type="dcterms:W3CDTF">2022-07-21T14:24:01Z</dcterms:modified>
</cp:coreProperties>
</file>