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58" r:id="rId2"/>
    <p:sldId id="365" r:id="rId3"/>
    <p:sldId id="299" r:id="rId4"/>
    <p:sldId id="300" r:id="rId5"/>
    <p:sldId id="325" r:id="rId6"/>
    <p:sldId id="301" r:id="rId7"/>
    <p:sldId id="302" r:id="rId8"/>
    <p:sldId id="303" r:id="rId9"/>
    <p:sldId id="304" r:id="rId10"/>
    <p:sldId id="306" r:id="rId11"/>
    <p:sldId id="313" r:id="rId12"/>
    <p:sldId id="360" r:id="rId13"/>
    <p:sldId id="264" r:id="rId14"/>
    <p:sldId id="344" r:id="rId15"/>
    <p:sldId id="345" r:id="rId16"/>
    <p:sldId id="346" r:id="rId17"/>
    <p:sldId id="347" r:id="rId18"/>
    <p:sldId id="350" r:id="rId19"/>
    <p:sldId id="351" r:id="rId20"/>
    <p:sldId id="352" r:id="rId21"/>
    <p:sldId id="348" r:id="rId22"/>
    <p:sldId id="349" r:id="rId23"/>
    <p:sldId id="357" r:id="rId24"/>
    <p:sldId id="361" r:id="rId25"/>
    <p:sldId id="324" r:id="rId26"/>
    <p:sldId id="265" r:id="rId27"/>
    <p:sldId id="307" r:id="rId28"/>
    <p:sldId id="310" r:id="rId29"/>
    <p:sldId id="311" r:id="rId30"/>
    <p:sldId id="312" r:id="rId31"/>
    <p:sldId id="323" r:id="rId32"/>
    <p:sldId id="359" r:id="rId33"/>
    <p:sldId id="321" r:id="rId34"/>
    <p:sldId id="322" r:id="rId35"/>
    <p:sldId id="363" r:id="rId36"/>
    <p:sldId id="364" r:id="rId37"/>
    <p:sldId id="271" r:id="rId38"/>
    <p:sldId id="272" r:id="rId39"/>
    <p:sldId id="273" r:id="rId40"/>
    <p:sldId id="274" r:id="rId41"/>
    <p:sldId id="275" r:id="rId42"/>
    <p:sldId id="276" r:id="rId43"/>
    <p:sldId id="316" r:id="rId44"/>
    <p:sldId id="317" r:id="rId45"/>
    <p:sldId id="318" r:id="rId46"/>
    <p:sldId id="314" r:id="rId47"/>
    <p:sldId id="353" r:id="rId48"/>
    <p:sldId id="354" r:id="rId49"/>
    <p:sldId id="356" r:id="rId50"/>
    <p:sldId id="355" r:id="rId51"/>
    <p:sldId id="319" r:id="rId52"/>
    <p:sldId id="320" r:id="rId53"/>
    <p:sldId id="366" r:id="rId54"/>
    <p:sldId id="367" r:id="rId55"/>
    <p:sldId id="368" r:id="rId56"/>
    <p:sldId id="362" r:id="rId57"/>
    <p:sldId id="369" r:id="rId58"/>
    <p:sldId id="370" r:id="rId59"/>
    <p:sldId id="371" r:id="rId60"/>
    <p:sldId id="372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192"/>
    <a:srgbClr val="3E1F00"/>
    <a:srgbClr val="DC2F69"/>
    <a:srgbClr val="B67A1D"/>
    <a:srgbClr val="FCEC25"/>
    <a:srgbClr val="3D1F00"/>
    <a:srgbClr val="74CFD5"/>
    <a:srgbClr val="FF767C"/>
    <a:srgbClr val="AFD09A"/>
    <a:srgbClr val="97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2" autoAdjust="0"/>
    <p:restoredTop sz="86442"/>
  </p:normalViewPr>
  <p:slideViewPr>
    <p:cSldViewPr snapToGrid="0">
      <p:cViewPr varScale="1">
        <p:scale>
          <a:sx n="117" d="100"/>
          <a:sy n="117" d="100"/>
        </p:scale>
        <p:origin x="846" y="96"/>
      </p:cViewPr>
      <p:guideLst>
        <p:guide orient="horz" pos="170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8124-E94C-4A28-8647-A05EC046EB81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BAF18-B0AA-4719-9E6D-37556A185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9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9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6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8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4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1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8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6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6E221-43E7-40C2-91FA-E1871A68115A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FEAC-A2B6-4E01-BC19-BDD4AFE35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log.io/@kimwoody/Python-%EB%A6%AC%EC%8A%A4%ED%8A%B8%EC%99%80-%EB%94%95%EC%85%94%EB%84%88%EB%A6%AC%EC%9D%98-%EC%A3%BC%EC%9A%94-%EC%97%B0%EC%82%B0-%EC%8B%9C%EA%B0%84-%EB%B3%B5%EC%9E%A1%EB%8F%84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ayhome25.github.io/cs/2017/04/17/cs-19/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ingdojang.com/scode/400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koyo/python-docs-6" TargetMode="External"/><Relationship Id="rId2" Type="http://schemas.openxmlformats.org/officeDocument/2006/relationships/hyperlink" Target="https://www.youtube.com/channel/UC4GnvNKtuJ4cqWsYjxNxAEQ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log.io/@2seunghye/%ED%8C%8C%EC%9D%B4%EC%8D%AC%EA%B3%BC-%EC%9E%90%EB%A3%8C%EA%B5%AC%EC%A1%B0%ED%95%B4%EC%89%AC-%ED%85%8C%EC%9D%B4%EB%B8%9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024" y="3429000"/>
            <a:ext cx="7123152" cy="3106701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071005" y="3429000"/>
            <a:ext cx="1158299" cy="1006682"/>
          </a:xfrm>
          <a:prstGeom prst="wedgeEllipseCallout">
            <a:avLst>
              <a:gd name="adj1" fmla="val -41050"/>
              <a:gd name="adj2" fmla="val 46992"/>
            </a:avLst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Hello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World</a:t>
            </a:r>
            <a:endParaRPr sz="1800" b="0" i="0" u="none" strike="noStrike" cap="none" dirty="0">
              <a:solidFill>
                <a:srgbClr val="FFE08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215483" y="1248938"/>
            <a:ext cx="945623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위니브와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함께하는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알고리즘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산책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192886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32739" y="2497976"/>
            <a:ext cx="79153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공감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시간과 노력이 필요해요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조급해하지 마세요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AC1ACDC7-E97C-E5F7-86B8-665566F9E4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61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1743923"/>
            <a:ext cx="10093963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문제에 함몰되지 않기 바랍니다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공부를 위한 공부가 아닌</a:t>
            </a:r>
            <a:endParaRPr lang="en-US" altLang="ko-KR" sz="40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실용의 가치를 잊지 말아주세요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공부를 위한 공부도 알아가는 재미가 있습니다</a:t>
            </a:r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A570D20C-1E8D-F68A-89BA-16ECDFEDCB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66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875002"/>
            <a:ext cx="7096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스택과 큐</a:t>
            </a:r>
            <a:endParaRPr lang="en-US" altLang="ko-KR" sz="48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6AECB65D-BA4B-2DE4-5F64-D0CF2290FF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1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조안나\Desktop\오목눈이\d\Untitled-4.png">
            <a:extLst>
              <a:ext uri="{FF2B5EF4-FFF2-40B4-BE49-F238E27FC236}">
                <a16:creationId xmlns:a16="http://schemas.microsoft.com/office/drawing/2014/main" id="{71A22761-29E7-EB42-B6C8-22B5B833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44" y="1500174"/>
            <a:ext cx="1897991" cy="63437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BA4C4-A8ED-9F43-B521-7A7E8913AD27}"/>
              </a:ext>
            </a:extLst>
          </p:cNvPr>
          <p:cNvSpPr txBox="1"/>
          <p:nvPr/>
        </p:nvSpPr>
        <p:spPr>
          <a:xfrm>
            <a:off x="1952628" y="1627030"/>
            <a:ext cx="141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</a:t>
            </a:r>
            <a:r>
              <a:rPr lang="ko-KR" altLang="en-US" dirty="0" err="1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04832-F3F9-3649-BC6F-396B1406BA51}"/>
              </a:ext>
            </a:extLst>
          </p:cNvPr>
          <p:cNvSpPr txBox="1"/>
          <p:nvPr/>
        </p:nvSpPr>
        <p:spPr>
          <a:xfrm>
            <a:off x="3651836" y="1635226"/>
            <a:ext cx="7215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컴퓨터에서 자료를 효율적으로 관리하고 구조화시키는 방법</a:t>
            </a:r>
            <a:endParaRPr lang="en-US" altLang="ko-KR" sz="1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1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F7F6DE-5711-DF43-B694-B22594DCE4BA}"/>
              </a:ext>
            </a:extLst>
          </p:cNvPr>
          <p:cNvSpPr txBox="1"/>
          <p:nvPr/>
        </p:nvSpPr>
        <p:spPr>
          <a:xfrm>
            <a:off x="3197047" y="2929982"/>
            <a:ext cx="13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소울곰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73C2DD-4627-B242-A77B-E45CE652A26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454927" y="3114648"/>
            <a:ext cx="74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BA4728-8C9A-D04C-B4A3-DC012BE42174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454927" y="3114648"/>
            <a:ext cx="74212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772DCAA-5AF4-0544-A1D9-99D14F23F98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408545" y="3114648"/>
            <a:ext cx="788502" cy="146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A5E9119-AE8F-0848-9CF2-0896D5985EF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454927" y="3114648"/>
            <a:ext cx="742120" cy="75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7D9D2FE-C0B5-4845-B8DC-C9E80237E501}"/>
              </a:ext>
            </a:extLst>
          </p:cNvPr>
          <p:cNvSpPr txBox="1"/>
          <p:nvPr/>
        </p:nvSpPr>
        <p:spPr>
          <a:xfrm>
            <a:off x="2340980" y="3962164"/>
            <a:ext cx="5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58BBAF-8269-AF47-944E-AD4EB410C9EA}"/>
              </a:ext>
            </a:extLst>
          </p:cNvPr>
          <p:cNvSpPr txBox="1"/>
          <p:nvPr/>
        </p:nvSpPr>
        <p:spPr>
          <a:xfrm>
            <a:off x="2825985" y="3573045"/>
            <a:ext cx="13871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처음부터 차례대로</a:t>
            </a:r>
            <a:endParaRPr lang="en-US" altLang="ko-KR" sz="12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kumimoji="1" lang="ko-KR" altLang="en-US" sz="12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찾기</a:t>
            </a:r>
            <a:endParaRPr kumimoji="1"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2E38E-A744-844F-B308-1A0F578E0E94}"/>
              </a:ext>
            </a:extLst>
          </p:cNvPr>
          <p:cNvSpPr/>
          <p:nvPr/>
        </p:nvSpPr>
        <p:spPr>
          <a:xfrm>
            <a:off x="2586013" y="5379975"/>
            <a:ext cx="1723119" cy="666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u="sng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 </a:t>
            </a:r>
            <a:r>
              <a:rPr lang="ko-KR" altLang="en-US" sz="2400" u="sng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kumimoji="1"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E46555-A330-2547-A589-8EE41D0F28E5}"/>
              </a:ext>
            </a:extLst>
          </p:cNvPr>
          <p:cNvSpPr/>
          <p:nvPr/>
        </p:nvSpPr>
        <p:spPr>
          <a:xfrm>
            <a:off x="6123907" y="4725321"/>
            <a:ext cx="1738859" cy="72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소울곰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627427-AD8A-1E4C-BB91-CF046376AB64}"/>
              </a:ext>
            </a:extLst>
          </p:cNvPr>
          <p:cNvSpPr txBox="1"/>
          <p:nvPr/>
        </p:nvSpPr>
        <p:spPr>
          <a:xfrm>
            <a:off x="7869040" y="2467620"/>
            <a:ext cx="76278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  <a:p>
            <a:pPr algn="ctr"/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0" name="Picture 3" descr="C:\Users\조안나\Desktop\오목눈이\d\t.png">
            <a:extLst>
              <a:ext uri="{FF2B5EF4-FFF2-40B4-BE49-F238E27FC236}">
                <a16:creationId xmlns:a16="http://schemas.microsoft.com/office/drawing/2014/main" id="{1BE05FBF-D6E1-344C-8B06-415C3A0A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0141" y="3302175"/>
            <a:ext cx="736280" cy="549429"/>
          </a:xfrm>
          <a:prstGeom prst="rect">
            <a:avLst/>
          </a:prstGeom>
          <a:noFill/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41DAA88-42F8-2D45-B50D-861E607A9BEC}"/>
              </a:ext>
            </a:extLst>
          </p:cNvPr>
          <p:cNvCxnSpPr>
            <a:cxnSpLocks/>
          </p:cNvCxnSpPr>
          <p:nvPr/>
        </p:nvCxnSpPr>
        <p:spPr>
          <a:xfrm flipV="1">
            <a:off x="8631821" y="3576888"/>
            <a:ext cx="2256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52FC35-B764-2947-B76E-8A41E63E3F34}"/>
              </a:ext>
            </a:extLst>
          </p:cNvPr>
          <p:cNvSpPr txBox="1"/>
          <p:nvPr/>
        </p:nvSpPr>
        <p:spPr>
          <a:xfrm>
            <a:off x="8806655" y="3332770"/>
            <a:ext cx="687716" cy="119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kumimoji="1"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endParaRPr kumimoji="1" lang="en-US" altLang="ko-KR" sz="1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kumimoji="1"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endParaRPr kumimoji="1" lang="en-US" altLang="ko-KR" sz="1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pic>
        <p:nvPicPr>
          <p:cNvPr id="64" name="Picture 3" descr="C:\Users\조안나\Desktop\오목눈이\d\t.png">
            <a:extLst>
              <a:ext uri="{FF2B5EF4-FFF2-40B4-BE49-F238E27FC236}">
                <a16:creationId xmlns:a16="http://schemas.microsoft.com/office/drawing/2014/main" id="{A7AC090D-1F7E-2147-9C39-F1131CE0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7455" y="3713927"/>
            <a:ext cx="583880" cy="435705"/>
          </a:xfrm>
          <a:prstGeom prst="rect">
            <a:avLst/>
          </a:prstGeom>
          <a:noFill/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D07FB47-E370-7C4C-A9BB-428EE3E18209}"/>
              </a:ext>
            </a:extLst>
          </p:cNvPr>
          <p:cNvCxnSpPr>
            <a:cxnSpLocks/>
          </p:cNvCxnSpPr>
          <p:nvPr/>
        </p:nvCxnSpPr>
        <p:spPr>
          <a:xfrm flipV="1">
            <a:off x="9482279" y="3916579"/>
            <a:ext cx="2256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5D00209-B508-6142-9628-D6B40521666A}"/>
              </a:ext>
            </a:extLst>
          </p:cNvPr>
          <p:cNvSpPr txBox="1"/>
          <p:nvPr/>
        </p:nvSpPr>
        <p:spPr>
          <a:xfrm>
            <a:off x="1562964" y="2580239"/>
            <a:ext cx="1024044" cy="28138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1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무작위</a:t>
            </a:r>
            <a:r>
              <a:rPr lang="en-US" altLang="ko-KR" sz="11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소울곰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9AAC6D-C911-3946-B574-F83EAF54A762}"/>
              </a:ext>
            </a:extLst>
          </p:cNvPr>
          <p:cNvSpPr txBox="1"/>
          <p:nvPr/>
        </p:nvSpPr>
        <p:spPr>
          <a:xfrm>
            <a:off x="9704998" y="3705471"/>
            <a:ext cx="687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kumimoji="1" lang="en-US" altLang="ko-KR" sz="1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알리</a:t>
            </a:r>
            <a:endParaRPr kumimoji="1" lang="en-US" altLang="ko-KR" sz="1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4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소울곰</a:t>
            </a:r>
            <a:endParaRPr kumimoji="1" lang="en-US" altLang="ko-KR" sz="1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1" name="Picture 3" descr="C:\Users\조안나\Desktop\오목눈이\d\t.png">
            <a:extLst>
              <a:ext uri="{FF2B5EF4-FFF2-40B4-BE49-F238E27FC236}">
                <a16:creationId xmlns:a16="http://schemas.microsoft.com/office/drawing/2014/main" id="{6EC3A363-F9CB-9E4B-8DE1-CCFD64D9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7579" y="4682552"/>
            <a:ext cx="675136" cy="394595"/>
          </a:xfrm>
          <a:prstGeom prst="rect">
            <a:avLst/>
          </a:prstGeom>
          <a:noFill/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692D22-E5A6-1F46-B7DB-C6E6DDA0A6CA}"/>
              </a:ext>
            </a:extLst>
          </p:cNvPr>
          <p:cNvSpPr/>
          <p:nvPr/>
        </p:nvSpPr>
        <p:spPr>
          <a:xfrm>
            <a:off x="8233525" y="5349343"/>
            <a:ext cx="1455400" cy="666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u="sng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효율적</a:t>
            </a:r>
            <a:r>
              <a:rPr lang="en-US" altLang="ko-KR" sz="24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kumimoji="1"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오른쪽 화살표[R] 74">
            <a:extLst>
              <a:ext uri="{FF2B5EF4-FFF2-40B4-BE49-F238E27FC236}">
                <a16:creationId xmlns:a16="http://schemas.microsoft.com/office/drawing/2014/main" id="{0471A75C-AD21-4D4C-BBFE-C993E3D31F9F}"/>
              </a:ext>
            </a:extLst>
          </p:cNvPr>
          <p:cNvSpPr/>
          <p:nvPr/>
        </p:nvSpPr>
        <p:spPr>
          <a:xfrm>
            <a:off x="4741221" y="3721710"/>
            <a:ext cx="944381" cy="765973"/>
          </a:xfrm>
          <a:prstGeom prst="rightArrow">
            <a:avLst/>
          </a:prstGeom>
          <a:pattFill prst="wdUpDiag">
            <a:fgClr>
              <a:srgbClr val="3D1F00"/>
            </a:fgClr>
            <a:bgClr>
              <a:schemeClr val="bg1"/>
            </a:bgClr>
          </a:patt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1" name="Google Shape;261;p11" descr="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9228" y="2711941"/>
            <a:ext cx="2032303" cy="20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69" y="4818126"/>
            <a:ext cx="1462620" cy="1462620"/>
          </a:xfrm>
          <a:prstGeom prst="rect">
            <a:avLst/>
          </a:prstGeom>
        </p:spPr>
      </p:pic>
      <p:sp>
        <p:nvSpPr>
          <p:cNvPr id="30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2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5" grpId="0" animBg="1"/>
      <p:bldP spid="47" grpId="0" animBg="1"/>
      <p:bldP spid="53" grpId="0" animBg="1"/>
      <p:bldP spid="59" grpId="0"/>
      <p:bldP spid="61" grpId="0"/>
      <p:bldP spid="70" grpId="0"/>
      <p:bldP spid="68" grpId="0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스택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쌓아서 관리하는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33799F-8D6A-9846-B1F7-BFE1E1B02B26}"/>
              </a:ext>
            </a:extLst>
          </p:cNvPr>
          <p:cNvSpPr/>
          <p:nvPr/>
        </p:nvSpPr>
        <p:spPr>
          <a:xfrm>
            <a:off x="1952628" y="5049159"/>
            <a:ext cx="980917" cy="477672"/>
          </a:xfrm>
          <a:prstGeom prst="rect">
            <a:avLst/>
          </a:prstGeom>
          <a:solidFill>
            <a:srgbClr val="FF7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AD739B-7C4A-8C4D-BEBA-E782A7A46C15}"/>
              </a:ext>
            </a:extLst>
          </p:cNvPr>
          <p:cNvSpPr/>
          <p:nvPr/>
        </p:nvSpPr>
        <p:spPr>
          <a:xfrm>
            <a:off x="3476396" y="4571487"/>
            <a:ext cx="980917" cy="477672"/>
          </a:xfrm>
          <a:prstGeom prst="rect">
            <a:avLst/>
          </a:prstGeom>
          <a:solidFill>
            <a:srgbClr val="74C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710065-40E4-BA4E-BC8D-15D0C06FBA8C}"/>
              </a:ext>
            </a:extLst>
          </p:cNvPr>
          <p:cNvSpPr/>
          <p:nvPr/>
        </p:nvSpPr>
        <p:spPr>
          <a:xfrm>
            <a:off x="3476396" y="5049159"/>
            <a:ext cx="980917" cy="477672"/>
          </a:xfrm>
          <a:prstGeom prst="rect">
            <a:avLst/>
          </a:prstGeom>
          <a:solidFill>
            <a:srgbClr val="FF7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E619AD-7715-D24C-9607-38B0B85DAE58}"/>
              </a:ext>
            </a:extLst>
          </p:cNvPr>
          <p:cNvSpPr/>
          <p:nvPr/>
        </p:nvSpPr>
        <p:spPr>
          <a:xfrm>
            <a:off x="5000164" y="4571487"/>
            <a:ext cx="980917" cy="477672"/>
          </a:xfrm>
          <a:prstGeom prst="rect">
            <a:avLst/>
          </a:prstGeom>
          <a:solidFill>
            <a:srgbClr val="74C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4E187C-9807-1946-8003-DDB5D859176D}"/>
              </a:ext>
            </a:extLst>
          </p:cNvPr>
          <p:cNvSpPr/>
          <p:nvPr/>
        </p:nvSpPr>
        <p:spPr>
          <a:xfrm>
            <a:off x="5000164" y="5049159"/>
            <a:ext cx="980917" cy="477672"/>
          </a:xfrm>
          <a:prstGeom prst="rect">
            <a:avLst/>
          </a:prstGeom>
          <a:solidFill>
            <a:srgbClr val="FF7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F09393-8850-0449-B096-32C03ED14C34}"/>
              </a:ext>
            </a:extLst>
          </p:cNvPr>
          <p:cNvSpPr/>
          <p:nvPr/>
        </p:nvSpPr>
        <p:spPr>
          <a:xfrm>
            <a:off x="5000164" y="4093815"/>
            <a:ext cx="980917" cy="4776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C3333E9B-EDC9-1B42-AC0D-4358C5A6C8C8}"/>
              </a:ext>
            </a:extLst>
          </p:cNvPr>
          <p:cNvSpPr/>
          <p:nvPr/>
        </p:nvSpPr>
        <p:spPr>
          <a:xfrm>
            <a:off x="2160536" y="3344308"/>
            <a:ext cx="565099" cy="1394085"/>
          </a:xfrm>
          <a:prstGeom prst="down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58B7159C-CB48-BF43-8C6B-B224F12CD0F3}"/>
              </a:ext>
            </a:extLst>
          </p:cNvPr>
          <p:cNvSpPr/>
          <p:nvPr/>
        </p:nvSpPr>
        <p:spPr>
          <a:xfrm>
            <a:off x="3684304" y="3344308"/>
            <a:ext cx="565099" cy="940308"/>
          </a:xfrm>
          <a:prstGeom prst="down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76980285-5648-7F49-875A-F3B706A38E5B}"/>
              </a:ext>
            </a:extLst>
          </p:cNvPr>
          <p:cNvSpPr/>
          <p:nvPr/>
        </p:nvSpPr>
        <p:spPr>
          <a:xfrm>
            <a:off x="5208072" y="3344308"/>
            <a:ext cx="565099" cy="539820"/>
          </a:xfrm>
          <a:prstGeom prst="down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A2F0C-F048-C647-8EEF-721FE6E6482E}"/>
              </a:ext>
            </a:extLst>
          </p:cNvPr>
          <p:cNvSpPr txBox="1"/>
          <p:nvPr/>
        </p:nvSpPr>
        <p:spPr>
          <a:xfrm>
            <a:off x="2085586" y="2787803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08E25-D1B0-DE44-8480-164836A0A951}"/>
              </a:ext>
            </a:extLst>
          </p:cNvPr>
          <p:cNvSpPr txBox="1"/>
          <p:nvPr/>
        </p:nvSpPr>
        <p:spPr>
          <a:xfrm>
            <a:off x="3609354" y="2787803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B8B88-71A2-0B43-9119-BD1C3C8DFF0B}"/>
              </a:ext>
            </a:extLst>
          </p:cNvPr>
          <p:cNvSpPr txBox="1"/>
          <p:nvPr/>
        </p:nvSpPr>
        <p:spPr>
          <a:xfrm>
            <a:off x="5130041" y="2787803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734FC9-FB42-FE40-9B9E-97901DAA702F}"/>
              </a:ext>
            </a:extLst>
          </p:cNvPr>
          <p:cNvGrpSpPr/>
          <p:nvPr/>
        </p:nvGrpSpPr>
        <p:grpSpPr>
          <a:xfrm>
            <a:off x="7064602" y="2787803"/>
            <a:ext cx="1155764" cy="2739028"/>
            <a:chOff x="7484322" y="2891231"/>
            <a:chExt cx="1155764" cy="273902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A619FA-DEE1-C949-A19B-9BEF11AD736B}"/>
                </a:ext>
              </a:extLst>
            </p:cNvPr>
            <p:cNvSpPr/>
            <p:nvPr/>
          </p:nvSpPr>
          <p:spPr>
            <a:xfrm>
              <a:off x="7484322" y="4674915"/>
              <a:ext cx="980917" cy="477672"/>
            </a:xfrm>
            <a:prstGeom prst="rect">
              <a:avLst/>
            </a:prstGeom>
            <a:solidFill>
              <a:srgbClr val="74C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D9BB9DA-3202-7343-8CC2-6261DA4D95F7}"/>
                </a:ext>
              </a:extLst>
            </p:cNvPr>
            <p:cNvSpPr/>
            <p:nvPr/>
          </p:nvSpPr>
          <p:spPr>
            <a:xfrm>
              <a:off x="7484322" y="5152587"/>
              <a:ext cx="980917" cy="477672"/>
            </a:xfrm>
            <a:prstGeom prst="rect">
              <a:avLst/>
            </a:prstGeom>
            <a:solidFill>
              <a:srgbClr val="FF76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아래쪽 화살표[D] 26">
              <a:extLst>
                <a:ext uri="{FF2B5EF4-FFF2-40B4-BE49-F238E27FC236}">
                  <a16:creationId xmlns:a16="http://schemas.microsoft.com/office/drawing/2014/main" id="{DF9722FB-AF94-3E40-BBA5-0C8C373A24FD}"/>
                </a:ext>
              </a:extLst>
            </p:cNvPr>
            <p:cNvSpPr/>
            <p:nvPr/>
          </p:nvSpPr>
          <p:spPr>
            <a:xfrm>
              <a:off x="7692230" y="3447736"/>
              <a:ext cx="565099" cy="940308"/>
            </a:xfrm>
            <a:prstGeom prst="downArrow">
              <a:avLst/>
            </a:prstGeom>
            <a:noFill/>
            <a:ln w="28575">
              <a:solidFill>
                <a:srgbClr val="3D1F0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118FA-7664-554C-87F3-4B9CCDDA0DF3}"/>
                </a:ext>
              </a:extLst>
            </p:cNvPr>
            <p:cNvSpPr txBox="1"/>
            <p:nvPr/>
          </p:nvSpPr>
          <p:spPr>
            <a:xfrm>
              <a:off x="7659169" y="2891231"/>
              <a:ext cx="980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POP</a:t>
              </a:r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665C77-959B-6D48-B486-20C83914448B}"/>
              </a:ext>
            </a:extLst>
          </p:cNvPr>
          <p:cNvSpPr txBox="1"/>
          <p:nvPr/>
        </p:nvSpPr>
        <p:spPr>
          <a:xfrm>
            <a:off x="8205644" y="3867636"/>
            <a:ext cx="3690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늦게 들어온 데이터가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먼저 나간다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後入先出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LIFO(Last In First Out)</a:t>
            </a:r>
          </a:p>
        </p:txBody>
      </p:sp>
      <p:sp>
        <p:nvSpPr>
          <p:cNvPr id="2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1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09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큐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스택과 비슷한 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65C77-959B-6D48-B486-20C83914448B}"/>
              </a:ext>
            </a:extLst>
          </p:cNvPr>
          <p:cNvSpPr txBox="1"/>
          <p:nvPr/>
        </p:nvSpPr>
        <p:spPr>
          <a:xfrm>
            <a:off x="8101287" y="4206008"/>
            <a:ext cx="2566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들어온 데이터가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 나간다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선입선출</a:t>
            </a:r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先入先出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FIFO(First In First Out)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81E00-1B1D-424B-ACAB-8945D4A79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67521"/>
              </p:ext>
            </p:extLst>
          </p:nvPr>
        </p:nvGraphicFramePr>
        <p:xfrm>
          <a:off x="2908164" y="5354827"/>
          <a:ext cx="3613282" cy="6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1">
                  <a:extLst>
                    <a:ext uri="{9D8B030D-6E8A-4147-A177-3AD203B41FA5}">
                      <a16:colId xmlns:a16="http://schemas.microsoft.com/office/drawing/2014/main" val="2900380382"/>
                    </a:ext>
                  </a:extLst>
                </a:gridCol>
                <a:gridCol w="778498">
                  <a:extLst>
                    <a:ext uri="{9D8B030D-6E8A-4147-A177-3AD203B41FA5}">
                      <a16:colId xmlns:a16="http://schemas.microsoft.com/office/drawing/2014/main" val="3155431999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281978963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1678211081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4152288985"/>
                    </a:ext>
                  </a:extLst>
                </a:gridCol>
                <a:gridCol w="352144">
                  <a:extLst>
                    <a:ext uri="{9D8B030D-6E8A-4147-A177-3AD203B41FA5}">
                      <a16:colId xmlns:a16="http://schemas.microsoft.com/office/drawing/2014/main" val="2668984703"/>
                    </a:ext>
                  </a:extLst>
                </a:gridCol>
              </a:tblGrid>
              <a:tr h="66473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D0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187748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0F23699-D656-9F4A-B762-1F2466BC8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35356"/>
              </p:ext>
            </p:extLst>
          </p:nvPr>
        </p:nvGraphicFramePr>
        <p:xfrm>
          <a:off x="2666869" y="2398182"/>
          <a:ext cx="3854577" cy="6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60">
                  <a:extLst>
                    <a:ext uri="{9D8B030D-6E8A-4147-A177-3AD203B41FA5}">
                      <a16:colId xmlns:a16="http://schemas.microsoft.com/office/drawing/2014/main" val="2900380382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3155431999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281978963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1678211081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4152288985"/>
                    </a:ext>
                  </a:extLst>
                </a:gridCol>
                <a:gridCol w="352145">
                  <a:extLst>
                    <a:ext uri="{9D8B030D-6E8A-4147-A177-3AD203B41FA5}">
                      <a16:colId xmlns:a16="http://schemas.microsoft.com/office/drawing/2014/main" val="2668984703"/>
                    </a:ext>
                  </a:extLst>
                </a:gridCol>
              </a:tblGrid>
              <a:tr h="66473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7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18774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1598A6C-92FB-7248-8E20-B74938359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77315"/>
              </p:ext>
            </p:extLst>
          </p:nvPr>
        </p:nvGraphicFramePr>
        <p:xfrm>
          <a:off x="2666869" y="4390051"/>
          <a:ext cx="3854577" cy="6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60">
                  <a:extLst>
                    <a:ext uri="{9D8B030D-6E8A-4147-A177-3AD203B41FA5}">
                      <a16:colId xmlns:a16="http://schemas.microsoft.com/office/drawing/2014/main" val="2900380382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3155431999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281978963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1678211081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4152288985"/>
                    </a:ext>
                  </a:extLst>
                </a:gridCol>
                <a:gridCol w="352145">
                  <a:extLst>
                    <a:ext uri="{9D8B030D-6E8A-4147-A177-3AD203B41FA5}">
                      <a16:colId xmlns:a16="http://schemas.microsoft.com/office/drawing/2014/main" val="2668984703"/>
                    </a:ext>
                  </a:extLst>
                </a:gridCol>
              </a:tblGrid>
              <a:tr h="66473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D0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7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18774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D114AA8-0C0B-4D47-9483-D6260DBA7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71430"/>
              </p:ext>
            </p:extLst>
          </p:nvPr>
        </p:nvGraphicFramePr>
        <p:xfrm>
          <a:off x="2666869" y="3395492"/>
          <a:ext cx="3854577" cy="66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60">
                  <a:extLst>
                    <a:ext uri="{9D8B030D-6E8A-4147-A177-3AD203B41FA5}">
                      <a16:colId xmlns:a16="http://schemas.microsoft.com/office/drawing/2014/main" val="2900380382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3155431999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281978963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1678211081"/>
                    </a:ext>
                  </a:extLst>
                </a:gridCol>
                <a:gridCol w="773793">
                  <a:extLst>
                    <a:ext uri="{9D8B030D-6E8A-4147-A177-3AD203B41FA5}">
                      <a16:colId xmlns:a16="http://schemas.microsoft.com/office/drawing/2014/main" val="4152288985"/>
                    </a:ext>
                  </a:extLst>
                </a:gridCol>
                <a:gridCol w="352145">
                  <a:extLst>
                    <a:ext uri="{9D8B030D-6E8A-4147-A177-3AD203B41FA5}">
                      <a16:colId xmlns:a16="http://schemas.microsoft.com/office/drawing/2014/main" val="2668984703"/>
                    </a:ext>
                  </a:extLst>
                </a:gridCol>
              </a:tblGrid>
              <a:tr h="66473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67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7016" marR="57016" marT="28508" marB="2850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187748"/>
                  </a:ext>
                </a:extLst>
              </a:tr>
            </a:tbl>
          </a:graphicData>
        </a:graphic>
      </p:graphicFrame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C43D0EF5-7210-574A-A597-FA019A06C64A}"/>
              </a:ext>
            </a:extLst>
          </p:cNvPr>
          <p:cNvSpPr/>
          <p:nvPr/>
        </p:nvSpPr>
        <p:spPr>
          <a:xfrm>
            <a:off x="1981632" y="2418714"/>
            <a:ext cx="941203" cy="653964"/>
          </a:xfrm>
          <a:prstGeom prst="right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7DAFE568-8A3B-AA4B-8824-FABCD03D5507}"/>
              </a:ext>
            </a:extLst>
          </p:cNvPr>
          <p:cNvSpPr/>
          <p:nvPr/>
        </p:nvSpPr>
        <p:spPr>
          <a:xfrm>
            <a:off x="6673047" y="5362550"/>
            <a:ext cx="941203" cy="653964"/>
          </a:xfrm>
          <a:prstGeom prst="right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9299CB5D-DAF4-C442-A3AA-AFAE9896A780}"/>
              </a:ext>
            </a:extLst>
          </p:cNvPr>
          <p:cNvSpPr/>
          <p:nvPr/>
        </p:nvSpPr>
        <p:spPr>
          <a:xfrm>
            <a:off x="1997573" y="4390051"/>
            <a:ext cx="941203" cy="653964"/>
          </a:xfrm>
          <a:prstGeom prst="right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EDE1D32B-B751-BD42-A059-678898B018AC}"/>
              </a:ext>
            </a:extLst>
          </p:cNvPr>
          <p:cNvSpPr/>
          <p:nvPr/>
        </p:nvSpPr>
        <p:spPr>
          <a:xfrm>
            <a:off x="1997573" y="3390455"/>
            <a:ext cx="941203" cy="653964"/>
          </a:xfrm>
          <a:prstGeom prst="rightArrow">
            <a:avLst/>
          </a:prstGeom>
          <a:noFill/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C67B12-76EF-C242-B241-CAD4D9F4159F}"/>
              </a:ext>
            </a:extLst>
          </p:cNvPr>
          <p:cNvSpPr txBox="1"/>
          <p:nvPr/>
        </p:nvSpPr>
        <p:spPr>
          <a:xfrm>
            <a:off x="1176417" y="2529350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6EA42D-0C07-0F43-8028-5B107D5582FF}"/>
              </a:ext>
            </a:extLst>
          </p:cNvPr>
          <p:cNvSpPr txBox="1"/>
          <p:nvPr/>
        </p:nvSpPr>
        <p:spPr>
          <a:xfrm>
            <a:off x="1176416" y="3525466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2B041E-8FCF-844E-96A7-4ED93EF72969}"/>
              </a:ext>
            </a:extLst>
          </p:cNvPr>
          <p:cNvSpPr txBox="1"/>
          <p:nvPr/>
        </p:nvSpPr>
        <p:spPr>
          <a:xfrm>
            <a:off x="1176416" y="4532367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3DBEB2-4A86-6B49-BF58-F8D7F7616BD1}"/>
              </a:ext>
            </a:extLst>
          </p:cNvPr>
          <p:cNvSpPr txBox="1"/>
          <p:nvPr/>
        </p:nvSpPr>
        <p:spPr>
          <a:xfrm>
            <a:off x="6673047" y="5083171"/>
            <a:ext cx="98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2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70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7" y="793418"/>
            <a:ext cx="75702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연습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인쇄가 가능하다면 </a:t>
            </a:r>
            <a:r>
              <a:rPr lang="en-US" altLang="ko-KR" sz="1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카드를 가지고 실습해주세요</a:t>
            </a:r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4" y="1627030"/>
            <a:ext cx="856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순서대로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위니브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프렌즈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하우스에 입장합니다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위니브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프렌즈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하우스는 입구가 하나밖에 없어서 먼저 들어간 친구는 나중에 들어간 친구가 나와야 나올 수 있어요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63337" y="3423667"/>
            <a:ext cx="1095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입장순서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" name="Google Shape;619;p29" descr="그리기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3234" y="4914837"/>
            <a:ext cx="717547" cy="77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259;p54" descr="셔츠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5620" y="4499512"/>
            <a:ext cx="898405" cy="1192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25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5953" y="4563948"/>
            <a:ext cx="1055411" cy="110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263;p54" descr="옅은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3937" y="4849117"/>
            <a:ext cx="649348" cy="86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260;p54" descr="테이블, 방, 그리기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93967" y="4621878"/>
            <a:ext cx="740600" cy="10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265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01855" y="4540525"/>
            <a:ext cx="865272" cy="115369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6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Picture 2" descr="https://cdn.discordapp.com/attachments/830994866888507448/993774179293855754/hou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26" y="3649778"/>
            <a:ext cx="3225722" cy="19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67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7" y="1627030"/>
            <a:ext cx="7103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Q)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중 퇴장 순서로 알맞지 않은 것은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(1, 2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번은 정답 아닙니다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8471" y="2227302"/>
            <a:ext cx="1095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6552" y="2235611"/>
            <a:ext cx="1099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②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44633" y="2243920"/>
            <a:ext cx="1099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③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714" y="2252230"/>
            <a:ext cx="1099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0793" y="2236085"/>
            <a:ext cx="1152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</a:p>
        </p:txBody>
      </p:sp>
      <p:pic>
        <p:nvPicPr>
          <p:cNvPr id="38" name="Google Shape;619;p29" descr="그리기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95022" y="5759653"/>
            <a:ext cx="399137" cy="43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259;p54" descr="셔츠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542" y="5529742"/>
            <a:ext cx="499740" cy="65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25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0599" y="5565412"/>
            <a:ext cx="587074" cy="61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263;p54" descr="옅은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8293" y="5723272"/>
            <a:ext cx="361201" cy="48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260;p54" descr="테이블, 방, 그리기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0243" y="5597480"/>
            <a:ext cx="411960" cy="59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65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73384" y="5552446"/>
            <a:ext cx="481309" cy="63864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/>
          <p:cNvSpPr txBox="1"/>
          <p:nvPr/>
        </p:nvSpPr>
        <p:spPr>
          <a:xfrm>
            <a:off x="7013554" y="5003157"/>
            <a:ext cx="979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입장순서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개리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빙키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라이캣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자바독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</a:t>
            </a:r>
            <a:endParaRPr lang="en-US" altLang="ko-KR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9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뮤라</a:t>
            </a:r>
            <a:endParaRPr lang="ko-KR" altLang="en-US" sz="9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2048471" y="2324673"/>
            <a:ext cx="4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3741741" y="2330428"/>
            <a:ext cx="44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877" y="2324685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7903" y="2324686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40793" y="2328164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</a:p>
        </p:txBody>
      </p:sp>
      <p:sp>
        <p:nvSpPr>
          <p:cNvPr id="29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1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 descr="https://cdn.discordapp.com/attachments/830994866888507448/993774179293855754/hou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396" y="4879303"/>
            <a:ext cx="2155825" cy="129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CDE68CD-44DF-B0DE-09D4-496BA4636B21}"/>
              </a:ext>
            </a:extLst>
          </p:cNvPr>
          <p:cNvSpPr txBox="1"/>
          <p:nvPr/>
        </p:nvSpPr>
        <p:spPr>
          <a:xfrm>
            <a:off x="1523967" y="793418"/>
            <a:ext cx="75702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연습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인쇄가 가능하다면 </a:t>
            </a:r>
            <a:r>
              <a:rPr lang="en-US" altLang="ko-KR" sz="1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github</a:t>
            </a:r>
            <a:r>
              <a:rPr lang="ko-KR" altLang="en-US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카드를 가지고 실습해주세요</a:t>
            </a:r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sz="24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53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1755465"/>
            <a:ext cx="10093963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ADT(Abstract Data Type)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기능의 구현 부분을 나타내지 않고 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순수한 기능이 무엇인지 나열한 것을 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추상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자료형이라고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한다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7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4A3F88E6-DDFC-5AFD-460B-5E7C01E8C1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37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9018" y="2497976"/>
            <a:ext cx="1009396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스택의 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ADT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살펴봅시다</a:t>
            </a:r>
            <a:endParaRPr lang="en-US" altLang="ko-KR" sz="40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https://ko.wikipedia.org/wiki/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endParaRPr lang="en-US" altLang="ko-KR" sz="40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AD51AC7F-F9D3-EA83-05B6-4D3F9B4C55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23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875002"/>
            <a:ext cx="7096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</a:t>
            </a:r>
            <a:endParaRPr lang="en-US" altLang="ko-KR" sz="48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96D1F59-4FAA-1332-DFBA-0DA0BFAFF9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41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9018" y="2497976"/>
            <a:ext cx="1009396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ADT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크게</a:t>
            </a:r>
            <a:endParaRPr lang="en-US" altLang="ko-KR" sz="40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</a:t>
            </a:r>
            <a:r>
              <a:rPr lang="ko-KR" altLang="en-US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4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Function!</a:t>
            </a:r>
          </a:p>
        </p:txBody>
      </p:sp>
      <p:sp>
        <p:nvSpPr>
          <p:cNvPr id="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7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04F6D458-BA19-1F7D-F85A-C0966BB8A1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44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8369" y="1644397"/>
            <a:ext cx="7255260" cy="336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스택에 저장(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)한다.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스택에서 꺼내(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)낸다. 데이터를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Pop하고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나서는 스택에서 해당 데이터를 삭제된다.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 스택에서 꺼내기 전에 참조(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Peek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)할 수 있다.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비어 있다면(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is_empty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Pop연산을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실행할 수 없다.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꽉차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있다면(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is_full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Push연산을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실행할 수 없다. (단, 저장할 데이터의 개수를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한정해야함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스택에 있는 모든 데이터를 차례대로 출력할 수 있어야 한다.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46653" y="5409052"/>
            <a:ext cx="8498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https://grepsean.github.io/Algorithms-and-Data-Structures-with-Python-4/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기타 큐와 같은 자료도 정리가 잘 되어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13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68369" y="2591161"/>
            <a:ext cx="7255260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간단한 스택 실습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46653" y="3669263"/>
            <a:ext cx="849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https://wayhome25.github.io/cs/2017/04/18/cs-20/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D6F22FA3-0614-B01B-D061-4EB56C63E3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73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77141" y="2586461"/>
            <a:ext cx="942656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큐를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구현하고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상세히 주석을 단 다음 이를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손코딩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해오세요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AC62D143-7C95-131D-A51A-20B0AB1F91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76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875002"/>
            <a:ext cx="7096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배열과 리스트</a:t>
            </a:r>
            <a:endParaRPr lang="en-US" altLang="ko-KR" sz="48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1C1ED60-210B-58AA-605E-5C4B91D71A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10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3376" y="2305615"/>
            <a:ext cx="75140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</a:t>
            </a: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분명 다른 개념이지만</a:t>
            </a:r>
            <a:endParaRPr lang="en-US" altLang="ko-KR" sz="32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개념을 구현을 혼용해서 쓰는 언어들도 있죠</a:t>
            </a: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수업에서는 구분합니다</a:t>
            </a: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8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7D1C372A-4767-2185-C84F-91E8809149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408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배열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u="sng" dirty="0">
                <a:solidFill>
                  <a:srgbClr val="3E1F00"/>
                </a:solidFill>
                <a:uFill>
                  <a:solidFill>
                    <a:srgbClr val="FF0000"/>
                  </a:solidFill>
                </a:u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종류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데이터들이 </a:t>
            </a:r>
            <a:r>
              <a:rPr lang="ko-KR" altLang="en-US" u="sng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연속적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저장된 것</a:t>
            </a: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569D51A7-4E28-6649-A503-28EECF8D3854}"/>
              </a:ext>
            </a:extLst>
          </p:cNvPr>
          <p:cNvSpPr/>
          <p:nvPr/>
        </p:nvSpPr>
        <p:spPr>
          <a:xfrm>
            <a:off x="2963003" y="2980512"/>
            <a:ext cx="865952" cy="707136"/>
          </a:xfrm>
          <a:prstGeom prst="cube">
            <a:avLst/>
          </a:prstGeom>
          <a:solidFill>
            <a:srgbClr val="B67A1D"/>
          </a:solidFill>
          <a:ln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26478-9AF2-9E48-8EF0-69DC40F0BE70}"/>
              </a:ext>
            </a:extLst>
          </p:cNvPr>
          <p:cNvSpPr txBox="1"/>
          <p:nvPr/>
        </p:nvSpPr>
        <p:spPr>
          <a:xfrm>
            <a:off x="3967373" y="305705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라이언이 담긴 박스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85564A-959F-6F46-9CAC-ED2F9A17D485}"/>
              </a:ext>
            </a:extLst>
          </p:cNvPr>
          <p:cNvSpPr txBox="1"/>
          <p:nvPr/>
        </p:nvSpPr>
        <p:spPr>
          <a:xfrm>
            <a:off x="6194489" y="5146801"/>
            <a:ext cx="660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데이터를 하나의 이름으로 관리하기 위한 자료구조</a:t>
            </a:r>
            <a:endParaRPr kumimoji="1"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1" name="Google Shape;1258;p54"/>
          <p:cNvPicPr preferRelativeResize="0"/>
          <p:nvPr/>
        </p:nvPicPr>
        <p:blipFill rotWithShape="1">
          <a:blip r:embed="rId2">
            <a:alphaModFix/>
          </a:blip>
          <a:srcRect b="35571"/>
          <a:stretch/>
        </p:blipFill>
        <p:spPr>
          <a:xfrm>
            <a:off x="2865982" y="2306331"/>
            <a:ext cx="1059993" cy="8441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/>
          <p:cNvGrpSpPr/>
          <p:nvPr/>
        </p:nvGrpSpPr>
        <p:grpSpPr>
          <a:xfrm>
            <a:off x="2199696" y="3959297"/>
            <a:ext cx="3846235" cy="1731143"/>
            <a:chOff x="1395025" y="3959297"/>
            <a:chExt cx="3846235" cy="1731143"/>
          </a:xfrm>
        </p:grpSpPr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CD359DA3-07D2-2645-8C28-975D0D78152B}"/>
                </a:ext>
              </a:extLst>
            </p:cNvPr>
            <p:cNvSpPr/>
            <p:nvPr/>
          </p:nvSpPr>
          <p:spPr>
            <a:xfrm>
              <a:off x="1525821" y="4983304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7652CA22-9DE4-3543-B753-09341EB7F614}"/>
                </a:ext>
              </a:extLst>
            </p:cNvPr>
            <p:cNvSpPr/>
            <p:nvPr/>
          </p:nvSpPr>
          <p:spPr>
            <a:xfrm>
              <a:off x="2226900" y="4983304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C6EDD770-2B05-4C47-B451-613103D18AEB}"/>
                </a:ext>
              </a:extLst>
            </p:cNvPr>
            <p:cNvSpPr/>
            <p:nvPr/>
          </p:nvSpPr>
          <p:spPr>
            <a:xfrm>
              <a:off x="2919512" y="4974864"/>
              <a:ext cx="865952" cy="715575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C5F1B89E-A5ED-9A4D-9376-4767C3954863}"/>
                </a:ext>
              </a:extLst>
            </p:cNvPr>
            <p:cNvSpPr/>
            <p:nvPr/>
          </p:nvSpPr>
          <p:spPr>
            <a:xfrm>
              <a:off x="3613090" y="4983303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정육면체 43">
              <a:extLst>
                <a:ext uri="{FF2B5EF4-FFF2-40B4-BE49-F238E27FC236}">
                  <a16:creationId xmlns:a16="http://schemas.microsoft.com/office/drawing/2014/main" id="{D1A5B1D7-A722-F04C-9907-BC7911039C42}"/>
                </a:ext>
              </a:extLst>
            </p:cNvPr>
            <p:cNvSpPr/>
            <p:nvPr/>
          </p:nvSpPr>
          <p:spPr>
            <a:xfrm>
              <a:off x="4305702" y="4983303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39" name="Google Shape;619;p29" descr="그리기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 b="38390"/>
            <a:stretch/>
          </p:blipFill>
          <p:spPr>
            <a:xfrm>
              <a:off x="2210283" y="4557545"/>
              <a:ext cx="865812" cy="588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1259;p54" descr="셔츠, 방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 b="39387"/>
            <a:stretch/>
          </p:blipFill>
          <p:spPr>
            <a:xfrm>
              <a:off x="4167014" y="4265025"/>
              <a:ext cx="1074246" cy="880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1260;p54" descr="테이블, 방, 그리기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 b="24828"/>
            <a:stretch/>
          </p:blipFill>
          <p:spPr>
            <a:xfrm>
              <a:off x="2764877" y="3959297"/>
              <a:ext cx="1092278" cy="1186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1265;p54"/>
            <p:cNvPicPr preferRelativeResize="0"/>
            <p:nvPr/>
          </p:nvPicPr>
          <p:blipFill rotWithShape="1">
            <a:blip r:embed="rId6">
              <a:alphaModFix/>
            </a:blip>
            <a:srcRect b="36259"/>
            <a:stretch/>
          </p:blipFill>
          <p:spPr>
            <a:xfrm>
              <a:off x="3571525" y="4222865"/>
              <a:ext cx="1008106" cy="922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1258;p54"/>
            <p:cNvPicPr preferRelativeResize="0"/>
            <p:nvPr/>
          </p:nvPicPr>
          <p:blipFill rotWithShape="1">
            <a:blip r:embed="rId2">
              <a:alphaModFix/>
            </a:blip>
            <a:srcRect b="35571"/>
            <a:stretch/>
          </p:blipFill>
          <p:spPr>
            <a:xfrm>
              <a:off x="1395025" y="4302608"/>
              <a:ext cx="1059993" cy="8441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4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2827074" y="2121401"/>
            <a:ext cx="6404786" cy="2868915"/>
            <a:chOff x="1395025" y="3959297"/>
            <a:chExt cx="3846235" cy="1731143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CD359DA3-07D2-2645-8C28-975D0D78152B}"/>
                </a:ext>
              </a:extLst>
            </p:cNvPr>
            <p:cNvSpPr/>
            <p:nvPr/>
          </p:nvSpPr>
          <p:spPr>
            <a:xfrm>
              <a:off x="1525821" y="4983304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7652CA22-9DE4-3543-B753-09341EB7F614}"/>
                </a:ext>
              </a:extLst>
            </p:cNvPr>
            <p:cNvSpPr/>
            <p:nvPr/>
          </p:nvSpPr>
          <p:spPr>
            <a:xfrm>
              <a:off x="2226900" y="4983304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C6EDD770-2B05-4C47-B451-613103D18AEB}"/>
                </a:ext>
              </a:extLst>
            </p:cNvPr>
            <p:cNvSpPr/>
            <p:nvPr/>
          </p:nvSpPr>
          <p:spPr>
            <a:xfrm>
              <a:off x="2919512" y="4974864"/>
              <a:ext cx="865952" cy="715575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C5F1B89E-A5ED-9A4D-9376-4767C3954863}"/>
                </a:ext>
              </a:extLst>
            </p:cNvPr>
            <p:cNvSpPr/>
            <p:nvPr/>
          </p:nvSpPr>
          <p:spPr>
            <a:xfrm>
              <a:off x="3613090" y="4983303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D1A5B1D7-A722-F04C-9907-BC7911039C42}"/>
                </a:ext>
              </a:extLst>
            </p:cNvPr>
            <p:cNvSpPr/>
            <p:nvPr/>
          </p:nvSpPr>
          <p:spPr>
            <a:xfrm>
              <a:off x="4305702" y="4983303"/>
              <a:ext cx="865952" cy="707136"/>
            </a:xfrm>
            <a:prstGeom prst="cube">
              <a:avLst/>
            </a:prstGeom>
            <a:solidFill>
              <a:srgbClr val="B67A1D"/>
            </a:solidFill>
            <a:ln w="28575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2" name="Google Shape;619;p29" descr="그리기이(가) 표시된 사진&#10;&#10;자동 생성된 설명"/>
            <p:cNvPicPr preferRelativeResize="0"/>
            <p:nvPr/>
          </p:nvPicPr>
          <p:blipFill rotWithShape="1">
            <a:blip r:embed="rId2">
              <a:alphaModFix/>
            </a:blip>
            <a:srcRect b="38390"/>
            <a:stretch/>
          </p:blipFill>
          <p:spPr>
            <a:xfrm>
              <a:off x="2210283" y="4557545"/>
              <a:ext cx="865812" cy="588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1259;p54" descr="셔츠, 방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 b="39387"/>
            <a:stretch/>
          </p:blipFill>
          <p:spPr>
            <a:xfrm>
              <a:off x="4167014" y="4265025"/>
              <a:ext cx="1074246" cy="880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1260;p54" descr="테이블, 방, 그리기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 b="24828"/>
            <a:stretch/>
          </p:blipFill>
          <p:spPr>
            <a:xfrm>
              <a:off x="2764877" y="3959297"/>
              <a:ext cx="1092278" cy="1186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1265;p54"/>
            <p:cNvPicPr preferRelativeResize="0"/>
            <p:nvPr/>
          </p:nvPicPr>
          <p:blipFill rotWithShape="1">
            <a:blip r:embed="rId5">
              <a:alphaModFix/>
            </a:blip>
            <a:srcRect b="36259"/>
            <a:stretch/>
          </p:blipFill>
          <p:spPr>
            <a:xfrm>
              <a:off x="3571525" y="4222865"/>
              <a:ext cx="1008106" cy="922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1258;p54"/>
            <p:cNvPicPr preferRelativeResize="0"/>
            <p:nvPr/>
          </p:nvPicPr>
          <p:blipFill rotWithShape="1">
            <a:blip r:embed="rId6">
              <a:alphaModFix/>
            </a:blip>
            <a:srcRect b="35571"/>
            <a:stretch/>
          </p:blipFill>
          <p:spPr>
            <a:xfrm>
              <a:off x="1395025" y="4302608"/>
              <a:ext cx="1059993" cy="8441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B2334E-4316-B24C-9229-2BC11D8035BC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Value, Index, Element</a:t>
            </a:r>
            <a:endParaRPr lang="ko-KR" altLang="en-US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6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</p:cNvCxnSpPr>
          <p:nvPr/>
        </p:nvCxnSpPr>
        <p:spPr>
          <a:xfrm>
            <a:off x="8953981" y="3432406"/>
            <a:ext cx="1035119" cy="715501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982804" y="3947786"/>
            <a:ext cx="924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Value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8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</p:cNvCxnSpPr>
          <p:nvPr/>
        </p:nvCxnSpPr>
        <p:spPr>
          <a:xfrm>
            <a:off x="8436421" y="4543893"/>
            <a:ext cx="1035119" cy="715501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567829" y="4997906"/>
            <a:ext cx="872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38767" y="5735123"/>
            <a:ext cx="121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Element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</p:cNvCxnSpPr>
          <p:nvPr/>
        </p:nvCxnSpPr>
        <p:spPr>
          <a:xfrm>
            <a:off x="4803648" y="5266268"/>
            <a:ext cx="1035119" cy="715501"/>
          </a:xfrm>
          <a:prstGeom prst="curvedConnector3">
            <a:avLst>
              <a:gd name="adj1" fmla="val -16253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273169" y="2625139"/>
            <a:ext cx="1207324" cy="25733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7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249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23882" y="1755465"/>
            <a:ext cx="8133082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[]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[100, 200, 300, 400]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hujun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hungjun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”]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[“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“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hujun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100, 200]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B6381-306C-52A4-0F6C-FB262194A99C}"/>
              </a:ext>
            </a:extLst>
          </p:cNvPr>
          <p:cNvSpPr txBox="1"/>
          <p:nvPr/>
        </p:nvSpPr>
        <p:spPr>
          <a:xfrm>
            <a:off x="3572842" y="503027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(X, </a:t>
            </a:r>
            <a:r>
              <a:rPr lang="ko-KR" altLang="en-US" sz="1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이런 형태로 사용하시길 권고하지 않습니다</a:t>
            </a:r>
            <a:r>
              <a:rPr lang="en-US" altLang="ko-KR" sz="1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172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3001960"/>
            <a:ext cx="1009396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리스트의 추가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D2CBCF86-4F44-D6EE-601B-80508D37C70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4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586461"/>
            <a:ext cx="709663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언어를 포용하는 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수업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B8F496C6-D1F6-FB04-62F2-CADF636108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78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3001960"/>
            <a:ext cx="1009396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리스트의 순회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573BB2D8-374B-7589-B64C-57054F04D3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119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0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BD4D8-43C3-BE47-0329-10764AFA4AC0}"/>
              </a:ext>
            </a:extLst>
          </p:cNvPr>
          <p:cNvSpPr/>
          <p:nvPr/>
        </p:nvSpPr>
        <p:spPr>
          <a:xfrm>
            <a:off x="1294819" y="2305615"/>
            <a:ext cx="95912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자료형의 </a:t>
            </a: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시간복잡도</a:t>
            </a:r>
            <a:endParaRPr lang="en-US" altLang="ko-KR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 </a:t>
            </a: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블로그</a:t>
            </a:r>
            <a:endParaRPr lang="ko-KR" altLang="en-US" sz="32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6562ED27-6DD5-F836-038D-6E6FA30ECC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609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0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5EC731-ED6B-7DA3-0C06-17B35BBC7A4D}"/>
              </a:ext>
            </a:extLst>
          </p:cNvPr>
          <p:cNvSpPr/>
          <p:nvPr/>
        </p:nvSpPr>
        <p:spPr>
          <a:xfrm>
            <a:off x="1294819" y="1536174"/>
            <a:ext cx="95912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       </a:t>
            </a: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                            인덱스 조회</a:t>
            </a:r>
            <a:endParaRPr lang="en-US" altLang="ko-KR" sz="32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Array List      </a:t>
            </a: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느림</a:t>
            </a: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데이터의연속</a:t>
            </a: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빠름</a:t>
            </a: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O(1)</a:t>
            </a: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Linked List      </a:t>
            </a: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빠름</a:t>
            </a: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(tail)</a:t>
            </a:r>
            <a:r>
              <a:rPr lang="ko-KR" altLang="en-US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               느림</a:t>
            </a:r>
            <a:r>
              <a:rPr lang="en-US" altLang="ko-KR" sz="32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O(n)</a:t>
            </a:r>
            <a:endParaRPr lang="ko-KR" altLang="en-US" sz="32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4661C425-97ED-BB8E-046C-ABAE5BEAD7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11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</a:t>
            </a: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</p:cNvCxnSpPr>
          <p:nvPr/>
        </p:nvCxnSpPr>
        <p:spPr>
          <a:xfrm>
            <a:off x="3136632" y="4183813"/>
            <a:ext cx="1035119" cy="715501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D86C4940-FA3C-F74F-8D48-DB68A2CE8DC9}"/>
              </a:ext>
            </a:extLst>
          </p:cNvPr>
          <p:cNvCxnSpPr>
            <a:cxnSpLocks/>
          </p:cNvCxnSpPr>
          <p:nvPr/>
        </p:nvCxnSpPr>
        <p:spPr>
          <a:xfrm flipV="1">
            <a:off x="5037703" y="3918637"/>
            <a:ext cx="644997" cy="803893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FC1DE4E-A862-6C43-96BF-128ECA434B89}"/>
              </a:ext>
            </a:extLst>
          </p:cNvPr>
          <p:cNvCxnSpPr>
            <a:cxnSpLocks/>
          </p:cNvCxnSpPr>
          <p:nvPr/>
        </p:nvCxnSpPr>
        <p:spPr>
          <a:xfrm>
            <a:off x="6548652" y="3741853"/>
            <a:ext cx="823078" cy="996795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D1104D56-F185-014D-9BC1-1B35C8CD93D1}"/>
              </a:ext>
            </a:extLst>
          </p:cNvPr>
          <p:cNvCxnSpPr>
            <a:cxnSpLocks/>
          </p:cNvCxnSpPr>
          <p:nvPr/>
        </p:nvCxnSpPr>
        <p:spPr>
          <a:xfrm flipV="1">
            <a:off x="8237682" y="3836177"/>
            <a:ext cx="644473" cy="725687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떨어져 있으며 선으로 연결되어 있는 구조</a:t>
            </a:r>
          </a:p>
        </p:txBody>
      </p:sp>
      <p:sp>
        <p:nvSpPr>
          <p:cNvPr id="32" name="정육면체 31">
            <a:extLst>
              <a:ext uri="{FF2B5EF4-FFF2-40B4-BE49-F238E27FC236}">
                <a16:creationId xmlns:a16="http://schemas.microsoft.com/office/drawing/2014/main" id="{CD359DA3-07D2-2645-8C28-975D0D78152B}"/>
              </a:ext>
            </a:extLst>
          </p:cNvPr>
          <p:cNvSpPr/>
          <p:nvPr/>
        </p:nvSpPr>
        <p:spPr>
          <a:xfrm>
            <a:off x="2261601" y="3833182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7652CA22-9DE4-3543-B753-09341EB7F614}"/>
              </a:ext>
            </a:extLst>
          </p:cNvPr>
          <p:cNvSpPr/>
          <p:nvPr/>
        </p:nvSpPr>
        <p:spPr>
          <a:xfrm>
            <a:off x="4171751" y="4504704"/>
            <a:ext cx="865952" cy="705998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C6EDD770-2B05-4C47-B451-613103D18AEB}"/>
              </a:ext>
            </a:extLst>
          </p:cNvPr>
          <p:cNvSpPr/>
          <p:nvPr/>
        </p:nvSpPr>
        <p:spPr>
          <a:xfrm>
            <a:off x="5698371" y="3420332"/>
            <a:ext cx="865952" cy="715575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C5F1B89E-A5ED-9A4D-9376-4767C3954863}"/>
              </a:ext>
            </a:extLst>
          </p:cNvPr>
          <p:cNvSpPr/>
          <p:nvPr/>
        </p:nvSpPr>
        <p:spPr>
          <a:xfrm>
            <a:off x="7356059" y="4312464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D1A5B1D7-A722-F04C-9907-BC7911039C42}"/>
              </a:ext>
            </a:extLst>
          </p:cNvPr>
          <p:cNvSpPr/>
          <p:nvPr/>
        </p:nvSpPr>
        <p:spPr>
          <a:xfrm>
            <a:off x="8897826" y="3371809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7" name="Google Shape;619;p29" descr="그리기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 b="38390"/>
          <a:stretch/>
        </p:blipFill>
        <p:spPr>
          <a:xfrm>
            <a:off x="4155134" y="4078945"/>
            <a:ext cx="865812" cy="58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259;p54" descr="셔츠, 방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b="39387"/>
          <a:stretch/>
        </p:blipFill>
        <p:spPr>
          <a:xfrm>
            <a:off x="8759138" y="2653531"/>
            <a:ext cx="1074246" cy="88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260;p54" descr="테이블, 방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b="24828"/>
          <a:stretch/>
        </p:blipFill>
        <p:spPr>
          <a:xfrm>
            <a:off x="5543736" y="2404765"/>
            <a:ext cx="1092278" cy="1186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265;p54"/>
          <p:cNvPicPr preferRelativeResize="0"/>
          <p:nvPr/>
        </p:nvPicPr>
        <p:blipFill rotWithShape="1">
          <a:blip r:embed="rId5">
            <a:alphaModFix/>
          </a:blip>
          <a:srcRect b="36259"/>
          <a:stretch/>
        </p:blipFill>
        <p:spPr>
          <a:xfrm>
            <a:off x="7314494" y="3552026"/>
            <a:ext cx="1008106" cy="92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258;p54"/>
          <p:cNvPicPr preferRelativeResize="0"/>
          <p:nvPr/>
        </p:nvPicPr>
        <p:blipFill rotWithShape="1">
          <a:blip r:embed="rId6">
            <a:alphaModFix/>
          </a:blip>
          <a:srcRect b="35571"/>
          <a:stretch/>
        </p:blipFill>
        <p:spPr>
          <a:xfrm>
            <a:off x="2130805" y="3152486"/>
            <a:ext cx="1059993" cy="84419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3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" name="Google Shape;89;p1">
            <a:extLst>
              <a:ext uri="{FF2B5EF4-FFF2-40B4-BE49-F238E27FC236}">
                <a16:creationId xmlns:a16="http://schemas.microsoft.com/office/drawing/2014/main" id="{C0967E67-3F1C-6297-8C3E-3FEAB7ACD56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103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자료구조의 종류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</a:t>
            </a: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CFD52E2-5F14-8845-9C99-B3B68AEAA589}"/>
              </a:ext>
            </a:extLst>
          </p:cNvPr>
          <p:cNvCxnSpPr>
            <a:cxnSpLocks/>
            <a:stCxn id="26" idx="5"/>
            <a:endCxn id="45" idx="2"/>
          </p:cNvCxnSpPr>
          <p:nvPr/>
        </p:nvCxnSpPr>
        <p:spPr>
          <a:xfrm>
            <a:off x="6961920" y="3422622"/>
            <a:ext cx="457837" cy="1524562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D86C4940-FA3C-F74F-8D48-DB68A2CE8DC9}"/>
              </a:ext>
            </a:extLst>
          </p:cNvPr>
          <p:cNvCxnSpPr>
            <a:cxnSpLocks/>
            <a:stCxn id="45" idx="5"/>
            <a:endCxn id="44" idx="2"/>
          </p:cNvCxnSpPr>
          <p:nvPr/>
        </p:nvCxnSpPr>
        <p:spPr>
          <a:xfrm flipH="1" flipV="1">
            <a:off x="4019931" y="3293442"/>
            <a:ext cx="4265778" cy="1476958"/>
          </a:xfrm>
          <a:prstGeom prst="curvedConnector5">
            <a:avLst>
              <a:gd name="adj1" fmla="val -5359"/>
              <a:gd name="adj2" fmla="val 50000"/>
              <a:gd name="adj3" fmla="val 105359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FC1DE4E-A862-6C43-96BF-128ECA434B89}"/>
              </a:ext>
            </a:extLst>
          </p:cNvPr>
          <p:cNvCxnSpPr>
            <a:cxnSpLocks/>
            <a:stCxn id="44" idx="5"/>
            <a:endCxn id="30" idx="2"/>
          </p:cNvCxnSpPr>
          <p:nvPr/>
        </p:nvCxnSpPr>
        <p:spPr>
          <a:xfrm>
            <a:off x="4885883" y="3116658"/>
            <a:ext cx="501951" cy="2229422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D1104D56-F185-014D-9BC1-1B35C8CD93D1}"/>
              </a:ext>
            </a:extLst>
          </p:cNvPr>
          <p:cNvCxnSpPr>
            <a:cxnSpLocks/>
            <a:stCxn id="30" idx="5"/>
            <a:endCxn id="43" idx="2"/>
          </p:cNvCxnSpPr>
          <p:nvPr/>
        </p:nvCxnSpPr>
        <p:spPr>
          <a:xfrm flipH="1" flipV="1">
            <a:off x="3586955" y="4797278"/>
            <a:ext cx="2666831" cy="372018"/>
          </a:xfrm>
          <a:prstGeom prst="curvedConnector5">
            <a:avLst>
              <a:gd name="adj1" fmla="val -8572"/>
              <a:gd name="adj2" fmla="val 257904"/>
              <a:gd name="adj3" fmla="val 112728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C6701D-5874-614F-99A2-E8605F21ACED}"/>
              </a:ext>
            </a:extLst>
          </p:cNvPr>
          <p:cNvSpPr txBox="1"/>
          <p:nvPr/>
        </p:nvSpPr>
        <p:spPr>
          <a:xfrm>
            <a:off x="2738812" y="5870212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순서가 바뀌어도 선을 따라가면 데이터의 위치를 찾을 수 있다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1952628" y="1627030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 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떨어져 있으며 선으로 연결되어 있는 구조</a:t>
            </a: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CD359DA3-07D2-2645-8C28-975D0D78152B}"/>
              </a:ext>
            </a:extLst>
          </p:cNvPr>
          <p:cNvSpPr/>
          <p:nvPr/>
        </p:nvSpPr>
        <p:spPr>
          <a:xfrm>
            <a:off x="6108148" y="3041554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" name="Google Shape;1258;p54"/>
          <p:cNvPicPr preferRelativeResize="0"/>
          <p:nvPr/>
        </p:nvPicPr>
        <p:blipFill rotWithShape="1">
          <a:blip r:embed="rId2">
            <a:alphaModFix/>
          </a:blip>
          <a:srcRect b="35571"/>
          <a:stretch/>
        </p:blipFill>
        <p:spPr>
          <a:xfrm>
            <a:off x="5977352" y="2360858"/>
            <a:ext cx="1059993" cy="8441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정육면체 32">
            <a:extLst>
              <a:ext uri="{FF2B5EF4-FFF2-40B4-BE49-F238E27FC236}">
                <a16:creationId xmlns:a16="http://schemas.microsoft.com/office/drawing/2014/main" id="{7652CA22-9DE4-3543-B753-09341EB7F614}"/>
              </a:ext>
            </a:extLst>
          </p:cNvPr>
          <p:cNvSpPr/>
          <p:nvPr/>
        </p:nvSpPr>
        <p:spPr>
          <a:xfrm>
            <a:off x="7455772" y="4559559"/>
            <a:ext cx="865952" cy="705998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4" name="Google Shape;619;p29" descr="그리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 b="38390"/>
          <a:stretch/>
        </p:blipFill>
        <p:spPr>
          <a:xfrm>
            <a:off x="7439155" y="4133800"/>
            <a:ext cx="865812" cy="58708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정육면체 34">
            <a:extLst>
              <a:ext uri="{FF2B5EF4-FFF2-40B4-BE49-F238E27FC236}">
                <a16:creationId xmlns:a16="http://schemas.microsoft.com/office/drawing/2014/main" id="{C6EDD770-2B05-4C47-B451-613103D18AEB}"/>
              </a:ext>
            </a:extLst>
          </p:cNvPr>
          <p:cNvSpPr/>
          <p:nvPr/>
        </p:nvSpPr>
        <p:spPr>
          <a:xfrm>
            <a:off x="4044985" y="2823520"/>
            <a:ext cx="865952" cy="715575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6" name="Google Shape;1260;p54" descr="테이블, 방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b="24828"/>
          <a:stretch/>
        </p:blipFill>
        <p:spPr>
          <a:xfrm>
            <a:off x="3890350" y="1807953"/>
            <a:ext cx="1092278" cy="118628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정육면체 36">
            <a:extLst>
              <a:ext uri="{FF2B5EF4-FFF2-40B4-BE49-F238E27FC236}">
                <a16:creationId xmlns:a16="http://schemas.microsoft.com/office/drawing/2014/main" id="{C5F1B89E-A5ED-9A4D-9376-4767C3954863}"/>
              </a:ext>
            </a:extLst>
          </p:cNvPr>
          <p:cNvSpPr/>
          <p:nvPr/>
        </p:nvSpPr>
        <p:spPr>
          <a:xfrm>
            <a:off x="3611413" y="4522089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8" name="Google Shape;1265;p54"/>
          <p:cNvPicPr preferRelativeResize="0"/>
          <p:nvPr/>
        </p:nvPicPr>
        <p:blipFill rotWithShape="1">
          <a:blip r:embed="rId5">
            <a:alphaModFix/>
          </a:blip>
          <a:srcRect b="36259"/>
          <a:stretch/>
        </p:blipFill>
        <p:spPr>
          <a:xfrm>
            <a:off x="3569848" y="3761651"/>
            <a:ext cx="1008106" cy="92271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정육면체 38">
            <a:extLst>
              <a:ext uri="{FF2B5EF4-FFF2-40B4-BE49-F238E27FC236}">
                <a16:creationId xmlns:a16="http://schemas.microsoft.com/office/drawing/2014/main" id="{D1A5B1D7-A722-F04C-9907-BC7911039C42}"/>
              </a:ext>
            </a:extLst>
          </p:cNvPr>
          <p:cNvSpPr/>
          <p:nvPr/>
        </p:nvSpPr>
        <p:spPr>
          <a:xfrm>
            <a:off x="5413254" y="5004861"/>
            <a:ext cx="865952" cy="707136"/>
          </a:xfrm>
          <a:prstGeom prst="cube">
            <a:avLst/>
          </a:prstGeom>
          <a:solidFill>
            <a:srgbClr val="B67A1D"/>
          </a:solidFill>
          <a:ln w="28575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0" name="Google Shape;1259;p54" descr="셔츠, 방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 b="39387"/>
          <a:stretch/>
        </p:blipFill>
        <p:spPr>
          <a:xfrm>
            <a:off x="5274566" y="4286583"/>
            <a:ext cx="1074246" cy="880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4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Google Shape;89;p1">
            <a:extLst>
              <a:ext uri="{FF2B5EF4-FFF2-40B4-BE49-F238E27FC236}">
                <a16:creationId xmlns:a16="http://schemas.microsoft.com/office/drawing/2014/main" id="{FA28D4BD-2E4B-9E06-54A8-FFD0835E5A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9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42105" y="2875002"/>
            <a:ext cx="7096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 리스트</a:t>
            </a:r>
            <a:r>
              <a:rPr lang="en-US" altLang="ko-KR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Linked list</a:t>
            </a:r>
            <a:r>
              <a:rPr lang="en-US" altLang="ko-KR" sz="48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B99892BF-6292-4C05-0D84-F94E3D4481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145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17863" y="2586461"/>
            <a:ext cx="954512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수업에서는 복잡도를 낮추기 위해 모든 예외사항을 처리하지 않습니다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E00EB8EC-731C-338A-F18C-CDDD2AF819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423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25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1CEBA-429D-CD4F-BA22-614619AB9575}"/>
              </a:ext>
            </a:extLst>
          </p:cNvPr>
          <p:cNvSpPr txBox="1"/>
          <p:nvPr/>
        </p:nvSpPr>
        <p:spPr>
          <a:xfrm>
            <a:off x="1952628" y="1368615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한쪽으로만 리스트가 연결된 구조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A78EDB-7445-3C46-9AE4-CDDC3240B91E}"/>
              </a:ext>
            </a:extLst>
          </p:cNvPr>
          <p:cNvGrpSpPr/>
          <p:nvPr/>
        </p:nvGrpSpPr>
        <p:grpSpPr>
          <a:xfrm>
            <a:off x="2027117" y="2261135"/>
            <a:ext cx="1557352" cy="616226"/>
            <a:chOff x="2743200" y="2325757"/>
            <a:chExt cx="1831600" cy="616226"/>
          </a:xfrm>
          <a:solidFill>
            <a:srgbClr val="FFC000"/>
          </a:solidFill>
        </p:grpSpPr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FEFFC45F-6C65-A04F-AE96-1ED878D19CEB}"/>
                </a:ext>
              </a:extLst>
            </p:cNvPr>
            <p:cNvSpPr/>
            <p:nvPr/>
          </p:nvSpPr>
          <p:spPr>
            <a:xfrm>
              <a:off x="2743200" y="2325757"/>
              <a:ext cx="1013791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Data</a:t>
              </a:r>
              <a:endParaRPr kumimoji="1" lang="ko-KR" altLang="en-US" sz="1600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7C772CD1-2047-8743-B511-2135DD5A0A72}"/>
                </a:ext>
              </a:extLst>
            </p:cNvPr>
            <p:cNvSpPr/>
            <p:nvPr/>
          </p:nvSpPr>
          <p:spPr>
            <a:xfrm>
              <a:off x="3561008" y="2325757"/>
              <a:ext cx="1013792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Link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1D7A665-C42A-F645-B884-BD61244C6647}"/>
              </a:ext>
            </a:extLst>
          </p:cNvPr>
          <p:cNvGrpSpPr/>
          <p:nvPr/>
        </p:nvGrpSpPr>
        <p:grpSpPr>
          <a:xfrm>
            <a:off x="3833064" y="3975260"/>
            <a:ext cx="1186161" cy="539692"/>
            <a:chOff x="2743201" y="2325756"/>
            <a:chExt cx="1444513" cy="616227"/>
          </a:xfrm>
          <a:solidFill>
            <a:srgbClr val="FFC000"/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254CF1E7-40FD-5D40-8E30-64C9C6B7482D}"/>
                </a:ext>
              </a:extLst>
            </p:cNvPr>
            <p:cNvSpPr/>
            <p:nvPr/>
          </p:nvSpPr>
          <p:spPr>
            <a:xfrm>
              <a:off x="2743201" y="2325757"/>
              <a:ext cx="817807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EC449FEE-B208-704D-9D17-A23663DFE141}"/>
                </a:ext>
              </a:extLst>
            </p:cNvPr>
            <p:cNvSpPr/>
            <p:nvPr/>
          </p:nvSpPr>
          <p:spPr>
            <a:xfrm>
              <a:off x="3369906" y="2325756"/>
              <a:ext cx="817808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02926B-1956-9940-9940-29948CEBC579}"/>
              </a:ext>
            </a:extLst>
          </p:cNvPr>
          <p:cNvGrpSpPr/>
          <p:nvPr/>
        </p:nvGrpSpPr>
        <p:grpSpPr>
          <a:xfrm>
            <a:off x="5426983" y="3975259"/>
            <a:ext cx="1203299" cy="539692"/>
            <a:chOff x="2743201" y="2325756"/>
            <a:chExt cx="1444513" cy="616227"/>
          </a:xfrm>
          <a:solidFill>
            <a:srgbClr val="FFC000"/>
          </a:solidFill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8B8C94FC-4211-EE41-8D86-95BAD30EB33C}"/>
                </a:ext>
              </a:extLst>
            </p:cNvPr>
            <p:cNvSpPr/>
            <p:nvPr/>
          </p:nvSpPr>
          <p:spPr>
            <a:xfrm>
              <a:off x="2743201" y="2325757"/>
              <a:ext cx="817807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202073E-02DC-094F-8D6E-255223376C4B}"/>
                </a:ext>
              </a:extLst>
            </p:cNvPr>
            <p:cNvSpPr/>
            <p:nvPr/>
          </p:nvSpPr>
          <p:spPr>
            <a:xfrm>
              <a:off x="3369906" y="2325756"/>
              <a:ext cx="817808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8009527-45D6-0241-BD82-0601FF6E6828}"/>
              </a:ext>
            </a:extLst>
          </p:cNvPr>
          <p:cNvGrpSpPr/>
          <p:nvPr/>
        </p:nvGrpSpPr>
        <p:grpSpPr>
          <a:xfrm>
            <a:off x="7022275" y="3975258"/>
            <a:ext cx="1186058" cy="539692"/>
            <a:chOff x="2743201" y="2325756"/>
            <a:chExt cx="1444513" cy="616227"/>
          </a:xfrm>
          <a:solidFill>
            <a:srgbClr val="FFC000"/>
          </a:solidFill>
        </p:grpSpPr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B7CFBCB9-6ADA-104D-88B8-7178C93D0BF6}"/>
                </a:ext>
              </a:extLst>
            </p:cNvPr>
            <p:cNvSpPr/>
            <p:nvPr/>
          </p:nvSpPr>
          <p:spPr>
            <a:xfrm>
              <a:off x="2743201" y="2325757"/>
              <a:ext cx="817807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A4788F13-F7B1-AE4B-918C-B7A9FF4BE7F2}"/>
                </a:ext>
              </a:extLst>
            </p:cNvPr>
            <p:cNvSpPr/>
            <p:nvPr/>
          </p:nvSpPr>
          <p:spPr>
            <a:xfrm>
              <a:off x="3369906" y="2325756"/>
              <a:ext cx="817808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3C2466-AE34-7E4F-B634-B5C9178DB264}"/>
              </a:ext>
            </a:extLst>
          </p:cNvPr>
          <p:cNvGrpSpPr/>
          <p:nvPr/>
        </p:nvGrpSpPr>
        <p:grpSpPr>
          <a:xfrm>
            <a:off x="8615241" y="3975257"/>
            <a:ext cx="1178176" cy="539692"/>
            <a:chOff x="2743201" y="2325756"/>
            <a:chExt cx="1444513" cy="616227"/>
          </a:xfrm>
          <a:solidFill>
            <a:srgbClr val="FFC000"/>
          </a:solidFill>
        </p:grpSpPr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5B111CA5-3235-CB44-A2BC-2479559B670C}"/>
                </a:ext>
              </a:extLst>
            </p:cNvPr>
            <p:cNvSpPr/>
            <p:nvPr/>
          </p:nvSpPr>
          <p:spPr>
            <a:xfrm>
              <a:off x="2743201" y="2325757"/>
              <a:ext cx="817807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6A9071B1-B836-5F47-B7AD-546491C2D919}"/>
                </a:ext>
              </a:extLst>
            </p:cNvPr>
            <p:cNvSpPr/>
            <p:nvPr/>
          </p:nvSpPr>
          <p:spPr>
            <a:xfrm>
              <a:off x="3369906" y="2325756"/>
              <a:ext cx="817808" cy="616226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kumimoji="1" lang="ko-KR" altLang="en-US" sz="1050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9FDC5E68-EA3A-FB4A-84F8-151F8C092B12}"/>
              </a:ext>
            </a:extLst>
          </p:cNvPr>
          <p:cNvSpPr/>
          <p:nvPr/>
        </p:nvSpPr>
        <p:spPr>
          <a:xfrm>
            <a:off x="2383625" y="3975982"/>
            <a:ext cx="1001770" cy="539691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</a:t>
            </a:r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92079B-7FAB-2F4C-AE78-7C458FC1C5B3}"/>
              </a:ext>
            </a:extLst>
          </p:cNvPr>
          <p:cNvCxnSpPr>
            <a:cxnSpLocks/>
          </p:cNvCxnSpPr>
          <p:nvPr/>
        </p:nvCxnSpPr>
        <p:spPr>
          <a:xfrm>
            <a:off x="3326227" y="4287720"/>
            <a:ext cx="516484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01B7D82-40EF-B942-9CA7-17C3FA4E4AED}"/>
              </a:ext>
            </a:extLst>
          </p:cNvPr>
          <p:cNvCxnSpPr>
            <a:cxnSpLocks/>
          </p:cNvCxnSpPr>
          <p:nvPr/>
        </p:nvCxnSpPr>
        <p:spPr>
          <a:xfrm>
            <a:off x="4683453" y="4297807"/>
            <a:ext cx="74972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5B46763-CDB0-A84E-92DA-9C07CBC3E800}"/>
              </a:ext>
            </a:extLst>
          </p:cNvPr>
          <p:cNvCxnSpPr>
            <a:cxnSpLocks/>
          </p:cNvCxnSpPr>
          <p:nvPr/>
        </p:nvCxnSpPr>
        <p:spPr>
          <a:xfrm>
            <a:off x="6289659" y="4304722"/>
            <a:ext cx="74972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924D8F-12E9-9D42-8899-72EFBFE64C19}"/>
              </a:ext>
            </a:extLst>
          </p:cNvPr>
          <p:cNvCxnSpPr>
            <a:cxnSpLocks/>
          </p:cNvCxnSpPr>
          <p:nvPr/>
        </p:nvCxnSpPr>
        <p:spPr>
          <a:xfrm>
            <a:off x="7872591" y="4296308"/>
            <a:ext cx="74972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09E449-7E3A-CD41-BBFE-94AD4411EE2B}"/>
              </a:ext>
            </a:extLst>
          </p:cNvPr>
          <p:cNvSpPr txBox="1"/>
          <p:nvPr/>
        </p:nvSpPr>
        <p:spPr>
          <a:xfrm>
            <a:off x="3842711" y="2384582"/>
            <a:ext cx="721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노드는 데이터의 </a:t>
            </a:r>
            <a:r>
              <a:rPr lang="ko-KR" altLang="en-US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구조마다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다른 구조를 가짐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기본 구조</a:t>
            </a:r>
          </a:p>
        </p:txBody>
      </p:sp>
      <p:sp>
        <p:nvSpPr>
          <p:cNvPr id="30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4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" name="Google Shape;89;p1">
            <a:extLst>
              <a:ext uri="{FF2B5EF4-FFF2-40B4-BE49-F238E27FC236}">
                <a16:creationId xmlns:a16="http://schemas.microsoft.com/office/drawing/2014/main" id="{EC8C2393-21B1-3ACC-36B4-0D10E6FE1C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027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622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(Linked List)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5BF66B9-3769-D84B-986C-25042FAC638F}"/>
              </a:ext>
            </a:extLst>
          </p:cNvPr>
          <p:cNvGrpSpPr/>
          <p:nvPr/>
        </p:nvGrpSpPr>
        <p:grpSpPr>
          <a:xfrm>
            <a:off x="1661100" y="1739465"/>
            <a:ext cx="3807393" cy="4072776"/>
            <a:chOff x="1322386" y="1730681"/>
            <a:chExt cx="3807393" cy="407277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234839-8863-1642-9233-D9794060F712}"/>
                </a:ext>
              </a:extLst>
            </p:cNvPr>
            <p:cNvSpPr/>
            <p:nvPr/>
          </p:nvSpPr>
          <p:spPr>
            <a:xfrm>
              <a:off x="1322386" y="1730681"/>
              <a:ext cx="3807393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9FDC5E68-EA3A-FB4A-84F8-151F8C092B12}"/>
                </a:ext>
              </a:extLst>
            </p:cNvPr>
            <p:cNvSpPr/>
            <p:nvPr/>
          </p:nvSpPr>
          <p:spPr>
            <a:xfrm>
              <a:off x="1824167" y="3227378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C6467B-DDD0-7B47-957B-A9BE55A53CAC}"/>
                </a:ext>
              </a:extLst>
            </p:cNvPr>
            <p:cNvSpPr txBox="1"/>
            <p:nvPr/>
          </p:nvSpPr>
          <p:spPr>
            <a:xfrm>
              <a:off x="1933281" y="2208450"/>
              <a:ext cx="2431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아무 값도 없을 때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4F09A4-B790-514E-B786-E0559A3BF658}"/>
                </a:ext>
              </a:extLst>
            </p:cNvPr>
            <p:cNvGrpSpPr/>
            <p:nvPr/>
          </p:nvGrpSpPr>
          <p:grpSpPr>
            <a:xfrm>
              <a:off x="3362602" y="3227377"/>
              <a:ext cx="1001769" cy="539691"/>
              <a:chOff x="2937958" y="2325755"/>
              <a:chExt cx="1444512" cy="616226"/>
            </a:xfrm>
            <a:solidFill>
              <a:srgbClr val="FFC000"/>
            </a:solidFill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5338AB23-B2CB-B649-9726-B29F7877F0BC}"/>
                  </a:ext>
                </a:extLst>
              </p:cNvPr>
              <p:cNvSpPr/>
              <p:nvPr/>
            </p:nvSpPr>
            <p:spPr>
              <a:xfrm>
                <a:off x="2937958" y="2325755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10E99595-6B32-E84A-8666-009FB540AD1C}"/>
                  </a:ext>
                </a:extLst>
              </p:cNvPr>
              <p:cNvSpPr/>
              <p:nvPr/>
            </p:nvSpPr>
            <p:spPr>
              <a:xfrm>
                <a:off x="3564662" y="2325755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42F9F5-7766-514F-A3B0-82DD24043F76}"/>
                </a:ext>
              </a:extLst>
            </p:cNvPr>
            <p:cNvSpPr txBox="1"/>
            <p:nvPr/>
          </p:nvSpPr>
          <p:spPr>
            <a:xfrm>
              <a:off x="1854656" y="4246068"/>
              <a:ext cx="27536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새로운 노드</a:t>
              </a:r>
              <a:endPara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새로운 노드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.Link = NULL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BB18BB1-9626-6244-9D21-EDE2177AD8BA}"/>
                </a:ext>
              </a:extLst>
            </p:cNvPr>
            <p:cNvCxnSpPr>
              <a:cxnSpLocks/>
            </p:cNvCxnSpPr>
            <p:nvPr/>
          </p:nvCxnSpPr>
          <p:spPr>
            <a:xfrm>
              <a:off x="2798226" y="3519311"/>
              <a:ext cx="562920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92896A4-C477-FB44-A31E-688B1C32ED6A}"/>
              </a:ext>
            </a:extLst>
          </p:cNvPr>
          <p:cNvGrpSpPr/>
          <p:nvPr/>
        </p:nvGrpSpPr>
        <p:grpSpPr>
          <a:xfrm>
            <a:off x="6566342" y="1739465"/>
            <a:ext cx="3807393" cy="4072776"/>
            <a:chOff x="7100260" y="1898991"/>
            <a:chExt cx="3807393" cy="407277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ECBEA15-BF08-554E-9CF7-618ADAB33B9B}"/>
                </a:ext>
              </a:extLst>
            </p:cNvPr>
            <p:cNvSpPr/>
            <p:nvPr/>
          </p:nvSpPr>
          <p:spPr>
            <a:xfrm>
              <a:off x="7100260" y="1898991"/>
              <a:ext cx="3807393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EF3EB4-230A-7A49-A284-871E063A0FC3}"/>
                </a:ext>
              </a:extLst>
            </p:cNvPr>
            <p:cNvSpPr txBox="1"/>
            <p:nvPr/>
          </p:nvSpPr>
          <p:spPr>
            <a:xfrm>
              <a:off x="7437198" y="2353080"/>
              <a:ext cx="3328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리스트의 맨 처음에 삽입</a:t>
              </a:r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9A704299-29BC-E548-B375-11CD317F4814}"/>
                </a:ext>
              </a:extLst>
            </p:cNvPr>
            <p:cNvSpPr/>
            <p:nvPr/>
          </p:nvSpPr>
          <p:spPr>
            <a:xfrm>
              <a:off x="7437198" y="3221378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63B4-3D20-AC47-B0D4-54A9FA961AAF}"/>
                </a:ext>
              </a:extLst>
            </p:cNvPr>
            <p:cNvGrpSpPr/>
            <p:nvPr/>
          </p:nvGrpSpPr>
          <p:grpSpPr>
            <a:xfrm>
              <a:off x="9479059" y="3221377"/>
              <a:ext cx="989413" cy="539692"/>
              <a:chOff x="2743201" y="2325756"/>
              <a:chExt cx="1426695" cy="616227"/>
            </a:xfrm>
            <a:solidFill>
              <a:srgbClr val="FFC000"/>
            </a:solidFill>
          </p:grpSpPr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DC6C2E74-5887-7C46-84D1-40EF9BDA37DE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0A5F771F-44EC-3945-8225-12F5DC6A8E1B}"/>
                  </a:ext>
                </a:extLst>
              </p:cNvPr>
              <p:cNvSpPr/>
              <p:nvPr/>
            </p:nvSpPr>
            <p:spPr>
              <a:xfrm>
                <a:off x="3352088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75BC81-5B8C-6148-B000-4020AE9DC037}"/>
                </a:ext>
              </a:extLst>
            </p:cNvPr>
            <p:cNvSpPr txBox="1"/>
            <p:nvPr/>
          </p:nvSpPr>
          <p:spPr>
            <a:xfrm>
              <a:off x="7495664" y="4634501"/>
              <a:ext cx="29312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새로운 노드</a:t>
              </a:r>
              <a:endPara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새로운 노드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.Link =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다음 노드</a:t>
              </a:r>
              <a:endPara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DDB753F-19B3-A546-A46A-5C49033B038E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89" y="3521659"/>
              <a:ext cx="1001770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86C1F868-B5A7-C942-BFDD-69AF9732B0D8}"/>
                </a:ext>
              </a:extLst>
            </p:cNvPr>
            <p:cNvGrpSpPr/>
            <p:nvPr/>
          </p:nvGrpSpPr>
          <p:grpSpPr>
            <a:xfrm>
              <a:off x="8286568" y="3882901"/>
              <a:ext cx="1001770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68" name="정육면체 67">
                <a:extLst>
                  <a:ext uri="{FF2B5EF4-FFF2-40B4-BE49-F238E27FC236}">
                    <a16:creationId xmlns:a16="http://schemas.microsoft.com/office/drawing/2014/main" id="{8FB2159E-7F6F-AC47-A18B-61400D887483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solidFill>
                <a:srgbClr val="00B0F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FB7BCBD4-1301-4840-A69B-841A9D88B943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solidFill>
                <a:srgbClr val="00B0F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5" name="곱하기 14">
              <a:extLst>
                <a:ext uri="{FF2B5EF4-FFF2-40B4-BE49-F238E27FC236}">
                  <a16:creationId xmlns:a16="http://schemas.microsoft.com/office/drawing/2014/main" id="{DD2571A8-5C82-974B-B430-0941FB705BBD}"/>
                </a:ext>
              </a:extLst>
            </p:cNvPr>
            <p:cNvSpPr/>
            <p:nvPr/>
          </p:nvSpPr>
          <p:spPr>
            <a:xfrm>
              <a:off x="8712992" y="3249465"/>
              <a:ext cx="496548" cy="53969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9" name="구부러진 연결선[U] 18">
              <a:extLst>
                <a:ext uri="{FF2B5EF4-FFF2-40B4-BE49-F238E27FC236}">
                  <a16:creationId xmlns:a16="http://schemas.microsoft.com/office/drawing/2014/main" id="{82E3FA53-4365-3548-BC28-016BED02DACB}"/>
                </a:ext>
              </a:extLst>
            </p:cNvPr>
            <p:cNvCxnSpPr>
              <a:cxnSpLocks/>
              <a:stCxn id="58" idx="4"/>
              <a:endCxn id="68" idx="2"/>
            </p:cNvCxnSpPr>
            <p:nvPr/>
          </p:nvCxnSpPr>
          <p:spPr>
            <a:xfrm flipH="1">
              <a:off x="8286568" y="3558685"/>
              <a:ext cx="17477" cy="661524"/>
            </a:xfrm>
            <a:prstGeom prst="curvedConnector5">
              <a:avLst>
                <a:gd name="adj1" fmla="val -1308005"/>
                <a:gd name="adj2" fmla="val 39802"/>
                <a:gd name="adj3" fmla="val 1408005"/>
              </a:avLst>
            </a:prstGeom>
            <a:ln w="28575">
              <a:solidFill>
                <a:srgbClr val="3D1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구부러진 연결선[U] 22">
              <a:extLst>
                <a:ext uri="{FF2B5EF4-FFF2-40B4-BE49-F238E27FC236}">
                  <a16:creationId xmlns:a16="http://schemas.microsoft.com/office/drawing/2014/main" id="{5EDB9F1C-CC15-C74C-A370-113D4FF8DA30}"/>
                </a:ext>
              </a:extLst>
            </p:cNvPr>
            <p:cNvCxnSpPr>
              <a:cxnSpLocks/>
              <a:stCxn id="69" idx="4"/>
              <a:endCxn id="60" idx="2"/>
            </p:cNvCxnSpPr>
            <p:nvPr/>
          </p:nvCxnSpPr>
          <p:spPr>
            <a:xfrm flipV="1">
              <a:off x="9153415" y="3558685"/>
              <a:ext cx="325644" cy="661523"/>
            </a:xfrm>
            <a:prstGeom prst="curvedConnector3">
              <a:avLst/>
            </a:prstGeom>
            <a:ln w="28575">
              <a:solidFill>
                <a:srgbClr val="3D1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3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361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661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(Linked List)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234839-8863-1642-9233-D9794060F712}"/>
              </a:ext>
            </a:extLst>
          </p:cNvPr>
          <p:cNvSpPr/>
          <p:nvPr/>
        </p:nvSpPr>
        <p:spPr>
          <a:xfrm>
            <a:off x="1698567" y="1650675"/>
            <a:ext cx="8794865" cy="4216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𝟭𝟭𝟮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5A0A8C-068E-5B40-8995-5DADAFF2306C}"/>
              </a:ext>
            </a:extLst>
          </p:cNvPr>
          <p:cNvGrpSpPr/>
          <p:nvPr/>
        </p:nvGrpSpPr>
        <p:grpSpPr>
          <a:xfrm>
            <a:off x="6852040" y="2644029"/>
            <a:ext cx="1001770" cy="539692"/>
            <a:chOff x="6162185" y="2823312"/>
            <a:chExt cx="1001770" cy="539692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8DCEA1F-83E8-9A40-9195-16FE31A8C688}"/>
                </a:ext>
              </a:extLst>
            </p:cNvPr>
            <p:cNvSpPr/>
            <p:nvPr/>
          </p:nvSpPr>
          <p:spPr>
            <a:xfrm>
              <a:off x="6162185" y="2823313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605F3BB9-D165-E348-A881-5225983C57EE}"/>
                </a:ext>
              </a:extLst>
            </p:cNvPr>
            <p:cNvSpPr/>
            <p:nvPr/>
          </p:nvSpPr>
          <p:spPr>
            <a:xfrm>
              <a:off x="6596805" y="2823312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5C4E62-161F-0F46-BD17-78C09A06F0F2}"/>
              </a:ext>
            </a:extLst>
          </p:cNvPr>
          <p:cNvGrpSpPr/>
          <p:nvPr/>
        </p:nvGrpSpPr>
        <p:grpSpPr>
          <a:xfrm>
            <a:off x="5388358" y="3540897"/>
            <a:ext cx="992606" cy="539691"/>
            <a:chOff x="5404314" y="3484836"/>
            <a:chExt cx="992606" cy="539691"/>
          </a:xfrm>
          <a:solidFill>
            <a:srgbClr val="00B0F0"/>
          </a:solidFill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07D4FB19-D416-FE47-A0AC-E761AA791710}"/>
                </a:ext>
              </a:extLst>
            </p:cNvPr>
            <p:cNvSpPr/>
            <p:nvPr/>
          </p:nvSpPr>
          <p:spPr>
            <a:xfrm>
              <a:off x="5404314" y="3484836"/>
              <a:ext cx="567150" cy="539691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87F09102-071A-FF48-9531-3C0DF9483644}"/>
                </a:ext>
              </a:extLst>
            </p:cNvPr>
            <p:cNvSpPr/>
            <p:nvPr/>
          </p:nvSpPr>
          <p:spPr>
            <a:xfrm>
              <a:off x="5829771" y="3484836"/>
              <a:ext cx="567149" cy="539691"/>
            </a:xfrm>
            <a:prstGeom prst="cub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05EE615-6B4F-3841-B167-72F824F0498E}"/>
              </a:ext>
            </a:extLst>
          </p:cNvPr>
          <p:cNvGrpSpPr/>
          <p:nvPr/>
        </p:nvGrpSpPr>
        <p:grpSpPr>
          <a:xfrm>
            <a:off x="4046359" y="2644030"/>
            <a:ext cx="992606" cy="539691"/>
            <a:chOff x="5404314" y="3484836"/>
            <a:chExt cx="992606" cy="539691"/>
          </a:xfrm>
        </p:grpSpPr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3DE6989B-2DEC-1347-B485-3896CAAB59DE}"/>
                </a:ext>
              </a:extLst>
            </p:cNvPr>
            <p:cNvSpPr/>
            <p:nvPr/>
          </p:nvSpPr>
          <p:spPr>
            <a:xfrm>
              <a:off x="5404314" y="3484836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AA3A904F-190B-C948-A98D-EF5130D1F03F}"/>
                </a:ext>
              </a:extLst>
            </p:cNvPr>
            <p:cNvSpPr/>
            <p:nvPr/>
          </p:nvSpPr>
          <p:spPr>
            <a:xfrm>
              <a:off x="5829771" y="3484836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4CFE5DC-D915-2B4D-8F79-690C2FAD4817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001678" y="2944313"/>
            <a:ext cx="1850362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곱하기 41">
            <a:extLst>
              <a:ext uri="{FF2B5EF4-FFF2-40B4-BE49-F238E27FC236}">
                <a16:creationId xmlns:a16="http://schemas.microsoft.com/office/drawing/2014/main" id="{C67DA07E-3C1A-1E46-984A-61ED76DC461B}"/>
              </a:ext>
            </a:extLst>
          </p:cNvPr>
          <p:cNvSpPr/>
          <p:nvPr/>
        </p:nvSpPr>
        <p:spPr>
          <a:xfrm>
            <a:off x="5636387" y="2672119"/>
            <a:ext cx="496548" cy="53969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CDA770DF-0D97-764E-8C73-FF78550AC6A9}"/>
              </a:ext>
            </a:extLst>
          </p:cNvPr>
          <p:cNvCxnSpPr>
            <a:stCxn id="53" idx="4"/>
            <a:endCxn id="41" idx="2"/>
          </p:cNvCxnSpPr>
          <p:nvPr/>
        </p:nvCxnSpPr>
        <p:spPr>
          <a:xfrm>
            <a:off x="4904042" y="2981337"/>
            <a:ext cx="484316" cy="896867"/>
          </a:xfrm>
          <a:prstGeom prst="curvedConnector3">
            <a:avLst/>
          </a:prstGeom>
          <a:ln w="28575">
            <a:solidFill>
              <a:srgbClr val="3D1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68BDCFA-3260-1448-8167-6ADCA0334F0E}"/>
              </a:ext>
            </a:extLst>
          </p:cNvPr>
          <p:cNvCxnSpPr>
            <a:stCxn id="49" idx="4"/>
            <a:endCxn id="38" idx="2"/>
          </p:cNvCxnSpPr>
          <p:nvPr/>
        </p:nvCxnSpPr>
        <p:spPr>
          <a:xfrm flipV="1">
            <a:off x="6246041" y="2981337"/>
            <a:ext cx="605999" cy="896867"/>
          </a:xfrm>
          <a:prstGeom prst="curvedConnector3">
            <a:avLst/>
          </a:prstGeom>
          <a:ln w="28575">
            <a:solidFill>
              <a:srgbClr val="3D1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33CBED7-5EDD-004A-953B-B4F255332785}"/>
              </a:ext>
            </a:extLst>
          </p:cNvPr>
          <p:cNvSpPr txBox="1"/>
          <p:nvPr/>
        </p:nvSpPr>
        <p:spPr>
          <a:xfrm>
            <a:off x="4544893" y="4352406"/>
            <a:ext cx="2679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P.Link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➔ 새로운 노드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.Link = P + 1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FA4F5C-9D2D-9D4D-90CB-F5C438E0F2AE}"/>
              </a:ext>
            </a:extLst>
          </p:cNvPr>
          <p:cNvSpPr txBox="1"/>
          <p:nvPr/>
        </p:nvSpPr>
        <p:spPr>
          <a:xfrm>
            <a:off x="4613509" y="1918716"/>
            <a:ext cx="332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중간에 삽입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B0B04F-1812-C54D-B39F-C0C797D4FDA1}"/>
              </a:ext>
            </a:extLst>
          </p:cNvPr>
          <p:cNvSpPr txBox="1"/>
          <p:nvPr/>
        </p:nvSpPr>
        <p:spPr>
          <a:xfrm>
            <a:off x="3874394" y="2343005"/>
            <a:ext cx="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F950C-B3B5-9F4D-8E6F-FD9364AF79A0}"/>
              </a:ext>
            </a:extLst>
          </p:cNvPr>
          <p:cNvSpPr txBox="1"/>
          <p:nvPr/>
        </p:nvSpPr>
        <p:spPr>
          <a:xfrm>
            <a:off x="7683620" y="2390766"/>
            <a:ext cx="68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4633481" y="3362254"/>
            <a:ext cx="4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</a:t>
            </a:r>
          </a:p>
          <a:p>
            <a:endParaRPr kumimoji="1" lang="ko-KR" altLang="en-US" sz="24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6621759" y="3376068"/>
            <a:ext cx="68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4647998" y="3355000"/>
            <a:ext cx="4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①</a:t>
            </a:r>
          </a:p>
          <a:p>
            <a:endParaRPr kumimoji="1" lang="ko-KR" altLang="en-US" sz="2400" b="1" dirty="0">
              <a:solidFill>
                <a:srgbClr val="FF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6636276" y="3368814"/>
            <a:ext cx="686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2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7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67215" y="2001829"/>
            <a:ext cx="8257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개념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8314" y="4090141"/>
            <a:ext cx="10495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Python, </a:t>
            </a:r>
            <a:r>
              <a:rPr lang="en-US" altLang="ko-KR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Javascript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JAVA, C</a:t>
            </a:r>
          </a:p>
          <a:p>
            <a:pPr algn="ctr"/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언어별 응용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>
            <a:off x="6096000" y="3055567"/>
            <a:ext cx="0" cy="765916"/>
          </a:xfrm>
          <a:prstGeom prst="straightConnector1">
            <a:avLst/>
          </a:prstGeom>
          <a:ln w="57150">
            <a:solidFill>
              <a:srgbClr val="3E1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7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Google Shape;89;p1">
            <a:extLst>
              <a:ext uri="{FF2B5EF4-FFF2-40B4-BE49-F238E27FC236}">
                <a16:creationId xmlns:a16="http://schemas.microsoft.com/office/drawing/2014/main" id="{371689D5-B564-779C-F17E-BCA5067F56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738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61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(Linked List)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5BF66B9-3769-D84B-986C-25042FAC638F}"/>
              </a:ext>
            </a:extLst>
          </p:cNvPr>
          <p:cNvGrpSpPr/>
          <p:nvPr/>
        </p:nvGrpSpPr>
        <p:grpSpPr>
          <a:xfrm>
            <a:off x="1661100" y="1739465"/>
            <a:ext cx="3807393" cy="4072776"/>
            <a:chOff x="1322386" y="1730681"/>
            <a:chExt cx="3807393" cy="407277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234839-8863-1642-9233-D9794060F712}"/>
                </a:ext>
              </a:extLst>
            </p:cNvPr>
            <p:cNvSpPr/>
            <p:nvPr/>
          </p:nvSpPr>
          <p:spPr>
            <a:xfrm>
              <a:off x="1322386" y="1730681"/>
              <a:ext cx="3807393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9FDC5E68-EA3A-FB4A-84F8-151F8C092B12}"/>
                </a:ext>
              </a:extLst>
            </p:cNvPr>
            <p:cNvSpPr/>
            <p:nvPr/>
          </p:nvSpPr>
          <p:spPr>
            <a:xfrm>
              <a:off x="1824167" y="3365402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C6467B-DDD0-7B47-957B-A9BE55A53CAC}"/>
                </a:ext>
              </a:extLst>
            </p:cNvPr>
            <p:cNvSpPr txBox="1"/>
            <p:nvPr/>
          </p:nvSpPr>
          <p:spPr>
            <a:xfrm>
              <a:off x="1873647" y="2208450"/>
              <a:ext cx="287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하나뿐인 원소의 삭제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A4F09A4-B790-514E-B786-E0559A3BF658}"/>
                </a:ext>
              </a:extLst>
            </p:cNvPr>
            <p:cNvGrpSpPr/>
            <p:nvPr/>
          </p:nvGrpSpPr>
          <p:grpSpPr>
            <a:xfrm>
              <a:off x="3362602" y="3365400"/>
              <a:ext cx="1001769" cy="539698"/>
              <a:chOff x="2937958" y="2483354"/>
              <a:chExt cx="1444512" cy="616234"/>
            </a:xfrm>
            <a:solidFill>
              <a:srgbClr val="FFC000"/>
            </a:solidFill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5338AB23-B2CB-B649-9726-B29F7877F0BC}"/>
                  </a:ext>
                </a:extLst>
              </p:cNvPr>
              <p:cNvSpPr/>
              <p:nvPr/>
            </p:nvSpPr>
            <p:spPr>
              <a:xfrm>
                <a:off x="2937958" y="2483354"/>
                <a:ext cx="817807" cy="616223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10E99595-6B32-E84A-8666-009FB540AD1C}"/>
                  </a:ext>
                </a:extLst>
              </p:cNvPr>
              <p:cNvSpPr/>
              <p:nvPr/>
            </p:nvSpPr>
            <p:spPr>
              <a:xfrm>
                <a:off x="3564662" y="2483361"/>
                <a:ext cx="817808" cy="616227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42F9F5-7766-514F-A3B0-82DD24043F76}"/>
                </a:ext>
              </a:extLst>
            </p:cNvPr>
            <p:cNvSpPr txBox="1"/>
            <p:nvPr/>
          </p:nvSpPr>
          <p:spPr>
            <a:xfrm>
              <a:off x="1781997" y="4645659"/>
              <a:ext cx="275365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BB18BB1-9626-6244-9D21-EDE2177AD8BA}"/>
                </a:ext>
              </a:extLst>
            </p:cNvPr>
            <p:cNvCxnSpPr>
              <a:cxnSpLocks/>
            </p:cNvCxnSpPr>
            <p:nvPr/>
          </p:nvCxnSpPr>
          <p:spPr>
            <a:xfrm>
              <a:off x="2798226" y="3657335"/>
              <a:ext cx="562920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92896A4-C477-FB44-A31E-688B1C32ED6A}"/>
              </a:ext>
            </a:extLst>
          </p:cNvPr>
          <p:cNvGrpSpPr/>
          <p:nvPr/>
        </p:nvGrpSpPr>
        <p:grpSpPr>
          <a:xfrm>
            <a:off x="6191358" y="1739465"/>
            <a:ext cx="4324612" cy="4072776"/>
            <a:chOff x="7142464" y="1898991"/>
            <a:chExt cx="4324612" cy="407277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ECBEA15-BF08-554E-9CF7-618ADAB33B9B}"/>
                </a:ext>
              </a:extLst>
            </p:cNvPr>
            <p:cNvSpPr/>
            <p:nvPr/>
          </p:nvSpPr>
          <p:spPr>
            <a:xfrm>
              <a:off x="7142464" y="1898991"/>
              <a:ext cx="4324612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EF3EB4-230A-7A49-A284-871E063A0FC3}"/>
                </a:ext>
              </a:extLst>
            </p:cNvPr>
            <p:cNvSpPr txBox="1"/>
            <p:nvPr/>
          </p:nvSpPr>
          <p:spPr>
            <a:xfrm>
              <a:off x="7906653" y="2373340"/>
              <a:ext cx="2753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맨 처음 원소의 삭제</a:t>
              </a:r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9A704299-29BC-E548-B375-11CD317F4814}"/>
                </a:ext>
              </a:extLst>
            </p:cNvPr>
            <p:cNvSpPr/>
            <p:nvPr/>
          </p:nvSpPr>
          <p:spPr>
            <a:xfrm>
              <a:off x="7437198" y="3587138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65363B4-3D20-AC47-B0D4-54A9FA961AAF}"/>
                </a:ext>
              </a:extLst>
            </p:cNvPr>
            <p:cNvGrpSpPr/>
            <p:nvPr/>
          </p:nvGrpSpPr>
          <p:grpSpPr>
            <a:xfrm>
              <a:off x="8861225" y="3599960"/>
              <a:ext cx="989407" cy="539693"/>
              <a:chOff x="1852319" y="2758033"/>
              <a:chExt cx="1426690" cy="616229"/>
            </a:xfrm>
            <a:solidFill>
              <a:srgbClr val="FFC000"/>
            </a:solidFill>
          </p:grpSpPr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DC6C2E74-5887-7C46-84D1-40EF9BDA37DE}"/>
                  </a:ext>
                </a:extLst>
              </p:cNvPr>
              <p:cNvSpPr/>
              <p:nvPr/>
            </p:nvSpPr>
            <p:spPr>
              <a:xfrm>
                <a:off x="1852319" y="2758036"/>
                <a:ext cx="817809" cy="616226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0A5F771F-44EC-3945-8225-12F5DC6A8E1B}"/>
                  </a:ext>
                </a:extLst>
              </p:cNvPr>
              <p:cNvSpPr/>
              <p:nvPr/>
            </p:nvSpPr>
            <p:spPr>
              <a:xfrm>
                <a:off x="2461199" y="2758033"/>
                <a:ext cx="817810" cy="616226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75BC81-5B8C-6148-B000-4020AE9DC037}"/>
                </a:ext>
              </a:extLst>
            </p:cNvPr>
            <p:cNvSpPr txBox="1"/>
            <p:nvPr/>
          </p:nvSpPr>
          <p:spPr>
            <a:xfrm>
              <a:off x="8080595" y="4819940"/>
              <a:ext cx="24483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P+1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DDB753F-19B3-A546-A46A-5C49033B038E}"/>
                </a:ext>
              </a:extLst>
            </p:cNvPr>
            <p:cNvCxnSpPr>
              <a:cxnSpLocks/>
            </p:cNvCxnSpPr>
            <p:nvPr/>
          </p:nvCxnSpPr>
          <p:spPr>
            <a:xfrm>
              <a:off x="8375293" y="3892644"/>
              <a:ext cx="481226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곱하기 14">
              <a:extLst>
                <a:ext uri="{FF2B5EF4-FFF2-40B4-BE49-F238E27FC236}">
                  <a16:creationId xmlns:a16="http://schemas.microsoft.com/office/drawing/2014/main" id="{DD2571A8-5C82-974B-B430-0941FB705BBD}"/>
                </a:ext>
              </a:extLst>
            </p:cNvPr>
            <p:cNvSpPr/>
            <p:nvPr/>
          </p:nvSpPr>
          <p:spPr>
            <a:xfrm>
              <a:off x="8508900" y="3726536"/>
              <a:ext cx="277827" cy="32176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702A7D84-E706-6747-9579-557742F190CE}"/>
              </a:ext>
            </a:extLst>
          </p:cNvPr>
          <p:cNvCxnSpPr>
            <a:cxnSpLocks/>
          </p:cNvCxnSpPr>
          <p:nvPr/>
        </p:nvCxnSpPr>
        <p:spPr>
          <a:xfrm flipV="1">
            <a:off x="3249385" y="3028529"/>
            <a:ext cx="771521" cy="632000"/>
          </a:xfrm>
          <a:prstGeom prst="bentConnector3">
            <a:avLst>
              <a:gd name="adj1" fmla="val -8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곱하기 49">
            <a:extLst>
              <a:ext uri="{FF2B5EF4-FFF2-40B4-BE49-F238E27FC236}">
                <a16:creationId xmlns:a16="http://schemas.microsoft.com/office/drawing/2014/main" id="{85A6CB61-B3A0-524E-953F-77F208034D1D}"/>
              </a:ext>
            </a:extLst>
          </p:cNvPr>
          <p:cNvSpPr/>
          <p:nvPr/>
        </p:nvSpPr>
        <p:spPr>
          <a:xfrm>
            <a:off x="3279893" y="3516839"/>
            <a:ext cx="270405" cy="29390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AB9FD6-7732-014E-B93B-E045C32864DC}"/>
              </a:ext>
            </a:extLst>
          </p:cNvPr>
          <p:cNvSpPr txBox="1"/>
          <p:nvPr/>
        </p:nvSpPr>
        <p:spPr>
          <a:xfrm>
            <a:off x="4046359" y="2811095"/>
            <a:ext cx="792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NULL</a:t>
            </a:r>
            <a:endParaRPr kumimoji="1"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정육면체 56">
            <a:extLst>
              <a:ext uri="{FF2B5EF4-FFF2-40B4-BE49-F238E27FC236}">
                <a16:creationId xmlns:a16="http://schemas.microsoft.com/office/drawing/2014/main" id="{E06E6151-8C2F-0543-95D9-18E06B0F15B3}"/>
              </a:ext>
            </a:extLst>
          </p:cNvPr>
          <p:cNvSpPr/>
          <p:nvPr/>
        </p:nvSpPr>
        <p:spPr>
          <a:xfrm>
            <a:off x="9247436" y="3427613"/>
            <a:ext cx="567150" cy="539690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56A50A3-55A3-F84C-90B7-CD28E06736AB}"/>
              </a:ext>
            </a:extLst>
          </p:cNvPr>
          <p:cNvCxnSpPr>
            <a:cxnSpLocks/>
          </p:cNvCxnSpPr>
          <p:nvPr/>
        </p:nvCxnSpPr>
        <p:spPr>
          <a:xfrm>
            <a:off x="8851144" y="3740249"/>
            <a:ext cx="400739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E7E6E29-1BF0-4547-B71E-281EE77A6854}"/>
              </a:ext>
            </a:extLst>
          </p:cNvPr>
          <p:cNvGrpSpPr/>
          <p:nvPr/>
        </p:nvGrpSpPr>
        <p:grpSpPr>
          <a:xfrm>
            <a:off x="7549028" y="3180427"/>
            <a:ext cx="1462638" cy="552691"/>
            <a:chOff x="7549028" y="3180427"/>
            <a:chExt cx="1462638" cy="552691"/>
          </a:xfrm>
        </p:grpSpPr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3F654D57-CC3C-7C42-B9B3-EBD2B78F99A9}"/>
                </a:ext>
              </a:extLst>
            </p:cNvPr>
            <p:cNvCxnSpPr/>
            <p:nvPr/>
          </p:nvCxnSpPr>
          <p:spPr>
            <a:xfrm flipV="1">
              <a:off x="7560969" y="3180427"/>
              <a:ext cx="0" cy="552691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AE819775-95DA-F14F-B0D5-4F712F00AC24}"/>
                </a:ext>
              </a:extLst>
            </p:cNvPr>
            <p:cNvCxnSpPr/>
            <p:nvPr/>
          </p:nvCxnSpPr>
          <p:spPr>
            <a:xfrm>
              <a:off x="7549028" y="3192368"/>
              <a:ext cx="1462638" cy="0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E283770F-29BA-7F43-A7DD-14476A9CD464}"/>
                </a:ext>
              </a:extLst>
            </p:cNvPr>
            <p:cNvCxnSpPr>
              <a:cxnSpLocks/>
            </p:cNvCxnSpPr>
            <p:nvPr/>
          </p:nvCxnSpPr>
          <p:spPr>
            <a:xfrm>
              <a:off x="8998662" y="3180427"/>
              <a:ext cx="0" cy="457475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377BA3A-72E9-B94D-BC80-1F5B4D0EA1CE}"/>
              </a:ext>
            </a:extLst>
          </p:cNvPr>
          <p:cNvCxnSpPr>
            <a:cxnSpLocks/>
          </p:cNvCxnSpPr>
          <p:nvPr/>
        </p:nvCxnSpPr>
        <p:spPr>
          <a:xfrm>
            <a:off x="8986734" y="3625309"/>
            <a:ext cx="265149" cy="0"/>
          </a:xfrm>
          <a:prstGeom prst="straightConnector1">
            <a:avLst/>
          </a:prstGeom>
          <a:ln w="28575">
            <a:solidFill>
              <a:srgbClr val="3D1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6DB0B47-76DC-1B4C-B300-2F515015AC33}"/>
              </a:ext>
            </a:extLst>
          </p:cNvPr>
          <p:cNvSpPr txBox="1"/>
          <p:nvPr/>
        </p:nvSpPr>
        <p:spPr>
          <a:xfrm>
            <a:off x="9818810" y="3113812"/>
            <a:ext cx="654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227936-6F89-B842-B03D-11AAEA125678}"/>
              </a:ext>
            </a:extLst>
          </p:cNvPr>
          <p:cNvSpPr txBox="1"/>
          <p:nvPr/>
        </p:nvSpPr>
        <p:spPr>
          <a:xfrm>
            <a:off x="8656849" y="3170463"/>
            <a:ext cx="27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92" name="정육면체 91">
            <a:extLst>
              <a:ext uri="{FF2B5EF4-FFF2-40B4-BE49-F238E27FC236}">
                <a16:creationId xmlns:a16="http://schemas.microsoft.com/office/drawing/2014/main" id="{EAF95B57-0A4A-FB46-B69C-F35F60608711}"/>
              </a:ext>
            </a:extLst>
          </p:cNvPr>
          <p:cNvSpPr/>
          <p:nvPr/>
        </p:nvSpPr>
        <p:spPr>
          <a:xfrm>
            <a:off x="9680794" y="3427612"/>
            <a:ext cx="567150" cy="539690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0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113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638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단방향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(Linked List)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234839-8863-1642-9233-D9794060F712}"/>
              </a:ext>
            </a:extLst>
          </p:cNvPr>
          <p:cNvSpPr/>
          <p:nvPr/>
        </p:nvSpPr>
        <p:spPr>
          <a:xfrm>
            <a:off x="1670227" y="1561030"/>
            <a:ext cx="8794865" cy="4216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5A0A8C-068E-5B40-8995-5DADAFF2306C}"/>
              </a:ext>
            </a:extLst>
          </p:cNvPr>
          <p:cNvGrpSpPr/>
          <p:nvPr/>
        </p:nvGrpSpPr>
        <p:grpSpPr>
          <a:xfrm>
            <a:off x="7168595" y="3305871"/>
            <a:ext cx="1001770" cy="539692"/>
            <a:chOff x="6162185" y="2823312"/>
            <a:chExt cx="1001770" cy="539692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8DCEA1F-83E8-9A40-9195-16FE31A8C688}"/>
                </a:ext>
              </a:extLst>
            </p:cNvPr>
            <p:cNvSpPr/>
            <p:nvPr/>
          </p:nvSpPr>
          <p:spPr>
            <a:xfrm>
              <a:off x="6162185" y="2823313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605F3BB9-D165-E348-A881-5225983C57EE}"/>
                </a:ext>
              </a:extLst>
            </p:cNvPr>
            <p:cNvSpPr/>
            <p:nvPr/>
          </p:nvSpPr>
          <p:spPr>
            <a:xfrm>
              <a:off x="6596805" y="2823312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5C4E62-161F-0F46-BD17-78C09A06F0F2}"/>
              </a:ext>
            </a:extLst>
          </p:cNvPr>
          <p:cNvGrpSpPr/>
          <p:nvPr/>
        </p:nvGrpSpPr>
        <p:grpSpPr>
          <a:xfrm>
            <a:off x="5388358" y="3305871"/>
            <a:ext cx="992606" cy="539691"/>
            <a:chOff x="5404314" y="3484836"/>
            <a:chExt cx="992606" cy="539691"/>
          </a:xfrm>
          <a:solidFill>
            <a:srgbClr val="00B0F0"/>
          </a:solidFill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07D4FB19-D416-FE47-A0AC-E761AA791710}"/>
                </a:ext>
              </a:extLst>
            </p:cNvPr>
            <p:cNvSpPr/>
            <p:nvPr/>
          </p:nvSpPr>
          <p:spPr>
            <a:xfrm>
              <a:off x="5404314" y="3484836"/>
              <a:ext cx="567150" cy="539691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87F09102-071A-FF48-9531-3C0DF9483644}"/>
                </a:ext>
              </a:extLst>
            </p:cNvPr>
            <p:cNvSpPr/>
            <p:nvPr/>
          </p:nvSpPr>
          <p:spPr>
            <a:xfrm>
              <a:off x="5829771" y="3484836"/>
              <a:ext cx="567149" cy="539691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05EE615-6B4F-3841-B167-72F824F0498E}"/>
              </a:ext>
            </a:extLst>
          </p:cNvPr>
          <p:cNvGrpSpPr/>
          <p:nvPr/>
        </p:nvGrpSpPr>
        <p:grpSpPr>
          <a:xfrm>
            <a:off x="3645176" y="3305871"/>
            <a:ext cx="992606" cy="539691"/>
            <a:chOff x="5404314" y="3484836"/>
            <a:chExt cx="992606" cy="539691"/>
          </a:xfrm>
        </p:grpSpPr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3DE6989B-2DEC-1347-B485-3896CAAB59DE}"/>
                </a:ext>
              </a:extLst>
            </p:cNvPr>
            <p:cNvSpPr/>
            <p:nvPr/>
          </p:nvSpPr>
          <p:spPr>
            <a:xfrm>
              <a:off x="5404314" y="3484836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AA3A904F-190B-C948-A98D-EF5130D1F03F}"/>
                </a:ext>
              </a:extLst>
            </p:cNvPr>
            <p:cNvSpPr/>
            <p:nvPr/>
          </p:nvSpPr>
          <p:spPr>
            <a:xfrm>
              <a:off x="5829771" y="3484836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33CBED7-5EDD-004A-953B-B4F255332785}"/>
              </a:ext>
            </a:extLst>
          </p:cNvPr>
          <p:cNvSpPr txBox="1"/>
          <p:nvPr/>
        </p:nvSpPr>
        <p:spPr>
          <a:xfrm>
            <a:off x="4579532" y="4337052"/>
            <a:ext cx="2679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P.Link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삭제할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.Link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FA4F5C-9D2D-9D4D-90CB-F5C438E0F2AE}"/>
              </a:ext>
            </a:extLst>
          </p:cNvPr>
          <p:cNvSpPr txBox="1"/>
          <p:nvPr/>
        </p:nvSpPr>
        <p:spPr>
          <a:xfrm>
            <a:off x="4579532" y="1943695"/>
            <a:ext cx="332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중간 노드 삭제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B0B04F-1812-C54D-B39F-C0C797D4FDA1}"/>
              </a:ext>
            </a:extLst>
          </p:cNvPr>
          <p:cNvSpPr txBox="1"/>
          <p:nvPr/>
        </p:nvSpPr>
        <p:spPr>
          <a:xfrm>
            <a:off x="3470090" y="2957393"/>
            <a:ext cx="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F950C-B3B5-9F4D-8E6F-FD9364AF79A0}"/>
              </a:ext>
            </a:extLst>
          </p:cNvPr>
          <p:cNvSpPr txBox="1"/>
          <p:nvPr/>
        </p:nvSpPr>
        <p:spPr>
          <a:xfrm>
            <a:off x="8236630" y="2957393"/>
            <a:ext cx="68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89C310-4E15-B944-841F-4F58C88E7AB3}"/>
              </a:ext>
            </a:extLst>
          </p:cNvPr>
          <p:cNvCxnSpPr/>
          <p:nvPr/>
        </p:nvCxnSpPr>
        <p:spPr>
          <a:xfrm>
            <a:off x="4284092" y="3597974"/>
            <a:ext cx="1104266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901AAA-5808-7940-A818-D7CB6C2F278D}"/>
              </a:ext>
            </a:extLst>
          </p:cNvPr>
          <p:cNvCxnSpPr/>
          <p:nvPr/>
        </p:nvCxnSpPr>
        <p:spPr>
          <a:xfrm>
            <a:off x="6067660" y="3597974"/>
            <a:ext cx="1104266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2BB4D5-6679-EE49-B828-4E81EAE51644}"/>
              </a:ext>
            </a:extLst>
          </p:cNvPr>
          <p:cNvGrpSpPr/>
          <p:nvPr/>
        </p:nvGrpSpPr>
        <p:grpSpPr>
          <a:xfrm>
            <a:off x="4685968" y="3054219"/>
            <a:ext cx="2482627" cy="535566"/>
            <a:chOff x="4685968" y="3054219"/>
            <a:chExt cx="2482627" cy="535566"/>
          </a:xfrm>
        </p:grpSpPr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00FA9E7A-CD81-5542-BD5A-409B0529EA07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92" y="3054219"/>
              <a:ext cx="0" cy="410399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80912297-369A-D44E-8A9F-2BC6CFCA5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146" y="3061563"/>
              <a:ext cx="0" cy="528222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86935E7-E606-6349-9140-44A405D2279A}"/>
                </a:ext>
              </a:extLst>
            </p:cNvPr>
            <p:cNvCxnSpPr>
              <a:cxnSpLocks/>
            </p:cNvCxnSpPr>
            <p:nvPr/>
          </p:nvCxnSpPr>
          <p:spPr>
            <a:xfrm>
              <a:off x="4685968" y="3070516"/>
              <a:ext cx="2095200" cy="0"/>
            </a:xfrm>
            <a:prstGeom prst="line">
              <a:avLst/>
            </a:prstGeom>
            <a:ln w="28575">
              <a:solidFill>
                <a:srgbClr val="3D1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2A2FAAF-B525-614D-9A8D-2DE3F64EB20F}"/>
                </a:ext>
              </a:extLst>
            </p:cNvPr>
            <p:cNvCxnSpPr/>
            <p:nvPr/>
          </p:nvCxnSpPr>
          <p:spPr>
            <a:xfrm>
              <a:off x="6756400" y="3469336"/>
              <a:ext cx="41219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곱하기 39">
            <a:extLst>
              <a:ext uri="{FF2B5EF4-FFF2-40B4-BE49-F238E27FC236}">
                <a16:creationId xmlns:a16="http://schemas.microsoft.com/office/drawing/2014/main" id="{08F64EAF-0CFB-E64F-A53A-A2030ECA9B1F}"/>
              </a:ext>
            </a:extLst>
          </p:cNvPr>
          <p:cNvSpPr/>
          <p:nvPr/>
        </p:nvSpPr>
        <p:spPr>
          <a:xfrm>
            <a:off x="4768054" y="3386352"/>
            <a:ext cx="408439" cy="42324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31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27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정육면체 35">
            <a:extLst>
              <a:ext uri="{FF2B5EF4-FFF2-40B4-BE49-F238E27FC236}">
                <a16:creationId xmlns:a16="http://schemas.microsoft.com/office/drawing/2014/main" id="{E1FE58AF-C97E-EB40-A5A3-5E3D0DE55DAD}"/>
              </a:ext>
            </a:extLst>
          </p:cNvPr>
          <p:cNvSpPr/>
          <p:nvPr/>
        </p:nvSpPr>
        <p:spPr>
          <a:xfrm>
            <a:off x="9559903" y="3811203"/>
            <a:ext cx="1001770" cy="539691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TAIL</a:t>
            </a:r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EDA81460-3F00-2A42-9305-BDC88E495AC2}"/>
              </a:ext>
            </a:extLst>
          </p:cNvPr>
          <p:cNvSpPr/>
          <p:nvPr/>
        </p:nvSpPr>
        <p:spPr>
          <a:xfrm>
            <a:off x="1696569" y="3811203"/>
            <a:ext cx="1001770" cy="539691"/>
          </a:xfrm>
          <a:prstGeom prst="cube">
            <a:avLst/>
          </a:prstGeom>
          <a:solidFill>
            <a:srgbClr val="FFC000"/>
          </a:solidFill>
          <a:ln w="19050">
            <a:solidFill>
              <a:srgbClr val="3D1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HEAD</a:t>
            </a:r>
            <a:endParaRPr kumimoji="1" lang="ko-KR" altLang="en-US" b="1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D308DA-73B7-4345-9D2E-BC02C1DEBE69}"/>
              </a:ext>
            </a:extLst>
          </p:cNvPr>
          <p:cNvSpPr txBox="1"/>
          <p:nvPr/>
        </p:nvSpPr>
        <p:spPr>
          <a:xfrm>
            <a:off x="1523968" y="793418"/>
            <a:ext cx="259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리스트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6969E5-3188-744F-88F0-456294E0A835}"/>
              </a:ext>
            </a:extLst>
          </p:cNvPr>
          <p:cNvSpPr txBox="1"/>
          <p:nvPr/>
        </p:nvSpPr>
        <p:spPr>
          <a:xfrm>
            <a:off x="1952628" y="1368615"/>
            <a:ext cx="687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양쪽으로 리스트가 연결된 구조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3C7784-39ED-7B47-A6DB-1C2C6CE073FA}"/>
              </a:ext>
            </a:extLst>
          </p:cNvPr>
          <p:cNvGrpSpPr/>
          <p:nvPr/>
        </p:nvGrpSpPr>
        <p:grpSpPr>
          <a:xfrm>
            <a:off x="3121325" y="3811202"/>
            <a:ext cx="1723206" cy="539692"/>
            <a:chOff x="3594594" y="3061218"/>
            <a:chExt cx="1723206" cy="53969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33E9387-8FB0-3345-B86B-225CD91B8FED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8B8E3668-7ECE-C94A-B2A2-7BC57E487343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50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NULL</a:t>
                </a:r>
                <a:endParaRPr kumimoji="1" lang="ko-KR" altLang="en-US" sz="105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38D05973-4CC7-DC4B-8B91-2997FAD2F24D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544318AB-2580-6C40-ACB0-E261E43F1810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39FF0BB-0EAB-8A4E-9870-91C0A14961B5}"/>
              </a:ext>
            </a:extLst>
          </p:cNvPr>
          <p:cNvGrpSpPr/>
          <p:nvPr/>
        </p:nvGrpSpPr>
        <p:grpSpPr>
          <a:xfrm>
            <a:off x="5267517" y="3811202"/>
            <a:ext cx="1723206" cy="539692"/>
            <a:chOff x="3594594" y="3061218"/>
            <a:chExt cx="1723206" cy="53969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16FBC37-A094-D441-861F-0EF6857D4F9A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F7C763D5-EAA4-A44E-9346-4C8E0923CE86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22480A50-4A68-4544-9EE1-14F2AF041DC0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1E1E82A9-6962-DE42-B9B5-FF67FC7A295A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16C9546-58B4-8D4E-A2BB-5641BA6318C2}"/>
              </a:ext>
            </a:extLst>
          </p:cNvPr>
          <p:cNvGrpSpPr/>
          <p:nvPr/>
        </p:nvGrpSpPr>
        <p:grpSpPr>
          <a:xfrm>
            <a:off x="7413709" y="3811202"/>
            <a:ext cx="1723206" cy="539692"/>
            <a:chOff x="3594594" y="3061218"/>
            <a:chExt cx="1723206" cy="53969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3F594B9-A13D-F34F-A147-67336D0C8765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61209852-1C0C-D544-9D8E-32C275589D48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4" name="정육면체 63">
                <a:extLst>
                  <a:ext uri="{FF2B5EF4-FFF2-40B4-BE49-F238E27FC236}">
                    <a16:creationId xmlns:a16="http://schemas.microsoft.com/office/drawing/2014/main" id="{A70DDCE5-CD44-704F-BCEF-F1041D63E1C1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ED5460FF-1034-3644-895D-0BDFF9DCC187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kumimoji="1" lang="ko-KR" altLang="en-US" sz="1050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59B0394-40E5-344F-9F02-6D4F7A9DC58C}"/>
              </a:ext>
            </a:extLst>
          </p:cNvPr>
          <p:cNvCxnSpPr>
            <a:cxnSpLocks/>
          </p:cNvCxnSpPr>
          <p:nvPr/>
        </p:nvCxnSpPr>
        <p:spPr>
          <a:xfrm>
            <a:off x="2642067" y="4073259"/>
            <a:ext cx="479258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195A2F5-BC56-A64C-A471-85B5D6713BE6}"/>
              </a:ext>
            </a:extLst>
          </p:cNvPr>
          <p:cNvCxnSpPr>
            <a:cxnSpLocks/>
          </p:cNvCxnSpPr>
          <p:nvPr/>
        </p:nvCxnSpPr>
        <p:spPr>
          <a:xfrm>
            <a:off x="4604902" y="4045051"/>
            <a:ext cx="66261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AA03928-A65B-B14E-9CCD-3507469800AB}"/>
              </a:ext>
            </a:extLst>
          </p:cNvPr>
          <p:cNvCxnSpPr>
            <a:cxnSpLocks/>
          </p:cNvCxnSpPr>
          <p:nvPr/>
        </p:nvCxnSpPr>
        <p:spPr>
          <a:xfrm>
            <a:off x="6751094" y="4048875"/>
            <a:ext cx="66261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F43A125-7EC0-4B44-9E76-40A239709D6D}"/>
              </a:ext>
            </a:extLst>
          </p:cNvPr>
          <p:cNvCxnSpPr>
            <a:cxnSpLocks/>
          </p:cNvCxnSpPr>
          <p:nvPr/>
        </p:nvCxnSpPr>
        <p:spPr>
          <a:xfrm flipH="1">
            <a:off x="9136915" y="4073259"/>
            <a:ext cx="422989" cy="8368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44AF90D-93E0-4546-AEEC-A88945D67E61}"/>
              </a:ext>
            </a:extLst>
          </p:cNvPr>
          <p:cNvCxnSpPr>
            <a:cxnSpLocks/>
          </p:cNvCxnSpPr>
          <p:nvPr/>
        </p:nvCxnSpPr>
        <p:spPr>
          <a:xfrm rot="10800000">
            <a:off x="6990723" y="4140315"/>
            <a:ext cx="662615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39B6E0F-59FA-014A-BDCD-1E10B12C2D23}"/>
              </a:ext>
            </a:extLst>
          </p:cNvPr>
          <p:cNvCxnSpPr>
            <a:cxnSpLocks/>
          </p:cNvCxnSpPr>
          <p:nvPr/>
        </p:nvCxnSpPr>
        <p:spPr>
          <a:xfrm rot="10800000">
            <a:off x="4842646" y="4136491"/>
            <a:ext cx="662400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DBAC828-3F3C-794B-9D41-B0830FC17906}"/>
              </a:ext>
            </a:extLst>
          </p:cNvPr>
          <p:cNvGrpSpPr/>
          <p:nvPr/>
        </p:nvGrpSpPr>
        <p:grpSpPr>
          <a:xfrm>
            <a:off x="1696569" y="2283415"/>
            <a:ext cx="2096298" cy="539692"/>
            <a:chOff x="3594594" y="3061218"/>
            <a:chExt cx="1723206" cy="539692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B2BC509-CD43-5640-AA4D-AEC744CDA975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75" name="정육면체 74">
                <a:extLst>
                  <a:ext uri="{FF2B5EF4-FFF2-40B4-BE49-F238E27FC236}">
                    <a16:creationId xmlns:a16="http://schemas.microsoft.com/office/drawing/2014/main" id="{A7D03E31-A72E-D241-8362-C470B3BF0926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link</a:t>
                </a:r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6" name="정육면체 75">
                <a:extLst>
                  <a:ext uri="{FF2B5EF4-FFF2-40B4-BE49-F238E27FC236}">
                    <a16:creationId xmlns:a16="http://schemas.microsoft.com/office/drawing/2014/main" id="{CD00E423-E3DD-AB40-B8CA-F925A37D1BD4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data</a:t>
                </a:r>
                <a:endParaRPr kumimoji="1" lang="ko-KR" altLang="en-US" sz="1600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73" name="정육면체 72">
              <a:extLst>
                <a:ext uri="{FF2B5EF4-FFF2-40B4-BE49-F238E27FC236}">
                  <a16:creationId xmlns:a16="http://schemas.microsoft.com/office/drawing/2014/main" id="{DB86121F-9E46-0A46-B97B-A73813590262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link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1B6D972-2551-F940-B75B-0E5FCB3E4BCA}"/>
              </a:ext>
            </a:extLst>
          </p:cNvPr>
          <p:cNvSpPr txBox="1"/>
          <p:nvPr/>
        </p:nvSpPr>
        <p:spPr>
          <a:xfrm>
            <a:off x="3957013" y="2384582"/>
            <a:ext cx="26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노드의 기본 구조</a:t>
            </a:r>
          </a:p>
        </p:txBody>
      </p:sp>
      <p:sp>
        <p:nvSpPr>
          <p:cNvPr id="3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40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5" name="Google Shape;89;p1">
            <a:extLst>
              <a:ext uri="{FF2B5EF4-FFF2-40B4-BE49-F238E27FC236}">
                <a16:creationId xmlns:a16="http://schemas.microsoft.com/office/drawing/2014/main" id="{97CE002D-4480-E93A-BF6E-D53E24D4FC7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335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799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(Doubly Linked Lists)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234839-8863-1642-9233-D9794060F712}"/>
              </a:ext>
            </a:extLst>
          </p:cNvPr>
          <p:cNvSpPr/>
          <p:nvPr/>
        </p:nvSpPr>
        <p:spPr>
          <a:xfrm>
            <a:off x="1698567" y="1650674"/>
            <a:ext cx="8794865" cy="4815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CBED7-5EDD-004A-953B-B4F255332785}"/>
              </a:ext>
            </a:extLst>
          </p:cNvPr>
          <p:cNvSpPr txBox="1"/>
          <p:nvPr/>
        </p:nvSpPr>
        <p:spPr>
          <a:xfrm>
            <a:off x="4161519" y="4360593"/>
            <a:ext cx="4495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P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P.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 링크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노드</a:t>
            </a:r>
            <a:endParaRPr lang="en-US" altLang="ko-KR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FA4F5C-9D2D-9D4D-90CB-F5C438E0F2AE}"/>
              </a:ext>
            </a:extLst>
          </p:cNvPr>
          <p:cNvSpPr txBox="1"/>
          <p:nvPr/>
        </p:nvSpPr>
        <p:spPr>
          <a:xfrm>
            <a:off x="4613509" y="1918716"/>
            <a:ext cx="332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중간에 삽입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B0B04F-1812-C54D-B39F-C0C797D4FDA1}"/>
              </a:ext>
            </a:extLst>
          </p:cNvPr>
          <p:cNvSpPr txBox="1"/>
          <p:nvPr/>
        </p:nvSpPr>
        <p:spPr>
          <a:xfrm>
            <a:off x="3202680" y="2287187"/>
            <a:ext cx="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F950C-B3B5-9F4D-8E6F-FD9364AF79A0}"/>
              </a:ext>
            </a:extLst>
          </p:cNvPr>
          <p:cNvSpPr txBox="1"/>
          <p:nvPr/>
        </p:nvSpPr>
        <p:spPr>
          <a:xfrm>
            <a:off x="8093531" y="2339051"/>
            <a:ext cx="68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4089016" y="3331280"/>
            <a:ext cx="4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10930C8-BE07-D74D-904E-6B1489EB97A3}"/>
              </a:ext>
            </a:extLst>
          </p:cNvPr>
          <p:cNvGrpSpPr/>
          <p:nvPr/>
        </p:nvGrpSpPr>
        <p:grpSpPr>
          <a:xfrm>
            <a:off x="3311130" y="2650982"/>
            <a:ext cx="1723206" cy="539692"/>
            <a:chOff x="3594594" y="3061218"/>
            <a:chExt cx="1723206" cy="53969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7EA5D66-C5D4-C64F-A819-0EBBFED1AD1C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EF2C9823-6261-1D40-8F7B-519A99B00261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E5C75028-3192-0949-8C26-2ECF0D717179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7" name="정육면체 26">
              <a:extLst>
                <a:ext uri="{FF2B5EF4-FFF2-40B4-BE49-F238E27FC236}">
                  <a16:creationId xmlns:a16="http://schemas.microsoft.com/office/drawing/2014/main" id="{771DD5FF-296B-F345-B607-407487E3B189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6360584" y="3114825"/>
            <a:ext cx="44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4CFE5DC-D915-2B4D-8F79-690C2FAD4817}"/>
              </a:ext>
            </a:extLst>
          </p:cNvPr>
          <p:cNvCxnSpPr>
            <a:cxnSpLocks/>
          </p:cNvCxnSpPr>
          <p:nvPr/>
        </p:nvCxnSpPr>
        <p:spPr>
          <a:xfrm>
            <a:off x="4969020" y="2830010"/>
            <a:ext cx="1850362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32029F-8421-234D-BAE9-318B981BF443}"/>
              </a:ext>
            </a:extLst>
          </p:cNvPr>
          <p:cNvGrpSpPr/>
          <p:nvPr/>
        </p:nvGrpSpPr>
        <p:grpSpPr>
          <a:xfrm>
            <a:off x="6799133" y="2672120"/>
            <a:ext cx="1723206" cy="539692"/>
            <a:chOff x="3594594" y="3061218"/>
            <a:chExt cx="1723206" cy="53969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EB2085C-F9FA-014A-9B63-95D1DB79AE48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solidFill>
              <a:srgbClr val="FFC000"/>
            </a:solidFill>
          </p:grpSpPr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486BF1DC-53FC-A54F-9D01-D45618D3B28F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FA029ED6-FCA4-3242-A797-143C3117FD40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45666D1F-5DA4-8F40-895A-F54E8D154C78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F7B6194-3D19-3B47-AC59-8106B0C8EFA9}"/>
              </a:ext>
            </a:extLst>
          </p:cNvPr>
          <p:cNvGrpSpPr/>
          <p:nvPr/>
        </p:nvGrpSpPr>
        <p:grpSpPr>
          <a:xfrm>
            <a:off x="4865725" y="3523100"/>
            <a:ext cx="1723206" cy="539692"/>
            <a:chOff x="3594594" y="3061218"/>
            <a:chExt cx="1723206" cy="539692"/>
          </a:xfrm>
          <a:solidFill>
            <a:srgbClr val="00B0F0"/>
          </a:solidFill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7E9A2FD-0FD2-C34F-A6CB-CED0F5000892}"/>
                </a:ext>
              </a:extLst>
            </p:cNvPr>
            <p:cNvGrpSpPr/>
            <p:nvPr/>
          </p:nvGrpSpPr>
          <p:grpSpPr>
            <a:xfrm>
              <a:off x="3594594" y="3061218"/>
              <a:ext cx="1186161" cy="539692"/>
              <a:chOff x="2743201" y="2325756"/>
              <a:chExt cx="1444513" cy="616227"/>
            </a:xfrm>
            <a:grpFill/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5A21F3E4-CD0A-5D48-80F5-7A394FC13915}"/>
                  </a:ext>
                </a:extLst>
              </p:cNvPr>
              <p:cNvSpPr/>
              <p:nvPr/>
            </p:nvSpPr>
            <p:spPr>
              <a:xfrm>
                <a:off x="2743201" y="2325757"/>
                <a:ext cx="817807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D02D7CFF-3C0F-804E-91FC-017C97B70407}"/>
                  </a:ext>
                </a:extLst>
              </p:cNvPr>
              <p:cNvSpPr/>
              <p:nvPr/>
            </p:nvSpPr>
            <p:spPr>
              <a:xfrm>
                <a:off x="3369906" y="2325756"/>
                <a:ext cx="817808" cy="616226"/>
              </a:xfrm>
              <a:prstGeom prst="cube">
                <a:avLst/>
              </a:prstGeom>
              <a:grpFill/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B5B2803B-130A-D344-9266-46B48E688125}"/>
                </a:ext>
              </a:extLst>
            </p:cNvPr>
            <p:cNvSpPr/>
            <p:nvPr/>
          </p:nvSpPr>
          <p:spPr>
            <a:xfrm>
              <a:off x="4646258" y="3061218"/>
              <a:ext cx="671542" cy="539691"/>
            </a:xfrm>
            <a:prstGeom prst="cube">
              <a:avLst/>
            </a:prstGeom>
            <a:grpFill/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55B87E7-062B-C343-A0D3-8F2F0F6BE930}"/>
              </a:ext>
            </a:extLst>
          </p:cNvPr>
          <p:cNvCxnSpPr>
            <a:cxnSpLocks/>
          </p:cNvCxnSpPr>
          <p:nvPr/>
        </p:nvCxnSpPr>
        <p:spPr>
          <a:xfrm rot="10800000">
            <a:off x="5023447" y="2949752"/>
            <a:ext cx="1850362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곱하기 41">
            <a:extLst>
              <a:ext uri="{FF2B5EF4-FFF2-40B4-BE49-F238E27FC236}">
                <a16:creationId xmlns:a16="http://schemas.microsoft.com/office/drawing/2014/main" id="{C67DA07E-3C1A-1E46-984A-61ED76DC461B}"/>
              </a:ext>
            </a:extLst>
          </p:cNvPr>
          <p:cNvSpPr/>
          <p:nvPr/>
        </p:nvSpPr>
        <p:spPr>
          <a:xfrm>
            <a:off x="5510814" y="2769605"/>
            <a:ext cx="331489" cy="36029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DC204E4B-1A6B-D74A-AA3B-9827F60B7130}"/>
              </a:ext>
            </a:extLst>
          </p:cNvPr>
          <p:cNvCxnSpPr/>
          <p:nvPr/>
        </p:nvCxnSpPr>
        <p:spPr>
          <a:xfrm>
            <a:off x="6351588" y="2830010"/>
            <a:ext cx="0" cy="962935"/>
          </a:xfrm>
          <a:prstGeom prst="line">
            <a:avLst/>
          </a:prstGeom>
          <a:ln w="28575">
            <a:solidFill>
              <a:srgbClr val="3D1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A2B3953-813A-8642-90E5-878382AEA8B9}"/>
              </a:ext>
            </a:extLst>
          </p:cNvPr>
          <p:cNvCxnSpPr>
            <a:cxnSpLocks/>
          </p:cNvCxnSpPr>
          <p:nvPr/>
        </p:nvCxnSpPr>
        <p:spPr>
          <a:xfrm flipH="1">
            <a:off x="4579788" y="3841932"/>
            <a:ext cx="443659" cy="0"/>
          </a:xfrm>
          <a:prstGeom prst="line">
            <a:avLst/>
          </a:prstGeom>
          <a:ln w="28575">
            <a:solidFill>
              <a:srgbClr val="3D1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06C04F8-E80E-A24D-A87C-04AB9A48EFC9}"/>
              </a:ext>
            </a:extLst>
          </p:cNvPr>
          <p:cNvCxnSpPr/>
          <p:nvPr/>
        </p:nvCxnSpPr>
        <p:spPr>
          <a:xfrm flipV="1">
            <a:off x="4580851" y="2998738"/>
            <a:ext cx="0" cy="843194"/>
          </a:xfrm>
          <a:prstGeom prst="straightConnector1">
            <a:avLst/>
          </a:prstGeom>
          <a:ln w="28575">
            <a:solidFill>
              <a:srgbClr val="3D1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46">
            <a:extLst>
              <a:ext uri="{FF2B5EF4-FFF2-40B4-BE49-F238E27FC236}">
                <a16:creationId xmlns:a16="http://schemas.microsoft.com/office/drawing/2014/main" id="{DC204E4B-1A6B-D74A-AA3B-9827F60B7130}"/>
              </a:ext>
            </a:extLst>
          </p:cNvPr>
          <p:cNvCxnSpPr/>
          <p:nvPr/>
        </p:nvCxnSpPr>
        <p:spPr>
          <a:xfrm>
            <a:off x="5201496" y="2830010"/>
            <a:ext cx="0" cy="1011922"/>
          </a:xfrm>
          <a:prstGeom prst="line">
            <a:avLst/>
          </a:prstGeom>
          <a:ln w="28575">
            <a:solidFill>
              <a:srgbClr val="3D1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46">
            <a:extLst>
              <a:ext uri="{FF2B5EF4-FFF2-40B4-BE49-F238E27FC236}">
                <a16:creationId xmlns:a16="http://schemas.microsoft.com/office/drawing/2014/main" id="{DC204E4B-1A6B-D74A-AA3B-9827F60B7130}"/>
              </a:ext>
            </a:extLst>
          </p:cNvPr>
          <p:cNvCxnSpPr/>
          <p:nvPr/>
        </p:nvCxnSpPr>
        <p:spPr>
          <a:xfrm>
            <a:off x="6202555" y="2949751"/>
            <a:ext cx="0" cy="843194"/>
          </a:xfrm>
          <a:prstGeom prst="line">
            <a:avLst/>
          </a:prstGeom>
          <a:ln w="28575">
            <a:solidFill>
              <a:srgbClr val="3D1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61159" y="3093821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③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4980" y="3008154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④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8777-87D0-BF48-85F6-95676D8802E8}"/>
              </a:ext>
            </a:extLst>
          </p:cNvPr>
          <p:cNvSpPr txBox="1"/>
          <p:nvPr/>
        </p:nvSpPr>
        <p:spPr>
          <a:xfrm>
            <a:off x="4081762" y="3338540"/>
            <a:ext cx="42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FDCB72-CC76-D041-A917-578C6D8B6767}"/>
              </a:ext>
            </a:extLst>
          </p:cNvPr>
          <p:cNvSpPr txBox="1"/>
          <p:nvPr/>
        </p:nvSpPr>
        <p:spPr>
          <a:xfrm>
            <a:off x="6353330" y="3122085"/>
            <a:ext cx="44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kumimoji="1" lang="ko-KR" altLang="en-US" sz="24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53905" y="3101081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87726" y="3015414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</a:p>
        </p:txBody>
      </p:sp>
      <p:sp>
        <p:nvSpPr>
          <p:cNvPr id="4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3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496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7" y="793418"/>
            <a:ext cx="800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(Doubly Linked Lists)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F48A38-0810-1448-8F11-3CC281122672}"/>
              </a:ext>
            </a:extLst>
          </p:cNvPr>
          <p:cNvGrpSpPr/>
          <p:nvPr/>
        </p:nvGrpSpPr>
        <p:grpSpPr>
          <a:xfrm>
            <a:off x="1554240" y="1829770"/>
            <a:ext cx="3660015" cy="4072776"/>
            <a:chOff x="1592340" y="1829770"/>
            <a:chExt cx="3660015" cy="407277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234839-8863-1642-9233-D9794060F712}"/>
                </a:ext>
              </a:extLst>
            </p:cNvPr>
            <p:cNvSpPr/>
            <p:nvPr/>
          </p:nvSpPr>
          <p:spPr>
            <a:xfrm>
              <a:off x="1592340" y="1829770"/>
              <a:ext cx="3660015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9FDC5E68-EA3A-FB4A-84F8-151F8C092B12}"/>
                </a:ext>
              </a:extLst>
            </p:cNvPr>
            <p:cNvSpPr/>
            <p:nvPr/>
          </p:nvSpPr>
          <p:spPr>
            <a:xfrm>
              <a:off x="1968918" y="3429604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C6467B-DDD0-7B47-957B-A9BE55A53CAC}"/>
                </a:ext>
              </a:extLst>
            </p:cNvPr>
            <p:cNvSpPr txBox="1"/>
            <p:nvPr/>
          </p:nvSpPr>
          <p:spPr>
            <a:xfrm>
              <a:off x="2018398" y="2272652"/>
              <a:ext cx="287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하나뿐인 원소의 삭제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42F9F5-7766-514F-A3B0-82DD24043F76}"/>
                </a:ext>
              </a:extLst>
            </p:cNvPr>
            <p:cNvSpPr txBox="1"/>
            <p:nvPr/>
          </p:nvSpPr>
          <p:spPr>
            <a:xfrm>
              <a:off x="1926748" y="4709861"/>
              <a:ext cx="275365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BB18BB1-9626-6244-9D21-EDE2177AD8BA}"/>
                </a:ext>
              </a:extLst>
            </p:cNvPr>
            <p:cNvCxnSpPr>
              <a:cxnSpLocks/>
            </p:cNvCxnSpPr>
            <p:nvPr/>
          </p:nvCxnSpPr>
          <p:spPr>
            <a:xfrm>
              <a:off x="2942977" y="3721537"/>
              <a:ext cx="562920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[E] 11">
              <a:extLst>
                <a:ext uri="{FF2B5EF4-FFF2-40B4-BE49-F238E27FC236}">
                  <a16:creationId xmlns:a16="http://schemas.microsoft.com/office/drawing/2014/main" id="{702A7D84-E706-6747-9579-557742F19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422" y="3083947"/>
              <a:ext cx="771521" cy="632000"/>
            </a:xfrm>
            <a:prstGeom prst="bentConnector3">
              <a:avLst>
                <a:gd name="adj1" fmla="val -869"/>
              </a:avLst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곱하기 49">
              <a:extLst>
                <a:ext uri="{FF2B5EF4-FFF2-40B4-BE49-F238E27FC236}">
                  <a16:creationId xmlns:a16="http://schemas.microsoft.com/office/drawing/2014/main" id="{85A6CB61-B3A0-524E-953F-77F208034D1D}"/>
                </a:ext>
              </a:extLst>
            </p:cNvPr>
            <p:cNvSpPr/>
            <p:nvPr/>
          </p:nvSpPr>
          <p:spPr>
            <a:xfrm>
              <a:off x="3085930" y="3572257"/>
              <a:ext cx="270405" cy="29390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CA09EFE-1BE7-F74B-8F55-9A1675C069C9}"/>
                </a:ext>
              </a:extLst>
            </p:cNvPr>
            <p:cNvGrpSpPr/>
            <p:nvPr/>
          </p:nvGrpSpPr>
          <p:grpSpPr>
            <a:xfrm>
              <a:off x="3507353" y="3429598"/>
              <a:ext cx="1440748" cy="539702"/>
              <a:chOff x="3701316" y="3374180"/>
              <a:chExt cx="1440748" cy="539702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A4F09A4-B790-514E-B786-E0559A3BF658}"/>
                  </a:ext>
                </a:extLst>
              </p:cNvPr>
              <p:cNvGrpSpPr/>
              <p:nvPr/>
            </p:nvGrpSpPr>
            <p:grpSpPr>
              <a:xfrm>
                <a:off x="3701316" y="3374184"/>
                <a:ext cx="1001769" cy="539698"/>
                <a:chOff x="2937958" y="2483354"/>
                <a:chExt cx="1444512" cy="616234"/>
              </a:xfrm>
              <a:solidFill>
                <a:srgbClr val="FFC000"/>
              </a:solidFill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5338AB23-B2CB-B649-9726-B29F7877F0BC}"/>
                    </a:ext>
                  </a:extLst>
                </p:cNvPr>
                <p:cNvSpPr/>
                <p:nvPr/>
              </p:nvSpPr>
              <p:spPr>
                <a:xfrm>
                  <a:off x="2937958" y="2483354"/>
                  <a:ext cx="817807" cy="616223"/>
                </a:xfrm>
                <a:prstGeom prst="cube">
                  <a:avLst/>
                </a:prstGeom>
                <a:solidFill>
                  <a:srgbClr val="92D05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10E99595-6B32-E84A-8666-009FB540AD1C}"/>
                    </a:ext>
                  </a:extLst>
                </p:cNvPr>
                <p:cNvSpPr/>
                <p:nvPr/>
              </p:nvSpPr>
              <p:spPr>
                <a:xfrm>
                  <a:off x="3564662" y="2483361"/>
                  <a:ext cx="817808" cy="616227"/>
                </a:xfrm>
                <a:prstGeom prst="cube">
                  <a:avLst/>
                </a:prstGeom>
                <a:solidFill>
                  <a:srgbClr val="92D05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60481B00-E5AE-D84D-9DF8-302A1ACB8947}"/>
                  </a:ext>
                </a:extLst>
              </p:cNvPr>
              <p:cNvSpPr/>
              <p:nvPr/>
            </p:nvSpPr>
            <p:spPr>
              <a:xfrm>
                <a:off x="4574914" y="3374180"/>
                <a:ext cx="567150" cy="539692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73C0DF6-82FF-204F-BCCE-9880128F8C10}"/>
                </a:ext>
              </a:extLst>
            </p:cNvPr>
            <p:cNvSpPr txBox="1"/>
            <p:nvPr/>
          </p:nvSpPr>
          <p:spPr>
            <a:xfrm>
              <a:off x="3852396" y="2866513"/>
              <a:ext cx="7929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947C6A5-9273-8149-83CE-54D89011D9D5}"/>
              </a:ext>
            </a:extLst>
          </p:cNvPr>
          <p:cNvGrpSpPr/>
          <p:nvPr/>
        </p:nvGrpSpPr>
        <p:grpSpPr>
          <a:xfrm>
            <a:off x="5520704" y="1829770"/>
            <a:ext cx="5047390" cy="4072776"/>
            <a:chOff x="6268690" y="1792319"/>
            <a:chExt cx="5047390" cy="407277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ECBEA15-BF08-554E-9CF7-618ADAB33B9B}"/>
                </a:ext>
              </a:extLst>
            </p:cNvPr>
            <p:cNvSpPr/>
            <p:nvPr/>
          </p:nvSpPr>
          <p:spPr>
            <a:xfrm>
              <a:off x="6268690" y="1792319"/>
              <a:ext cx="5047390" cy="40727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EF3EB4-230A-7A49-A284-871E063A0FC3}"/>
                </a:ext>
              </a:extLst>
            </p:cNvPr>
            <p:cNvSpPr txBox="1"/>
            <p:nvPr/>
          </p:nvSpPr>
          <p:spPr>
            <a:xfrm>
              <a:off x="7415556" y="2250442"/>
              <a:ext cx="2753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2) </a:t>
              </a:r>
              <a:r>
                <a:rPr lang="ko-KR" altLang="en-US" sz="20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맨 처음 원소의 삭제</a:t>
              </a:r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9A704299-29BC-E548-B375-11CD317F4814}"/>
                </a:ext>
              </a:extLst>
            </p:cNvPr>
            <p:cNvSpPr/>
            <p:nvPr/>
          </p:nvSpPr>
          <p:spPr>
            <a:xfrm>
              <a:off x="6486092" y="3427612"/>
              <a:ext cx="100177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</a:t>
              </a:r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75BC81-5B8C-6148-B000-4020AE9DC037}"/>
                </a:ext>
              </a:extLst>
            </p:cNvPr>
            <p:cNvSpPr txBox="1"/>
            <p:nvPr/>
          </p:nvSpPr>
          <p:spPr>
            <a:xfrm>
              <a:off x="7568209" y="4578143"/>
              <a:ext cx="2448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HEAD 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➔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P+1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P+1.</a:t>
              </a:r>
              <a:r>
                <a:rPr lang="ko-KR" altLang="en-US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왼쪽 노드 </a:t>
              </a:r>
              <a:r>
                <a:rPr lang="en-US" altLang="ko-KR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NULL</a:t>
              </a:r>
              <a:endPara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DDB753F-19B3-A546-A46A-5C49033B038E}"/>
                </a:ext>
              </a:extLst>
            </p:cNvPr>
            <p:cNvCxnSpPr>
              <a:cxnSpLocks/>
            </p:cNvCxnSpPr>
            <p:nvPr/>
          </p:nvCxnSpPr>
          <p:spPr>
            <a:xfrm>
              <a:off x="7424187" y="3733118"/>
              <a:ext cx="481226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곱하기 14">
              <a:extLst>
                <a:ext uri="{FF2B5EF4-FFF2-40B4-BE49-F238E27FC236}">
                  <a16:creationId xmlns:a16="http://schemas.microsoft.com/office/drawing/2014/main" id="{DD2571A8-5C82-974B-B430-0941FB705BBD}"/>
                </a:ext>
              </a:extLst>
            </p:cNvPr>
            <p:cNvSpPr/>
            <p:nvPr/>
          </p:nvSpPr>
          <p:spPr>
            <a:xfrm>
              <a:off x="7557794" y="3567010"/>
              <a:ext cx="277827" cy="32176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146E4C4-3EDF-DA40-8DB5-94FCF723A17B}"/>
                </a:ext>
              </a:extLst>
            </p:cNvPr>
            <p:cNvGrpSpPr/>
            <p:nvPr/>
          </p:nvGrpSpPr>
          <p:grpSpPr>
            <a:xfrm>
              <a:off x="7549029" y="3180427"/>
              <a:ext cx="2183969" cy="552691"/>
              <a:chOff x="7549028" y="3180427"/>
              <a:chExt cx="1706269" cy="552691"/>
            </a:xfrm>
          </p:grpSpPr>
          <p:cxnSp>
            <p:nvCxnSpPr>
              <p:cNvPr id="76" name="직선 연결선[R] 75">
                <a:extLst>
                  <a:ext uri="{FF2B5EF4-FFF2-40B4-BE49-F238E27FC236}">
                    <a16:creationId xmlns:a16="http://schemas.microsoft.com/office/drawing/2014/main" id="{3F654D57-CC3C-7C42-B9B3-EBD2B78F99A9}"/>
                  </a:ext>
                </a:extLst>
              </p:cNvPr>
              <p:cNvCxnSpPr/>
              <p:nvPr/>
            </p:nvCxnSpPr>
            <p:spPr>
              <a:xfrm flipV="1">
                <a:off x="7556174" y="3180427"/>
                <a:ext cx="0" cy="552691"/>
              </a:xfrm>
              <a:prstGeom prst="line">
                <a:avLst/>
              </a:prstGeom>
              <a:ln w="28575">
                <a:solidFill>
                  <a:srgbClr val="3D1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[R] 77">
                <a:extLst>
                  <a:ext uri="{FF2B5EF4-FFF2-40B4-BE49-F238E27FC236}">
                    <a16:creationId xmlns:a16="http://schemas.microsoft.com/office/drawing/2014/main" id="{AE819775-95DA-F14F-B0D5-4F712F00AC24}"/>
                  </a:ext>
                </a:extLst>
              </p:cNvPr>
              <p:cNvCxnSpPr/>
              <p:nvPr/>
            </p:nvCxnSpPr>
            <p:spPr>
              <a:xfrm>
                <a:off x="7549028" y="3192368"/>
                <a:ext cx="1462638" cy="0"/>
              </a:xfrm>
              <a:prstGeom prst="line">
                <a:avLst/>
              </a:prstGeom>
              <a:ln w="28575">
                <a:solidFill>
                  <a:srgbClr val="3D1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[R] 81">
                <a:extLst>
                  <a:ext uri="{FF2B5EF4-FFF2-40B4-BE49-F238E27FC236}">
                    <a16:creationId xmlns:a16="http://schemas.microsoft.com/office/drawing/2014/main" id="{E283770F-29BA-7F43-A7DD-14476A9CD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3457" y="3180427"/>
                <a:ext cx="0" cy="327254"/>
              </a:xfrm>
              <a:prstGeom prst="line">
                <a:avLst/>
              </a:prstGeom>
              <a:ln w="28575">
                <a:solidFill>
                  <a:srgbClr val="3D1F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A377BA3A-72E9-B94D-BC80-1F5B4D0E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0148" y="3500417"/>
                <a:ext cx="265149" cy="0"/>
              </a:xfrm>
              <a:prstGeom prst="straightConnector1">
                <a:avLst/>
              </a:prstGeom>
              <a:ln w="28575">
                <a:solidFill>
                  <a:srgbClr val="3D1F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227936-6F89-B842-B03D-11AAEA125678}"/>
                </a:ext>
              </a:extLst>
            </p:cNvPr>
            <p:cNvSpPr txBox="1"/>
            <p:nvPr/>
          </p:nvSpPr>
          <p:spPr>
            <a:xfrm>
              <a:off x="8656849" y="3170463"/>
              <a:ext cx="279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3E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9653CC1-DDA3-B344-8295-83908C6F584E}"/>
                </a:ext>
              </a:extLst>
            </p:cNvPr>
            <p:cNvGrpSpPr/>
            <p:nvPr/>
          </p:nvGrpSpPr>
          <p:grpSpPr>
            <a:xfrm>
              <a:off x="9712749" y="3157600"/>
              <a:ext cx="1590809" cy="809703"/>
              <a:chOff x="9247436" y="3157600"/>
              <a:chExt cx="1590809" cy="809703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6DB0B47-76DC-1B4C-B300-2F515015AC33}"/>
                  </a:ext>
                </a:extLst>
              </p:cNvPr>
              <p:cNvSpPr txBox="1"/>
              <p:nvPr/>
            </p:nvSpPr>
            <p:spPr>
              <a:xfrm>
                <a:off x="10183289" y="3157600"/>
                <a:ext cx="6549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3E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P+1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3364225A-F82D-954B-9035-8A8AFD5C2D1D}"/>
                  </a:ext>
                </a:extLst>
              </p:cNvPr>
              <p:cNvGrpSpPr/>
              <p:nvPr/>
            </p:nvGrpSpPr>
            <p:grpSpPr>
              <a:xfrm>
                <a:off x="9247436" y="3427611"/>
                <a:ext cx="1426827" cy="539692"/>
                <a:chOff x="9247436" y="3427611"/>
                <a:chExt cx="1426827" cy="539692"/>
              </a:xfrm>
            </p:grpSpPr>
            <p:sp>
              <p:nvSpPr>
                <p:cNvPr id="57" name="정육면체 56">
                  <a:extLst>
                    <a:ext uri="{FF2B5EF4-FFF2-40B4-BE49-F238E27FC236}">
                      <a16:creationId xmlns:a16="http://schemas.microsoft.com/office/drawing/2014/main" id="{E06E6151-8C2F-0543-95D9-18E06B0F15B3}"/>
                    </a:ext>
                  </a:extLst>
                </p:cNvPr>
                <p:cNvSpPr/>
                <p:nvPr/>
              </p:nvSpPr>
              <p:spPr>
                <a:xfrm>
                  <a:off x="9247436" y="3427613"/>
                  <a:ext cx="567150" cy="539690"/>
                </a:xfrm>
                <a:prstGeom prst="cube">
                  <a:avLst/>
                </a:prstGeom>
                <a:solidFill>
                  <a:srgbClr val="FFC00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EAF95B57-0A4A-FB46-B69C-F35F60608711}"/>
                    </a:ext>
                  </a:extLst>
                </p:cNvPr>
                <p:cNvSpPr/>
                <p:nvPr/>
              </p:nvSpPr>
              <p:spPr>
                <a:xfrm>
                  <a:off x="9680794" y="3427612"/>
                  <a:ext cx="567150" cy="539690"/>
                </a:xfrm>
                <a:prstGeom prst="cube">
                  <a:avLst/>
                </a:prstGeom>
                <a:solidFill>
                  <a:srgbClr val="FFC00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101D16E5-34C9-774A-A1CA-780A5E8DB212}"/>
                    </a:ext>
                  </a:extLst>
                </p:cNvPr>
                <p:cNvSpPr/>
                <p:nvPr/>
              </p:nvSpPr>
              <p:spPr>
                <a:xfrm>
                  <a:off x="10107113" y="3427611"/>
                  <a:ext cx="567150" cy="539690"/>
                </a:xfrm>
                <a:prstGeom prst="cube">
                  <a:avLst/>
                </a:prstGeom>
                <a:solidFill>
                  <a:srgbClr val="FFC00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0B2049A-61EB-A34B-B6A1-2FF329CF19EE}"/>
                </a:ext>
              </a:extLst>
            </p:cNvPr>
            <p:cNvGrpSpPr/>
            <p:nvPr/>
          </p:nvGrpSpPr>
          <p:grpSpPr>
            <a:xfrm>
              <a:off x="7910119" y="3440434"/>
              <a:ext cx="1417894" cy="540945"/>
              <a:chOff x="7910119" y="3440434"/>
              <a:chExt cx="1417894" cy="540945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65363B4-3D20-AC47-B0D4-54A9FA961AAF}"/>
                  </a:ext>
                </a:extLst>
              </p:cNvPr>
              <p:cNvGrpSpPr/>
              <p:nvPr/>
            </p:nvGrpSpPr>
            <p:grpSpPr>
              <a:xfrm>
                <a:off x="7910119" y="3440434"/>
                <a:ext cx="989407" cy="539693"/>
                <a:chOff x="1852319" y="2758033"/>
                <a:chExt cx="1426690" cy="616229"/>
              </a:xfrm>
              <a:solidFill>
                <a:srgbClr val="FFC000"/>
              </a:solidFill>
            </p:grpSpPr>
            <p:sp>
              <p:nvSpPr>
                <p:cNvPr id="60" name="정육면체 59">
                  <a:extLst>
                    <a:ext uri="{FF2B5EF4-FFF2-40B4-BE49-F238E27FC236}">
                      <a16:creationId xmlns:a16="http://schemas.microsoft.com/office/drawing/2014/main" id="{DC6C2E74-5887-7C46-84D1-40EF9BDA37DE}"/>
                    </a:ext>
                  </a:extLst>
                </p:cNvPr>
                <p:cNvSpPr/>
                <p:nvPr/>
              </p:nvSpPr>
              <p:spPr>
                <a:xfrm>
                  <a:off x="1852319" y="2758036"/>
                  <a:ext cx="817809" cy="616226"/>
                </a:xfrm>
                <a:prstGeom prst="cube">
                  <a:avLst/>
                </a:prstGeom>
                <a:solidFill>
                  <a:srgbClr val="92D05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0A5F771F-44EC-3945-8225-12F5DC6A8E1B}"/>
                    </a:ext>
                  </a:extLst>
                </p:cNvPr>
                <p:cNvSpPr/>
                <p:nvPr/>
              </p:nvSpPr>
              <p:spPr>
                <a:xfrm>
                  <a:off x="2461199" y="2758033"/>
                  <a:ext cx="817810" cy="616226"/>
                </a:xfrm>
                <a:prstGeom prst="cube">
                  <a:avLst/>
                </a:prstGeom>
                <a:solidFill>
                  <a:srgbClr val="92D050"/>
                </a:solidFill>
                <a:ln w="19050">
                  <a:solidFill>
                    <a:srgbClr val="3D1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b="1" dirty="0">
                    <a:solidFill>
                      <a:srgbClr val="3D1F0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83D8C293-7BEE-6A44-BE3C-596248F12C67}"/>
                  </a:ext>
                </a:extLst>
              </p:cNvPr>
              <p:cNvSpPr/>
              <p:nvPr/>
            </p:nvSpPr>
            <p:spPr>
              <a:xfrm>
                <a:off x="8768859" y="3449298"/>
                <a:ext cx="559154" cy="532081"/>
              </a:xfrm>
              <a:prstGeom prst="cube">
                <a:avLst/>
              </a:prstGeom>
              <a:solidFill>
                <a:srgbClr val="92D050"/>
              </a:solidFill>
              <a:ln w="19050">
                <a:solidFill>
                  <a:srgbClr val="3D1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>
                  <a:solidFill>
                    <a:srgbClr val="3D1F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56A50A3-55A3-F84C-90B7-CD28E06736AB}"/>
                </a:ext>
              </a:extLst>
            </p:cNvPr>
            <p:cNvCxnSpPr>
              <a:cxnSpLocks/>
            </p:cNvCxnSpPr>
            <p:nvPr/>
          </p:nvCxnSpPr>
          <p:spPr>
            <a:xfrm>
              <a:off x="9332259" y="3619109"/>
              <a:ext cx="37694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[E] 13">
              <a:extLst>
                <a:ext uri="{FF2B5EF4-FFF2-40B4-BE49-F238E27FC236}">
                  <a16:creationId xmlns:a16="http://schemas.microsoft.com/office/drawing/2014/main" id="{E954D293-9954-2D4E-B2FD-4EC50667C632}"/>
                </a:ext>
              </a:extLst>
            </p:cNvPr>
            <p:cNvCxnSpPr>
              <a:cxnSpLocks/>
            </p:cNvCxnSpPr>
            <p:nvPr/>
          </p:nvCxnSpPr>
          <p:spPr>
            <a:xfrm>
              <a:off x="9704205" y="3933104"/>
              <a:ext cx="439181" cy="329739"/>
            </a:xfrm>
            <a:prstGeom prst="bentConnector3">
              <a:avLst>
                <a:gd name="adj1" fmla="val -35596"/>
              </a:avLst>
            </a:prstGeom>
            <a:ln w="28575">
              <a:solidFill>
                <a:srgbClr val="3D1F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908173-4B2F-E645-AFE7-7CB471980997}"/>
                </a:ext>
              </a:extLst>
            </p:cNvPr>
            <p:cNvSpPr txBox="1"/>
            <p:nvPr/>
          </p:nvSpPr>
          <p:spPr>
            <a:xfrm>
              <a:off x="10183153" y="4017963"/>
              <a:ext cx="7929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NULL</a:t>
              </a:r>
              <a:endParaRPr kumimoji="1"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E22B976-5794-D44B-8400-FF0B9705B20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313209" y="3771509"/>
              <a:ext cx="37694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곱하기 69">
              <a:extLst>
                <a:ext uri="{FF2B5EF4-FFF2-40B4-BE49-F238E27FC236}">
                  <a16:creationId xmlns:a16="http://schemas.microsoft.com/office/drawing/2014/main" id="{5B04AC1B-7358-2E4A-8792-DB51B7970C63}"/>
                </a:ext>
              </a:extLst>
            </p:cNvPr>
            <p:cNvSpPr/>
            <p:nvPr/>
          </p:nvSpPr>
          <p:spPr>
            <a:xfrm>
              <a:off x="9377195" y="3609585"/>
              <a:ext cx="277827" cy="32176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716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1523968" y="793418"/>
            <a:ext cx="819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양방향 리스트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(Doubly Linked Lists)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234839-8863-1642-9233-D9794060F712}"/>
              </a:ext>
            </a:extLst>
          </p:cNvPr>
          <p:cNvSpPr/>
          <p:nvPr/>
        </p:nvSpPr>
        <p:spPr>
          <a:xfrm>
            <a:off x="1670227" y="1561030"/>
            <a:ext cx="8794865" cy="4216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kumimoji="1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CBED7-5EDD-004A-953B-B4F255332785}"/>
              </a:ext>
            </a:extLst>
          </p:cNvPr>
          <p:cNvSpPr txBox="1"/>
          <p:nvPr/>
        </p:nvSpPr>
        <p:spPr>
          <a:xfrm>
            <a:off x="3950652" y="4504211"/>
            <a:ext cx="420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삭제할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오른쪽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 = 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삭제할 노드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왼쪽</a:t>
            </a:r>
            <a:r>
              <a:rPr lang="en-US" altLang="ko-KR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FA4F5C-9D2D-9D4D-90CB-F5C438E0F2AE}"/>
              </a:ext>
            </a:extLst>
          </p:cNvPr>
          <p:cNvSpPr txBox="1"/>
          <p:nvPr/>
        </p:nvSpPr>
        <p:spPr>
          <a:xfrm>
            <a:off x="4403616" y="1944556"/>
            <a:ext cx="332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중간 노드 삭제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B0B04F-1812-C54D-B39F-C0C797D4FDA1}"/>
              </a:ext>
            </a:extLst>
          </p:cNvPr>
          <p:cNvSpPr txBox="1"/>
          <p:nvPr/>
        </p:nvSpPr>
        <p:spPr>
          <a:xfrm>
            <a:off x="3076447" y="2963295"/>
            <a:ext cx="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DF950C-B3B5-9F4D-8E6F-FD9364AF79A0}"/>
              </a:ext>
            </a:extLst>
          </p:cNvPr>
          <p:cNvSpPr txBox="1"/>
          <p:nvPr/>
        </p:nvSpPr>
        <p:spPr>
          <a:xfrm>
            <a:off x="8282373" y="2934812"/>
            <a:ext cx="68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P+1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2BB4D5-6679-EE49-B828-4E81EAE51644}"/>
              </a:ext>
            </a:extLst>
          </p:cNvPr>
          <p:cNvGrpSpPr/>
          <p:nvPr/>
        </p:nvGrpSpPr>
        <p:grpSpPr>
          <a:xfrm>
            <a:off x="4616820" y="3029074"/>
            <a:ext cx="2482627" cy="535566"/>
            <a:chOff x="4685968" y="3054219"/>
            <a:chExt cx="2482627" cy="535566"/>
          </a:xfrm>
        </p:grpSpPr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00FA9E7A-CD81-5542-BD5A-409B0529EA07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92" y="3054219"/>
              <a:ext cx="0" cy="410399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80912297-369A-D44E-8A9F-2BC6CFCA5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146" y="3061563"/>
              <a:ext cx="0" cy="528222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86935E7-E606-6349-9140-44A405D2279A}"/>
                </a:ext>
              </a:extLst>
            </p:cNvPr>
            <p:cNvCxnSpPr>
              <a:cxnSpLocks/>
            </p:cNvCxnSpPr>
            <p:nvPr/>
          </p:nvCxnSpPr>
          <p:spPr>
            <a:xfrm>
              <a:off x="4685968" y="3070516"/>
              <a:ext cx="2095200" cy="0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2A2FAAF-B525-614D-9A8D-2DE3F64EB20F}"/>
                </a:ext>
              </a:extLst>
            </p:cNvPr>
            <p:cNvCxnSpPr/>
            <p:nvPr/>
          </p:nvCxnSpPr>
          <p:spPr>
            <a:xfrm>
              <a:off x="6756400" y="3469336"/>
              <a:ext cx="41219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0244FC-CEDC-9C46-8294-716D3FA9ADBD}"/>
              </a:ext>
            </a:extLst>
          </p:cNvPr>
          <p:cNvGrpSpPr/>
          <p:nvPr/>
        </p:nvGrpSpPr>
        <p:grpSpPr>
          <a:xfrm>
            <a:off x="3040595" y="3311061"/>
            <a:ext cx="1399367" cy="539691"/>
            <a:chOff x="3049473" y="3302183"/>
            <a:chExt cx="1399367" cy="539691"/>
          </a:xfrm>
        </p:grpSpPr>
        <p:sp>
          <p:nvSpPr>
            <p:cNvPr id="51" name="정육면체 50">
              <a:extLst>
                <a:ext uri="{FF2B5EF4-FFF2-40B4-BE49-F238E27FC236}">
                  <a16:creationId xmlns:a16="http://schemas.microsoft.com/office/drawing/2014/main" id="{3DE6989B-2DEC-1347-B485-3896CAAB59DE}"/>
                </a:ext>
              </a:extLst>
            </p:cNvPr>
            <p:cNvSpPr/>
            <p:nvPr/>
          </p:nvSpPr>
          <p:spPr>
            <a:xfrm>
              <a:off x="3049473" y="3302183"/>
              <a:ext cx="544310" cy="537888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AA3A904F-190B-C948-A98D-EF5130D1F03F}"/>
                </a:ext>
              </a:extLst>
            </p:cNvPr>
            <p:cNvSpPr/>
            <p:nvPr/>
          </p:nvSpPr>
          <p:spPr>
            <a:xfrm>
              <a:off x="3447788" y="3302183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정육면체 27">
              <a:extLst>
                <a:ext uri="{FF2B5EF4-FFF2-40B4-BE49-F238E27FC236}">
                  <a16:creationId xmlns:a16="http://schemas.microsoft.com/office/drawing/2014/main" id="{C99B6360-6E25-FB45-B33E-EDCAA7FABD57}"/>
                </a:ext>
              </a:extLst>
            </p:cNvPr>
            <p:cNvSpPr/>
            <p:nvPr/>
          </p:nvSpPr>
          <p:spPr>
            <a:xfrm>
              <a:off x="3881690" y="3302183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242BDF-691F-B842-B31D-F6940C0E13F4}"/>
              </a:ext>
            </a:extLst>
          </p:cNvPr>
          <p:cNvGrpSpPr/>
          <p:nvPr/>
        </p:nvGrpSpPr>
        <p:grpSpPr>
          <a:xfrm>
            <a:off x="5109286" y="3254931"/>
            <a:ext cx="1403858" cy="542808"/>
            <a:chOff x="5388358" y="3302754"/>
            <a:chExt cx="1403858" cy="542808"/>
          </a:xfrm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07D4FB19-D416-FE47-A0AC-E761AA791710}"/>
                </a:ext>
              </a:extLst>
            </p:cNvPr>
            <p:cNvSpPr/>
            <p:nvPr/>
          </p:nvSpPr>
          <p:spPr>
            <a:xfrm>
              <a:off x="5388358" y="3305871"/>
              <a:ext cx="567150" cy="539691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87F09102-071A-FF48-9531-3C0DF9483644}"/>
                </a:ext>
              </a:extLst>
            </p:cNvPr>
            <p:cNvSpPr/>
            <p:nvPr/>
          </p:nvSpPr>
          <p:spPr>
            <a:xfrm>
              <a:off x="5813815" y="3305871"/>
              <a:ext cx="567149" cy="539691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231FC53C-138E-4B4D-8157-710D2233123B}"/>
                </a:ext>
              </a:extLst>
            </p:cNvPr>
            <p:cNvSpPr/>
            <p:nvPr/>
          </p:nvSpPr>
          <p:spPr>
            <a:xfrm>
              <a:off x="6235971" y="3302754"/>
              <a:ext cx="556245" cy="542806"/>
            </a:xfrm>
            <a:prstGeom prst="cub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2A04F1-0914-5844-9FC9-CE621C9AD9EB}"/>
              </a:ext>
            </a:extLst>
          </p:cNvPr>
          <p:cNvGrpSpPr/>
          <p:nvPr/>
        </p:nvGrpSpPr>
        <p:grpSpPr>
          <a:xfrm>
            <a:off x="7110664" y="3278091"/>
            <a:ext cx="1438422" cy="539693"/>
            <a:chOff x="7168595" y="3305870"/>
            <a:chExt cx="1438422" cy="539693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8DCEA1F-83E8-9A40-9195-16FE31A8C688}"/>
                </a:ext>
              </a:extLst>
            </p:cNvPr>
            <p:cNvSpPr/>
            <p:nvPr/>
          </p:nvSpPr>
          <p:spPr>
            <a:xfrm>
              <a:off x="7168595" y="3305872"/>
              <a:ext cx="567149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605F3BB9-D165-E348-A881-5225983C57EE}"/>
                </a:ext>
              </a:extLst>
            </p:cNvPr>
            <p:cNvSpPr/>
            <p:nvPr/>
          </p:nvSpPr>
          <p:spPr>
            <a:xfrm>
              <a:off x="7603215" y="3305871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A1179990-258E-7746-92C7-A1F9D66FBAA8}"/>
                </a:ext>
              </a:extLst>
            </p:cNvPr>
            <p:cNvSpPr/>
            <p:nvPr/>
          </p:nvSpPr>
          <p:spPr>
            <a:xfrm>
              <a:off x="8039867" y="3305870"/>
              <a:ext cx="567150" cy="539691"/>
            </a:xfrm>
            <a:prstGeom prst="cube">
              <a:avLst/>
            </a:prstGeom>
            <a:solidFill>
              <a:srgbClr val="FFC000"/>
            </a:solidFill>
            <a:ln w="19050">
              <a:solidFill>
                <a:srgbClr val="3D1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b="1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901AAA-5808-7940-A818-D7CB6C2F278D}"/>
              </a:ext>
            </a:extLst>
          </p:cNvPr>
          <p:cNvCxnSpPr>
            <a:cxnSpLocks/>
          </p:cNvCxnSpPr>
          <p:nvPr/>
        </p:nvCxnSpPr>
        <p:spPr>
          <a:xfrm>
            <a:off x="6261236" y="3560804"/>
            <a:ext cx="980140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989C310-4E15-B944-841F-4F58C88E7AB3}"/>
              </a:ext>
            </a:extLst>
          </p:cNvPr>
          <p:cNvCxnSpPr/>
          <p:nvPr/>
        </p:nvCxnSpPr>
        <p:spPr>
          <a:xfrm>
            <a:off x="4133835" y="3569117"/>
            <a:ext cx="1104266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62094D2-F5C6-6641-BB66-D73E7AA17428}"/>
              </a:ext>
            </a:extLst>
          </p:cNvPr>
          <p:cNvCxnSpPr>
            <a:cxnSpLocks/>
          </p:cNvCxnSpPr>
          <p:nvPr/>
        </p:nvCxnSpPr>
        <p:spPr>
          <a:xfrm rot="10800000">
            <a:off x="4091029" y="3700969"/>
            <a:ext cx="1104266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246B088-18DD-C148-99B3-7413509334B2}"/>
              </a:ext>
            </a:extLst>
          </p:cNvPr>
          <p:cNvCxnSpPr>
            <a:cxnSpLocks/>
          </p:cNvCxnSpPr>
          <p:nvPr/>
        </p:nvCxnSpPr>
        <p:spPr>
          <a:xfrm rot="10800000">
            <a:off x="6229885" y="3706365"/>
            <a:ext cx="980140" cy="0"/>
          </a:xfrm>
          <a:prstGeom prst="straightConnector1">
            <a:avLst/>
          </a:prstGeom>
          <a:ln w="28575">
            <a:solidFill>
              <a:srgbClr val="3D1F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곱하기 39">
            <a:extLst>
              <a:ext uri="{FF2B5EF4-FFF2-40B4-BE49-F238E27FC236}">
                <a16:creationId xmlns:a16="http://schemas.microsoft.com/office/drawing/2014/main" id="{08F64EAF-0CFB-E64F-A53A-A2030ECA9B1F}"/>
              </a:ext>
            </a:extLst>
          </p:cNvPr>
          <p:cNvSpPr/>
          <p:nvPr/>
        </p:nvSpPr>
        <p:spPr>
          <a:xfrm>
            <a:off x="4685969" y="3391246"/>
            <a:ext cx="290408" cy="32594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곱하기 41">
            <a:extLst>
              <a:ext uri="{FF2B5EF4-FFF2-40B4-BE49-F238E27FC236}">
                <a16:creationId xmlns:a16="http://schemas.microsoft.com/office/drawing/2014/main" id="{FB20B114-C2FC-5E4D-8FC4-CC7007846ADB}"/>
              </a:ext>
            </a:extLst>
          </p:cNvPr>
          <p:cNvSpPr/>
          <p:nvPr/>
        </p:nvSpPr>
        <p:spPr>
          <a:xfrm>
            <a:off x="6473929" y="3537998"/>
            <a:ext cx="290408" cy="32594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D3B23A2-CDBA-DF4E-8395-D4D11C6238D7}"/>
              </a:ext>
            </a:extLst>
          </p:cNvPr>
          <p:cNvGrpSpPr/>
          <p:nvPr/>
        </p:nvGrpSpPr>
        <p:grpSpPr>
          <a:xfrm rot="10800000">
            <a:off x="4329694" y="3701211"/>
            <a:ext cx="2482627" cy="535566"/>
            <a:chOff x="4685968" y="3054219"/>
            <a:chExt cx="2482627" cy="535566"/>
          </a:xfrm>
        </p:grpSpPr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65A8705E-3FDB-7C4D-8ADF-790CD19038B6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92" y="3054219"/>
              <a:ext cx="0" cy="410399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A1855158-9AB4-0348-98C0-94E9BC18D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5146" y="3061563"/>
              <a:ext cx="0" cy="528222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F28A5211-5CFD-2045-BD9E-14BB2D8A7177}"/>
                </a:ext>
              </a:extLst>
            </p:cNvPr>
            <p:cNvCxnSpPr>
              <a:cxnSpLocks/>
            </p:cNvCxnSpPr>
            <p:nvPr/>
          </p:nvCxnSpPr>
          <p:spPr>
            <a:xfrm>
              <a:off x="4685968" y="3070516"/>
              <a:ext cx="2095200" cy="0"/>
            </a:xfrm>
            <a:prstGeom prst="line">
              <a:avLst/>
            </a:prstGeom>
            <a:ln w="28575">
              <a:solidFill>
                <a:srgbClr val="3D1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B891312-8B8A-5D4E-AB2B-2AC18C504061}"/>
                </a:ext>
              </a:extLst>
            </p:cNvPr>
            <p:cNvCxnSpPr/>
            <p:nvPr/>
          </p:nvCxnSpPr>
          <p:spPr>
            <a:xfrm>
              <a:off x="6756400" y="3469336"/>
              <a:ext cx="412195" cy="0"/>
            </a:xfrm>
            <a:prstGeom prst="straightConnector1">
              <a:avLst/>
            </a:prstGeom>
            <a:ln w="28575">
              <a:solidFill>
                <a:srgbClr val="3D1F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4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51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13" y="1960067"/>
            <a:ext cx="4580131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13" y="2972828"/>
            <a:ext cx="6113187" cy="149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213" y="5313071"/>
            <a:ext cx="6855418" cy="4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290781" y="825239"/>
            <a:ext cx="249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Wikipedia</a:t>
            </a:r>
            <a:endParaRPr lang="ko-KR" altLang="en-US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290783" y="1960067"/>
            <a:ext cx="19190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Linked list</a:t>
            </a:r>
            <a:endParaRPr lang="ko-KR" altLang="en-US" sz="2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290782" y="3628522"/>
            <a:ext cx="19190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Linked list</a:t>
            </a:r>
            <a:endParaRPr lang="ko-KR" altLang="en-US" sz="2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A3140B-54A6-F14D-AF60-C3C61064CD21}"/>
              </a:ext>
            </a:extLst>
          </p:cNvPr>
          <p:cNvSpPr txBox="1"/>
          <p:nvPr/>
        </p:nvSpPr>
        <p:spPr>
          <a:xfrm>
            <a:off x="290781" y="5317128"/>
            <a:ext cx="3153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doubly linked list</a:t>
            </a:r>
            <a:endParaRPr lang="ko-KR" altLang="en-US" sz="2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1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889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31548" y="2586461"/>
            <a:ext cx="8317749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완벽한 코드는</a:t>
            </a:r>
            <a:endParaRPr lang="en-US" altLang="ko-KR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구글에서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Linked List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</a:t>
            </a: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24CC25A-2680-958F-586D-F65EB4F23D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187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57104" y="3086598"/>
            <a:ext cx="58666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링크드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 리스트 구현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빠른대학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893FCC1B-F4C0-5DAB-2929-72102678ED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291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0507" y="2586461"/>
            <a:ext cx="879983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Linked List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구현하고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상세히 주석을 단 다음 이를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손코딩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해오세요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00D9FF42-A6F0-CD03-849E-F2340DA4EA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2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5933" y="2586461"/>
            <a:ext cx="10148979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따라서 자료구조는 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언어마다 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철학에 따라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다릅니다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B192E86-DEF5-3940-C17C-9BD731821F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957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5524" y="2959640"/>
            <a:ext cx="45497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스택과 큐 </a:t>
            </a:r>
            <a:r>
              <a:rPr lang="ko-KR" altLang="en-US" sz="40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문제</a:t>
            </a:r>
            <a:r>
              <a:rPr lang="ko-KR" altLang="en-US" sz="40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40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000FB39B-0DC8-3A63-0A07-54DC03986B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991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400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Q.</a:t>
            </a:r>
            <a:endParaRPr lang="ko-KR" altLang="en-US" sz="8800" dirty="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거꾸로 읽어도 내용이 같은 낱말이나 문장을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(Palindrome)'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이라고 합니다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문장이 주어졌을 때 이 문장이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회문인지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아닌지 판단하는 프로그램을 만들어주세요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-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특수문자와 제외하고 대소문자는 구분하지 않습니다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(Hint. </a:t>
            </a:r>
            <a:r>
              <a:rPr lang="ko-KR" altLang="en-US" sz="1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큐와 스택을 이용하세요</a:t>
            </a:r>
            <a:r>
              <a:rPr lang="en-US" altLang="ko-KR" sz="1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40691"/>
              </p:ext>
            </p:extLst>
          </p:nvPr>
        </p:nvGraphicFramePr>
        <p:xfrm>
          <a:off x="3972799" y="3114047"/>
          <a:ext cx="4246402" cy="2125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201">
                  <a:extLst>
                    <a:ext uri="{9D8B030D-6E8A-4147-A177-3AD203B41FA5}">
                      <a16:colId xmlns:a16="http://schemas.microsoft.com/office/drawing/2014/main" val="3961862753"/>
                    </a:ext>
                  </a:extLst>
                </a:gridCol>
                <a:gridCol w="2123201">
                  <a:extLst>
                    <a:ext uri="{9D8B030D-6E8A-4147-A177-3AD203B41FA5}">
                      <a16:colId xmlns:a16="http://schemas.microsoft.com/office/drawing/2014/main" val="3077752314"/>
                    </a:ext>
                  </a:extLst>
                </a:gridCol>
              </a:tblGrid>
              <a:tr h="53695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회문 예시</a:t>
                      </a:r>
                    </a:p>
                  </a:txBody>
                  <a:tcPr>
                    <a:solidFill>
                      <a:srgbClr val="3D1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08757"/>
                  </a:ext>
                </a:extLst>
              </a:tr>
              <a:tr h="5294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기러기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mom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698918"/>
                  </a:ext>
                </a:extLst>
              </a:tr>
              <a:tr h="5294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일요일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kayak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78633"/>
                  </a:ext>
                </a:extLst>
              </a:tr>
              <a:tr h="5294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다가가다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racecar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26222"/>
                  </a:ext>
                </a:extLst>
              </a:tr>
            </a:tbl>
          </a:graphicData>
        </a:graphic>
      </p:graphicFrame>
      <p:sp>
        <p:nvSpPr>
          <p:cNvPr id="7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8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Google Shape;89;p1">
            <a:extLst>
              <a:ext uri="{FF2B5EF4-FFF2-40B4-BE49-F238E27FC236}">
                <a16:creationId xmlns:a16="http://schemas.microsoft.com/office/drawing/2014/main" id="{96D30DED-4DED-250C-DA24-14171A6AD8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546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99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880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큐는 먼저 들어간 자료가 </a:t>
            </a:r>
            <a:r>
              <a:rPr lang="ko-KR" altLang="en-US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먼저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스택은 먼저 들어간 자료가 </a:t>
            </a:r>
            <a:r>
              <a:rPr lang="ko-KR" altLang="en-US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나중에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큐에서 꺼낸 문자들이 스택에서 꺼낸 문자들과 모두 같다면 그 문장은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회문입니다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57FB-F649-B098-9C26-B2DB4EE5D830}"/>
              </a:ext>
            </a:extLst>
          </p:cNvPr>
          <p:cNvSpPr txBox="1"/>
          <p:nvPr/>
        </p:nvSpPr>
        <p:spPr>
          <a:xfrm>
            <a:off x="2951642" y="2165528"/>
            <a:ext cx="41695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[]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[]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isalpha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.append(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.lower())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.append(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.lower())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실제로는 절반만 순회해도 됩니다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   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!=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False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3E63299D-5796-8E02-DA81-3A9C6840CE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86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99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880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뒤에서 배울 재귀함수를 사용해보았습니다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 있는 풀이와 비교해보세요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57FB-F649-B098-9C26-B2DB4EE5D830}"/>
              </a:ext>
            </a:extLst>
          </p:cNvPr>
          <p:cNvSpPr txBox="1"/>
          <p:nvPr/>
        </p:nvSpPr>
        <p:spPr>
          <a:xfrm>
            <a:off x="2938169" y="1442253"/>
            <a:ext cx="55310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s: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-&gt;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s.lower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#re.sub(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바꿀문자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대상문자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re.sub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'[0-9 ]'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&gt;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!=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False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))</a:t>
            </a:r>
          </a:p>
        </p:txBody>
      </p:sp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9D095DC-9AD4-64BB-D5A7-07BF5CAFD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A81364-9AAC-08D4-5CB6-F373A49523F6}"/>
              </a:ext>
            </a:extLst>
          </p:cNvPr>
          <p:cNvSpPr txBox="1"/>
          <p:nvPr/>
        </p:nvSpPr>
        <p:spPr>
          <a:xfrm>
            <a:off x="6737769" y="1442253"/>
            <a:ext cx="4747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3.5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추가된 타입 힌트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여기에만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추가하였습니다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곳에서 사용하고 있으니 참고로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알아두세요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1C23F18-0D61-B5B9-EBCB-4DDC2A6D1E38}"/>
              </a:ext>
            </a:extLst>
          </p:cNvPr>
          <p:cNvCxnSpPr>
            <a:cxnSpLocks/>
          </p:cNvCxnSpPr>
          <p:nvPr/>
        </p:nvCxnSpPr>
        <p:spPr>
          <a:xfrm flipH="1">
            <a:off x="6090423" y="1697583"/>
            <a:ext cx="647346" cy="36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05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99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880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데코레이터를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사용해보았습니다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57FB-F649-B098-9C26-B2DB4EE5D830}"/>
              </a:ext>
            </a:extLst>
          </p:cNvPr>
          <p:cNvSpPr txBox="1"/>
          <p:nvPr/>
        </p:nvSpPr>
        <p:spPr>
          <a:xfrm>
            <a:off x="2938169" y="1442253"/>
            <a:ext cx="5531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re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wrapper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s.lower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#re.sub(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표현식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바꿀문자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대상문자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re.sub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'[0-9 ]'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f(s)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wrapper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@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불필요문자제거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&gt;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 !=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문자열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.pop():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  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False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39DB8-4357-BA63-0F8E-DC3CCFF72747}"/>
              </a:ext>
            </a:extLst>
          </p:cNvPr>
          <p:cNvSpPr txBox="1"/>
          <p:nvPr/>
        </p:nvSpPr>
        <p:spPr>
          <a:xfrm>
            <a:off x="7732203" y="1703863"/>
            <a:ext cx="3093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helleh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'hel11233le99h'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Google Shape;89;p1">
            <a:extLst>
              <a:ext uri="{FF2B5EF4-FFF2-40B4-BE49-F238E27FC236}">
                <a16:creationId xmlns:a16="http://schemas.microsoft.com/office/drawing/2014/main" id="{206494C2-AF88-BACB-4C49-233055F90A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856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436914" y="718978"/>
            <a:ext cx="11993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3D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A.</a:t>
            </a:r>
            <a:endParaRPr lang="ko-KR" altLang="en-US" sz="8800">
              <a:solidFill>
                <a:srgbClr val="3D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2938169" y="887350"/>
            <a:ext cx="7599201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정규표현식과 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슬라이싱을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활용해보았습니다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간결하면서도 빠릅니다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슬라이싱은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구현되어 있어 일반 순회보다 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2~3</a:t>
            </a:r>
            <a:r>
              <a:rPr lang="ko-KR" altLang="en-US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 속도가 빠릅니다</a:t>
            </a:r>
            <a:r>
              <a:rPr lang="en-US" altLang="ko-KR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857FB-F649-B098-9C26-B2DB4EE5D830}"/>
              </a:ext>
            </a:extLst>
          </p:cNvPr>
          <p:cNvSpPr txBox="1"/>
          <p:nvPr/>
        </p:nvSpPr>
        <p:spPr>
          <a:xfrm>
            <a:off x="2938169" y="1956601"/>
            <a:ext cx="55310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re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s.lower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s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re.sub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'[^a-z]'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s == s[::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hel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!!!eh'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회문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'he123123lleh'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13" name="Google Shape;89;p1">
            <a:extLst>
              <a:ext uri="{FF2B5EF4-FFF2-40B4-BE49-F238E27FC236}">
                <a16:creationId xmlns:a16="http://schemas.microsoft.com/office/drawing/2014/main" id="{B3DC48A0-3CB0-9F1D-6BCA-2EC7F5236C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881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1544283" y="2170963"/>
            <a:ext cx="909228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구현된 라이브러리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(collections, </a:t>
            </a:r>
            <a:r>
              <a:rPr lang="en-US" altLang="ko-KR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itertools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*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유튜브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제주코딩베이스캠프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유튜브 채널 확인</a:t>
            </a:r>
            <a:endParaRPr lang="en-US" altLang="ko-KR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*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블로그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링크</a:t>
            </a:r>
            <a:endParaRPr lang="en-US" altLang="ko-KR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8492BF0E-9E0C-0934-982B-D0E84FD11B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526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1544283" y="3001960"/>
            <a:ext cx="90922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해시태이블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Python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에서는 </a:t>
            </a: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딕셔너리</a:t>
            </a:r>
            <a:endParaRPr lang="en-US" altLang="ko-KR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8492BF0E-9E0C-0934-982B-D0E84FD11B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13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1C3509-8275-DA49-AC52-F8D2463B3FB1}"/>
              </a:ext>
            </a:extLst>
          </p:cNvPr>
          <p:cNvSpPr txBox="1"/>
          <p:nvPr/>
        </p:nvSpPr>
        <p:spPr>
          <a:xfrm>
            <a:off x="1544283" y="3001960"/>
            <a:ext cx="90922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해시태이블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Python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에서는 </a:t>
            </a:r>
            <a:r>
              <a:rPr lang="ko-KR" altLang="en-US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딕셔너리</a:t>
            </a:r>
            <a:endParaRPr lang="en-US" altLang="ko-KR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9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8492BF0E-9E0C-0934-982B-D0E84FD11B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452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31548" y="2586461"/>
            <a:ext cx="8317749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완벽한 코드는</a:t>
            </a:r>
            <a:endParaRPr lang="en-US" altLang="ko-KR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구글에서 </a:t>
            </a:r>
            <a:r>
              <a:rPr lang="en-US" altLang="ko-KR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 </a:t>
            </a:r>
            <a:r>
              <a:rPr lang="en-US" altLang="ko-KR" sz="3600" b="1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hashtable</a:t>
            </a: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검색</a:t>
            </a: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24CC25A-2680-958F-586D-F65EB4F23D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0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26414" y="3429000"/>
            <a:ext cx="9528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자료구조는 왜 필요한가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34E6AF84-30C8-4106-A0F3-84DFA515C9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0641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57104" y="3086598"/>
            <a:ext cx="58666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해시테이블 구현</a:t>
            </a:r>
            <a:endParaRPr lang="ko-KR" altLang="en-US" sz="3600" b="1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893FCC1B-F4C0-5DAB-2929-72102678ED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6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3441" y="2170963"/>
            <a:ext cx="1009396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개발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기존의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자료형의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효율적 사용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대용량 </a:t>
            </a:r>
            <a:r>
              <a:rPr lang="ko-KR" altLang="en-US" sz="3600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자료형의</a:t>
            </a: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효율적 관리</a:t>
            </a:r>
            <a:endParaRPr lang="en-US" altLang="ko-KR" sz="3600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9F262316-3B04-893B-B379-14E3BA33CB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2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57296" y="2586461"/>
            <a:ext cx="6266254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결국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문제를 해결하기 위해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592BA467-A4F8-B8AD-9EDD-F040672866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17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40842" y="2586461"/>
            <a:ext cx="829916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 자료구조는 어려울 것입니다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공감하기 힘들기 때문입니다</a:t>
            </a:r>
            <a:r>
              <a:rPr lang="en-US" altLang="ko-KR" sz="3600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" name="Google Shape;98;p2"/>
          <p:cNvSpPr/>
          <p:nvPr/>
        </p:nvSpPr>
        <p:spPr>
          <a:xfrm>
            <a:off x="-11152" y="-11151"/>
            <a:ext cx="12203151" cy="56147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</p:txBody>
      </p:sp>
      <p:sp>
        <p:nvSpPr>
          <p:cNvPr id="5" name="Google Shape;99;p2"/>
          <p:cNvSpPr txBox="1"/>
          <p:nvPr/>
        </p:nvSpPr>
        <p:spPr>
          <a:xfrm>
            <a:off x="334342" y="108003"/>
            <a:ext cx="45720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위니브와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함께하는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알고리즘</a:t>
            </a:r>
            <a:r>
              <a:rPr lang="en-US" sz="15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산책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0F14F065-DA4E-088A-E275-D0275D652A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2674" y="5243798"/>
            <a:ext cx="3426245" cy="1467470"/>
          </a:xfrm>
          <a:prstGeom prst="rect">
            <a:avLst/>
          </a:prstGeom>
          <a:solidFill>
            <a:srgbClr val="FAE19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58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1880</Words>
  <Application>Microsoft Office PowerPoint</Application>
  <PresentationFormat>와이드스크린</PresentationFormat>
  <Paragraphs>460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Tmon몬소리 Black</vt:lpstr>
      <vt:lpstr>나눔고딕 ExtraBold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jin</cp:lastModifiedBy>
  <cp:revision>133</cp:revision>
  <dcterms:created xsi:type="dcterms:W3CDTF">2018-06-23T10:54:06Z</dcterms:created>
  <dcterms:modified xsi:type="dcterms:W3CDTF">2022-07-14T23:53:09Z</dcterms:modified>
</cp:coreProperties>
</file>