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1"/>
  </p:notesMasterIdLst>
  <p:handoutMasterIdLst>
    <p:handoutMasterId r:id="rId22"/>
  </p:handoutMasterIdLst>
  <p:sldIdLst>
    <p:sldId id="314" r:id="rId5"/>
    <p:sldId id="327" r:id="rId6"/>
    <p:sldId id="315" r:id="rId7"/>
    <p:sldId id="326" r:id="rId8"/>
    <p:sldId id="328" r:id="rId9"/>
    <p:sldId id="316" r:id="rId10"/>
    <p:sldId id="317" r:id="rId11"/>
    <p:sldId id="318" r:id="rId12"/>
    <p:sldId id="319" r:id="rId13"/>
    <p:sldId id="320" r:id="rId14"/>
    <p:sldId id="321" r:id="rId15"/>
    <p:sldId id="322" r:id="rId16"/>
    <p:sldId id="323" r:id="rId17"/>
    <p:sldId id="324" r:id="rId18"/>
    <p:sldId id="325"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7804E-6A29-4031-9472-0487C4F8C588}" v="1" dt="2025-02-07T02:14:28.8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p:cViewPr>
        <p:scale>
          <a:sx n="66" d="100"/>
          <a:sy n="66" d="100"/>
        </p:scale>
        <p:origin x="1330" y="413"/>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ene angel sales" userId="d01a45b08b6ef202" providerId="LiveId" clId="{EAE7804E-6A29-4031-9472-0487C4F8C588}"/>
    <pc:docChg chg="custSel modSld">
      <pc:chgData name="kaylene angel sales" userId="d01a45b08b6ef202" providerId="LiveId" clId="{EAE7804E-6A29-4031-9472-0487C4F8C588}" dt="2025-02-07T02:16:04.279" v="35" actId="1076"/>
      <pc:docMkLst>
        <pc:docMk/>
      </pc:docMkLst>
      <pc:sldChg chg="addSp delSp modSp mod">
        <pc:chgData name="kaylene angel sales" userId="d01a45b08b6ef202" providerId="LiveId" clId="{EAE7804E-6A29-4031-9472-0487C4F8C588}" dt="2025-02-07T02:16:04.279" v="35" actId="1076"/>
        <pc:sldMkLst>
          <pc:docMk/>
          <pc:sldMk cId="4293742996" sldId="316"/>
        </pc:sldMkLst>
        <pc:spChg chg="mod">
          <ac:chgData name="kaylene angel sales" userId="d01a45b08b6ef202" providerId="LiveId" clId="{EAE7804E-6A29-4031-9472-0487C4F8C588}" dt="2025-02-07T02:14:19.334" v="26" actId="1076"/>
          <ac:spMkLst>
            <pc:docMk/>
            <pc:sldMk cId="4293742996" sldId="316"/>
            <ac:spMk id="4" creationId="{5F84B347-2481-7D06-34EE-7A704EE9B125}"/>
          </ac:spMkLst>
        </pc:spChg>
        <pc:spChg chg="add mod">
          <ac:chgData name="kaylene angel sales" userId="d01a45b08b6ef202" providerId="LiveId" clId="{EAE7804E-6A29-4031-9472-0487C4F8C588}" dt="2025-02-07T02:13:48.521" v="0" actId="21"/>
          <ac:spMkLst>
            <pc:docMk/>
            <pc:sldMk cId="4293742996" sldId="316"/>
            <ac:spMk id="6" creationId="{962A6150-9197-68E9-F216-30A34DA13671}"/>
          </ac:spMkLst>
        </pc:spChg>
        <pc:spChg chg="add mod">
          <ac:chgData name="kaylene angel sales" userId="d01a45b08b6ef202" providerId="LiveId" clId="{EAE7804E-6A29-4031-9472-0487C4F8C588}" dt="2025-02-07T02:16:04.279" v="35" actId="1076"/>
          <ac:spMkLst>
            <pc:docMk/>
            <pc:sldMk cId="4293742996" sldId="316"/>
            <ac:spMk id="7" creationId="{B7262225-4E41-219A-A170-090EEB24B4EC}"/>
          </ac:spMkLst>
        </pc:spChg>
        <pc:picChg chg="del">
          <ac:chgData name="kaylene angel sales" userId="d01a45b08b6ef202" providerId="LiveId" clId="{EAE7804E-6A29-4031-9472-0487C4F8C588}" dt="2025-02-07T02:13:48.521" v="0" actId="21"/>
          <ac:picMkLst>
            <pc:docMk/>
            <pc:sldMk cId="4293742996" sldId="316"/>
            <ac:picMk id="14" creationId="{F28819F3-7D3B-EB42-24FD-3C0BBC5963B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2/7/2025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258656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4110010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679238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226176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70403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48676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45339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486472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5159829" y="2667310"/>
            <a:ext cx="7832841" cy="1811383"/>
          </a:xfrm>
        </p:spPr>
        <p:txBody>
          <a:bodyPr>
            <a:normAutofit/>
          </a:bodyPr>
          <a:lstStyle/>
          <a:p>
            <a:r>
              <a:rPr lang="en-US" sz="5400" dirty="0">
                <a:latin typeface="Trebuchet MS" panose="020B0603020202020204" pitchFamily="34" charset="0"/>
              </a:rPr>
              <a:t>Smart queue management system</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Our competition</a:t>
            </a: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2022250"/>
            <a:ext cx="4992709" cy="3747180"/>
          </a:xfrm>
        </p:spPr>
        <p:txBody>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6284891" y="2022250"/>
            <a:ext cx="4992709" cy="3747180"/>
          </a:xfrm>
        </p:spPr>
        <p:txBody>
          <a:bodyPr/>
          <a:lstStyle/>
          <a:p>
            <a:r>
              <a:rPr lang="en-US" noProof="1"/>
              <a:t>Company A product is more expensive</a:t>
            </a:r>
          </a:p>
          <a:p>
            <a:r>
              <a:rPr lang="en-US" noProof="1"/>
              <a:t>Companies B &amp; C product is expensive and inconvenient to use</a:t>
            </a:r>
          </a:p>
          <a:p>
            <a:r>
              <a:rPr lang="en-US" noProof="1"/>
              <a:t>Companies D &amp; E product is affordable, but inconvenient to use</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30403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Product overview </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914399" y="2022250"/>
            <a:ext cx="3310129" cy="3747180"/>
          </a:xfrm>
        </p:spPr>
        <p:txBody>
          <a:bodyPr/>
          <a:lstStyle/>
          <a:p>
            <a:r>
              <a:rPr lang="en-US" dirty="0"/>
              <a:t>Unique</a:t>
            </a:r>
          </a:p>
          <a:p>
            <a:r>
              <a:rPr lang="en-US" dirty="0"/>
              <a:t>First to market</a:t>
            </a:r>
          </a:p>
          <a:p>
            <a:r>
              <a:rPr lang="en-US" dirty="0"/>
              <a:t>Tested</a:t>
            </a:r>
          </a:p>
          <a:p>
            <a:r>
              <a:rPr lang="en-US" dirty="0"/>
              <a:t>Authentic</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4602310" y="2018120"/>
            <a:ext cx="6751489" cy="3747180"/>
          </a:xfrm>
        </p:spPr>
        <p:txBody>
          <a:bodyPr/>
          <a:lstStyle/>
          <a:p>
            <a:r>
              <a:rPr lang="en-US" dirty="0"/>
              <a:t>Only product specifically dedicated to this niche market</a:t>
            </a:r>
          </a:p>
          <a:p>
            <a:r>
              <a:rPr lang="en-US" dirty="0"/>
              <a:t>First beautifully designed product that's both stylish and functional</a:t>
            </a:r>
          </a:p>
          <a:p>
            <a:r>
              <a:rPr lang="en-US" dirty="0"/>
              <a:t>Conducted testing with college students in the area</a:t>
            </a:r>
          </a:p>
          <a:p>
            <a:r>
              <a:rPr lang="en-US" dirty="0"/>
              <a:t>Designed with the help and input of experts in the field </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569699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916385" y="446313"/>
            <a:ext cx="5179615" cy="1448747"/>
          </a:xfrm>
        </p:spPr>
        <p:txBody>
          <a:bodyPr/>
          <a:lstStyle/>
          <a:p>
            <a:r>
              <a:rPr lang="en-US" dirty="0"/>
              <a:t>Growth strategy</a:t>
            </a:r>
          </a:p>
        </p:txBody>
      </p:sp>
      <p:sp>
        <p:nvSpPr>
          <p:cNvPr id="3" name="Content Placeholder 2">
            <a:extLst>
              <a:ext uri="{FF2B5EF4-FFF2-40B4-BE49-F238E27FC236}">
                <a16:creationId xmlns:a16="http://schemas.microsoft.com/office/drawing/2014/main" id="{05E26637-007F-EC9E-F644-AAFBA0900F3C}"/>
              </a:ext>
            </a:extLst>
          </p:cNvPr>
          <p:cNvSpPr>
            <a:spLocks noGrp="1"/>
          </p:cNvSpPr>
          <p:nvPr>
            <p:ph sz="quarter" idx="10"/>
          </p:nvPr>
        </p:nvSpPr>
        <p:spPr>
          <a:xfrm>
            <a:off x="914399" y="2022250"/>
            <a:ext cx="5181600" cy="3747180"/>
          </a:xfrm>
        </p:spPr>
        <p:txBody>
          <a:bodyPr/>
          <a:lstStyle/>
          <a:p>
            <a:r>
              <a:rPr lang="en-US" b="1" dirty="0"/>
              <a:t>Feb 20XX: </a:t>
            </a:r>
            <a:r>
              <a:rPr lang="en-US" dirty="0"/>
              <a:t>roll out product to high profile or top-level participants to help establish the product</a:t>
            </a:r>
          </a:p>
          <a:p>
            <a:r>
              <a:rPr lang="en-US" b="1" dirty="0"/>
              <a:t>May 20XX: </a:t>
            </a:r>
            <a:r>
              <a:rPr lang="en-US" dirty="0"/>
              <a:t>release the product to the public and monitor press release and social media accounts</a:t>
            </a:r>
          </a:p>
          <a:p>
            <a:r>
              <a:rPr lang="en-US" b="1" dirty="0"/>
              <a:t>Oct 20XX: </a:t>
            </a:r>
            <a:r>
              <a:rPr lang="en-US" dirty="0"/>
              <a:t>gather feedback and adjust product design as necessary</a:t>
            </a:r>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dirty="0"/>
          </a:p>
        </p:txBody>
      </p:sp>
      <p:pic>
        <p:nvPicPr>
          <p:cNvPr id="18" name="Picture Placeholder 17" descr="Two people looking at their phones">
            <a:extLst>
              <a:ext uri="{FF2B5EF4-FFF2-40B4-BE49-F238E27FC236}">
                <a16:creationId xmlns:a16="http://schemas.microsoft.com/office/drawing/2014/main" id="{1609D79A-E8EF-302E-E8CA-07C644CE0E0F}"/>
              </a:ext>
            </a:extLst>
          </p:cNvPr>
          <p:cNvPicPr>
            <a:picLocks noGrp="1" noChangeAspect="1"/>
          </p:cNvPicPr>
          <p:nvPr>
            <p:ph type="pic" sz="quarter" idx="11"/>
          </p:nvPr>
        </p:nvPicPr>
        <p:blipFill>
          <a:blip r:embed="rId3"/>
          <a:srcRect l="81" r="81"/>
          <a:stretch/>
        </p:blipFill>
        <p:spPr>
          <a:xfrm>
            <a:off x="6076950" y="0"/>
            <a:ext cx="6115050" cy="6868886"/>
          </a:xfrm>
        </p:spPr>
      </p:pic>
    </p:spTree>
    <p:extLst>
      <p:ext uri="{BB962C8B-B14F-4D97-AF65-F5344CB8AC3E}">
        <p14:creationId xmlns:p14="http://schemas.microsoft.com/office/powerpoint/2010/main" val="151744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399" y="365125"/>
            <a:ext cx="10363202" cy="1603462"/>
          </a:xfrm>
        </p:spPr>
        <p:txBody>
          <a:bodyPr/>
          <a:lstStyle/>
          <a:p>
            <a:r>
              <a:rPr lang="en-US" dirty="0"/>
              <a:t>Market overview</a:t>
            </a:r>
          </a:p>
        </p:txBody>
      </p:sp>
      <p:sp>
        <p:nvSpPr>
          <p:cNvPr id="3" name="Content Placeholder 2">
            <a:extLst>
              <a:ext uri="{FF2B5EF4-FFF2-40B4-BE49-F238E27FC236}">
                <a16:creationId xmlns:a16="http://schemas.microsoft.com/office/drawing/2014/main" id="{93C71586-1388-197C-1294-83D4DD85293E}"/>
              </a:ext>
            </a:extLst>
          </p:cNvPr>
          <p:cNvSpPr>
            <a:spLocks noGrp="1"/>
          </p:cNvSpPr>
          <p:nvPr>
            <p:ph sz="quarter" idx="10"/>
          </p:nvPr>
        </p:nvSpPr>
        <p:spPr>
          <a:xfrm>
            <a:off x="914399" y="2022250"/>
            <a:ext cx="3299013" cy="3914910"/>
          </a:xfrm>
        </p:spPr>
        <p:txBody>
          <a:bodyPr/>
          <a:lstStyle/>
          <a:p>
            <a:r>
              <a:rPr lang="en-US" dirty="0"/>
              <a:t>Opportunity to build</a:t>
            </a:r>
          </a:p>
          <a:p>
            <a:r>
              <a:rPr lang="en-US" dirty="0"/>
              <a:t>Fully inclusive market</a:t>
            </a:r>
          </a:p>
          <a:p>
            <a:r>
              <a:rPr lang="en-US" dirty="0"/>
              <a:t>Total addressable market</a:t>
            </a:r>
          </a:p>
          <a:p>
            <a:r>
              <a:rPr lang="en-US" noProof="1"/>
              <a:t>Freedom to invent</a:t>
            </a:r>
            <a:endParaRPr lang="en-US" dirty="0"/>
          </a:p>
          <a:p>
            <a:r>
              <a:rPr lang="en-US" noProof="1"/>
              <a:t>Selectively inclusive market</a:t>
            </a:r>
          </a:p>
          <a:p>
            <a:r>
              <a:rPr lang="en-US" noProof="1"/>
              <a:t>Serviceable available market</a:t>
            </a:r>
          </a:p>
        </p:txBody>
      </p:sp>
      <p:graphicFrame>
        <p:nvGraphicFramePr>
          <p:cNvPr id="6" name="Table 11">
            <a:extLst>
              <a:ext uri="{FF2B5EF4-FFF2-40B4-BE49-F238E27FC236}">
                <a16:creationId xmlns:a16="http://schemas.microsoft.com/office/drawing/2014/main" id="{2EE5D6E7-8306-54E8-220A-099D3B755FFE}"/>
              </a:ext>
            </a:extLst>
          </p:cNvPr>
          <p:cNvGraphicFramePr>
            <a:graphicFrameLocks noGrp="1"/>
          </p:cNvGraphicFramePr>
          <p:nvPr>
            <p:ph type="tbl" sz="quarter" idx="11"/>
            <p:extLst>
              <p:ext uri="{D42A27DB-BD31-4B8C-83A1-F6EECF244321}">
                <p14:modId xmlns:p14="http://schemas.microsoft.com/office/powerpoint/2010/main" val="2564561545"/>
              </p:ext>
            </p:extLst>
          </p:nvPr>
        </p:nvGraphicFramePr>
        <p:xfrm>
          <a:off x="4602163" y="2017713"/>
          <a:ext cx="6675294" cy="3925485"/>
        </p:xfrm>
        <a:graphic>
          <a:graphicData uri="http://schemas.openxmlformats.org/drawingml/2006/table">
            <a:tbl>
              <a:tblPr firstRow="1" bandRow="1">
                <a:tableStyleId>{5C22544A-7EE6-4342-B048-85BDC9FD1C3A}</a:tableStyleId>
              </a:tblPr>
              <a:tblGrid>
                <a:gridCol w="1085272">
                  <a:extLst>
                    <a:ext uri="{9D8B030D-6E8A-4147-A177-3AD203B41FA5}">
                      <a16:colId xmlns:a16="http://schemas.microsoft.com/office/drawing/2014/main" val="3233966979"/>
                    </a:ext>
                  </a:extLst>
                </a:gridCol>
                <a:gridCol w="1085272">
                  <a:extLst>
                    <a:ext uri="{9D8B030D-6E8A-4147-A177-3AD203B41FA5}">
                      <a16:colId xmlns:a16="http://schemas.microsoft.com/office/drawing/2014/main" val="1158840958"/>
                    </a:ext>
                  </a:extLst>
                </a:gridCol>
                <a:gridCol w="1085272">
                  <a:extLst>
                    <a:ext uri="{9D8B030D-6E8A-4147-A177-3AD203B41FA5}">
                      <a16:colId xmlns:a16="http://schemas.microsoft.com/office/drawing/2014/main" val="1014947327"/>
                    </a:ext>
                  </a:extLst>
                </a:gridCol>
                <a:gridCol w="1709739">
                  <a:extLst>
                    <a:ext uri="{9D8B030D-6E8A-4147-A177-3AD203B41FA5}">
                      <a16:colId xmlns:a16="http://schemas.microsoft.com/office/drawing/2014/main" val="2653728004"/>
                    </a:ext>
                  </a:extLst>
                </a:gridCol>
                <a:gridCol w="1709739">
                  <a:extLst>
                    <a:ext uri="{9D8B030D-6E8A-4147-A177-3AD203B41FA5}">
                      <a16:colId xmlns:a16="http://schemas.microsoft.com/office/drawing/2014/main" val="4218738779"/>
                    </a:ext>
                  </a:extLst>
                </a:gridCol>
              </a:tblGrid>
              <a:tr h="785097">
                <a:tc>
                  <a:txBody>
                    <a:bodyPr/>
                    <a:lstStyle/>
                    <a:p>
                      <a:pPr algn="l"/>
                      <a:endParaRPr lang="en-US" sz="1800" dirty="0">
                        <a:solidFill>
                          <a:schemeClr val="tx1"/>
                        </a:solidFill>
                      </a:endParaRPr>
                    </a:p>
                  </a:txBody>
                  <a:tcPr/>
                </a:tc>
                <a:tc>
                  <a:txBody>
                    <a:bodyPr/>
                    <a:lstStyle/>
                    <a:p>
                      <a:pPr algn="l"/>
                      <a:r>
                        <a:rPr lang="en-US" sz="1800" dirty="0">
                          <a:solidFill>
                            <a:schemeClr val="tx1"/>
                          </a:solidFill>
                        </a:rPr>
                        <a:t>Clients</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Orders</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Gross revenue</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Net revenue</a:t>
                      </a:r>
                      <a:endParaRPr lang="ru-RU" sz="1800" dirty="0">
                        <a:solidFill>
                          <a:schemeClr val="tx1"/>
                        </a:solidFill>
                      </a:endParaRPr>
                    </a:p>
                  </a:txBody>
                  <a:tcPr marL="95186" marR="95186" marT="47593" marB="47593" anchor="ctr"/>
                </a:tc>
                <a:extLst>
                  <a:ext uri="{0D108BD9-81ED-4DB2-BD59-A6C34878D82A}">
                    <a16:rowId xmlns:a16="http://schemas.microsoft.com/office/drawing/2014/main" val="3213590700"/>
                  </a:ext>
                </a:extLst>
              </a:tr>
              <a:tr h="785097">
                <a:tc>
                  <a:txBody>
                    <a:bodyPr/>
                    <a:lstStyle/>
                    <a:p>
                      <a:pPr algn="l"/>
                      <a:r>
                        <a:rPr lang="en-US" sz="1800" dirty="0">
                          <a:solidFill>
                            <a:schemeClr val="tx1"/>
                          </a:solidFill>
                        </a:rPr>
                        <a:t>20XX</a:t>
                      </a:r>
                      <a:endParaRPr lang="ru-RU" sz="1800" dirty="0">
                        <a:solidFill>
                          <a:schemeClr val="tx1"/>
                        </a:solidFill>
                      </a:endParaRPr>
                    </a:p>
                  </a:txBody>
                  <a:tcPr anchor="ctr"/>
                </a:tc>
                <a:tc>
                  <a:txBody>
                    <a:bodyPr/>
                    <a:lstStyle/>
                    <a:p>
                      <a:pPr algn="l"/>
                      <a:r>
                        <a:rPr lang="en-US" sz="1800" dirty="0">
                          <a:solidFill>
                            <a:schemeClr val="tx1"/>
                          </a:solidFill>
                        </a:rPr>
                        <a:t>10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1100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$10,000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$7,000</a:t>
                      </a:r>
                      <a:endParaRPr lang="ru-RU" sz="1800" dirty="0">
                        <a:solidFill>
                          <a:schemeClr val="tx1"/>
                        </a:solidFill>
                      </a:endParaRPr>
                    </a:p>
                  </a:txBody>
                  <a:tcPr marL="95186" marR="95186" marT="47593" marB="47593" anchor="ctr"/>
                </a:tc>
                <a:extLst>
                  <a:ext uri="{0D108BD9-81ED-4DB2-BD59-A6C34878D82A}">
                    <a16:rowId xmlns:a16="http://schemas.microsoft.com/office/drawing/2014/main" val="2830826746"/>
                  </a:ext>
                </a:extLst>
              </a:tr>
              <a:tr h="785097">
                <a:tc>
                  <a:txBody>
                    <a:bodyPr/>
                    <a:lstStyle/>
                    <a:p>
                      <a:pPr algn="l"/>
                      <a:r>
                        <a:rPr lang="en-US" sz="1800" dirty="0">
                          <a:solidFill>
                            <a:schemeClr val="tx1"/>
                          </a:solidFill>
                        </a:rPr>
                        <a:t>20XX</a:t>
                      </a:r>
                      <a:endParaRPr lang="ru-RU" sz="1800" dirty="0">
                        <a:solidFill>
                          <a:schemeClr val="tx1"/>
                        </a:solidFill>
                      </a:endParaRPr>
                    </a:p>
                  </a:txBody>
                  <a:tcPr anchor="ctr"/>
                </a:tc>
                <a:tc>
                  <a:txBody>
                    <a:bodyPr/>
                    <a:lstStyle/>
                    <a:p>
                      <a:pPr algn="l"/>
                      <a:r>
                        <a:rPr lang="en-US" sz="1800" dirty="0">
                          <a:solidFill>
                            <a:schemeClr val="tx1"/>
                          </a:solidFill>
                        </a:rPr>
                        <a:t>20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200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$20,000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$16,000</a:t>
                      </a:r>
                      <a:endParaRPr lang="ru-RU" sz="1800" dirty="0">
                        <a:solidFill>
                          <a:schemeClr val="tx1"/>
                        </a:solidFill>
                      </a:endParaRPr>
                    </a:p>
                  </a:txBody>
                  <a:tcPr marL="95186" marR="95186" marT="47593" marB="47593" anchor="ctr"/>
                </a:tc>
                <a:extLst>
                  <a:ext uri="{0D108BD9-81ED-4DB2-BD59-A6C34878D82A}">
                    <a16:rowId xmlns:a16="http://schemas.microsoft.com/office/drawing/2014/main" val="2517333721"/>
                  </a:ext>
                </a:extLst>
              </a:tr>
              <a:tr h="785097">
                <a:tc>
                  <a:txBody>
                    <a:bodyPr/>
                    <a:lstStyle/>
                    <a:p>
                      <a:pPr algn="l"/>
                      <a:r>
                        <a:rPr lang="en-US" sz="1800" dirty="0">
                          <a:solidFill>
                            <a:schemeClr val="tx1"/>
                          </a:solidFill>
                        </a:rPr>
                        <a:t>20XX</a:t>
                      </a:r>
                      <a:endParaRPr lang="ru-RU" sz="1800" dirty="0">
                        <a:solidFill>
                          <a:schemeClr val="tx1"/>
                        </a:solidFill>
                      </a:endParaRPr>
                    </a:p>
                  </a:txBody>
                  <a:tcPr anchor="ctr"/>
                </a:tc>
                <a:tc>
                  <a:txBody>
                    <a:bodyPr/>
                    <a:lstStyle/>
                    <a:p>
                      <a:pPr algn="l"/>
                      <a:r>
                        <a:rPr lang="en-US" sz="1800" dirty="0">
                          <a:solidFill>
                            <a:schemeClr val="tx1"/>
                          </a:solidFill>
                        </a:rPr>
                        <a:t>30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300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$30,000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$25,000</a:t>
                      </a:r>
                      <a:endParaRPr lang="ru-RU" sz="1800" dirty="0">
                        <a:solidFill>
                          <a:schemeClr val="tx1"/>
                        </a:solidFill>
                      </a:endParaRPr>
                    </a:p>
                  </a:txBody>
                  <a:tcPr marL="95186" marR="95186" marT="47593" marB="47593" anchor="ctr"/>
                </a:tc>
                <a:extLst>
                  <a:ext uri="{0D108BD9-81ED-4DB2-BD59-A6C34878D82A}">
                    <a16:rowId xmlns:a16="http://schemas.microsoft.com/office/drawing/2014/main" val="3321589815"/>
                  </a:ext>
                </a:extLst>
              </a:tr>
              <a:tr h="785097">
                <a:tc>
                  <a:txBody>
                    <a:bodyPr/>
                    <a:lstStyle/>
                    <a:p>
                      <a:pPr algn="l"/>
                      <a:r>
                        <a:rPr lang="en-US" sz="1800" dirty="0">
                          <a:solidFill>
                            <a:schemeClr val="tx1"/>
                          </a:solidFill>
                        </a:rPr>
                        <a:t>20XX</a:t>
                      </a:r>
                      <a:endParaRPr lang="ru-RU" sz="1800" dirty="0">
                        <a:solidFill>
                          <a:schemeClr val="tx1"/>
                        </a:solidFill>
                      </a:endParaRPr>
                    </a:p>
                  </a:txBody>
                  <a:tcPr anchor="ctr"/>
                </a:tc>
                <a:tc>
                  <a:txBody>
                    <a:bodyPr/>
                    <a:lstStyle/>
                    <a:p>
                      <a:pPr algn="l"/>
                      <a:r>
                        <a:rPr lang="en-US" sz="1800" dirty="0">
                          <a:solidFill>
                            <a:schemeClr val="tx1"/>
                          </a:solidFill>
                        </a:rPr>
                        <a:t>40</a:t>
                      </a:r>
                      <a:endParaRPr lang="ru-RU" sz="1800" dirty="0">
                        <a:solidFill>
                          <a:schemeClr val="tx1"/>
                        </a:solidFill>
                      </a:endParaRPr>
                    </a:p>
                  </a:txBody>
                  <a:tcPr marL="95186" marR="95186" marT="47593" marB="47593" anchor="ctr"/>
                </a:tc>
                <a:tc>
                  <a:txBody>
                    <a:bodyPr/>
                    <a:lstStyle/>
                    <a:p>
                      <a:pPr algn="l"/>
                      <a:r>
                        <a:rPr lang="en-US" sz="1800" dirty="0">
                          <a:solidFill>
                            <a:schemeClr val="tx1"/>
                          </a:solidFill>
                        </a:rPr>
                        <a:t>400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$40,000</a:t>
                      </a:r>
                      <a:endParaRPr lang="ru-RU" sz="1800" dirty="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$30,000</a:t>
                      </a:r>
                      <a:endParaRPr lang="ru-RU" sz="1800" dirty="0">
                        <a:solidFill>
                          <a:schemeClr val="tx1"/>
                        </a:solidFill>
                      </a:endParaRPr>
                    </a:p>
                  </a:txBody>
                  <a:tcPr marL="95186" marR="95186" marT="47593" marB="47593" anchor="ctr"/>
                </a:tc>
                <a:extLst>
                  <a:ext uri="{0D108BD9-81ED-4DB2-BD59-A6C34878D82A}">
                    <a16:rowId xmlns:a16="http://schemas.microsoft.com/office/drawing/2014/main" val="3345832805"/>
                  </a:ext>
                </a:extLst>
              </a:tr>
            </a:tbl>
          </a:graphicData>
        </a:graphic>
      </p:graphicFrame>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14926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lstStyle/>
          <a:p>
            <a:r>
              <a:rPr lang="en-US" dirty="0"/>
              <a:t>Solution</a:t>
            </a:r>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9" y="2022250"/>
            <a:ext cx="6257366" cy="3914910"/>
          </a:xfrm>
        </p:spPr>
        <p:txBody>
          <a:bodyPr/>
          <a:lstStyle/>
          <a:p>
            <a:r>
              <a:rPr lang="en-US" dirty="0"/>
              <a:t>Our product makes consumer lives easier, and no other product on the market offers the same features</a:t>
            </a:r>
          </a:p>
          <a:p>
            <a:pPr lvl="1"/>
            <a:r>
              <a:rPr lang="en-US" dirty="0"/>
              <a:t>Gen Z (18-25 years old)</a:t>
            </a:r>
          </a:p>
          <a:p>
            <a:pPr lvl="1"/>
            <a:r>
              <a:rPr lang="en-US" dirty="0"/>
              <a:t>Reduce expenses for replacement products </a:t>
            </a:r>
          </a:p>
          <a:p>
            <a:pPr lvl="1"/>
            <a:r>
              <a:rPr lang="en-US" dirty="0"/>
              <a:t>Simple design that gives customers the targeted information they need</a:t>
            </a:r>
          </a:p>
          <a:p>
            <a:endParaRPr lang="en-US" dirty="0"/>
          </a:p>
          <a:p>
            <a:endParaRPr lang="en-US" dirty="0"/>
          </a:p>
        </p:txBody>
      </p:sp>
      <p:sp>
        <p:nvSpPr>
          <p:cNvPr id="4" name="Content Placeholder 3">
            <a:extLst>
              <a:ext uri="{FF2B5EF4-FFF2-40B4-BE49-F238E27FC236}">
                <a16:creationId xmlns:a16="http://schemas.microsoft.com/office/drawing/2014/main" id="{3735AC68-D86C-E73B-5402-F22C9F54DC0C}"/>
              </a:ext>
            </a:extLst>
          </p:cNvPr>
          <p:cNvSpPr>
            <a:spLocks noGrp="1"/>
          </p:cNvSpPr>
          <p:nvPr>
            <p:ph sz="quarter" idx="11"/>
          </p:nvPr>
        </p:nvSpPr>
        <p:spPr>
          <a:xfrm>
            <a:off x="7967475" y="2018119"/>
            <a:ext cx="2449514" cy="3931919"/>
          </a:xfrm>
        </p:spPr>
        <p:txBody>
          <a:bodyPr/>
          <a:lstStyle/>
          <a:p>
            <a:r>
              <a:rPr lang="en-US" dirty="0"/>
              <a:t>Close the gap</a:t>
            </a:r>
          </a:p>
          <a:p>
            <a:r>
              <a:rPr lang="en-US" dirty="0"/>
              <a:t>Target audience </a:t>
            </a:r>
          </a:p>
          <a:p>
            <a:r>
              <a:rPr lang="en-US" dirty="0"/>
              <a:t>Cost savings</a:t>
            </a:r>
          </a:p>
          <a:p>
            <a:r>
              <a:rPr lang="en-US" dirty="0"/>
              <a:t>Easy to use</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39840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ED9-3D31-C7EF-C4E5-0D218F611807}"/>
              </a:ext>
            </a:extLst>
          </p:cNvPr>
          <p:cNvSpPr>
            <a:spLocks noGrp="1"/>
          </p:cNvSpPr>
          <p:nvPr>
            <p:ph type="title"/>
          </p:nvPr>
        </p:nvSpPr>
        <p:spPr>
          <a:xfrm>
            <a:off x="923545" y="584477"/>
            <a:ext cx="10354052" cy="1209765"/>
          </a:xfrm>
        </p:spPr>
        <p:txBody>
          <a:bodyPr/>
          <a:lstStyle/>
          <a:p>
            <a:r>
              <a:rPr lang="en-US" dirty="0"/>
              <a:t>Financials</a:t>
            </a:r>
          </a:p>
        </p:txBody>
      </p:sp>
      <p:graphicFrame>
        <p:nvGraphicFramePr>
          <p:cNvPr id="5" name="Table 9">
            <a:extLst>
              <a:ext uri="{FF2B5EF4-FFF2-40B4-BE49-F238E27FC236}">
                <a16:creationId xmlns:a16="http://schemas.microsoft.com/office/drawing/2014/main" id="{B782709C-FC0C-E355-9C94-A8EE025BAC7B}"/>
              </a:ext>
            </a:extLst>
          </p:cNvPr>
          <p:cNvGraphicFramePr>
            <a:graphicFrameLocks noGrp="1"/>
          </p:cNvGraphicFramePr>
          <p:nvPr>
            <p:ph type="tbl" sz="quarter" idx="10"/>
            <p:extLst>
              <p:ext uri="{D42A27DB-BD31-4B8C-83A1-F6EECF244321}">
                <p14:modId xmlns:p14="http://schemas.microsoft.com/office/powerpoint/2010/main" val="829977845"/>
              </p:ext>
            </p:extLst>
          </p:nvPr>
        </p:nvGraphicFramePr>
        <p:xfrm>
          <a:off x="923925" y="2009775"/>
          <a:ext cx="10363201" cy="3934070"/>
        </p:xfrm>
        <a:graphic>
          <a:graphicData uri="http://schemas.openxmlformats.org/drawingml/2006/table">
            <a:tbl>
              <a:tblPr firstRow="1" bandRow="1">
                <a:tableStyleId>{5C22544A-7EE6-4342-B048-85BDC9FD1C3A}</a:tableStyleId>
              </a:tblPr>
              <a:tblGrid>
                <a:gridCol w="4324555">
                  <a:extLst>
                    <a:ext uri="{9D8B030D-6E8A-4147-A177-3AD203B41FA5}">
                      <a16:colId xmlns:a16="http://schemas.microsoft.com/office/drawing/2014/main" val="3446012419"/>
                    </a:ext>
                  </a:extLst>
                </a:gridCol>
                <a:gridCol w="2012882">
                  <a:extLst>
                    <a:ext uri="{9D8B030D-6E8A-4147-A177-3AD203B41FA5}">
                      <a16:colId xmlns:a16="http://schemas.microsoft.com/office/drawing/2014/main" val="4052646397"/>
                    </a:ext>
                  </a:extLst>
                </a:gridCol>
                <a:gridCol w="2012882">
                  <a:extLst>
                    <a:ext uri="{9D8B030D-6E8A-4147-A177-3AD203B41FA5}">
                      <a16:colId xmlns:a16="http://schemas.microsoft.com/office/drawing/2014/main" val="1935352797"/>
                    </a:ext>
                  </a:extLst>
                </a:gridCol>
                <a:gridCol w="2012882">
                  <a:extLst>
                    <a:ext uri="{9D8B030D-6E8A-4147-A177-3AD203B41FA5}">
                      <a16:colId xmlns:a16="http://schemas.microsoft.com/office/drawing/2014/main" val="1218263486"/>
                    </a:ext>
                  </a:extLst>
                </a:gridCol>
              </a:tblGrid>
              <a:tr h="562010">
                <a:tc>
                  <a:txBody>
                    <a:bodyPr/>
                    <a:lstStyle/>
                    <a:p>
                      <a:pPr algn="l" fontAlgn="b"/>
                      <a:endParaRPr lang="en-US" sz="1800" b="0" i="0" u="none" strike="noStrike" dirty="0">
                        <a:solidFill>
                          <a:schemeClr val="tx1"/>
                        </a:solidFill>
                        <a:effectLst/>
                        <a:latin typeface="+mn-lt"/>
                      </a:endParaRPr>
                    </a:p>
                  </a:txBody>
                  <a:tcPr marL="288000" anchor="ctr"/>
                </a:tc>
                <a:tc>
                  <a:txBody>
                    <a:bodyPr/>
                    <a:lstStyle/>
                    <a:p>
                      <a:pPr algn="l" fontAlgn="b"/>
                      <a:r>
                        <a:rPr lang="en-US" sz="1800" b="1" u="none" strike="noStrike" dirty="0">
                          <a:solidFill>
                            <a:schemeClr val="tx1"/>
                          </a:solidFill>
                          <a:effectLst/>
                        </a:rPr>
                        <a:t>Year 1</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Year 2</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Year 3</a:t>
                      </a:r>
                      <a:endParaRPr lang="en-US" sz="1800" b="1" i="0" u="none" strike="noStrike" dirty="0">
                        <a:solidFill>
                          <a:schemeClr val="tx1"/>
                        </a:solidFill>
                        <a:effectLst/>
                        <a:latin typeface="+mn-lt"/>
                      </a:endParaRPr>
                    </a:p>
                  </a:txBody>
                  <a:tcPr anchor="ctr"/>
                </a:tc>
                <a:extLst>
                  <a:ext uri="{0D108BD9-81ED-4DB2-BD59-A6C34878D82A}">
                    <a16:rowId xmlns:a16="http://schemas.microsoft.com/office/drawing/2014/main" val="4140773105"/>
                  </a:ext>
                </a:extLst>
              </a:tr>
              <a:tr h="562010">
                <a:tc>
                  <a:txBody>
                    <a:bodyPr/>
                    <a:lstStyle/>
                    <a:p>
                      <a:pPr algn="l" fontAlgn="b"/>
                      <a:r>
                        <a:rPr lang="en-US" sz="1800" b="0" u="none" strike="noStrike" dirty="0">
                          <a:solidFill>
                            <a:schemeClr val="tx1"/>
                          </a:solidFill>
                          <a:effectLst/>
                        </a:rPr>
                        <a:t>Income</a:t>
                      </a:r>
                      <a:endParaRPr lang="en-US" sz="1800" b="0" i="0" u="none" strike="noStrike" dirty="0">
                        <a:solidFill>
                          <a:schemeClr val="tx1"/>
                        </a:solidFill>
                        <a:effectLst/>
                        <a:latin typeface="+mn-lt"/>
                      </a:endParaRPr>
                    </a:p>
                  </a:txBody>
                  <a:tcPr marL="288000" anchor="ctr"/>
                </a:tc>
                <a:tc>
                  <a:txBody>
                    <a:bodyPr/>
                    <a:lstStyle/>
                    <a:p>
                      <a:pPr algn="l" fontAlgn="b"/>
                      <a:endParaRPr lang="en-US" sz="1800" b="0" i="0" u="none" strike="noStrike" dirty="0">
                        <a:solidFill>
                          <a:schemeClr val="tx1"/>
                        </a:solidFill>
                        <a:effectLst/>
                        <a:latin typeface="+mn-lt"/>
                      </a:endParaRPr>
                    </a:p>
                  </a:txBody>
                  <a:tcPr anchor="ctr"/>
                </a:tc>
                <a:tc>
                  <a:txBody>
                    <a:bodyPr/>
                    <a:lstStyle/>
                    <a:p>
                      <a:pPr algn="l" fontAlgn="b"/>
                      <a:endParaRPr lang="en-US" sz="1800" b="0" i="0" u="none" strike="noStrike" dirty="0">
                        <a:solidFill>
                          <a:schemeClr val="tx1"/>
                        </a:solidFill>
                        <a:effectLst/>
                        <a:latin typeface="+mn-lt"/>
                      </a:endParaRPr>
                    </a:p>
                  </a:txBody>
                  <a:tcPr anchor="ctr"/>
                </a:tc>
                <a:tc>
                  <a:txBody>
                    <a:bodyPr/>
                    <a:lstStyle/>
                    <a:p>
                      <a:pPr algn="l" fontAlgn="b"/>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4142911372"/>
                  </a:ext>
                </a:extLst>
              </a:tr>
              <a:tr h="562010">
                <a:tc>
                  <a:txBody>
                    <a:bodyPr/>
                    <a:lstStyle/>
                    <a:p>
                      <a:pPr lvl="1" algn="l" fontAlgn="b"/>
                      <a:r>
                        <a:rPr lang="en-US" sz="1800" b="0" u="none" strike="noStrike" dirty="0">
                          <a:solidFill>
                            <a:schemeClr val="tx1"/>
                          </a:solidFill>
                          <a:effectLst/>
                        </a:rPr>
                        <a:t>Users</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50,000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400,000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1,600,000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1543393929"/>
                  </a:ext>
                </a:extLst>
              </a:tr>
              <a:tr h="562010">
                <a:tc>
                  <a:txBody>
                    <a:bodyPr/>
                    <a:lstStyle/>
                    <a:p>
                      <a:pPr lvl="1" algn="l" fontAlgn="b"/>
                      <a:r>
                        <a:rPr lang="en-US" sz="1800" b="0" u="none" strike="noStrike" dirty="0">
                          <a:solidFill>
                            <a:schemeClr val="tx1"/>
                          </a:solidFill>
                          <a:effectLst/>
                        </a:rPr>
                        <a:t>Sales</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500,000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4,000,000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16,000,000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255711469"/>
                  </a:ext>
                </a:extLst>
              </a:tr>
              <a:tr h="562010">
                <a:tc>
                  <a:txBody>
                    <a:bodyPr/>
                    <a:lstStyle/>
                    <a:p>
                      <a:pPr lvl="1" algn="l" fontAlgn="b"/>
                      <a:r>
                        <a:rPr lang="en-US" sz="1800" b="0" u="none" strike="noStrike" dirty="0">
                          <a:solidFill>
                            <a:schemeClr val="tx1"/>
                          </a:solidFill>
                          <a:effectLst/>
                        </a:rPr>
                        <a:t>Average price per sale</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75</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80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90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1498944196"/>
                  </a:ext>
                </a:extLst>
              </a:tr>
              <a:tr h="562010">
                <a:tc>
                  <a:txBody>
                    <a:bodyPr/>
                    <a:lstStyle/>
                    <a:p>
                      <a:pPr lvl="1" algn="l" fontAlgn="b"/>
                      <a:r>
                        <a:rPr lang="en-US" sz="1800" b="0" u="none" strike="noStrike" dirty="0">
                          <a:solidFill>
                            <a:schemeClr val="tx1"/>
                          </a:solidFill>
                          <a:effectLst/>
                        </a:rPr>
                        <a:t>Revenue @ 15%</a:t>
                      </a:r>
                      <a:endParaRPr lang="en-US" sz="1800" b="0" i="0" u="none" strike="noStrike" dirty="0">
                        <a:solidFill>
                          <a:schemeClr val="tx1"/>
                        </a:solidFill>
                        <a:effectLst/>
                        <a:latin typeface="+mn-lt"/>
                      </a:endParaRPr>
                    </a:p>
                  </a:txBody>
                  <a:tcPr marL="288000" anchor="ctr"/>
                </a:tc>
                <a:tc>
                  <a:txBody>
                    <a:bodyPr/>
                    <a:lstStyle/>
                    <a:p>
                      <a:pPr algn="l" fontAlgn="b"/>
                      <a:r>
                        <a:rPr lang="en-US" sz="1800" b="0" u="none" strike="noStrike" dirty="0">
                          <a:solidFill>
                            <a:schemeClr val="tx1"/>
                          </a:solidFill>
                          <a:effectLst/>
                        </a:rPr>
                        <a:t>5,625,000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48,000,000</a:t>
                      </a:r>
                      <a:endParaRPr lang="en-US" sz="1800" b="0" i="0" u="none" strike="noStrike" dirty="0">
                        <a:solidFill>
                          <a:schemeClr val="tx1"/>
                        </a:solidFill>
                        <a:effectLst/>
                        <a:latin typeface="+mn-lt"/>
                      </a:endParaRPr>
                    </a:p>
                  </a:txBody>
                  <a:tcPr anchor="ctr"/>
                </a:tc>
                <a:tc>
                  <a:txBody>
                    <a:bodyPr/>
                    <a:lstStyle/>
                    <a:p>
                      <a:pPr algn="l" fontAlgn="b"/>
                      <a:r>
                        <a:rPr lang="en-US" sz="1800" b="0" u="none" strike="noStrike" dirty="0">
                          <a:solidFill>
                            <a:schemeClr val="tx1"/>
                          </a:solidFill>
                          <a:effectLst/>
                        </a:rPr>
                        <a:t>216,000,000</a:t>
                      </a:r>
                      <a:endParaRPr lang="en-US" sz="1800" b="0" i="0" u="none" strike="noStrike" dirty="0">
                        <a:solidFill>
                          <a:schemeClr val="tx1"/>
                        </a:solidFill>
                        <a:effectLst/>
                        <a:latin typeface="+mn-lt"/>
                      </a:endParaRPr>
                    </a:p>
                  </a:txBody>
                  <a:tcPr anchor="ctr"/>
                </a:tc>
                <a:extLst>
                  <a:ext uri="{0D108BD9-81ED-4DB2-BD59-A6C34878D82A}">
                    <a16:rowId xmlns:a16="http://schemas.microsoft.com/office/drawing/2014/main" val="2561606819"/>
                  </a:ext>
                </a:extLst>
              </a:tr>
              <a:tr h="562010">
                <a:tc>
                  <a:txBody>
                    <a:bodyPr/>
                    <a:lstStyle/>
                    <a:p>
                      <a:pPr algn="l" fontAlgn="b"/>
                      <a:r>
                        <a:rPr lang="en-US" sz="1800" b="1" u="none" strike="noStrike" dirty="0">
                          <a:solidFill>
                            <a:schemeClr val="tx1"/>
                          </a:solidFill>
                          <a:effectLst/>
                        </a:rPr>
                        <a:t>Gross profit</a:t>
                      </a:r>
                      <a:endParaRPr lang="en-US" sz="1800" b="1" i="0" u="none" strike="noStrike" dirty="0">
                        <a:solidFill>
                          <a:schemeClr val="tx1"/>
                        </a:solidFill>
                        <a:effectLst/>
                        <a:latin typeface="+mn-lt"/>
                      </a:endParaRPr>
                    </a:p>
                  </a:txBody>
                  <a:tcPr marL="288000" anchor="ctr"/>
                </a:tc>
                <a:tc>
                  <a:txBody>
                    <a:bodyPr/>
                    <a:lstStyle/>
                    <a:p>
                      <a:pPr algn="l" fontAlgn="b"/>
                      <a:r>
                        <a:rPr lang="en-US" sz="1800" b="1" u="none" strike="noStrike" dirty="0">
                          <a:solidFill>
                            <a:schemeClr val="tx1"/>
                          </a:solidFill>
                          <a:effectLst/>
                        </a:rPr>
                        <a:t>5,625,000</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48,000,000</a:t>
                      </a:r>
                      <a:endParaRPr lang="en-US" sz="1800" b="1" i="0" u="none" strike="noStrike" dirty="0">
                        <a:solidFill>
                          <a:schemeClr val="tx1"/>
                        </a:solidFill>
                        <a:effectLst/>
                        <a:latin typeface="+mn-lt"/>
                      </a:endParaRPr>
                    </a:p>
                  </a:txBody>
                  <a:tcPr anchor="ctr"/>
                </a:tc>
                <a:tc>
                  <a:txBody>
                    <a:bodyPr/>
                    <a:lstStyle/>
                    <a:p>
                      <a:pPr algn="l" fontAlgn="b"/>
                      <a:r>
                        <a:rPr lang="en-US" sz="1800" b="1" u="none" strike="noStrike" dirty="0">
                          <a:solidFill>
                            <a:schemeClr val="tx1"/>
                          </a:solidFill>
                          <a:effectLst/>
                        </a:rPr>
                        <a:t>216,000,000</a:t>
                      </a:r>
                      <a:endParaRPr lang="en-US" sz="1800" b="1" i="0" u="none" strike="noStrike" dirty="0">
                        <a:solidFill>
                          <a:schemeClr val="tx1"/>
                        </a:solidFill>
                        <a:effectLst/>
                        <a:latin typeface="+mn-lt"/>
                      </a:endParaRPr>
                    </a:p>
                  </a:txBody>
                  <a:tcPr anchor="ctr"/>
                </a:tc>
                <a:extLst>
                  <a:ext uri="{0D108BD9-81ED-4DB2-BD59-A6C34878D82A}">
                    <a16:rowId xmlns:a16="http://schemas.microsoft.com/office/drawing/2014/main" val="365120011"/>
                  </a:ext>
                </a:extLst>
              </a:tr>
            </a:tbl>
          </a:graphicData>
        </a:graphic>
      </p:graphicFrame>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2323500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839753" y="451833"/>
            <a:ext cx="6484971" cy="864807"/>
          </a:xfrm>
        </p:spPr>
        <p:txBody>
          <a:bodyPr>
            <a:normAutofit fontScale="90000"/>
          </a:bodyPr>
          <a:lstStyle/>
          <a:p>
            <a:r>
              <a:rPr lang="en-US" sz="6000" b="1" dirty="0"/>
              <a:t>Project context</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
        <p:nvSpPr>
          <p:cNvPr id="5" name="Rectangle 1">
            <a:extLst>
              <a:ext uri="{FF2B5EF4-FFF2-40B4-BE49-F238E27FC236}">
                <a16:creationId xmlns:a16="http://schemas.microsoft.com/office/drawing/2014/main" id="{84666BCD-A5F1-6E96-F132-A7522DD4D1CD}"/>
              </a:ext>
            </a:extLst>
          </p:cNvPr>
          <p:cNvSpPr>
            <a:spLocks noChangeArrowheads="1"/>
          </p:cNvSpPr>
          <p:nvPr/>
        </p:nvSpPr>
        <p:spPr bwMode="auto">
          <a:xfrm>
            <a:off x="638175" y="1199393"/>
            <a:ext cx="113157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50505"/>
                </a:solidFill>
                <a:effectLst/>
                <a:latin typeface="Segoe UI Historic" panose="020B0502040204020203" pitchFamily="34" charset="0"/>
                <a:cs typeface="Segoe UI Historic" panose="020B0502040204020203" pitchFamily="34" charset="0"/>
              </a:rPr>
              <a:t>In educational establishments such as Pangasinan State University (PSU) San Carlos, lengthy lines at administrative offices, enrollment locations, and student support services may lead to inefficiencies, delays, and dissatisfaction for both students and staff. The conventional queuing system frequently leads to time loss, congestion, and challenges in overseeing service flow, particularly during busy times like enrollment and registration phases. </a:t>
            </a: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50505"/>
              </a:solidFill>
              <a:effectLst/>
              <a:latin typeface="Segoe UI Historic" panose="020B0502040204020203" pitchFamily="34" charset="0"/>
              <a:cs typeface="Segoe UI Historic" panose="020B0502040204020203"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50505"/>
                </a:solidFill>
                <a:effectLst/>
                <a:latin typeface="Segoe UI Historic" panose="020B0502040204020203" pitchFamily="34" charset="0"/>
                <a:cs typeface="Segoe UI Historic" panose="020B0502040204020203" pitchFamily="34" charset="0"/>
              </a:rPr>
              <a:t>To tackle these issues, this initiative suggests creating a Smart Queue Management System that utilizes digital ticketing, real-time queue monitoring, and automated alerts to enhance service efficiency. This system enables students and visitors to reserve queue numbers online through a web or mobile application, reducing physical waiting time. The system will show current queue status on digital displays and offer estimated waiting times via SMS or app alerts. </a:t>
            </a:r>
          </a:p>
        </p:txBody>
      </p:sp>
      <p:pic>
        <p:nvPicPr>
          <p:cNvPr id="1026" name="Picture 2" descr="📌">
            <a:extLst>
              <a:ext uri="{FF2B5EF4-FFF2-40B4-BE49-F238E27FC236}">
                <a16:creationId xmlns:a16="http://schemas.microsoft.com/office/drawing/2014/main" id="{97369FCD-EFC3-21F1-4666-1022FD01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350" y="-84138"/>
            <a:ext cx="152400" cy="15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28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839753" y="451833"/>
            <a:ext cx="6484971" cy="864807"/>
          </a:xfrm>
        </p:spPr>
        <p:txBody>
          <a:bodyPr>
            <a:normAutofit fontScale="90000"/>
          </a:bodyPr>
          <a:lstStyle/>
          <a:p>
            <a:r>
              <a:rPr lang="en-US" sz="6000" b="1" dirty="0"/>
              <a:t>Project context</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a:t>
            </a:fld>
            <a:endParaRPr lang="en-US" dirty="0"/>
          </a:p>
        </p:txBody>
      </p:sp>
      <p:sp>
        <p:nvSpPr>
          <p:cNvPr id="5" name="Rectangle 1">
            <a:extLst>
              <a:ext uri="{FF2B5EF4-FFF2-40B4-BE49-F238E27FC236}">
                <a16:creationId xmlns:a16="http://schemas.microsoft.com/office/drawing/2014/main" id="{84666BCD-A5F1-6E96-F132-A7522DD4D1CD}"/>
              </a:ext>
            </a:extLst>
          </p:cNvPr>
          <p:cNvSpPr>
            <a:spLocks noChangeArrowheads="1"/>
          </p:cNvSpPr>
          <p:nvPr/>
        </p:nvSpPr>
        <p:spPr bwMode="auto">
          <a:xfrm>
            <a:off x="638175" y="1322504"/>
            <a:ext cx="1131570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50505"/>
                </a:solidFill>
                <a:effectLst/>
                <a:latin typeface="Segoe UI Historic" panose="020B0502040204020203" pitchFamily="34" charset="0"/>
                <a:cs typeface="Segoe UI Historic" panose="020B0502040204020203" pitchFamily="34" charset="0"/>
              </a:rPr>
              <a:t>The Smart Queue Management System seeks to improve the overall student experience by minimizing wait times, streamlining staff workload, and facilitating a structured queuing process. Moreover, the system will offer administrators insightful analytics regarding service demand, assisting them in making data-informed choices to enhance university operations further. </a:t>
            </a: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50505"/>
              </a:solidFill>
              <a:effectLst/>
              <a:latin typeface="Segoe UI Historic" panose="020B0502040204020203" pitchFamily="34" charset="0"/>
              <a:cs typeface="Segoe UI Historic" panose="020B0502040204020203"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50505"/>
                </a:solidFill>
                <a:effectLst/>
                <a:latin typeface="Segoe UI Historic" panose="020B0502040204020203" pitchFamily="34" charset="0"/>
                <a:cs typeface="Segoe UI Historic" panose="020B0502040204020203" pitchFamily="34" charset="0"/>
              </a:rPr>
              <a:t>Through the adoption of this system, PSU San Carlos can update its student services, decrease inefficiencies, and provide a more convenient and streamlined experience for everyone involved. </a:t>
            </a: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50505"/>
              </a:solidFill>
              <a:effectLst/>
              <a:latin typeface="Segoe UI Historic" panose="020B0502040204020203" pitchFamily="34" charset="0"/>
              <a:cs typeface="Segoe UI Historic" panose="020B0502040204020203" pitchFamily="34" charset="0"/>
            </a:endParaRPr>
          </a:p>
        </p:txBody>
      </p:sp>
      <p:pic>
        <p:nvPicPr>
          <p:cNvPr id="1026" name="Picture 2" descr="📌">
            <a:extLst>
              <a:ext uri="{FF2B5EF4-FFF2-40B4-BE49-F238E27FC236}">
                <a16:creationId xmlns:a16="http://schemas.microsoft.com/office/drawing/2014/main" id="{97369FCD-EFC3-21F1-4666-1022FD01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350" y="-84138"/>
            <a:ext cx="152400" cy="15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05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839754" y="451833"/>
            <a:ext cx="5181600" cy="864807"/>
          </a:xfrm>
        </p:spPr>
        <p:txBody>
          <a:bodyPr>
            <a:normAutofit fontScale="90000"/>
          </a:bodyPr>
          <a:lstStyle/>
          <a:p>
            <a:r>
              <a:rPr lang="en-US" sz="6000" b="1" dirty="0"/>
              <a:t>Objective</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sp>
        <p:nvSpPr>
          <p:cNvPr id="5" name="Rectangle 1">
            <a:extLst>
              <a:ext uri="{FF2B5EF4-FFF2-40B4-BE49-F238E27FC236}">
                <a16:creationId xmlns:a16="http://schemas.microsoft.com/office/drawing/2014/main" id="{84666BCD-A5F1-6E96-F132-A7522DD4D1CD}"/>
              </a:ext>
            </a:extLst>
          </p:cNvPr>
          <p:cNvSpPr>
            <a:spLocks noChangeArrowheads="1"/>
          </p:cNvSpPr>
          <p:nvPr/>
        </p:nvSpPr>
        <p:spPr bwMode="auto">
          <a:xfrm>
            <a:off x="385762" y="1776539"/>
            <a:ext cx="115477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sz="2000" b="0" i="0" dirty="0">
                <a:effectLst/>
                <a:latin typeface="system-ui"/>
              </a:rPr>
              <a:t>To create and implement a digital queue management system enabling students, faculty, and visitors to obtain queue numbers online through a web or mobile app.</a:t>
            </a:r>
            <a:br>
              <a:rPr lang="en-US" sz="2000" b="0" i="0" dirty="0">
                <a:effectLst/>
                <a:latin typeface="system-ui"/>
              </a:rPr>
            </a:br>
            <a:br>
              <a:rPr lang="en-US" sz="2000" b="0" i="0" dirty="0">
                <a:effectLst/>
                <a:latin typeface="system-ui"/>
              </a:rPr>
            </a:br>
            <a:r>
              <a:rPr lang="en-US" sz="2000" b="0" i="0" dirty="0">
                <a:effectLst/>
                <a:latin typeface="system-ui"/>
              </a:rPr>
              <a:t>To execute real-time queue monitoring with current updates shown on digital displays and alerts delivered via SMS or mobile applications.</a:t>
            </a:r>
            <a:br>
              <a:rPr lang="en-US" sz="2000" b="0" i="0" dirty="0">
                <a:effectLst/>
                <a:latin typeface="system-ui"/>
              </a:rPr>
            </a:br>
            <a:br>
              <a:rPr lang="en-US" sz="2000" b="0" i="0" dirty="0">
                <a:effectLst/>
                <a:latin typeface="system-ui"/>
              </a:rPr>
            </a:br>
            <a:r>
              <a:rPr lang="en-US" sz="2000" b="0" i="0" dirty="0">
                <a:effectLst/>
                <a:latin typeface="system-ui"/>
              </a:rPr>
              <a:t>To decrease physical waiting durations by offering expected wait times and allowing users to arrive precisely when it's their chance.</a:t>
            </a:r>
            <a:br>
              <a:rPr lang="en-US" sz="2000" b="0" i="0" dirty="0">
                <a:effectLst/>
                <a:latin typeface="system-ui"/>
              </a:rPr>
            </a:br>
            <a:br>
              <a:rPr lang="en-US" sz="2000" b="0" i="0" dirty="0">
                <a:effectLst/>
                <a:latin typeface="system-ui"/>
              </a:rPr>
            </a:br>
            <a:r>
              <a:rPr lang="en-US" sz="2000" b="0" i="0" dirty="0">
                <a:effectLst/>
                <a:latin typeface="system-ui"/>
              </a:rPr>
              <a:t>To enhance staff efficiency and resource distribution by implementing a structured and automated queue management system.</a:t>
            </a:r>
            <a:endParaRPr kumimoji="0" lang="en-US" altLang="en-US" sz="3600" b="0" i="0" u="none" strike="noStrike" cap="none" normalizeH="0" baseline="0" dirty="0">
              <a:ln>
                <a:noFill/>
              </a:ln>
              <a:effectLst/>
              <a:latin typeface="Arial" panose="020B0604020202020204" pitchFamily="34" charset="0"/>
            </a:endParaRPr>
          </a:p>
        </p:txBody>
      </p:sp>
      <p:pic>
        <p:nvPicPr>
          <p:cNvPr id="1026" name="Picture 2" descr="📌">
            <a:extLst>
              <a:ext uri="{FF2B5EF4-FFF2-40B4-BE49-F238E27FC236}">
                <a16:creationId xmlns:a16="http://schemas.microsoft.com/office/drawing/2014/main" id="{97369FCD-EFC3-21F1-4666-1022FD01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350" y="-84138"/>
            <a:ext cx="152400" cy="15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27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839754" y="451833"/>
            <a:ext cx="5181600" cy="864807"/>
          </a:xfrm>
        </p:spPr>
        <p:txBody>
          <a:bodyPr>
            <a:normAutofit fontScale="90000"/>
          </a:bodyPr>
          <a:lstStyle/>
          <a:p>
            <a:r>
              <a:rPr lang="en-US" sz="6000" b="1" dirty="0"/>
              <a:t>Objective</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dirty="0"/>
          </a:p>
        </p:txBody>
      </p:sp>
      <p:pic>
        <p:nvPicPr>
          <p:cNvPr id="1026" name="Picture 2" descr="📌">
            <a:extLst>
              <a:ext uri="{FF2B5EF4-FFF2-40B4-BE49-F238E27FC236}">
                <a16:creationId xmlns:a16="http://schemas.microsoft.com/office/drawing/2014/main" id="{97369FCD-EFC3-21F1-4666-1022FD01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350" y="-84138"/>
            <a:ext cx="152400" cy="1524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F85947-EC1F-0583-FFD0-581B6A5B2DF6}"/>
              </a:ext>
            </a:extLst>
          </p:cNvPr>
          <p:cNvSpPr txBox="1"/>
          <p:nvPr/>
        </p:nvSpPr>
        <p:spPr>
          <a:xfrm>
            <a:off x="583851" y="1734733"/>
            <a:ext cx="11024297" cy="4893647"/>
          </a:xfrm>
          <a:prstGeom prst="rect">
            <a:avLst/>
          </a:prstGeom>
          <a:noFill/>
        </p:spPr>
        <p:txBody>
          <a:bodyPr wrap="square" rtlCol="0">
            <a:spAutoFit/>
          </a:bodyPr>
          <a:lstStyle/>
          <a:p>
            <a:r>
              <a:rPr lang="en-US" sz="2400" b="0" i="0" dirty="0">
                <a:effectLst/>
                <a:latin typeface="system-ui"/>
              </a:rPr>
              <a:t>To implement a priority queue system for urgent matters, like students with special requirements,</a:t>
            </a:r>
          </a:p>
          <a:p>
            <a:r>
              <a:rPr lang="en-US" sz="2400" b="0" i="0" dirty="0">
                <a:effectLst/>
                <a:latin typeface="system-ui"/>
              </a:rPr>
              <a:t>faculty staff, or critical transactions.</a:t>
            </a:r>
            <a:br>
              <a:rPr lang="en-US" sz="2400" b="0" i="0" dirty="0">
                <a:effectLst/>
                <a:latin typeface="system-ui"/>
              </a:rPr>
            </a:br>
            <a:br>
              <a:rPr lang="en-US" sz="2400" b="0" i="0" dirty="0">
                <a:effectLst/>
                <a:latin typeface="system-ui"/>
              </a:rPr>
            </a:br>
            <a:r>
              <a:rPr lang="en-US" sz="2400" b="0" i="0" dirty="0">
                <a:effectLst/>
                <a:latin typeface="system-ui"/>
              </a:rPr>
              <a:t>To create a reporting and analytics module that offers insights on queue lengths, busiest times, and service efficiency to assist administrators in making informed choices.</a:t>
            </a:r>
            <a:br>
              <a:rPr lang="en-US" sz="2400" b="0" i="0" dirty="0">
                <a:effectLst/>
                <a:latin typeface="system-ui"/>
              </a:rPr>
            </a:br>
            <a:br>
              <a:rPr lang="en-US" sz="2400" b="0" i="0" dirty="0">
                <a:effectLst/>
                <a:latin typeface="system-ui"/>
              </a:rPr>
            </a:br>
            <a:r>
              <a:rPr lang="en-US" sz="2400" b="0" i="0" dirty="0">
                <a:effectLst/>
                <a:latin typeface="system-ui"/>
              </a:rPr>
              <a:t>To guarantee easy access for users and dependable system performance via an intuitive interface and a strong backend that reduces downtime and mistakes.</a:t>
            </a:r>
            <a:br>
              <a:rPr lang="en-US" sz="2400" b="0" i="0" dirty="0">
                <a:effectLst/>
                <a:latin typeface="system-ui"/>
              </a:rPr>
            </a:br>
            <a:br>
              <a:rPr lang="en-US" sz="2400" b="0" i="0" dirty="0">
                <a:effectLst/>
                <a:latin typeface="system-ui"/>
              </a:rPr>
            </a:br>
            <a:r>
              <a:rPr lang="en-US" sz="2400" b="0" i="0" dirty="0">
                <a:effectLst/>
                <a:latin typeface="system-ui"/>
              </a:rPr>
              <a:t>To improve overall service satisfaction by alleviating frustration, congestion, and inefficiencies in the administrative processes at PSU San Carlos.</a:t>
            </a:r>
            <a:endParaRPr lang="en-PH" sz="2400" dirty="0"/>
          </a:p>
        </p:txBody>
      </p:sp>
    </p:spTree>
    <p:extLst>
      <p:ext uri="{BB962C8B-B14F-4D97-AF65-F5344CB8AC3E}">
        <p14:creationId xmlns:p14="http://schemas.microsoft.com/office/powerpoint/2010/main" val="269180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B347-2481-7D06-34EE-7A704EE9B125}"/>
              </a:ext>
            </a:extLst>
          </p:cNvPr>
          <p:cNvSpPr>
            <a:spLocks noGrp="1"/>
          </p:cNvSpPr>
          <p:nvPr>
            <p:ph type="title"/>
          </p:nvPr>
        </p:nvSpPr>
        <p:spPr>
          <a:xfrm>
            <a:off x="2639028" y="381965"/>
            <a:ext cx="7662441" cy="879747"/>
          </a:xfrm>
        </p:spPr>
        <p:txBody>
          <a:bodyPr/>
          <a:lstStyle/>
          <a:p>
            <a:r>
              <a:rPr lang="en-PH" dirty="0"/>
              <a:t>Scope and limitations</a:t>
            </a:r>
          </a:p>
        </p:txBody>
      </p:sp>
      <p:sp>
        <p:nvSpPr>
          <p:cNvPr id="6" name="Picture Placeholder 5">
            <a:extLst>
              <a:ext uri="{FF2B5EF4-FFF2-40B4-BE49-F238E27FC236}">
                <a16:creationId xmlns:a16="http://schemas.microsoft.com/office/drawing/2014/main" id="{962A6150-9197-68E9-F216-30A34DA13671}"/>
              </a:ext>
            </a:extLst>
          </p:cNvPr>
          <p:cNvSpPr>
            <a:spLocks noGrp="1"/>
          </p:cNvSpPr>
          <p:nvPr>
            <p:ph type="pic" sz="quarter" idx="10"/>
          </p:nvPr>
        </p:nvSpPr>
        <p:spPr/>
      </p:sp>
      <p:sp>
        <p:nvSpPr>
          <p:cNvPr id="7" name="TextBox 6">
            <a:extLst>
              <a:ext uri="{FF2B5EF4-FFF2-40B4-BE49-F238E27FC236}">
                <a16:creationId xmlns:a16="http://schemas.microsoft.com/office/drawing/2014/main" id="{B7262225-4E41-219A-A170-090EEB24B4EC}"/>
              </a:ext>
            </a:extLst>
          </p:cNvPr>
          <p:cNvSpPr txBox="1"/>
          <p:nvPr/>
        </p:nvSpPr>
        <p:spPr>
          <a:xfrm>
            <a:off x="185195" y="948690"/>
            <a:ext cx="11320040" cy="5909310"/>
          </a:xfrm>
          <a:prstGeom prst="rect">
            <a:avLst/>
          </a:prstGeom>
          <a:noFill/>
        </p:spPr>
        <p:txBody>
          <a:bodyPr wrap="square" rtlCol="0">
            <a:spAutoFit/>
          </a:bodyPr>
          <a:lstStyle/>
          <a:p>
            <a:r>
              <a:rPr lang="en-US" b="0" i="0" dirty="0">
                <a:solidFill>
                  <a:schemeClr val="bg1"/>
                </a:solidFill>
                <a:effectLst/>
                <a:latin typeface="system-ui"/>
              </a:rPr>
              <a:t>The Smart Queue Management System at PSU San Carlos seeks to enhance queue management in different university offices, including the Registrar's Office, Cashier, Guidance Office, and other student service areas. The system will offer the subsequent features:</a:t>
            </a:r>
            <a:br>
              <a:rPr lang="en-US" b="0" i="0" dirty="0">
                <a:solidFill>
                  <a:schemeClr val="bg1"/>
                </a:solidFill>
                <a:effectLst/>
                <a:latin typeface="system-ui"/>
              </a:rPr>
            </a:br>
            <a:br>
              <a:rPr lang="en-US" b="0" i="0" dirty="0">
                <a:solidFill>
                  <a:schemeClr val="bg1"/>
                </a:solidFill>
                <a:effectLst/>
                <a:latin typeface="system-ui"/>
              </a:rPr>
            </a:br>
            <a:r>
              <a:rPr lang="en-US" b="0" i="0" dirty="0">
                <a:solidFill>
                  <a:schemeClr val="bg1"/>
                </a:solidFill>
                <a:effectLst/>
                <a:latin typeface="system-ui"/>
              </a:rPr>
              <a:t>Digital Queue Ticketing – Students and visitors can obtain queue numbers through a web-based or mobile application.</a:t>
            </a:r>
            <a:br>
              <a:rPr lang="en-US" b="0" i="0" dirty="0">
                <a:solidFill>
                  <a:schemeClr val="bg1"/>
                </a:solidFill>
                <a:effectLst/>
                <a:latin typeface="system-ui"/>
              </a:rPr>
            </a:br>
            <a:br>
              <a:rPr lang="en-US" b="0" i="0" dirty="0">
                <a:solidFill>
                  <a:schemeClr val="bg1"/>
                </a:solidFill>
                <a:effectLst/>
                <a:latin typeface="system-ui"/>
              </a:rPr>
            </a:br>
            <a:r>
              <a:rPr lang="en-US" b="0" i="0" dirty="0">
                <a:solidFill>
                  <a:schemeClr val="bg1"/>
                </a:solidFill>
                <a:effectLst/>
                <a:latin typeface="system-ui"/>
              </a:rPr>
              <a:t>Real-time Queue Tracking – Users are able to check their queue status and projected wait time via digital screens or mobile alerts.</a:t>
            </a:r>
            <a:br>
              <a:rPr lang="en-US" b="0" i="0" dirty="0">
                <a:solidFill>
                  <a:schemeClr val="bg1"/>
                </a:solidFill>
                <a:effectLst/>
                <a:latin typeface="system-ui"/>
              </a:rPr>
            </a:br>
            <a:br>
              <a:rPr lang="en-US" b="0" i="0" dirty="0">
                <a:solidFill>
                  <a:schemeClr val="bg1"/>
                </a:solidFill>
                <a:effectLst/>
                <a:latin typeface="system-ui"/>
              </a:rPr>
            </a:br>
            <a:r>
              <a:rPr lang="en-US" b="0" i="0" dirty="0">
                <a:solidFill>
                  <a:schemeClr val="bg1"/>
                </a:solidFill>
                <a:effectLst/>
                <a:latin typeface="system-ui"/>
              </a:rPr>
              <a:t>Automated Alerts – SMS or app notifications will inform users as their turn nears, minimizing unnecessary waiting in physical queues.</a:t>
            </a:r>
            <a:br>
              <a:rPr lang="en-US" b="0" i="0" dirty="0">
                <a:solidFill>
                  <a:schemeClr val="bg1"/>
                </a:solidFill>
                <a:effectLst/>
                <a:latin typeface="system-ui"/>
              </a:rPr>
            </a:br>
            <a:br>
              <a:rPr lang="en-US" b="0" i="0" dirty="0">
                <a:solidFill>
                  <a:schemeClr val="bg1"/>
                </a:solidFill>
                <a:effectLst/>
                <a:latin typeface="system-ui"/>
              </a:rPr>
            </a:br>
            <a:r>
              <a:rPr lang="en-US" b="0" i="0" dirty="0">
                <a:solidFill>
                  <a:schemeClr val="bg1"/>
                </a:solidFill>
                <a:effectLst/>
                <a:latin typeface="system-ui"/>
              </a:rPr>
              <a:t>Queue Prioritization – Designated priority lines will be provided for students with disabilities, faculty members, and urgent situations.</a:t>
            </a:r>
            <a:br>
              <a:rPr lang="en-US" b="0" i="0" dirty="0">
                <a:solidFill>
                  <a:schemeClr val="bg1"/>
                </a:solidFill>
                <a:effectLst/>
                <a:latin typeface="system-ui"/>
              </a:rPr>
            </a:br>
            <a:br>
              <a:rPr lang="en-US" b="0" i="0" dirty="0">
                <a:solidFill>
                  <a:schemeClr val="bg1"/>
                </a:solidFill>
                <a:effectLst/>
                <a:latin typeface="system-ui"/>
              </a:rPr>
            </a:br>
            <a:r>
              <a:rPr lang="en-US" b="0" i="0" dirty="0">
                <a:solidFill>
                  <a:schemeClr val="bg1"/>
                </a:solidFill>
                <a:effectLst/>
                <a:latin typeface="system-ui"/>
              </a:rPr>
              <a:t>Admin Dashboard &amp; Reports – University personnel will have access to a dashboard showing queue data, busiest times, and average service duration for improved oversight.</a:t>
            </a:r>
            <a:br>
              <a:rPr lang="en-US" b="0" i="0" dirty="0">
                <a:solidFill>
                  <a:schemeClr val="bg1"/>
                </a:solidFill>
                <a:effectLst/>
                <a:latin typeface="system-ui"/>
              </a:rPr>
            </a:br>
            <a:br>
              <a:rPr lang="en-US" b="0" i="0" dirty="0">
                <a:solidFill>
                  <a:schemeClr val="bg1"/>
                </a:solidFill>
                <a:effectLst/>
                <a:latin typeface="system-ui"/>
              </a:rPr>
            </a:br>
            <a:r>
              <a:rPr lang="en-US" b="0" i="0" dirty="0">
                <a:solidFill>
                  <a:schemeClr val="bg1"/>
                </a:solidFill>
                <a:effectLst/>
                <a:latin typeface="system-ui"/>
              </a:rPr>
              <a:t>Cross-Department Assistance – The system will be flexible to various university departments that have distinct queue management </a:t>
            </a:r>
            <a:r>
              <a:rPr lang="en-US" b="0" i="0" u="sng" dirty="0">
                <a:solidFill>
                  <a:schemeClr val="bg1"/>
                </a:solidFill>
                <a:effectLst/>
                <a:latin typeface="system-ui"/>
              </a:rPr>
              <a:t>requirements.</a:t>
            </a:r>
            <a:endParaRPr lang="en-PH" dirty="0">
              <a:solidFill>
                <a:schemeClr val="bg1"/>
              </a:solidFill>
            </a:endParaRPr>
          </a:p>
        </p:txBody>
      </p:sp>
    </p:spTree>
    <p:extLst>
      <p:ext uri="{BB962C8B-B14F-4D97-AF65-F5344CB8AC3E}">
        <p14:creationId xmlns:p14="http://schemas.microsoft.com/office/powerpoint/2010/main" val="429374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6126480" y="1310639"/>
            <a:ext cx="4805997" cy="2689629"/>
          </a:xfrm>
        </p:spPr>
        <p:txBody>
          <a:bodyPr/>
          <a:lstStyle/>
          <a:p>
            <a:endParaRPr lang="en-US" dirty="0"/>
          </a:p>
        </p:txBody>
      </p:sp>
      <p:pic>
        <p:nvPicPr>
          <p:cNvPr id="5" name="Picture Placeholder 4" descr="A person smelling a small glass bottle">
            <a:extLst>
              <a:ext uri="{FF2B5EF4-FFF2-40B4-BE49-F238E27FC236}">
                <a16:creationId xmlns:a16="http://schemas.microsoft.com/office/drawing/2014/main" id="{95D91661-037A-ECB3-7904-2C3843A98D95}"/>
              </a:ext>
            </a:extLst>
          </p:cNvPr>
          <p:cNvPicPr>
            <a:picLocks noGrp="1" noChangeAspect="1"/>
          </p:cNvPicPr>
          <p:nvPr>
            <p:ph type="pic" sz="quarter" idx="11"/>
          </p:nvPr>
        </p:nvPicPr>
        <p:blipFill>
          <a:blip r:embed="rId3"/>
          <a:srcRect l="20394" r="20394"/>
          <a:stretch/>
        </p:blipFill>
        <p:spPr>
          <a:xfrm>
            <a:off x="0" y="-10160"/>
            <a:ext cx="6096000" cy="6858000"/>
          </a:xfrm>
        </p:spPr>
      </p:pic>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6126163" y="4172990"/>
            <a:ext cx="4805997" cy="2389736"/>
          </a:xfrm>
        </p:spPr>
        <p:txBody>
          <a:bodyPr/>
          <a:lstStyle/>
          <a:p>
            <a:endParaRPr lang="en-US" dirty="0"/>
          </a:p>
        </p:txBody>
      </p:sp>
    </p:spTree>
    <p:extLst>
      <p:ext uri="{BB962C8B-B14F-4D97-AF65-F5344CB8AC3E}">
        <p14:creationId xmlns:p14="http://schemas.microsoft.com/office/powerpoint/2010/main" val="5617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sz="3200" dirty="0"/>
              <a:t>Problem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p:txBody>
          <a:bodyPr/>
          <a:lstStyle/>
          <a:p>
            <a:pPr marL="228600" indent="-228600">
              <a:spcBef>
                <a:spcPts val="0"/>
              </a:spcBef>
              <a:spcAft>
                <a:spcPts val="1200"/>
              </a:spcAft>
              <a:buFont typeface="Arial" panose="020B0604020202020204" pitchFamily="34" charset="0"/>
              <a:buChar char="•"/>
            </a:pPr>
            <a:r>
              <a:rPr lang="en-US" sz="2000" b="1" cap="none" dirty="0"/>
              <a:t>Market gap</a:t>
            </a:r>
            <a:r>
              <a:rPr lang="en-US" sz="2000" cap="none" dirty="0"/>
              <a:t>: few, if any, products on the market help customers like we do</a:t>
            </a:r>
            <a:endParaRPr lang="en-US" sz="2000" cap="none" dirty="0">
              <a:cs typeface="Calibri"/>
            </a:endParaRPr>
          </a:p>
          <a:p>
            <a:pPr marL="228600" indent="-228600">
              <a:spcBef>
                <a:spcPts val="0"/>
              </a:spcBef>
              <a:spcAft>
                <a:spcPts val="1200"/>
              </a:spcAft>
              <a:buFont typeface="Arial" panose="020B0604020202020204" pitchFamily="34" charset="0"/>
              <a:buChar char="•"/>
            </a:pPr>
            <a:r>
              <a:rPr lang="en-US" sz="2000" b="1" cap="none" dirty="0"/>
              <a:t>Customers</a:t>
            </a:r>
            <a:r>
              <a:rPr lang="en-US" sz="2000" cap="none" dirty="0"/>
              <a:t>: 66% of US consumers spend money on multiple products that only partially resolves their issue</a:t>
            </a:r>
          </a:p>
          <a:p>
            <a:pPr marL="228600" indent="-228600">
              <a:spcBef>
                <a:spcPts val="0"/>
              </a:spcBef>
              <a:spcAft>
                <a:spcPts val="1200"/>
              </a:spcAft>
              <a:buFont typeface="Arial" panose="020B0604020202020204" pitchFamily="34" charset="0"/>
              <a:buChar char="•"/>
            </a:pPr>
            <a:r>
              <a:rPr lang="en-US" sz="2000" b="1" cap="none" dirty="0"/>
              <a:t>Financials</a:t>
            </a:r>
            <a:r>
              <a:rPr lang="en-US" sz="2000" cap="none" dirty="0"/>
              <a:t>: </a:t>
            </a:r>
            <a:r>
              <a:rPr lang="en-US" sz="2000" cap="none" dirty="0">
                <a:ea typeface="+mn-lt"/>
                <a:cs typeface="+mn-lt"/>
              </a:rPr>
              <a:t>millennials account for about a quarter of the $48 billion spent on other products in 2018</a:t>
            </a:r>
            <a:endParaRPr lang="en-US" sz="2000" cap="none" dirty="0">
              <a:cs typeface="Calibri" panose="020F0502020204030204"/>
            </a:endParaRPr>
          </a:p>
          <a:p>
            <a:pPr marL="228600" indent="-228600">
              <a:spcBef>
                <a:spcPts val="0"/>
              </a:spcBef>
              <a:spcAft>
                <a:spcPts val="1200"/>
              </a:spcAft>
              <a:buFont typeface="Arial" panose="020B0604020202020204" pitchFamily="34" charset="0"/>
              <a:buChar char="•"/>
            </a:pPr>
            <a:r>
              <a:rPr lang="en-US" sz="2000" b="1" cap="none" dirty="0"/>
              <a:t>Costs</a:t>
            </a:r>
            <a:r>
              <a:rPr lang="en-US" sz="2000" cap="none" dirty="0"/>
              <a:t>: loss of productivity costing consumers thousands of dollars </a:t>
            </a:r>
            <a:endParaRPr lang="en-US" sz="2000" cap="none" dirty="0">
              <a:cs typeface="Calibri" panose="020F0502020204030204"/>
            </a:endParaRPr>
          </a:p>
          <a:p>
            <a:pPr marL="228600" indent="-228600">
              <a:spcBef>
                <a:spcPts val="0"/>
              </a:spcBef>
              <a:spcAft>
                <a:spcPts val="1200"/>
              </a:spcAft>
              <a:buFont typeface="Arial" panose="020B0604020202020204" pitchFamily="34" charset="0"/>
              <a:buChar char="•"/>
            </a:pPr>
            <a:r>
              <a:rPr lang="en-US" sz="2000" b="1" cap="none" dirty="0"/>
              <a:t>Usability</a:t>
            </a:r>
            <a:r>
              <a:rPr lang="en-US" sz="2000" cap="none" dirty="0"/>
              <a:t>: customers want something easy to use that helps make their life easier </a:t>
            </a: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41200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096000" y="375285"/>
            <a:ext cx="4896678" cy="3624984"/>
          </a:xfrm>
        </p:spPr>
        <p:txBody>
          <a:bodyPr/>
          <a:lstStyle/>
          <a:p>
            <a:r>
              <a:rPr lang="en-US" dirty="0"/>
              <a:t>Product benefits</a:t>
            </a:r>
          </a:p>
        </p:txBody>
      </p:sp>
      <p:pic>
        <p:nvPicPr>
          <p:cNvPr id="5" name="Picture Placeholder 4" descr="A person standing in a greenhouse">
            <a:extLst>
              <a:ext uri="{FF2B5EF4-FFF2-40B4-BE49-F238E27FC236}">
                <a16:creationId xmlns:a16="http://schemas.microsoft.com/office/drawing/2014/main" id="{EE30546E-D63D-6DD8-4DA7-41DD51A44C2F}"/>
              </a:ext>
            </a:extLst>
          </p:cNvPr>
          <p:cNvPicPr>
            <a:picLocks noGrp="1" noChangeAspect="1"/>
          </p:cNvPicPr>
          <p:nvPr>
            <p:ph type="pic" sz="quarter" idx="11"/>
          </p:nvPr>
        </p:nvPicPr>
        <p:blipFill>
          <a:blip r:embed="rId3"/>
          <a:srcRect t="12487" b="12487"/>
          <a:stretch/>
        </p:blipFill>
        <p:spPr>
          <a:xfrm>
            <a:off x="0" y="0"/>
            <a:ext cx="6096000" cy="6858000"/>
          </a:xfrm>
        </p:spPr>
      </p:pic>
      <p:sp>
        <p:nvSpPr>
          <p:cNvPr id="3" name="Content Placeholder 2">
            <a:extLst>
              <a:ext uri="{FF2B5EF4-FFF2-40B4-BE49-F238E27FC236}">
                <a16:creationId xmlns:a16="http://schemas.microsoft.com/office/drawing/2014/main" id="{D6BEA7D4-8B96-5A0E-252E-6B8E8B1CF178}"/>
              </a:ext>
            </a:extLst>
          </p:cNvPr>
          <p:cNvSpPr>
            <a:spLocks noGrp="1"/>
          </p:cNvSpPr>
          <p:nvPr>
            <p:ph sz="quarter" idx="10"/>
          </p:nvPr>
        </p:nvSpPr>
        <p:spPr>
          <a:xfrm>
            <a:off x="6096000" y="4172990"/>
            <a:ext cx="4896677" cy="2309726"/>
          </a:xfrm>
        </p:spPr>
        <p:txBody>
          <a:bodyPr/>
          <a:lstStyle/>
          <a:p>
            <a:r>
              <a:rPr lang="en-US" noProof="1"/>
              <a:t>Online store and market swap</a:t>
            </a:r>
          </a:p>
        </p:txBody>
      </p:sp>
    </p:spTree>
    <p:extLst>
      <p:ext uri="{BB962C8B-B14F-4D97-AF65-F5344CB8AC3E}">
        <p14:creationId xmlns:p14="http://schemas.microsoft.com/office/powerpoint/2010/main" val="176041742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29</TotalTime>
  <Words>1054</Words>
  <Application>Microsoft Office PowerPoint</Application>
  <PresentationFormat>Widescreen</PresentationFormat>
  <Paragraphs>141</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Segoe UI Historic</vt:lpstr>
      <vt:lpstr>system-ui</vt:lpstr>
      <vt:lpstr>Tenorite</vt:lpstr>
      <vt:lpstr>Trebuchet MS</vt:lpstr>
      <vt:lpstr>Custom</vt:lpstr>
      <vt:lpstr>Smart queue management system</vt:lpstr>
      <vt:lpstr>Project context</vt:lpstr>
      <vt:lpstr>Project context</vt:lpstr>
      <vt:lpstr>Objective</vt:lpstr>
      <vt:lpstr>Objective</vt:lpstr>
      <vt:lpstr>Scope and limitations</vt:lpstr>
      <vt:lpstr>PowerPoint Presentation</vt:lpstr>
      <vt:lpstr>Problem </vt:lpstr>
      <vt:lpstr>Product benefits</vt:lpstr>
      <vt:lpstr>Our competition</vt:lpstr>
      <vt:lpstr>Product overview </vt:lpstr>
      <vt:lpstr>Growth strategy</vt:lpstr>
      <vt:lpstr>Market overview</vt:lpstr>
      <vt:lpstr>Solution</vt:lpstr>
      <vt:lpstr>Financials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kaylene angel sales</dc:creator>
  <cp:lastModifiedBy>kaylene angel sales</cp:lastModifiedBy>
  <cp:revision>1</cp:revision>
  <dcterms:created xsi:type="dcterms:W3CDTF">2025-02-07T01:47:16Z</dcterms:created>
  <dcterms:modified xsi:type="dcterms:W3CDTF">2025-02-07T02:16:17Z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