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4" r:id="rId26"/>
    <p:sldId id="283" r:id="rId27"/>
    <p:sldId id="285" r:id="rId28"/>
    <p:sldId id="286" r:id="rId29"/>
    <p:sldId id="287" r:id="rId30"/>
    <p:sldId id="288" r:id="rId31"/>
    <p:sldId id="289" r:id="rId32"/>
    <p:sldId id="290" r:id="rId33"/>
    <p:sldId id="291" r:id="rId34"/>
    <p:sldId id="292" r:id="rId35"/>
    <p:sldId id="293" r:id="rId36"/>
    <p:sldId id="281"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6F9E"/>
    <a:srgbClr val="FAD3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69"/>
    <p:restoredTop sz="94692"/>
  </p:normalViewPr>
  <p:slideViewPr>
    <p:cSldViewPr snapToGrid="0">
      <p:cViewPr varScale="1">
        <p:scale>
          <a:sx n="97" d="100"/>
          <a:sy n="97" d="100"/>
        </p:scale>
        <p:origin x="1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9AB6-768A-77E1-6616-339DBFBDEB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91F0EB-BE17-21A4-DE50-604701A1D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CF8F6-EDFA-0485-E8ED-2B428C02FD37}"/>
              </a:ext>
            </a:extLst>
          </p:cNvPr>
          <p:cNvSpPr>
            <a:spLocks noGrp="1"/>
          </p:cNvSpPr>
          <p:nvPr>
            <p:ph type="dt" sz="half" idx="10"/>
          </p:nvPr>
        </p:nvSpPr>
        <p:spPr/>
        <p:txBody>
          <a:bodyPr/>
          <a:lstStyle/>
          <a:p>
            <a:fld id="{B4C439D8-E798-BF41-89AD-F475A0D0A8C0}" type="datetimeFigureOut">
              <a:rPr lang="en-US" smtClean="0"/>
              <a:t>9/10/2025</a:t>
            </a:fld>
            <a:endParaRPr lang="en-US"/>
          </a:p>
        </p:txBody>
      </p:sp>
      <p:sp>
        <p:nvSpPr>
          <p:cNvPr id="5" name="Footer Placeholder 4">
            <a:extLst>
              <a:ext uri="{FF2B5EF4-FFF2-40B4-BE49-F238E27FC236}">
                <a16:creationId xmlns:a16="http://schemas.microsoft.com/office/drawing/2014/main" id="{15A66C7D-039C-749B-CC4C-B7046C12A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628B4-29FB-E139-2299-B1CCA90D1C20}"/>
              </a:ext>
            </a:extLst>
          </p:cNvPr>
          <p:cNvSpPr>
            <a:spLocks noGrp="1"/>
          </p:cNvSpPr>
          <p:nvPr>
            <p:ph type="sldNum" sz="quarter" idx="12"/>
          </p:nvPr>
        </p:nvSpPr>
        <p:spPr/>
        <p:txBody>
          <a:bodyPr/>
          <a:lstStyle/>
          <a:p>
            <a:fld id="{B6DE365C-CF89-9E49-AE94-5637AF8F0A3D}" type="slidenum">
              <a:rPr lang="en-US" smtClean="0"/>
              <a:t>‹#›</a:t>
            </a:fld>
            <a:endParaRPr lang="en-US"/>
          </a:p>
        </p:txBody>
      </p:sp>
    </p:spTree>
    <p:extLst>
      <p:ext uri="{BB962C8B-B14F-4D97-AF65-F5344CB8AC3E}">
        <p14:creationId xmlns:p14="http://schemas.microsoft.com/office/powerpoint/2010/main" val="231059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4C48B-6045-894E-D119-72E910A1D2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310A13-0647-D421-1C43-2A23CB46BF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EB347-F64C-7F6A-8F9A-28667EA92438}"/>
              </a:ext>
            </a:extLst>
          </p:cNvPr>
          <p:cNvSpPr>
            <a:spLocks noGrp="1"/>
          </p:cNvSpPr>
          <p:nvPr>
            <p:ph type="dt" sz="half" idx="10"/>
          </p:nvPr>
        </p:nvSpPr>
        <p:spPr/>
        <p:txBody>
          <a:bodyPr/>
          <a:lstStyle/>
          <a:p>
            <a:fld id="{B4C439D8-E798-BF41-89AD-F475A0D0A8C0}" type="datetimeFigureOut">
              <a:rPr lang="en-US" smtClean="0"/>
              <a:t>9/10/2025</a:t>
            </a:fld>
            <a:endParaRPr lang="en-US"/>
          </a:p>
        </p:txBody>
      </p:sp>
      <p:sp>
        <p:nvSpPr>
          <p:cNvPr id="5" name="Footer Placeholder 4">
            <a:extLst>
              <a:ext uri="{FF2B5EF4-FFF2-40B4-BE49-F238E27FC236}">
                <a16:creationId xmlns:a16="http://schemas.microsoft.com/office/drawing/2014/main" id="{9A253D7A-7710-C4CD-1FD3-6523807588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630EF-11D0-943B-00B9-A8122655505C}"/>
              </a:ext>
            </a:extLst>
          </p:cNvPr>
          <p:cNvSpPr>
            <a:spLocks noGrp="1"/>
          </p:cNvSpPr>
          <p:nvPr>
            <p:ph type="sldNum" sz="quarter" idx="12"/>
          </p:nvPr>
        </p:nvSpPr>
        <p:spPr/>
        <p:txBody>
          <a:bodyPr/>
          <a:lstStyle/>
          <a:p>
            <a:fld id="{B6DE365C-CF89-9E49-AE94-5637AF8F0A3D}" type="slidenum">
              <a:rPr lang="en-US" smtClean="0"/>
              <a:t>‹#›</a:t>
            </a:fld>
            <a:endParaRPr lang="en-US"/>
          </a:p>
        </p:txBody>
      </p:sp>
    </p:spTree>
    <p:extLst>
      <p:ext uri="{BB962C8B-B14F-4D97-AF65-F5344CB8AC3E}">
        <p14:creationId xmlns:p14="http://schemas.microsoft.com/office/powerpoint/2010/main" val="401981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179C5-3CA0-FD16-58B2-D1A8AE1284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791690-4EB4-AA16-CB25-03A4F9755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EE6DA2-D04E-4E5D-63F9-A60899D08257}"/>
              </a:ext>
            </a:extLst>
          </p:cNvPr>
          <p:cNvSpPr>
            <a:spLocks noGrp="1"/>
          </p:cNvSpPr>
          <p:nvPr>
            <p:ph type="dt" sz="half" idx="10"/>
          </p:nvPr>
        </p:nvSpPr>
        <p:spPr/>
        <p:txBody>
          <a:bodyPr/>
          <a:lstStyle/>
          <a:p>
            <a:fld id="{B4C439D8-E798-BF41-89AD-F475A0D0A8C0}" type="datetimeFigureOut">
              <a:rPr lang="en-US" smtClean="0"/>
              <a:t>9/10/2025</a:t>
            </a:fld>
            <a:endParaRPr lang="en-US"/>
          </a:p>
        </p:txBody>
      </p:sp>
      <p:sp>
        <p:nvSpPr>
          <p:cNvPr id="5" name="Footer Placeholder 4">
            <a:extLst>
              <a:ext uri="{FF2B5EF4-FFF2-40B4-BE49-F238E27FC236}">
                <a16:creationId xmlns:a16="http://schemas.microsoft.com/office/drawing/2014/main" id="{42BA33DA-0D3D-581F-C8B3-6F4E25D44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1E66F-7B92-7102-BAEB-95B39ECB9676}"/>
              </a:ext>
            </a:extLst>
          </p:cNvPr>
          <p:cNvSpPr>
            <a:spLocks noGrp="1"/>
          </p:cNvSpPr>
          <p:nvPr>
            <p:ph type="sldNum" sz="quarter" idx="12"/>
          </p:nvPr>
        </p:nvSpPr>
        <p:spPr/>
        <p:txBody>
          <a:bodyPr/>
          <a:lstStyle/>
          <a:p>
            <a:fld id="{B6DE365C-CF89-9E49-AE94-5637AF8F0A3D}" type="slidenum">
              <a:rPr lang="en-US" smtClean="0"/>
              <a:t>‹#›</a:t>
            </a:fld>
            <a:endParaRPr lang="en-US"/>
          </a:p>
        </p:txBody>
      </p:sp>
    </p:spTree>
    <p:extLst>
      <p:ext uri="{BB962C8B-B14F-4D97-AF65-F5344CB8AC3E}">
        <p14:creationId xmlns:p14="http://schemas.microsoft.com/office/powerpoint/2010/main" val="1205720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A1A93-BE40-6527-44F7-9370870A92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C499A-351B-0410-33FE-D27C113B94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E1EC1-605B-1DBA-86CD-96D18E9BEC58}"/>
              </a:ext>
            </a:extLst>
          </p:cNvPr>
          <p:cNvSpPr>
            <a:spLocks noGrp="1"/>
          </p:cNvSpPr>
          <p:nvPr>
            <p:ph type="dt" sz="half" idx="10"/>
          </p:nvPr>
        </p:nvSpPr>
        <p:spPr/>
        <p:txBody>
          <a:bodyPr/>
          <a:lstStyle/>
          <a:p>
            <a:fld id="{B4C439D8-E798-BF41-89AD-F475A0D0A8C0}" type="datetimeFigureOut">
              <a:rPr lang="en-US" smtClean="0"/>
              <a:t>9/10/2025</a:t>
            </a:fld>
            <a:endParaRPr lang="en-US"/>
          </a:p>
        </p:txBody>
      </p:sp>
      <p:sp>
        <p:nvSpPr>
          <p:cNvPr id="5" name="Footer Placeholder 4">
            <a:extLst>
              <a:ext uri="{FF2B5EF4-FFF2-40B4-BE49-F238E27FC236}">
                <a16:creationId xmlns:a16="http://schemas.microsoft.com/office/drawing/2014/main" id="{8D4D0682-26E5-C52E-92D4-103A47E45C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6025B6-6909-592D-646E-1458DCB65483}"/>
              </a:ext>
            </a:extLst>
          </p:cNvPr>
          <p:cNvSpPr>
            <a:spLocks noGrp="1"/>
          </p:cNvSpPr>
          <p:nvPr>
            <p:ph type="sldNum" sz="quarter" idx="12"/>
          </p:nvPr>
        </p:nvSpPr>
        <p:spPr/>
        <p:txBody>
          <a:bodyPr/>
          <a:lstStyle/>
          <a:p>
            <a:fld id="{B6DE365C-CF89-9E49-AE94-5637AF8F0A3D}" type="slidenum">
              <a:rPr lang="en-US" smtClean="0"/>
              <a:t>‹#›</a:t>
            </a:fld>
            <a:endParaRPr lang="en-US"/>
          </a:p>
        </p:txBody>
      </p:sp>
    </p:spTree>
    <p:extLst>
      <p:ext uri="{BB962C8B-B14F-4D97-AF65-F5344CB8AC3E}">
        <p14:creationId xmlns:p14="http://schemas.microsoft.com/office/powerpoint/2010/main" val="2083591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68D3-CC0D-48B9-8979-8BB0499CC1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3DFC70-104C-4A20-BB84-71F1067266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89460-6B21-8FE7-498C-2C73855D9D76}"/>
              </a:ext>
            </a:extLst>
          </p:cNvPr>
          <p:cNvSpPr>
            <a:spLocks noGrp="1"/>
          </p:cNvSpPr>
          <p:nvPr>
            <p:ph type="dt" sz="half" idx="10"/>
          </p:nvPr>
        </p:nvSpPr>
        <p:spPr/>
        <p:txBody>
          <a:bodyPr/>
          <a:lstStyle/>
          <a:p>
            <a:fld id="{B4C439D8-E798-BF41-89AD-F475A0D0A8C0}" type="datetimeFigureOut">
              <a:rPr lang="en-US" smtClean="0"/>
              <a:t>9/10/2025</a:t>
            </a:fld>
            <a:endParaRPr lang="en-US"/>
          </a:p>
        </p:txBody>
      </p:sp>
      <p:sp>
        <p:nvSpPr>
          <p:cNvPr id="5" name="Footer Placeholder 4">
            <a:extLst>
              <a:ext uri="{FF2B5EF4-FFF2-40B4-BE49-F238E27FC236}">
                <a16:creationId xmlns:a16="http://schemas.microsoft.com/office/drawing/2014/main" id="{BE96E35C-D9FF-943A-8EF9-E54A861CC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A49D7-506F-7D3C-A0F1-5F878173B88B}"/>
              </a:ext>
            </a:extLst>
          </p:cNvPr>
          <p:cNvSpPr>
            <a:spLocks noGrp="1"/>
          </p:cNvSpPr>
          <p:nvPr>
            <p:ph type="sldNum" sz="quarter" idx="12"/>
          </p:nvPr>
        </p:nvSpPr>
        <p:spPr/>
        <p:txBody>
          <a:bodyPr/>
          <a:lstStyle/>
          <a:p>
            <a:fld id="{B6DE365C-CF89-9E49-AE94-5637AF8F0A3D}" type="slidenum">
              <a:rPr lang="en-US" smtClean="0"/>
              <a:t>‹#›</a:t>
            </a:fld>
            <a:endParaRPr lang="en-US"/>
          </a:p>
        </p:txBody>
      </p:sp>
    </p:spTree>
    <p:extLst>
      <p:ext uri="{BB962C8B-B14F-4D97-AF65-F5344CB8AC3E}">
        <p14:creationId xmlns:p14="http://schemas.microsoft.com/office/powerpoint/2010/main" val="1779897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A2BF-A066-0341-08B3-83BBC0BDB0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21C700-C8CD-AE66-1A7B-4B96D7E61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B2F783-5141-E116-DD76-6B77C1B52D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1737BF-951C-A4E1-A9A9-2D893741126A}"/>
              </a:ext>
            </a:extLst>
          </p:cNvPr>
          <p:cNvSpPr>
            <a:spLocks noGrp="1"/>
          </p:cNvSpPr>
          <p:nvPr>
            <p:ph type="dt" sz="half" idx="10"/>
          </p:nvPr>
        </p:nvSpPr>
        <p:spPr/>
        <p:txBody>
          <a:bodyPr/>
          <a:lstStyle/>
          <a:p>
            <a:fld id="{B4C439D8-E798-BF41-89AD-F475A0D0A8C0}" type="datetimeFigureOut">
              <a:rPr lang="en-US" smtClean="0"/>
              <a:t>9/10/2025</a:t>
            </a:fld>
            <a:endParaRPr lang="en-US"/>
          </a:p>
        </p:txBody>
      </p:sp>
      <p:sp>
        <p:nvSpPr>
          <p:cNvPr id="6" name="Footer Placeholder 5">
            <a:extLst>
              <a:ext uri="{FF2B5EF4-FFF2-40B4-BE49-F238E27FC236}">
                <a16:creationId xmlns:a16="http://schemas.microsoft.com/office/drawing/2014/main" id="{449E7525-FC0D-FD53-3339-C447816C5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C294AC-A699-E46A-D88F-C43236CAE6AD}"/>
              </a:ext>
            </a:extLst>
          </p:cNvPr>
          <p:cNvSpPr>
            <a:spLocks noGrp="1"/>
          </p:cNvSpPr>
          <p:nvPr>
            <p:ph type="sldNum" sz="quarter" idx="12"/>
          </p:nvPr>
        </p:nvSpPr>
        <p:spPr/>
        <p:txBody>
          <a:bodyPr/>
          <a:lstStyle/>
          <a:p>
            <a:fld id="{B6DE365C-CF89-9E49-AE94-5637AF8F0A3D}" type="slidenum">
              <a:rPr lang="en-US" smtClean="0"/>
              <a:t>‹#›</a:t>
            </a:fld>
            <a:endParaRPr lang="en-US"/>
          </a:p>
        </p:txBody>
      </p:sp>
    </p:spTree>
    <p:extLst>
      <p:ext uri="{BB962C8B-B14F-4D97-AF65-F5344CB8AC3E}">
        <p14:creationId xmlns:p14="http://schemas.microsoft.com/office/powerpoint/2010/main" val="265794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EA336-B9B6-B57D-D998-6D0D71B63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B2E735-3F95-F924-4068-6481937EBD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105F93-9CAD-E9EB-D69A-F0DBF03C1E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0B8191-A87B-44D3-638C-FE588CE543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32AE0E-5299-DC3D-999C-526F52F311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3D4665-6FC7-D3E0-2B20-A08862E5967E}"/>
              </a:ext>
            </a:extLst>
          </p:cNvPr>
          <p:cNvSpPr>
            <a:spLocks noGrp="1"/>
          </p:cNvSpPr>
          <p:nvPr>
            <p:ph type="dt" sz="half" idx="10"/>
          </p:nvPr>
        </p:nvSpPr>
        <p:spPr/>
        <p:txBody>
          <a:bodyPr/>
          <a:lstStyle/>
          <a:p>
            <a:fld id="{B4C439D8-E798-BF41-89AD-F475A0D0A8C0}" type="datetimeFigureOut">
              <a:rPr lang="en-US" smtClean="0"/>
              <a:t>9/10/2025</a:t>
            </a:fld>
            <a:endParaRPr lang="en-US"/>
          </a:p>
        </p:txBody>
      </p:sp>
      <p:sp>
        <p:nvSpPr>
          <p:cNvPr id="8" name="Footer Placeholder 7">
            <a:extLst>
              <a:ext uri="{FF2B5EF4-FFF2-40B4-BE49-F238E27FC236}">
                <a16:creationId xmlns:a16="http://schemas.microsoft.com/office/drawing/2014/main" id="{2A33010C-8407-5497-FDBE-7F5E4D02F5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D1D519-A3D7-C60E-94F1-36763C365E2B}"/>
              </a:ext>
            </a:extLst>
          </p:cNvPr>
          <p:cNvSpPr>
            <a:spLocks noGrp="1"/>
          </p:cNvSpPr>
          <p:nvPr>
            <p:ph type="sldNum" sz="quarter" idx="12"/>
          </p:nvPr>
        </p:nvSpPr>
        <p:spPr/>
        <p:txBody>
          <a:bodyPr/>
          <a:lstStyle/>
          <a:p>
            <a:fld id="{B6DE365C-CF89-9E49-AE94-5637AF8F0A3D}" type="slidenum">
              <a:rPr lang="en-US" smtClean="0"/>
              <a:t>‹#›</a:t>
            </a:fld>
            <a:endParaRPr lang="en-US"/>
          </a:p>
        </p:txBody>
      </p:sp>
    </p:spTree>
    <p:extLst>
      <p:ext uri="{BB962C8B-B14F-4D97-AF65-F5344CB8AC3E}">
        <p14:creationId xmlns:p14="http://schemas.microsoft.com/office/powerpoint/2010/main" val="631598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A73ED-4ECE-55EF-3D40-88CA2DD6BE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39127-5073-FB1B-80F3-7DDCFC30188D}"/>
              </a:ext>
            </a:extLst>
          </p:cNvPr>
          <p:cNvSpPr>
            <a:spLocks noGrp="1"/>
          </p:cNvSpPr>
          <p:nvPr>
            <p:ph type="dt" sz="half" idx="10"/>
          </p:nvPr>
        </p:nvSpPr>
        <p:spPr/>
        <p:txBody>
          <a:bodyPr/>
          <a:lstStyle/>
          <a:p>
            <a:fld id="{B4C439D8-E798-BF41-89AD-F475A0D0A8C0}" type="datetimeFigureOut">
              <a:rPr lang="en-US" smtClean="0"/>
              <a:t>9/10/2025</a:t>
            </a:fld>
            <a:endParaRPr lang="en-US"/>
          </a:p>
        </p:txBody>
      </p:sp>
      <p:sp>
        <p:nvSpPr>
          <p:cNvPr id="4" name="Footer Placeholder 3">
            <a:extLst>
              <a:ext uri="{FF2B5EF4-FFF2-40B4-BE49-F238E27FC236}">
                <a16:creationId xmlns:a16="http://schemas.microsoft.com/office/drawing/2014/main" id="{451ACD8F-9FA7-8AD9-74FB-E2FEE2443D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022C34-CF69-1F6B-95BD-FBEC1C701FDA}"/>
              </a:ext>
            </a:extLst>
          </p:cNvPr>
          <p:cNvSpPr>
            <a:spLocks noGrp="1"/>
          </p:cNvSpPr>
          <p:nvPr>
            <p:ph type="sldNum" sz="quarter" idx="12"/>
          </p:nvPr>
        </p:nvSpPr>
        <p:spPr/>
        <p:txBody>
          <a:bodyPr/>
          <a:lstStyle/>
          <a:p>
            <a:fld id="{B6DE365C-CF89-9E49-AE94-5637AF8F0A3D}" type="slidenum">
              <a:rPr lang="en-US" smtClean="0"/>
              <a:t>‹#›</a:t>
            </a:fld>
            <a:endParaRPr lang="en-US"/>
          </a:p>
        </p:txBody>
      </p:sp>
    </p:spTree>
    <p:extLst>
      <p:ext uri="{BB962C8B-B14F-4D97-AF65-F5344CB8AC3E}">
        <p14:creationId xmlns:p14="http://schemas.microsoft.com/office/powerpoint/2010/main" val="22040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8E218-CAE9-78C8-7C93-CE07C9BCAB01}"/>
              </a:ext>
            </a:extLst>
          </p:cNvPr>
          <p:cNvSpPr>
            <a:spLocks noGrp="1"/>
          </p:cNvSpPr>
          <p:nvPr>
            <p:ph type="dt" sz="half" idx="10"/>
          </p:nvPr>
        </p:nvSpPr>
        <p:spPr/>
        <p:txBody>
          <a:bodyPr/>
          <a:lstStyle/>
          <a:p>
            <a:fld id="{B4C439D8-E798-BF41-89AD-F475A0D0A8C0}" type="datetimeFigureOut">
              <a:rPr lang="en-US" smtClean="0"/>
              <a:t>9/10/2025</a:t>
            </a:fld>
            <a:endParaRPr lang="en-US"/>
          </a:p>
        </p:txBody>
      </p:sp>
      <p:sp>
        <p:nvSpPr>
          <p:cNvPr id="3" name="Footer Placeholder 2">
            <a:extLst>
              <a:ext uri="{FF2B5EF4-FFF2-40B4-BE49-F238E27FC236}">
                <a16:creationId xmlns:a16="http://schemas.microsoft.com/office/drawing/2014/main" id="{F98C59BF-F595-8B6F-379B-487B139019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11BF26-23D1-A110-1B4C-0C9871FC3195}"/>
              </a:ext>
            </a:extLst>
          </p:cNvPr>
          <p:cNvSpPr>
            <a:spLocks noGrp="1"/>
          </p:cNvSpPr>
          <p:nvPr>
            <p:ph type="sldNum" sz="quarter" idx="12"/>
          </p:nvPr>
        </p:nvSpPr>
        <p:spPr/>
        <p:txBody>
          <a:bodyPr/>
          <a:lstStyle/>
          <a:p>
            <a:fld id="{B6DE365C-CF89-9E49-AE94-5637AF8F0A3D}" type="slidenum">
              <a:rPr lang="en-US" smtClean="0"/>
              <a:t>‹#›</a:t>
            </a:fld>
            <a:endParaRPr lang="en-US"/>
          </a:p>
        </p:txBody>
      </p:sp>
    </p:spTree>
    <p:extLst>
      <p:ext uri="{BB962C8B-B14F-4D97-AF65-F5344CB8AC3E}">
        <p14:creationId xmlns:p14="http://schemas.microsoft.com/office/powerpoint/2010/main" val="119465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05533-881C-B856-9A7D-5391567D0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711D3A-E817-E5C4-22FE-782613436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3920A4-1F16-DA49-AF43-55CE28E9F0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70001-B8EE-749A-602B-C9D4CEAD8CE4}"/>
              </a:ext>
            </a:extLst>
          </p:cNvPr>
          <p:cNvSpPr>
            <a:spLocks noGrp="1"/>
          </p:cNvSpPr>
          <p:nvPr>
            <p:ph type="dt" sz="half" idx="10"/>
          </p:nvPr>
        </p:nvSpPr>
        <p:spPr/>
        <p:txBody>
          <a:bodyPr/>
          <a:lstStyle/>
          <a:p>
            <a:fld id="{B4C439D8-E798-BF41-89AD-F475A0D0A8C0}" type="datetimeFigureOut">
              <a:rPr lang="en-US" smtClean="0"/>
              <a:t>9/10/2025</a:t>
            </a:fld>
            <a:endParaRPr lang="en-US"/>
          </a:p>
        </p:txBody>
      </p:sp>
      <p:sp>
        <p:nvSpPr>
          <p:cNvPr id="6" name="Footer Placeholder 5">
            <a:extLst>
              <a:ext uri="{FF2B5EF4-FFF2-40B4-BE49-F238E27FC236}">
                <a16:creationId xmlns:a16="http://schemas.microsoft.com/office/drawing/2014/main" id="{838B155B-411A-55DF-F146-08CE6CC47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5AC4F9-A1A1-4A6C-E2AE-09FBE60E7D90}"/>
              </a:ext>
            </a:extLst>
          </p:cNvPr>
          <p:cNvSpPr>
            <a:spLocks noGrp="1"/>
          </p:cNvSpPr>
          <p:nvPr>
            <p:ph type="sldNum" sz="quarter" idx="12"/>
          </p:nvPr>
        </p:nvSpPr>
        <p:spPr/>
        <p:txBody>
          <a:bodyPr/>
          <a:lstStyle/>
          <a:p>
            <a:fld id="{B6DE365C-CF89-9E49-AE94-5637AF8F0A3D}" type="slidenum">
              <a:rPr lang="en-US" smtClean="0"/>
              <a:t>‹#›</a:t>
            </a:fld>
            <a:endParaRPr lang="en-US"/>
          </a:p>
        </p:txBody>
      </p:sp>
    </p:spTree>
    <p:extLst>
      <p:ext uri="{BB962C8B-B14F-4D97-AF65-F5344CB8AC3E}">
        <p14:creationId xmlns:p14="http://schemas.microsoft.com/office/powerpoint/2010/main" val="365305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AED9-18B2-A788-F955-BD3B088D9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A65633-6288-721D-07BE-DC3C03A641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9D1D99-A4DF-F508-15F6-47F1038F6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519141-2EF0-8FF0-A546-603E3D255E81}"/>
              </a:ext>
            </a:extLst>
          </p:cNvPr>
          <p:cNvSpPr>
            <a:spLocks noGrp="1"/>
          </p:cNvSpPr>
          <p:nvPr>
            <p:ph type="dt" sz="half" idx="10"/>
          </p:nvPr>
        </p:nvSpPr>
        <p:spPr/>
        <p:txBody>
          <a:bodyPr/>
          <a:lstStyle/>
          <a:p>
            <a:fld id="{B4C439D8-E798-BF41-89AD-F475A0D0A8C0}" type="datetimeFigureOut">
              <a:rPr lang="en-US" smtClean="0"/>
              <a:t>9/10/2025</a:t>
            </a:fld>
            <a:endParaRPr lang="en-US"/>
          </a:p>
        </p:txBody>
      </p:sp>
      <p:sp>
        <p:nvSpPr>
          <p:cNvPr id="6" name="Footer Placeholder 5">
            <a:extLst>
              <a:ext uri="{FF2B5EF4-FFF2-40B4-BE49-F238E27FC236}">
                <a16:creationId xmlns:a16="http://schemas.microsoft.com/office/drawing/2014/main" id="{6356E1CA-A32E-38D3-A947-A322A9847D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75706-4576-AD10-0AAC-8FDE6C26F5D8}"/>
              </a:ext>
            </a:extLst>
          </p:cNvPr>
          <p:cNvSpPr>
            <a:spLocks noGrp="1"/>
          </p:cNvSpPr>
          <p:nvPr>
            <p:ph type="sldNum" sz="quarter" idx="12"/>
          </p:nvPr>
        </p:nvSpPr>
        <p:spPr/>
        <p:txBody>
          <a:bodyPr/>
          <a:lstStyle/>
          <a:p>
            <a:fld id="{B6DE365C-CF89-9E49-AE94-5637AF8F0A3D}" type="slidenum">
              <a:rPr lang="en-US" smtClean="0"/>
              <a:t>‹#›</a:t>
            </a:fld>
            <a:endParaRPr lang="en-US"/>
          </a:p>
        </p:txBody>
      </p:sp>
    </p:spTree>
    <p:extLst>
      <p:ext uri="{BB962C8B-B14F-4D97-AF65-F5344CB8AC3E}">
        <p14:creationId xmlns:p14="http://schemas.microsoft.com/office/powerpoint/2010/main" val="7534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6D504A-F312-023D-E986-C9A22B7BC1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56A335-3952-E8B2-465E-19AB62A0B4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F36C91-C6C2-EE4D-4F78-4D64EB0E58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C439D8-E798-BF41-89AD-F475A0D0A8C0}" type="datetimeFigureOut">
              <a:rPr lang="en-US" smtClean="0"/>
              <a:t>9/10/2025</a:t>
            </a:fld>
            <a:endParaRPr lang="en-US"/>
          </a:p>
        </p:txBody>
      </p:sp>
      <p:sp>
        <p:nvSpPr>
          <p:cNvPr id="5" name="Footer Placeholder 4">
            <a:extLst>
              <a:ext uri="{FF2B5EF4-FFF2-40B4-BE49-F238E27FC236}">
                <a16:creationId xmlns:a16="http://schemas.microsoft.com/office/drawing/2014/main" id="{C1B98AA6-D374-7590-86BC-F1D13DCBB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A69504-C027-478F-05EE-983094227D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DE365C-CF89-9E49-AE94-5637AF8F0A3D}" type="slidenum">
              <a:rPr lang="en-US" smtClean="0"/>
              <a:t>‹#›</a:t>
            </a:fld>
            <a:endParaRPr lang="en-US"/>
          </a:p>
        </p:txBody>
      </p:sp>
    </p:spTree>
    <p:extLst>
      <p:ext uri="{BB962C8B-B14F-4D97-AF65-F5344CB8AC3E}">
        <p14:creationId xmlns:p14="http://schemas.microsoft.com/office/powerpoint/2010/main" val="2502447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37323-64BB-4D1B-0BB2-F6BC91C674A1}"/>
              </a:ext>
            </a:extLst>
          </p:cNvPr>
          <p:cNvSpPr>
            <a:spLocks noGrp="1"/>
          </p:cNvSpPr>
          <p:nvPr>
            <p:ph type="ctrTitle"/>
          </p:nvPr>
        </p:nvSpPr>
        <p:spPr>
          <a:xfrm>
            <a:off x="1113810" y="3130041"/>
            <a:ext cx="4036334" cy="2387600"/>
          </a:xfrm>
        </p:spPr>
        <p:txBody>
          <a:bodyPr anchor="t">
            <a:noAutofit/>
          </a:bodyPr>
          <a:lstStyle/>
          <a:p>
            <a:pPr algn="l"/>
            <a:r>
              <a:rPr lang="en-US" sz="4000" dirty="0"/>
              <a:t>BASIC ELEMENTS OF PYTHON </a:t>
            </a:r>
            <a:br>
              <a:rPr lang="en-US" sz="4000" dirty="0"/>
            </a:br>
            <a:r>
              <a:rPr lang="en-US" sz="4000" dirty="0"/>
              <a:t>PART I</a:t>
            </a:r>
          </a:p>
        </p:txBody>
      </p:sp>
      <p:sp>
        <p:nvSpPr>
          <p:cNvPr id="3" name="Subtitle 2">
            <a:extLst>
              <a:ext uri="{FF2B5EF4-FFF2-40B4-BE49-F238E27FC236}">
                <a16:creationId xmlns:a16="http://schemas.microsoft.com/office/drawing/2014/main" id="{87358741-6DA0-E165-C4EA-66BD4B3BDB5D}"/>
              </a:ext>
            </a:extLst>
          </p:cNvPr>
          <p:cNvSpPr>
            <a:spLocks noGrp="1"/>
          </p:cNvSpPr>
          <p:nvPr>
            <p:ph type="subTitle" idx="1"/>
          </p:nvPr>
        </p:nvSpPr>
        <p:spPr>
          <a:xfrm>
            <a:off x="1113809" y="1122362"/>
            <a:ext cx="4036333" cy="1709849"/>
          </a:xfrm>
        </p:spPr>
        <p:txBody>
          <a:bodyPr anchor="b">
            <a:normAutofit/>
          </a:bodyPr>
          <a:lstStyle/>
          <a:p>
            <a:pPr algn="l"/>
            <a:r>
              <a:rPr lang="en-US" sz="2000" dirty="0"/>
              <a:t>Module No. 2</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yellow snake logo&#10;&#10;Description automatically generated">
            <a:extLst>
              <a:ext uri="{FF2B5EF4-FFF2-40B4-BE49-F238E27FC236}">
                <a16:creationId xmlns:a16="http://schemas.microsoft.com/office/drawing/2014/main" id="{1AA880E2-0120-FA68-4163-AD0DC2DBC872}"/>
              </a:ext>
            </a:extLst>
          </p:cNvPr>
          <p:cNvPicPr>
            <a:picLocks noChangeAspect="1"/>
          </p:cNvPicPr>
          <p:nvPr/>
        </p:nvPicPr>
        <p:blipFill>
          <a:blip r:embed="rId2"/>
          <a:srcRect t="1268"/>
          <a:stretch/>
        </p:blipFill>
        <p:spPr>
          <a:xfrm>
            <a:off x="5922492" y="666728"/>
            <a:ext cx="5536001" cy="5465791"/>
          </a:xfrm>
          <a:prstGeom prst="rect">
            <a:avLst/>
          </a:prstGeom>
        </p:spPr>
      </p:pic>
    </p:spTree>
    <p:extLst>
      <p:ext uri="{BB962C8B-B14F-4D97-AF65-F5344CB8AC3E}">
        <p14:creationId xmlns:p14="http://schemas.microsoft.com/office/powerpoint/2010/main" val="2648259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838200" y="1534886"/>
            <a:ext cx="10515600" cy="4957989"/>
          </a:xfrm>
        </p:spPr>
        <p:txBody>
          <a:bodyPr>
            <a:normAutofit/>
          </a:bodyPr>
          <a:lstStyle/>
          <a:p>
            <a:pPr algn="just"/>
            <a:r>
              <a:rPr lang="en-US" sz="1800" dirty="0">
                <a:solidFill>
                  <a:schemeClr val="accent4">
                    <a:lumMod val="75000"/>
                  </a:schemeClr>
                </a:solidFill>
                <a:effectLst/>
                <a:latin typeface="Arial" panose="020B0604020202020204" pitchFamily="34" charset="0"/>
                <a:ea typeface="Times New Roman" panose="02020603050405020304" pitchFamily="18" charset="0"/>
              </a:rPr>
              <a:t>Operators</a:t>
            </a:r>
            <a:r>
              <a:rPr lang="en-US" sz="1800" dirty="0">
                <a:solidFill>
                  <a:srgbClr val="000000"/>
                </a:solidFill>
                <a:effectLst/>
                <a:latin typeface="Arial" panose="020B0604020202020204" pitchFamily="34" charset="0"/>
                <a:ea typeface="Times New Roman" panose="02020603050405020304" pitchFamily="18" charset="0"/>
              </a:rPr>
              <a:t> are </a:t>
            </a:r>
            <a:r>
              <a:rPr lang="en-US" sz="1800" dirty="0">
                <a:solidFill>
                  <a:schemeClr val="accent4">
                    <a:lumMod val="75000"/>
                  </a:schemeClr>
                </a:solidFill>
                <a:effectLst/>
                <a:latin typeface="Arial" panose="020B0604020202020204" pitchFamily="34" charset="0"/>
                <a:ea typeface="Times New Roman" panose="02020603050405020304" pitchFamily="18" charset="0"/>
              </a:rPr>
              <a:t>symbols, such as +, –, =, &gt;, and &lt;,</a:t>
            </a:r>
            <a:r>
              <a:rPr lang="en-US" sz="1800" dirty="0">
                <a:solidFill>
                  <a:srgbClr val="000000"/>
                </a:solidFill>
                <a:effectLst/>
                <a:latin typeface="Arial" panose="020B0604020202020204" pitchFamily="34" charset="0"/>
                <a:ea typeface="Times New Roman" panose="02020603050405020304" pitchFamily="18" charset="0"/>
              </a:rPr>
              <a:t> that perform a certain mathematical or logical operation to manipulate data values and produce a result based on some rules. An operator manipulates the data values called operands.</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Consider the expression,</a:t>
            </a:r>
            <a:endParaRPr lang="en-PH" sz="1800" dirty="0">
              <a:solidFill>
                <a:srgbClr val="000000"/>
              </a:solidFill>
              <a:effectLst/>
              <a:latin typeface="Times New Roman" panose="02020603050405020304" pitchFamily="18" charset="0"/>
              <a:ea typeface="Times New Roman" panose="02020603050405020304" pitchFamily="18" charset="0"/>
            </a:endParaRPr>
          </a:p>
          <a:p>
            <a:pPr marL="457200" algn="just"/>
            <a:r>
              <a:rPr lang="en-US" sz="1800" dirty="0">
                <a:solidFill>
                  <a:srgbClr val="000000"/>
                </a:solidFill>
                <a:effectLst/>
                <a:latin typeface="Arial" panose="020B0604020202020204" pitchFamily="34" charset="0"/>
                <a:ea typeface="Times New Roman" panose="02020603050405020304" pitchFamily="18" charset="0"/>
              </a:rPr>
              <a:t>&gt;&gt;&gt; 4 + 6</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where 4 and 6 are operands and + is the operator.</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Python language supports a wide range of operators. They are</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Arial" panose="020B0604020202020204" pitchFamily="34" charset="0"/>
                <a:ea typeface="Times New Roman" panose="02020603050405020304" pitchFamily="18" charset="0"/>
              </a:rPr>
              <a:t>Arithmetic Operators</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Arial" panose="020B0604020202020204" pitchFamily="34" charset="0"/>
                <a:ea typeface="Times New Roman" panose="02020603050405020304" pitchFamily="18" charset="0"/>
              </a:rPr>
              <a:t>Assignment Operators</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Arial" panose="020B0604020202020204" pitchFamily="34" charset="0"/>
                <a:ea typeface="Times New Roman" panose="02020603050405020304" pitchFamily="18" charset="0"/>
              </a:rPr>
              <a:t>Comparison Operators</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Arial" panose="020B0604020202020204" pitchFamily="34" charset="0"/>
                <a:ea typeface="Times New Roman" panose="02020603050405020304" pitchFamily="18" charset="0"/>
              </a:rPr>
              <a:t>Logical Operators</a:t>
            </a:r>
            <a:endParaRPr lang="en-PH"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182884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Arithmetic Operators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838200" y="1353781"/>
            <a:ext cx="10515600" cy="5139094"/>
          </a:xfrm>
        </p:spPr>
        <p:txBody>
          <a:bodyPr>
            <a:normAutofit/>
          </a:bodyPr>
          <a:lstStyle/>
          <a:p>
            <a:pPr algn="just"/>
            <a:r>
              <a:rPr lang="en-US" sz="1800" dirty="0">
                <a:solidFill>
                  <a:srgbClr val="000000"/>
                </a:solidFill>
                <a:effectLst/>
                <a:latin typeface="Arial" panose="020B0604020202020204" pitchFamily="34" charset="0"/>
                <a:ea typeface="Times New Roman" panose="02020603050405020304" pitchFamily="18" charset="0"/>
              </a:rPr>
              <a:t>Arithmetic operators are used to executing arithmetic operations such as addition, subtraction, division, multiplication, etc.</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List of Arithmetic Operators</a:t>
            </a:r>
          </a:p>
          <a:p>
            <a:pPr algn="just"/>
            <a:endParaRPr lang="en-US" sz="1800" dirty="0">
              <a:solidFill>
                <a:srgbClr val="000000"/>
              </a:solidFill>
              <a:latin typeface="Arial" panose="020B0604020202020204" pitchFamily="34" charset="0"/>
              <a:ea typeface="Times New Roman" panose="02020603050405020304" pitchFamily="18" charset="0"/>
            </a:endParaRPr>
          </a:p>
          <a:p>
            <a:pPr algn="just"/>
            <a:endParaRPr lang="en-US" sz="1800" dirty="0">
              <a:solidFill>
                <a:srgbClr val="000000"/>
              </a:solidFill>
              <a:effectLst/>
              <a:latin typeface="Arial" panose="020B0604020202020204" pitchFamily="34" charset="0"/>
              <a:ea typeface="Times New Roman" panose="02020603050405020304" pitchFamily="18" charset="0"/>
            </a:endParaRPr>
          </a:p>
          <a:p>
            <a:pPr algn="just"/>
            <a:endParaRPr lang="en-US" sz="1800" dirty="0">
              <a:solidFill>
                <a:srgbClr val="000000"/>
              </a:solidFill>
              <a:latin typeface="Arial" panose="020B0604020202020204" pitchFamily="34" charset="0"/>
              <a:ea typeface="Times New Roman" panose="02020603050405020304" pitchFamily="18" charset="0"/>
            </a:endParaRPr>
          </a:p>
          <a:p>
            <a:pPr algn="just"/>
            <a:endParaRPr lang="en-US" sz="1800" dirty="0">
              <a:solidFill>
                <a:srgbClr val="000000"/>
              </a:solidFill>
              <a:effectLst/>
              <a:latin typeface="Arial" panose="020B0604020202020204" pitchFamily="34" charset="0"/>
              <a:ea typeface="Times New Roman" panose="02020603050405020304" pitchFamily="18" charset="0"/>
            </a:endParaRPr>
          </a:p>
          <a:p>
            <a:pPr algn="just"/>
            <a:endParaRPr lang="en-US" sz="1800" dirty="0">
              <a:solidFill>
                <a:srgbClr val="000000"/>
              </a:solidFill>
              <a:latin typeface="Arial" panose="020B0604020202020204" pitchFamily="34" charset="0"/>
              <a:ea typeface="Times New Roman" panose="02020603050405020304" pitchFamily="18" charset="0"/>
            </a:endParaRPr>
          </a:p>
          <a:p>
            <a:pPr algn="just"/>
            <a:endParaRPr lang="en-US" sz="1800" dirty="0">
              <a:solidFill>
                <a:srgbClr val="000000"/>
              </a:solidFill>
              <a:effectLst/>
              <a:latin typeface="Arial" panose="020B0604020202020204" pitchFamily="34" charset="0"/>
              <a:ea typeface="Times New Roman" panose="02020603050405020304" pitchFamily="18" charset="0"/>
            </a:endParaRPr>
          </a:p>
          <a:p>
            <a:pPr algn="just"/>
            <a:endParaRPr lang="en-US" sz="1800" dirty="0">
              <a:solidFill>
                <a:srgbClr val="000000"/>
              </a:solidFill>
              <a:latin typeface="Arial" panose="020B0604020202020204" pitchFamily="34" charset="0"/>
              <a:ea typeface="Times New Roman" panose="02020603050405020304" pitchFamily="18" charset="0"/>
            </a:endParaRPr>
          </a:p>
          <a:p>
            <a:pPr algn="just"/>
            <a:endParaRPr lang="en-US" sz="1800" dirty="0">
              <a:solidFill>
                <a:srgbClr val="000000"/>
              </a:solidFill>
              <a:effectLst/>
              <a:latin typeface="Arial" panose="020B0604020202020204" pitchFamily="34" charset="0"/>
              <a:ea typeface="Times New Roman" panose="02020603050405020304" pitchFamily="18" charset="0"/>
            </a:endParaRPr>
          </a:p>
          <a:p>
            <a:pPr algn="just"/>
            <a:endParaRPr lang="en-US" sz="1800" dirty="0">
              <a:solidFill>
                <a:srgbClr val="000000"/>
              </a:solidFill>
              <a:effectLst/>
              <a:latin typeface="Arial" panose="020B0604020202020204" pitchFamily="34" charset="0"/>
              <a:ea typeface="Times New Roman" panose="02020603050405020304" pitchFamily="18" charset="0"/>
            </a:endParaRPr>
          </a:p>
          <a:p>
            <a:pPr algn="just"/>
            <a:endParaRPr lang="en-US" sz="1800" dirty="0">
              <a:solidFill>
                <a:srgbClr val="000000"/>
              </a:solidFill>
              <a:latin typeface="Arial" panose="020B0604020202020204" pitchFamily="34" charset="0"/>
              <a:ea typeface="Times New Roman" panose="02020603050405020304" pitchFamily="18" charset="0"/>
            </a:endParaRPr>
          </a:p>
          <a:p>
            <a:pPr algn="just"/>
            <a:r>
              <a:rPr lang="en-US" sz="1800" i="1" dirty="0">
                <a:solidFill>
                  <a:srgbClr val="000000"/>
                </a:solidFill>
                <a:effectLst/>
                <a:latin typeface="Arial" panose="020B0604020202020204" pitchFamily="34" charset="0"/>
                <a:ea typeface="Times New Roman" panose="02020603050405020304" pitchFamily="18" charset="0"/>
              </a:rPr>
              <a:t>Note: The value of p is 2 and q is 3.</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graphicFrame>
        <p:nvGraphicFramePr>
          <p:cNvPr id="8" name="Table 7">
            <a:extLst>
              <a:ext uri="{FF2B5EF4-FFF2-40B4-BE49-F238E27FC236}">
                <a16:creationId xmlns:a16="http://schemas.microsoft.com/office/drawing/2014/main" id="{4F48A87A-0350-1400-597E-137895A6A566}"/>
              </a:ext>
            </a:extLst>
          </p:cNvPr>
          <p:cNvGraphicFramePr>
            <a:graphicFrameLocks noGrp="1"/>
          </p:cNvGraphicFramePr>
          <p:nvPr>
            <p:extLst>
              <p:ext uri="{D42A27DB-BD31-4B8C-83A1-F6EECF244321}">
                <p14:modId xmlns:p14="http://schemas.microsoft.com/office/powerpoint/2010/main" val="3113933545"/>
              </p:ext>
            </p:extLst>
          </p:nvPr>
        </p:nvGraphicFramePr>
        <p:xfrm>
          <a:off x="2498270" y="2432957"/>
          <a:ext cx="8855530" cy="3624945"/>
        </p:xfrm>
        <a:graphic>
          <a:graphicData uri="http://schemas.openxmlformats.org/drawingml/2006/table">
            <a:tbl>
              <a:tblPr firstRow="1" firstCol="1" bandRow="1">
                <a:tableStyleId>{5C22544A-7EE6-4342-B048-85BDC9FD1C3A}</a:tableStyleId>
              </a:tblPr>
              <a:tblGrid>
                <a:gridCol w="1061663">
                  <a:extLst>
                    <a:ext uri="{9D8B030D-6E8A-4147-A177-3AD203B41FA5}">
                      <a16:colId xmlns:a16="http://schemas.microsoft.com/office/drawing/2014/main" val="128617781"/>
                    </a:ext>
                  </a:extLst>
                </a:gridCol>
                <a:gridCol w="2314166">
                  <a:extLst>
                    <a:ext uri="{9D8B030D-6E8A-4147-A177-3AD203B41FA5}">
                      <a16:colId xmlns:a16="http://schemas.microsoft.com/office/drawing/2014/main" val="3533012717"/>
                    </a:ext>
                  </a:extLst>
                </a:gridCol>
                <a:gridCol w="4044695">
                  <a:extLst>
                    <a:ext uri="{9D8B030D-6E8A-4147-A177-3AD203B41FA5}">
                      <a16:colId xmlns:a16="http://schemas.microsoft.com/office/drawing/2014/main" val="1472293301"/>
                    </a:ext>
                  </a:extLst>
                </a:gridCol>
                <a:gridCol w="1435006">
                  <a:extLst>
                    <a:ext uri="{9D8B030D-6E8A-4147-A177-3AD203B41FA5}">
                      <a16:colId xmlns:a16="http://schemas.microsoft.com/office/drawing/2014/main" val="4196272549"/>
                    </a:ext>
                  </a:extLst>
                </a:gridCol>
              </a:tblGrid>
              <a:tr h="258925">
                <a:tc>
                  <a:txBody>
                    <a:bodyPr/>
                    <a:lstStyle/>
                    <a:p>
                      <a:pPr algn="just"/>
                      <a:r>
                        <a:rPr lang="en-US" sz="1100" dirty="0">
                          <a:effectLst/>
                        </a:rPr>
                        <a:t>Operator</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100">
                          <a:effectLst/>
                        </a:rPr>
                        <a:t>Operator Name</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100">
                          <a:effectLst/>
                        </a:rPr>
                        <a:t>Description</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100">
                          <a:effectLst/>
                        </a:rPr>
                        <a:t>Example</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8714514"/>
                  </a:ext>
                </a:extLst>
              </a:tr>
              <a:tr h="258925">
                <a:tc>
                  <a:txBody>
                    <a:bodyPr/>
                    <a:lstStyle/>
                    <a:p>
                      <a:pPr algn="just"/>
                      <a:r>
                        <a:rPr lang="en-US" sz="1100">
                          <a:effectLst/>
                        </a:rPr>
                        <a:t>+</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100" dirty="0">
                          <a:solidFill>
                            <a:schemeClr val="accent4">
                              <a:lumMod val="75000"/>
                            </a:schemeClr>
                          </a:solidFill>
                          <a:effectLst/>
                        </a:rPr>
                        <a:t>Addition Operator</a:t>
                      </a:r>
                      <a:endParaRPr lang="en-PH" sz="1200" dirty="0">
                        <a:solidFill>
                          <a:schemeClr val="accent4">
                            <a:lumMod val="75000"/>
                          </a:schemeClr>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100" dirty="0">
                          <a:effectLst/>
                        </a:rPr>
                        <a:t>Adds two operands, producing their sum.</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100">
                          <a:effectLst/>
                        </a:rPr>
                        <a:t>p + q = 5</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35955244"/>
                  </a:ext>
                </a:extLst>
              </a:tr>
              <a:tr h="517849">
                <a:tc>
                  <a:txBody>
                    <a:bodyPr/>
                    <a:lstStyle/>
                    <a:p>
                      <a:pPr algn="just"/>
                      <a:r>
                        <a:rPr lang="en-US" sz="1100">
                          <a:effectLst/>
                        </a:rPr>
                        <a:t>-</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100" dirty="0">
                          <a:effectLst/>
                        </a:rPr>
                        <a:t>Subtraction Operator</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100" dirty="0">
                          <a:effectLst/>
                        </a:rPr>
                        <a:t>Subtracts the two operands, producing their difference.</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100">
                          <a:effectLst/>
                        </a:rPr>
                        <a:t>p – q = −1</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57930244"/>
                  </a:ext>
                </a:extLst>
              </a:tr>
              <a:tr h="258925">
                <a:tc>
                  <a:txBody>
                    <a:bodyPr/>
                    <a:lstStyle/>
                    <a:p>
                      <a:pPr algn="just"/>
                      <a:r>
                        <a:rPr lang="en-US" sz="1100" dirty="0">
                          <a:effectLst/>
                        </a:rPr>
                        <a:t>*</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100">
                          <a:effectLst/>
                        </a:rPr>
                        <a:t>Multiplication Operator</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100" dirty="0">
                          <a:effectLst/>
                        </a:rPr>
                        <a:t>Produces the product of the operands.</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100">
                          <a:effectLst/>
                        </a:rPr>
                        <a:t>p * q = 6</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6345414"/>
                  </a:ext>
                </a:extLst>
              </a:tr>
              <a:tr h="776774">
                <a:tc>
                  <a:txBody>
                    <a:bodyPr/>
                    <a:lstStyle/>
                    <a:p>
                      <a:pPr algn="just"/>
                      <a:r>
                        <a:rPr lang="en-US" sz="1100">
                          <a:effectLst/>
                        </a:rPr>
                        <a:t>/</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100" dirty="0">
                          <a:effectLst/>
                        </a:rPr>
                        <a:t>Division Operator</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100" dirty="0">
                          <a:effectLst/>
                        </a:rPr>
                        <a:t>Produces the quotient of its operands where the left operand is the dividend and the right operand is the divisor.</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100">
                          <a:effectLst/>
                        </a:rPr>
                        <a:t>q / p = 1.5</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59356487"/>
                  </a:ext>
                </a:extLst>
              </a:tr>
              <a:tr h="517849">
                <a:tc>
                  <a:txBody>
                    <a:bodyPr/>
                    <a:lstStyle/>
                    <a:p>
                      <a:pPr algn="just"/>
                      <a:r>
                        <a:rPr lang="en-US" sz="1100">
                          <a:effectLst/>
                        </a:rPr>
                        <a:t>%</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100">
                          <a:effectLst/>
                        </a:rPr>
                        <a:t>Modulus Operator</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100" dirty="0">
                          <a:effectLst/>
                        </a:rPr>
                        <a:t>Divides left-hand operand by right-hand operand and returns a remainder.</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100">
                          <a:effectLst/>
                        </a:rPr>
                        <a:t>q % p = 1</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16295746"/>
                  </a:ext>
                </a:extLst>
              </a:tr>
              <a:tr h="517849">
                <a:tc>
                  <a:txBody>
                    <a:bodyPr/>
                    <a:lstStyle/>
                    <a:p>
                      <a:pPr algn="just"/>
                      <a:r>
                        <a:rPr lang="en-US" sz="1100">
                          <a:effectLst/>
                        </a:rPr>
                        <a:t>**</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100">
                          <a:effectLst/>
                        </a:rPr>
                        <a:t>Exponent Operator</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100" dirty="0">
                          <a:effectLst/>
                        </a:rPr>
                        <a:t>Performs exponential (power) calculation on operators.</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100" dirty="0">
                          <a:effectLst/>
                        </a:rPr>
                        <a:t>p**q = 8</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0767124"/>
                  </a:ext>
                </a:extLst>
              </a:tr>
              <a:tr h="517849">
                <a:tc>
                  <a:txBody>
                    <a:bodyPr/>
                    <a:lstStyle/>
                    <a:p>
                      <a:pPr algn="just"/>
                      <a:r>
                        <a:rPr lang="en-US" sz="1100">
                          <a:effectLst/>
                        </a:rPr>
                        <a:t>//</a:t>
                      </a:r>
                      <a:endParaRPr lang="en-PH" sz="12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100" dirty="0">
                          <a:effectLst/>
                        </a:rPr>
                        <a:t>Floor Division Operator</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100" dirty="0">
                          <a:effectLst/>
                        </a:rPr>
                        <a:t>Returns an integral part of the quotient.</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100" dirty="0">
                          <a:effectLst/>
                        </a:rPr>
                        <a:t>9//2 = 4 and</a:t>
                      </a:r>
                      <a:endParaRPr lang="en-PH" sz="1200" dirty="0">
                        <a:effectLst/>
                      </a:endParaRPr>
                    </a:p>
                    <a:p>
                      <a:pPr algn="just"/>
                      <a:r>
                        <a:rPr lang="en-PH" sz="1100" dirty="0">
                          <a:effectLst/>
                        </a:rPr>
                        <a:t>9.0//2.0 = 4.0</a:t>
                      </a:r>
                      <a:endParaRPr lang="en-PH" sz="12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39420750"/>
                  </a:ext>
                </a:extLst>
              </a:tr>
            </a:tbl>
          </a:graphicData>
        </a:graphic>
      </p:graphicFrame>
    </p:spTree>
    <p:extLst>
      <p:ext uri="{BB962C8B-B14F-4D97-AF65-F5344CB8AC3E}">
        <p14:creationId xmlns:p14="http://schemas.microsoft.com/office/powerpoint/2010/main" val="78451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Assignment Operators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543962" y="1551213"/>
            <a:ext cx="11228938" cy="5306787"/>
          </a:xfrm>
        </p:spPr>
        <p:txBody>
          <a:bodyPr>
            <a:normAutofit fontScale="92500" lnSpcReduction="10000"/>
          </a:bodyPr>
          <a:lstStyle/>
          <a:p>
            <a:pPr algn="just"/>
            <a:r>
              <a:rPr lang="en-PH" sz="1800" dirty="0">
                <a:solidFill>
                  <a:schemeClr val="accent4">
                    <a:lumMod val="75000"/>
                  </a:schemeClr>
                </a:solidFill>
                <a:effectLst/>
                <a:latin typeface="Arial" panose="020B0604020202020204" pitchFamily="34" charset="0"/>
                <a:ea typeface="Times New Roman" panose="02020603050405020304" pitchFamily="18" charset="0"/>
              </a:rPr>
              <a:t>Assignment operators </a:t>
            </a:r>
            <a:r>
              <a:rPr lang="en-PH" sz="1800" dirty="0">
                <a:solidFill>
                  <a:srgbClr val="000000"/>
                </a:solidFill>
                <a:effectLst/>
                <a:latin typeface="Arial" panose="020B0604020202020204" pitchFamily="34" charset="0"/>
                <a:ea typeface="Times New Roman" panose="02020603050405020304" pitchFamily="18" charset="0"/>
              </a:rPr>
              <a:t>are used for </a:t>
            </a:r>
            <a:r>
              <a:rPr lang="en-PH" sz="1800" dirty="0">
                <a:solidFill>
                  <a:schemeClr val="accent4">
                    <a:lumMod val="75000"/>
                  </a:schemeClr>
                </a:solidFill>
                <a:effectLst/>
                <a:latin typeface="Arial" panose="020B0604020202020204" pitchFamily="34" charset="0"/>
                <a:ea typeface="Times New Roman" panose="02020603050405020304" pitchFamily="18" charset="0"/>
              </a:rPr>
              <a:t>assigning the values generated after evaluating the right operand to the left operand</a:t>
            </a:r>
            <a:r>
              <a:rPr lang="en-PH" sz="1800" dirty="0">
                <a:solidFill>
                  <a:srgbClr val="000000"/>
                </a:solidFill>
                <a:effectLst/>
                <a:latin typeface="Arial" panose="020B0604020202020204" pitchFamily="34" charset="0"/>
                <a:ea typeface="Times New Roman" panose="02020603050405020304" pitchFamily="18" charset="0"/>
              </a:rPr>
              <a:t>. Assignment operation always works from right to left. Assignment operators are either simple assignment operators or compound assignment operators. A simple assignment is done with the equal sign (=) and simply assigns the value of its right operand to the variable on the left. For example,</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PH" sz="1800" dirty="0">
                <a:solidFill>
                  <a:srgbClr val="000000"/>
                </a:solidFill>
                <a:effectLst/>
                <a:latin typeface="Arial" panose="020B0604020202020204" pitchFamily="34" charset="0"/>
                <a:ea typeface="Times New Roman" panose="02020603050405020304" pitchFamily="18" charset="0"/>
              </a:rPr>
              <a:t>&gt;&gt;&gt; x = 5</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indent="-342900" algn="just">
              <a:buFont typeface="+mj-lt"/>
              <a:buAutoNum type="arabicPeriod"/>
            </a:pPr>
            <a:r>
              <a:rPr lang="en-PH" sz="1800" dirty="0">
                <a:solidFill>
                  <a:srgbClr val="000000"/>
                </a:solidFill>
                <a:effectLst/>
                <a:latin typeface="Arial" panose="020B0604020202020204" pitchFamily="34" charset="0"/>
                <a:ea typeface="Times New Roman" panose="02020603050405020304" pitchFamily="18" charset="0"/>
              </a:rPr>
              <a:t>&gt;&gt;&gt; x = x + 1     or     x += 1</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PH" sz="1800" dirty="0">
                <a:solidFill>
                  <a:srgbClr val="000000"/>
                </a:solidFill>
                <a:effectLst/>
                <a:latin typeface="Arial" panose="020B0604020202020204" pitchFamily="34" charset="0"/>
                <a:ea typeface="Times New Roman" panose="02020603050405020304" pitchFamily="18" charset="0"/>
              </a:rPr>
              <a:t>&gt;&gt;&gt; x</a:t>
            </a:r>
            <a:endParaRPr lang="en-PH" sz="1800" dirty="0">
              <a:solidFill>
                <a:srgbClr val="000000"/>
              </a:solidFill>
              <a:effectLst/>
              <a:latin typeface="Times New Roman" panose="02020603050405020304" pitchFamily="18" charset="0"/>
              <a:ea typeface="Times New Roman" panose="02020603050405020304" pitchFamily="18" charset="0"/>
            </a:endParaRPr>
          </a:p>
          <a:p>
            <a:pPr indent="457200" algn="just"/>
            <a:r>
              <a:rPr lang="en-PH" sz="1800" dirty="0">
                <a:solidFill>
                  <a:srgbClr val="000000"/>
                </a:solidFill>
                <a:effectLst/>
                <a:latin typeface="Arial" panose="020B0604020202020204" pitchFamily="34" charset="0"/>
                <a:ea typeface="Times New Roman" panose="02020603050405020304" pitchFamily="18" charset="0"/>
              </a:rPr>
              <a:t>6</a:t>
            </a:r>
          </a:p>
          <a:p>
            <a:pPr indent="0" algn="just">
              <a:buNone/>
            </a:pP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PH" sz="1800" dirty="0">
                <a:solidFill>
                  <a:srgbClr val="000000"/>
                </a:solidFill>
                <a:effectLst/>
                <a:latin typeface="Arial" panose="020B0604020202020204" pitchFamily="34" charset="0"/>
                <a:ea typeface="Times New Roman" panose="02020603050405020304" pitchFamily="18" charset="0"/>
              </a:rPr>
              <a:t>If you try to update a variable that doesn’t contain any value, you get an error.</a:t>
            </a:r>
            <a:endParaRPr lang="en-PH" sz="1800" dirty="0">
              <a:solidFill>
                <a:srgbClr val="000000"/>
              </a:solidFill>
              <a:effectLst/>
              <a:latin typeface="Times New Roman" panose="02020603050405020304" pitchFamily="18" charset="0"/>
              <a:ea typeface="Times New Roman" panose="02020603050405020304" pitchFamily="18" charset="0"/>
            </a:endParaRPr>
          </a:p>
          <a:p>
            <a:pPr marL="457200" algn="just"/>
            <a:r>
              <a:rPr lang="en-PH" sz="1800" dirty="0">
                <a:solidFill>
                  <a:srgbClr val="000000"/>
                </a:solidFill>
                <a:effectLst/>
                <a:latin typeface="Arial" panose="020B0604020202020204" pitchFamily="34" charset="0"/>
                <a:ea typeface="Times New Roman" panose="02020603050405020304" pitchFamily="18" charset="0"/>
              </a:rPr>
              <a:t>1. &gt;&gt;&gt; z = z + 1</a:t>
            </a:r>
            <a:endParaRPr lang="en-PH" sz="1800" dirty="0">
              <a:solidFill>
                <a:srgbClr val="000000"/>
              </a:solidFill>
              <a:effectLst/>
              <a:latin typeface="Times New Roman" panose="02020603050405020304" pitchFamily="18" charset="0"/>
              <a:ea typeface="Times New Roman" panose="02020603050405020304" pitchFamily="18" charset="0"/>
            </a:endParaRPr>
          </a:p>
          <a:p>
            <a:pPr marL="457200" algn="just"/>
            <a:r>
              <a:rPr lang="en-PH" sz="1800" dirty="0">
                <a:solidFill>
                  <a:srgbClr val="000000"/>
                </a:solidFill>
                <a:effectLst/>
                <a:latin typeface="Arial" panose="020B0604020202020204" pitchFamily="34" charset="0"/>
                <a:ea typeface="Times New Roman" panose="02020603050405020304" pitchFamily="18" charset="0"/>
              </a:rPr>
              <a:t>    </a:t>
            </a:r>
            <a:r>
              <a:rPr lang="en-PH" sz="1800" dirty="0" err="1">
                <a:solidFill>
                  <a:srgbClr val="000000"/>
                </a:solidFill>
                <a:effectLst/>
                <a:latin typeface="Arial" panose="020B0604020202020204" pitchFamily="34" charset="0"/>
                <a:ea typeface="Times New Roman" panose="02020603050405020304" pitchFamily="18" charset="0"/>
              </a:rPr>
              <a:t>NameError</a:t>
            </a:r>
            <a:r>
              <a:rPr lang="en-PH" sz="1800" dirty="0">
                <a:solidFill>
                  <a:srgbClr val="000000"/>
                </a:solidFill>
                <a:effectLst/>
                <a:latin typeface="Arial" panose="020B0604020202020204" pitchFamily="34" charset="0"/>
                <a:ea typeface="Times New Roman" panose="02020603050405020304" pitchFamily="18" charset="0"/>
              </a:rPr>
              <a:t>: name 'z' is not defined</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PH" sz="1800" dirty="0">
                <a:solidFill>
                  <a:srgbClr val="000000"/>
                </a:solidFill>
                <a:effectLst/>
                <a:latin typeface="Arial" panose="020B0604020202020204" pitchFamily="34" charset="0"/>
                <a:ea typeface="Times New Roman" panose="02020603050405020304" pitchFamily="18" charset="0"/>
              </a:rPr>
              <a:t>Trying to update variable z which doesn’t contain any value results in an error because Python evaluates the right side before it assigns a value to z </a:t>
            </a:r>
            <a:r>
              <a:rPr lang="en-PH" sz="18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➀</a:t>
            </a:r>
            <a:r>
              <a:rPr lang="en-PH" sz="1800" dirty="0">
                <a:solidFill>
                  <a:srgbClr val="000000"/>
                </a:solidFill>
                <a:effectLst/>
                <a:latin typeface="Arial" panose="020B0604020202020204" pitchFamily="34" charset="0"/>
                <a:ea typeface="Times New Roman" panose="02020603050405020304" pitchFamily="18" charset="0"/>
              </a:rPr>
              <a:t>.</a:t>
            </a:r>
            <a:endParaRPr lang="en-PH" sz="1800" dirty="0">
              <a:solidFill>
                <a:srgbClr val="000000"/>
              </a:solidFill>
              <a:effectLst/>
              <a:latin typeface="Times New Roman" panose="02020603050405020304" pitchFamily="18" charset="0"/>
              <a:ea typeface="Times New Roman" panose="02020603050405020304" pitchFamily="18" charset="0"/>
            </a:endParaRPr>
          </a:p>
          <a:p>
            <a:pPr marL="457200" algn="just"/>
            <a:r>
              <a:rPr lang="en-PH" sz="1800" dirty="0">
                <a:solidFill>
                  <a:srgbClr val="000000"/>
                </a:solidFill>
                <a:effectLst/>
                <a:latin typeface="Arial" panose="020B0604020202020204" pitchFamily="34" charset="0"/>
                <a:ea typeface="Times New Roman" panose="02020603050405020304" pitchFamily="18" charset="0"/>
              </a:rPr>
              <a:t>1. &gt;&gt;&gt; z = 0</a:t>
            </a:r>
            <a:endParaRPr lang="en-PH" sz="1800" dirty="0">
              <a:solidFill>
                <a:srgbClr val="000000"/>
              </a:solidFill>
              <a:effectLst/>
              <a:latin typeface="Times New Roman" panose="02020603050405020304" pitchFamily="18" charset="0"/>
              <a:ea typeface="Times New Roman" panose="02020603050405020304" pitchFamily="18" charset="0"/>
            </a:endParaRPr>
          </a:p>
          <a:p>
            <a:pPr marL="457200" algn="just"/>
            <a:r>
              <a:rPr lang="en-PH" sz="1800" dirty="0">
                <a:solidFill>
                  <a:srgbClr val="000000"/>
                </a:solidFill>
                <a:effectLst/>
                <a:latin typeface="Arial" panose="020B0604020202020204" pitchFamily="34" charset="0"/>
                <a:ea typeface="Times New Roman" panose="02020603050405020304" pitchFamily="18" charset="0"/>
              </a:rPr>
              <a:t>2. &gt;&gt;&gt; x = z + 1</a:t>
            </a:r>
          </a:p>
          <a:p>
            <a:pPr marL="457200" algn="just"/>
            <a:r>
              <a:rPr lang="en-PH" sz="1800" dirty="0">
                <a:solidFill>
                  <a:srgbClr val="000000"/>
                </a:solidFill>
                <a:effectLst/>
                <a:latin typeface="Arial" panose="020B0604020202020204" pitchFamily="34" charset="0"/>
                <a:ea typeface="Times New Roman" panose="02020603050405020304" pitchFamily="18" charset="0"/>
              </a:rPr>
              <a:t>Before you can update a variable </a:t>
            </a:r>
            <a:r>
              <a:rPr lang="en-PH" sz="18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➁</a:t>
            </a:r>
            <a:r>
              <a:rPr lang="en-PH" sz="1800" dirty="0">
                <a:solidFill>
                  <a:srgbClr val="000000"/>
                </a:solidFill>
                <a:effectLst/>
                <a:latin typeface="Arial" panose="020B0604020202020204" pitchFamily="34" charset="0"/>
                <a:ea typeface="Times New Roman" panose="02020603050405020304" pitchFamily="18" charset="0"/>
              </a:rPr>
              <a:t>, you have to assign a value to it </a:t>
            </a:r>
            <a:r>
              <a:rPr lang="en-PH" sz="18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➀</a:t>
            </a:r>
            <a:r>
              <a:rPr lang="en-PH" sz="1800" dirty="0">
                <a:solidFill>
                  <a:srgbClr val="000000"/>
                </a:solidFill>
                <a:effectLst/>
                <a:latin typeface="Arial" panose="020B0604020202020204" pitchFamily="34" charset="0"/>
                <a:ea typeface="Times New Roman" panose="02020603050405020304" pitchFamily="18" charset="0"/>
              </a:rPr>
              <a:t>.</a:t>
            </a:r>
            <a:endParaRPr lang="en-PH"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3402797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List of Assignment Operators</a:t>
            </a:r>
          </a:p>
        </p:txBody>
      </p:sp>
      <p:graphicFrame>
        <p:nvGraphicFramePr>
          <p:cNvPr id="8" name="Content Placeholder 7">
            <a:extLst>
              <a:ext uri="{FF2B5EF4-FFF2-40B4-BE49-F238E27FC236}">
                <a16:creationId xmlns:a16="http://schemas.microsoft.com/office/drawing/2014/main" id="{C70D4A40-21FD-4730-C739-7E53477E7E51}"/>
              </a:ext>
            </a:extLst>
          </p:cNvPr>
          <p:cNvGraphicFramePr>
            <a:graphicFrameLocks noGrp="1"/>
          </p:cNvGraphicFramePr>
          <p:nvPr>
            <p:ph idx="1"/>
            <p:extLst>
              <p:ext uri="{D42A27DB-BD31-4B8C-83A1-F6EECF244321}">
                <p14:modId xmlns:p14="http://schemas.microsoft.com/office/powerpoint/2010/main" val="2590051488"/>
              </p:ext>
            </p:extLst>
          </p:nvPr>
        </p:nvGraphicFramePr>
        <p:xfrm>
          <a:off x="494750" y="1502227"/>
          <a:ext cx="11196506" cy="5268613"/>
        </p:xfrm>
        <a:graphic>
          <a:graphicData uri="http://schemas.openxmlformats.org/drawingml/2006/table">
            <a:tbl>
              <a:tblPr firstRow="1" firstCol="1" bandRow="1">
                <a:tableStyleId>{5C22544A-7EE6-4342-B048-85BDC9FD1C3A}</a:tableStyleId>
              </a:tblPr>
              <a:tblGrid>
                <a:gridCol w="1343721">
                  <a:extLst>
                    <a:ext uri="{9D8B030D-6E8A-4147-A177-3AD203B41FA5}">
                      <a16:colId xmlns:a16="http://schemas.microsoft.com/office/drawing/2014/main" val="1254968814"/>
                    </a:ext>
                  </a:extLst>
                </a:gridCol>
                <a:gridCol w="2132837">
                  <a:extLst>
                    <a:ext uri="{9D8B030D-6E8A-4147-A177-3AD203B41FA5}">
                      <a16:colId xmlns:a16="http://schemas.microsoft.com/office/drawing/2014/main" val="4250037619"/>
                    </a:ext>
                  </a:extLst>
                </a:gridCol>
                <a:gridCol w="4943393">
                  <a:extLst>
                    <a:ext uri="{9D8B030D-6E8A-4147-A177-3AD203B41FA5}">
                      <a16:colId xmlns:a16="http://schemas.microsoft.com/office/drawing/2014/main" val="986322777"/>
                    </a:ext>
                  </a:extLst>
                </a:gridCol>
                <a:gridCol w="2776555">
                  <a:extLst>
                    <a:ext uri="{9D8B030D-6E8A-4147-A177-3AD203B41FA5}">
                      <a16:colId xmlns:a16="http://schemas.microsoft.com/office/drawing/2014/main" val="3082476483"/>
                    </a:ext>
                  </a:extLst>
                </a:gridCol>
              </a:tblGrid>
              <a:tr h="197013">
                <a:tc>
                  <a:txBody>
                    <a:bodyPr/>
                    <a:lstStyle/>
                    <a:p>
                      <a:pPr algn="just"/>
                      <a:r>
                        <a:rPr lang="en-US" sz="1400">
                          <a:effectLst/>
                        </a:rPr>
                        <a:t>Operator</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400">
                          <a:effectLst/>
                        </a:rPr>
                        <a:t>Operator Name</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400">
                          <a:effectLst/>
                        </a:rPr>
                        <a:t>Description</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400">
                          <a:effectLst/>
                        </a:rPr>
                        <a:t>Example</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4781992"/>
                  </a:ext>
                </a:extLst>
              </a:tr>
              <a:tr h="394027">
                <a:tc>
                  <a:txBody>
                    <a:bodyPr/>
                    <a:lstStyle/>
                    <a:p>
                      <a:pPr algn="just"/>
                      <a:r>
                        <a:rPr lang="en-PH" sz="1400">
                          <a:effectLst/>
                        </a:rPr>
                        <a:t>=</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dirty="0">
                          <a:effectLst/>
                        </a:rPr>
                        <a:t>Assignment </a:t>
                      </a:r>
                      <a:endParaRPr lang="en-PH" sz="1600" dirty="0">
                        <a:effectLst/>
                      </a:endParaRPr>
                    </a:p>
                    <a:p>
                      <a:pPr algn="just"/>
                      <a:r>
                        <a:rPr lang="en-PH" sz="1400" dirty="0">
                          <a:effectLst/>
                        </a:rPr>
                        <a:t> </a:t>
                      </a:r>
                      <a:endParaRPr lang="en-PH" sz="16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Assigns values from right side operands to left side operand.</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z = p + q assigns value of p + q to z</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0203226"/>
                  </a:ext>
                </a:extLst>
              </a:tr>
              <a:tr h="591040">
                <a:tc>
                  <a:txBody>
                    <a:bodyPr/>
                    <a:lstStyle/>
                    <a:p>
                      <a:pPr algn="just"/>
                      <a:r>
                        <a:rPr lang="en-PH" sz="1400">
                          <a:effectLst/>
                        </a:rPr>
                        <a:t>+=</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dirty="0">
                          <a:effectLst/>
                        </a:rPr>
                        <a:t>Addition</a:t>
                      </a:r>
                      <a:endParaRPr lang="en-PH" sz="1600" dirty="0">
                        <a:effectLst/>
                      </a:endParaRPr>
                    </a:p>
                    <a:p>
                      <a:r>
                        <a:rPr lang="en-PH" sz="1400" dirty="0">
                          <a:effectLst/>
                        </a:rPr>
                        <a:t>Assignment</a:t>
                      </a:r>
                      <a:endParaRPr lang="en-PH" sz="1600" dirty="0">
                        <a:effectLst/>
                      </a:endParaRPr>
                    </a:p>
                    <a:p>
                      <a:r>
                        <a:rPr lang="en-PH" sz="1400" dirty="0">
                          <a:effectLst/>
                        </a:rPr>
                        <a:t> </a:t>
                      </a:r>
                      <a:endParaRPr lang="en-PH" sz="16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Adds the value of the right operand to the left operand and assigns the result to the left operand.</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z += p is equivalent to</a:t>
                      </a:r>
                      <a:endParaRPr lang="en-PH" sz="1600">
                        <a:effectLst/>
                      </a:endParaRPr>
                    </a:p>
                    <a:p>
                      <a:pPr algn="just"/>
                      <a:r>
                        <a:rPr lang="en-PH" sz="1400">
                          <a:effectLst/>
                        </a:rPr>
                        <a:t>z = z + p</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71216745"/>
                  </a:ext>
                </a:extLst>
              </a:tr>
              <a:tr h="591040">
                <a:tc>
                  <a:txBody>
                    <a:bodyPr/>
                    <a:lstStyle/>
                    <a:p>
                      <a:pPr algn="just"/>
                      <a:r>
                        <a:rPr lang="en-PH" sz="1400">
                          <a:effectLst/>
                        </a:rPr>
                        <a:t>-=</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Subtraction</a:t>
                      </a:r>
                      <a:endParaRPr lang="en-PH" sz="1600">
                        <a:effectLst/>
                      </a:endParaRPr>
                    </a:p>
                    <a:p>
                      <a:r>
                        <a:rPr lang="en-PH" sz="1400">
                          <a:effectLst/>
                        </a:rPr>
                        <a:t>Assignment</a:t>
                      </a:r>
                      <a:endParaRPr lang="en-PH" sz="1600">
                        <a:effectLst/>
                      </a:endParaRPr>
                    </a:p>
                    <a:p>
                      <a:r>
                        <a:rPr lang="en-PH" sz="1400">
                          <a:effectLst/>
                        </a:rPr>
                        <a:t> </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Subtracts the value of the right operand from the left operand and assigns the result to the left operand.</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z −= p is equivalent to</a:t>
                      </a:r>
                      <a:endParaRPr lang="en-PH" sz="1600">
                        <a:effectLst/>
                      </a:endParaRPr>
                    </a:p>
                    <a:p>
                      <a:pPr algn="just"/>
                      <a:r>
                        <a:rPr lang="en-PH" sz="1400">
                          <a:effectLst/>
                        </a:rPr>
                        <a:t>z = z – p</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89029111"/>
                  </a:ext>
                </a:extLst>
              </a:tr>
              <a:tr h="591040">
                <a:tc>
                  <a:txBody>
                    <a:bodyPr/>
                    <a:lstStyle/>
                    <a:p>
                      <a:pPr algn="just"/>
                      <a:r>
                        <a:rPr lang="en-PH" sz="1400">
                          <a:effectLst/>
                        </a:rPr>
                        <a:t>*=</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Multiplication</a:t>
                      </a:r>
                      <a:endParaRPr lang="en-PH" sz="1600">
                        <a:effectLst/>
                      </a:endParaRPr>
                    </a:p>
                    <a:p>
                      <a:r>
                        <a:rPr lang="en-PH" sz="1400">
                          <a:effectLst/>
                        </a:rPr>
                        <a:t>Assignment</a:t>
                      </a:r>
                      <a:endParaRPr lang="en-PH" sz="1600">
                        <a:effectLst/>
                      </a:endParaRPr>
                    </a:p>
                    <a:p>
                      <a:r>
                        <a:rPr lang="en-PH" sz="1400">
                          <a:effectLst/>
                        </a:rPr>
                        <a:t> </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Multiplies the value of the right operand with the left operand and assigns the result to the left operand.</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z *= p is equivalent to</a:t>
                      </a:r>
                      <a:endParaRPr lang="en-PH" sz="1600">
                        <a:effectLst/>
                      </a:endParaRPr>
                    </a:p>
                    <a:p>
                      <a:pPr algn="just"/>
                      <a:r>
                        <a:rPr lang="en-PH" sz="1400">
                          <a:effectLst/>
                        </a:rPr>
                        <a:t>z = z * p</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93321209"/>
                  </a:ext>
                </a:extLst>
              </a:tr>
              <a:tr h="591040">
                <a:tc>
                  <a:txBody>
                    <a:bodyPr/>
                    <a:lstStyle/>
                    <a:p>
                      <a:pPr algn="just"/>
                      <a:r>
                        <a:rPr lang="en-PH" sz="1400">
                          <a:effectLst/>
                        </a:rPr>
                        <a:t>/=</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Division</a:t>
                      </a:r>
                      <a:endParaRPr lang="en-PH" sz="1600">
                        <a:effectLst/>
                      </a:endParaRPr>
                    </a:p>
                    <a:p>
                      <a:r>
                        <a:rPr lang="en-PH" sz="1400">
                          <a:effectLst/>
                        </a:rPr>
                        <a:t>Assignment</a:t>
                      </a:r>
                      <a:endParaRPr lang="en-PH" sz="1600">
                        <a:effectLst/>
                      </a:endParaRPr>
                    </a:p>
                    <a:p>
                      <a:r>
                        <a:rPr lang="en-PH" sz="1400">
                          <a:effectLst/>
                        </a:rPr>
                        <a:t> </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Divides the value of the right operand with the left operand and assigns the result to the left operand.</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z /= p is equivalent to</a:t>
                      </a:r>
                      <a:endParaRPr lang="en-PH" sz="1600">
                        <a:effectLst/>
                      </a:endParaRPr>
                    </a:p>
                    <a:p>
                      <a:pPr algn="just"/>
                      <a:r>
                        <a:rPr lang="en-PH" sz="1400">
                          <a:effectLst/>
                        </a:rPr>
                        <a:t>z = z / p</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91266862"/>
                  </a:ext>
                </a:extLst>
              </a:tr>
              <a:tr h="591040">
                <a:tc>
                  <a:txBody>
                    <a:bodyPr/>
                    <a:lstStyle/>
                    <a:p>
                      <a:pPr algn="just"/>
                      <a:r>
                        <a:rPr lang="en-PH" sz="1400">
                          <a:effectLst/>
                        </a:rPr>
                        <a:t>**=</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Exponentiation</a:t>
                      </a:r>
                      <a:endParaRPr lang="en-PH" sz="1600">
                        <a:effectLst/>
                      </a:endParaRPr>
                    </a:p>
                    <a:p>
                      <a:r>
                        <a:rPr lang="en-PH" sz="1400">
                          <a:effectLst/>
                        </a:rPr>
                        <a:t>Assignment</a:t>
                      </a:r>
                      <a:endParaRPr lang="en-PH" sz="1600">
                        <a:effectLst/>
                      </a:endParaRPr>
                    </a:p>
                    <a:p>
                      <a:r>
                        <a:rPr lang="en-PH" sz="1400">
                          <a:effectLst/>
                        </a:rPr>
                        <a:t> </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Evaluates the result of raising the first operand</a:t>
                      </a:r>
                      <a:endParaRPr lang="en-PH" sz="1600">
                        <a:effectLst/>
                      </a:endParaRPr>
                    </a:p>
                    <a:p>
                      <a:r>
                        <a:rPr lang="en-PH" sz="1400">
                          <a:effectLst/>
                        </a:rPr>
                        <a:t>to the power of the second operand.</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z**= p is equivalent to</a:t>
                      </a:r>
                      <a:endParaRPr lang="en-PH" sz="1600">
                        <a:effectLst/>
                      </a:endParaRPr>
                    </a:p>
                    <a:p>
                      <a:pPr algn="just"/>
                      <a:r>
                        <a:rPr lang="en-PH" sz="1400">
                          <a:effectLst/>
                        </a:rPr>
                        <a:t>z = z ** p</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93019569"/>
                  </a:ext>
                </a:extLst>
              </a:tr>
              <a:tr h="788053">
                <a:tc>
                  <a:txBody>
                    <a:bodyPr/>
                    <a:lstStyle/>
                    <a:p>
                      <a:pPr algn="just"/>
                      <a:r>
                        <a:rPr lang="en-PH" sz="1400">
                          <a:effectLst/>
                        </a:rPr>
                        <a:t>//=</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Floor Division</a:t>
                      </a:r>
                      <a:endParaRPr lang="en-PH" sz="1600">
                        <a:effectLst/>
                      </a:endParaRPr>
                    </a:p>
                    <a:p>
                      <a:r>
                        <a:rPr lang="en-PH" sz="1400">
                          <a:effectLst/>
                        </a:rPr>
                        <a:t>Assignment</a:t>
                      </a:r>
                      <a:endParaRPr lang="en-PH" sz="1600">
                        <a:effectLst/>
                      </a:endParaRPr>
                    </a:p>
                    <a:p>
                      <a:r>
                        <a:rPr lang="en-PH" sz="1400">
                          <a:effectLst/>
                        </a:rPr>
                        <a:t> </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Produces an integral part of the quotient of its operands where the left operand is the dividend and the right operand is the divisor.</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z //= p is equivalent to</a:t>
                      </a:r>
                      <a:endParaRPr lang="en-PH" sz="1600">
                        <a:effectLst/>
                      </a:endParaRPr>
                    </a:p>
                    <a:p>
                      <a:pPr algn="just"/>
                      <a:r>
                        <a:rPr lang="en-PH" sz="1400">
                          <a:effectLst/>
                        </a:rPr>
                        <a:t>z = z // p</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00125916"/>
                  </a:ext>
                </a:extLst>
              </a:tr>
              <a:tr h="591040">
                <a:tc>
                  <a:txBody>
                    <a:bodyPr/>
                    <a:lstStyle/>
                    <a:p>
                      <a:pPr algn="just"/>
                      <a:r>
                        <a:rPr lang="en-PH" sz="1400">
                          <a:effectLst/>
                        </a:rPr>
                        <a:t>%=</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Remainder</a:t>
                      </a:r>
                      <a:endParaRPr lang="en-PH" sz="1600">
                        <a:effectLst/>
                      </a:endParaRPr>
                    </a:p>
                    <a:p>
                      <a:r>
                        <a:rPr lang="en-PH" sz="1400">
                          <a:effectLst/>
                        </a:rPr>
                        <a:t>Assignment</a:t>
                      </a:r>
                      <a:endParaRPr lang="en-PH" sz="1600">
                        <a:effectLst/>
                      </a:endParaRPr>
                    </a:p>
                    <a:p>
                      <a:r>
                        <a:rPr lang="en-PH" sz="1400">
                          <a:effectLst/>
                        </a:rPr>
                        <a:t> </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a:effectLst/>
                        </a:rPr>
                        <a:t>Computes the remainder after division and assigns the value to the left operand.</a:t>
                      </a:r>
                      <a:endParaRPr lang="en-PH" sz="16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400" dirty="0">
                          <a:effectLst/>
                        </a:rPr>
                        <a:t>z %= p is equivalent to</a:t>
                      </a:r>
                      <a:endParaRPr lang="en-PH" sz="1600" dirty="0">
                        <a:effectLst/>
                      </a:endParaRPr>
                    </a:p>
                    <a:p>
                      <a:pPr algn="just"/>
                      <a:r>
                        <a:rPr lang="en-PH" sz="1400" dirty="0">
                          <a:effectLst/>
                        </a:rPr>
                        <a:t>z = z % p</a:t>
                      </a:r>
                      <a:endParaRPr lang="en-PH" sz="16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45937718"/>
                  </a:ext>
                </a:extLst>
              </a:tr>
            </a:tbl>
          </a:graphicData>
        </a:graphic>
      </p:graphicFrame>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3327983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Comparison Operators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478422" y="1690688"/>
            <a:ext cx="11229164" cy="4802187"/>
          </a:xfrm>
        </p:spPr>
        <p:txBody>
          <a:bodyPr>
            <a:normAutofit/>
          </a:bodyPr>
          <a:lstStyle/>
          <a:p>
            <a:pPr algn="just"/>
            <a:r>
              <a:rPr lang="en-PH" sz="2400" dirty="0">
                <a:solidFill>
                  <a:srgbClr val="000000"/>
                </a:solidFill>
                <a:effectLst/>
                <a:latin typeface="Arial" panose="020B0604020202020204" pitchFamily="34" charset="0"/>
                <a:ea typeface="Times New Roman" panose="02020603050405020304" pitchFamily="18" charset="0"/>
              </a:rPr>
              <a:t>When the values of two operands are to be compared then comparison operators are used. </a:t>
            </a:r>
          </a:p>
          <a:p>
            <a:pPr algn="just"/>
            <a:r>
              <a:rPr lang="en-PH" sz="2400" dirty="0">
                <a:solidFill>
                  <a:srgbClr val="000000"/>
                </a:solidFill>
                <a:effectLst/>
                <a:latin typeface="Arial" panose="020B0604020202020204" pitchFamily="34" charset="0"/>
                <a:ea typeface="Times New Roman" panose="02020603050405020304" pitchFamily="18" charset="0"/>
              </a:rPr>
              <a:t>The output of these comparison operators is always a Boolean value, either True or False. </a:t>
            </a:r>
          </a:p>
          <a:p>
            <a:pPr algn="just"/>
            <a:r>
              <a:rPr lang="en-PH" sz="2400" dirty="0">
                <a:solidFill>
                  <a:srgbClr val="000000"/>
                </a:solidFill>
                <a:effectLst/>
                <a:latin typeface="Arial" panose="020B0604020202020204" pitchFamily="34" charset="0"/>
                <a:ea typeface="Times New Roman" panose="02020603050405020304" pitchFamily="18" charset="0"/>
              </a:rPr>
              <a:t>The operands can be Numbers or Strings or Boolean values. </a:t>
            </a:r>
          </a:p>
          <a:p>
            <a:pPr algn="just"/>
            <a:r>
              <a:rPr lang="en-PH" sz="2400" dirty="0">
                <a:solidFill>
                  <a:srgbClr val="000000"/>
                </a:solidFill>
                <a:effectLst/>
                <a:latin typeface="Arial" panose="020B0604020202020204" pitchFamily="34" charset="0"/>
                <a:ea typeface="Times New Roman" panose="02020603050405020304" pitchFamily="18" charset="0"/>
              </a:rPr>
              <a:t>Strings are compared letter by letter using their ASCII values; thus, “P” is less than “Q”, and “Aston” is greater than “Asher”.</a:t>
            </a:r>
            <a:endParaRPr lang="en-PH" sz="24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PH" sz="32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267408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List of Comparison Operators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97927" y="6440254"/>
            <a:ext cx="4778417" cy="417746"/>
          </a:xfrm>
        </p:spPr>
        <p:txBody>
          <a:bodyPr>
            <a:normAutofit/>
          </a:bodyPr>
          <a:lstStyle/>
          <a:p>
            <a:pPr marL="0" indent="0" algn="just">
              <a:buNone/>
            </a:pPr>
            <a:r>
              <a:rPr lang="en-PH" sz="1800" i="1" dirty="0">
                <a:solidFill>
                  <a:srgbClr val="000000"/>
                </a:solidFill>
                <a:effectLst/>
                <a:latin typeface="Arial" panose="020B0604020202020204" pitchFamily="34" charset="0"/>
                <a:ea typeface="Times New Roman" panose="02020603050405020304" pitchFamily="18" charset="0"/>
              </a:rPr>
              <a:t>Note: The value of p is 10 and q is 20.</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graphicFrame>
        <p:nvGraphicFramePr>
          <p:cNvPr id="8" name="Table 7">
            <a:extLst>
              <a:ext uri="{FF2B5EF4-FFF2-40B4-BE49-F238E27FC236}">
                <a16:creationId xmlns:a16="http://schemas.microsoft.com/office/drawing/2014/main" id="{FDFE4EA5-769A-6D64-7490-649A26AC3F2B}"/>
              </a:ext>
            </a:extLst>
          </p:cNvPr>
          <p:cNvGraphicFramePr>
            <a:graphicFrameLocks noGrp="1"/>
          </p:cNvGraphicFramePr>
          <p:nvPr>
            <p:extLst>
              <p:ext uri="{D42A27DB-BD31-4B8C-83A1-F6EECF244321}">
                <p14:modId xmlns:p14="http://schemas.microsoft.com/office/powerpoint/2010/main" val="4291984186"/>
              </p:ext>
            </p:extLst>
          </p:nvPr>
        </p:nvGraphicFramePr>
        <p:xfrm>
          <a:off x="543962" y="1625372"/>
          <a:ext cx="11081982" cy="4787736"/>
        </p:xfrm>
        <a:graphic>
          <a:graphicData uri="http://schemas.openxmlformats.org/drawingml/2006/table">
            <a:tbl>
              <a:tblPr firstRow="1" firstCol="1" bandRow="1">
                <a:tableStyleId>{5C22544A-7EE6-4342-B048-85BDC9FD1C3A}</a:tableStyleId>
              </a:tblPr>
              <a:tblGrid>
                <a:gridCol w="1329977">
                  <a:extLst>
                    <a:ext uri="{9D8B030D-6E8A-4147-A177-3AD203B41FA5}">
                      <a16:colId xmlns:a16="http://schemas.microsoft.com/office/drawing/2014/main" val="1827007794"/>
                    </a:ext>
                  </a:extLst>
                </a:gridCol>
                <a:gridCol w="2319917">
                  <a:extLst>
                    <a:ext uri="{9D8B030D-6E8A-4147-A177-3AD203B41FA5}">
                      <a16:colId xmlns:a16="http://schemas.microsoft.com/office/drawing/2014/main" val="4232190234"/>
                    </a:ext>
                  </a:extLst>
                </a:gridCol>
                <a:gridCol w="4682772">
                  <a:extLst>
                    <a:ext uri="{9D8B030D-6E8A-4147-A177-3AD203B41FA5}">
                      <a16:colId xmlns:a16="http://schemas.microsoft.com/office/drawing/2014/main" val="3055267434"/>
                    </a:ext>
                  </a:extLst>
                </a:gridCol>
                <a:gridCol w="2749316">
                  <a:extLst>
                    <a:ext uri="{9D8B030D-6E8A-4147-A177-3AD203B41FA5}">
                      <a16:colId xmlns:a16="http://schemas.microsoft.com/office/drawing/2014/main" val="1690904216"/>
                    </a:ext>
                  </a:extLst>
                </a:gridCol>
              </a:tblGrid>
              <a:tr h="237478">
                <a:tc>
                  <a:txBody>
                    <a:bodyPr/>
                    <a:lstStyle/>
                    <a:p>
                      <a:pPr algn="ctr"/>
                      <a:r>
                        <a:rPr lang="en-US" sz="1600">
                          <a:effectLst/>
                        </a:rPr>
                        <a:t>Operator</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600">
                          <a:effectLst/>
                        </a:rPr>
                        <a:t>Operator Name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600">
                          <a:effectLst/>
                        </a:rPr>
                        <a:t>Description</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r>
                        <a:rPr lang="en-US" sz="1600">
                          <a:effectLst/>
                        </a:rPr>
                        <a:t>Example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74694114"/>
                  </a:ext>
                </a:extLst>
              </a:tr>
              <a:tr h="474957">
                <a:tc>
                  <a:txBody>
                    <a:bodyPr/>
                    <a:lstStyle/>
                    <a:p>
                      <a:r>
                        <a:rPr lang="en-PH" sz="1600">
                          <a:effectLst/>
                        </a:rPr>
                        <a:t>== </a:t>
                      </a:r>
                      <a:endParaRPr lang="en-PH" sz="1800">
                        <a:effectLst/>
                      </a:endParaRPr>
                    </a:p>
                    <a:p>
                      <a:pPr algn="just"/>
                      <a:r>
                        <a:rPr lang="en-PH" sz="1600">
                          <a:effectLst/>
                        </a:rPr>
                        <a:t>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dirty="0">
                          <a:effectLst/>
                        </a:rPr>
                        <a:t>Equal to </a:t>
                      </a:r>
                      <a:endParaRPr lang="en-PH" sz="1800" dirty="0">
                        <a:effectLst/>
                      </a:endParaRPr>
                    </a:p>
                    <a:p>
                      <a:pPr algn="just"/>
                      <a:r>
                        <a:rPr lang="en-PH" sz="1600" dirty="0">
                          <a:effectLst/>
                        </a:rPr>
                        <a:t> </a:t>
                      </a:r>
                      <a:endParaRPr lang="en-PH" sz="18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a:effectLst/>
                        </a:rPr>
                        <a:t>If the values of two operands are equal, then the condition becomes True.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a:effectLst/>
                        </a:rPr>
                        <a:t>(p == q) is not True.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13743959"/>
                  </a:ext>
                </a:extLst>
              </a:tr>
              <a:tr h="712435">
                <a:tc>
                  <a:txBody>
                    <a:bodyPr/>
                    <a:lstStyle/>
                    <a:p>
                      <a:r>
                        <a:rPr lang="en-PH" sz="1600">
                          <a:effectLst/>
                        </a:rPr>
                        <a:t>!= </a:t>
                      </a:r>
                      <a:endParaRPr lang="en-PH" sz="1800">
                        <a:effectLst/>
                      </a:endParaRPr>
                    </a:p>
                    <a:p>
                      <a:pPr algn="just"/>
                      <a:r>
                        <a:rPr lang="en-PH" sz="1600">
                          <a:effectLst/>
                        </a:rPr>
                        <a:t>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dirty="0">
                          <a:effectLst/>
                        </a:rPr>
                        <a:t>Not Equal to </a:t>
                      </a:r>
                      <a:endParaRPr lang="en-PH" sz="1800" dirty="0">
                        <a:effectLst/>
                      </a:endParaRPr>
                    </a:p>
                    <a:p>
                      <a:pPr algn="just"/>
                      <a:r>
                        <a:rPr lang="en-PH" sz="1600" dirty="0">
                          <a:effectLst/>
                        </a:rPr>
                        <a:t> </a:t>
                      </a:r>
                      <a:endParaRPr lang="en-PH" sz="18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dirty="0">
                          <a:effectLst/>
                        </a:rPr>
                        <a:t>If the values of two operands are not equal, then the condition becomes True.</a:t>
                      </a:r>
                      <a:endParaRPr lang="en-PH" sz="18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(p != q) is True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62469872"/>
                  </a:ext>
                </a:extLst>
              </a:tr>
              <a:tr h="712435">
                <a:tc>
                  <a:txBody>
                    <a:bodyPr/>
                    <a:lstStyle/>
                    <a:p>
                      <a:r>
                        <a:rPr lang="en-PH" sz="1600">
                          <a:effectLst/>
                        </a:rPr>
                        <a:t>&gt; </a:t>
                      </a:r>
                      <a:endParaRPr lang="en-PH" sz="1800">
                        <a:effectLst/>
                      </a:endParaRPr>
                    </a:p>
                    <a:p>
                      <a:pPr algn="just"/>
                      <a:r>
                        <a:rPr lang="en-PH" sz="1600">
                          <a:effectLst/>
                        </a:rPr>
                        <a:t>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a:effectLst/>
                        </a:rPr>
                        <a:t>Greater than </a:t>
                      </a:r>
                      <a:endParaRPr lang="en-PH" sz="1800">
                        <a:effectLst/>
                      </a:endParaRPr>
                    </a:p>
                    <a:p>
                      <a:pPr algn="just"/>
                      <a:r>
                        <a:rPr lang="en-PH" sz="1600">
                          <a:effectLst/>
                        </a:rPr>
                        <a:t>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a:effectLst/>
                        </a:rPr>
                        <a:t>If the value of the left operand is greater than the value of the right operand, then the condition becomes True.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(p &gt; q) is not True.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6772601"/>
                  </a:ext>
                </a:extLst>
              </a:tr>
              <a:tr h="712435">
                <a:tc>
                  <a:txBody>
                    <a:bodyPr/>
                    <a:lstStyle/>
                    <a:p>
                      <a:r>
                        <a:rPr lang="en-PH" sz="1600">
                          <a:effectLst/>
                        </a:rPr>
                        <a:t>&lt; </a:t>
                      </a:r>
                      <a:endParaRPr lang="en-PH" sz="1800">
                        <a:effectLst/>
                      </a:endParaRPr>
                    </a:p>
                    <a:p>
                      <a:pPr algn="just"/>
                      <a:r>
                        <a:rPr lang="en-PH" sz="1600">
                          <a:effectLst/>
                        </a:rPr>
                        <a:t>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a:effectLst/>
                        </a:rPr>
                        <a:t>Lesser than </a:t>
                      </a:r>
                      <a:endParaRPr lang="en-PH" sz="1800">
                        <a:effectLst/>
                      </a:endParaRPr>
                    </a:p>
                    <a:p>
                      <a:pPr algn="just"/>
                      <a:r>
                        <a:rPr lang="en-PH" sz="1600">
                          <a:effectLst/>
                        </a:rPr>
                        <a:t>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a:effectLst/>
                        </a:rPr>
                        <a:t>If the value of the left operand is less than the value of the right operand, then the condition becomes True.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(p &lt; q) is True.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6947971"/>
                  </a:ext>
                </a:extLst>
              </a:tr>
              <a:tr h="949913">
                <a:tc>
                  <a:txBody>
                    <a:bodyPr/>
                    <a:lstStyle/>
                    <a:p>
                      <a:r>
                        <a:rPr lang="en-PH" sz="1600">
                          <a:effectLst/>
                        </a:rPr>
                        <a:t>&gt;= </a:t>
                      </a:r>
                      <a:endParaRPr lang="en-PH" sz="1800">
                        <a:effectLst/>
                      </a:endParaRPr>
                    </a:p>
                    <a:p>
                      <a:pPr algn="just"/>
                      <a:r>
                        <a:rPr lang="en-PH" sz="1600">
                          <a:effectLst/>
                        </a:rPr>
                        <a:t>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a:effectLst/>
                        </a:rPr>
                        <a:t>Greater than or equal to</a:t>
                      </a:r>
                      <a:endParaRPr lang="en-PH" sz="1800">
                        <a:effectLst/>
                      </a:endParaRPr>
                    </a:p>
                    <a:p>
                      <a:pPr algn="just"/>
                      <a:r>
                        <a:rPr lang="en-PH" sz="1600">
                          <a:effectLst/>
                        </a:rPr>
                        <a:t>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a:effectLst/>
                        </a:rPr>
                        <a:t>If the value of the left operand is greater than or equal to the value of the right operand, then the condition becomes True.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a:effectLst/>
                        </a:rPr>
                        <a:t>(p &gt;= q) is not</a:t>
                      </a:r>
                      <a:endParaRPr lang="en-PH" sz="1800">
                        <a:effectLst/>
                      </a:endParaRPr>
                    </a:p>
                    <a:p>
                      <a:pPr algn="just"/>
                      <a:r>
                        <a:rPr lang="en-PH" sz="1600">
                          <a:effectLst/>
                        </a:rPr>
                        <a:t>True.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69477505"/>
                  </a:ext>
                </a:extLst>
              </a:tr>
              <a:tr h="949913">
                <a:tc>
                  <a:txBody>
                    <a:bodyPr/>
                    <a:lstStyle/>
                    <a:p>
                      <a:r>
                        <a:rPr lang="en-PH" sz="1600">
                          <a:effectLst/>
                        </a:rPr>
                        <a:t>&lt;= </a:t>
                      </a:r>
                      <a:endParaRPr lang="en-PH" sz="1800">
                        <a:effectLst/>
                      </a:endParaRPr>
                    </a:p>
                    <a:p>
                      <a:pPr algn="just"/>
                      <a:r>
                        <a:rPr lang="en-PH" sz="1600">
                          <a:effectLst/>
                        </a:rPr>
                        <a:t>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a:effectLst/>
                        </a:rPr>
                        <a:t>Lesser than or</a:t>
                      </a:r>
                      <a:endParaRPr lang="en-PH" sz="1800">
                        <a:effectLst/>
                      </a:endParaRPr>
                    </a:p>
                    <a:p>
                      <a:r>
                        <a:rPr lang="en-PH" sz="1600">
                          <a:effectLst/>
                        </a:rPr>
                        <a:t>equal to</a:t>
                      </a:r>
                      <a:endParaRPr lang="en-PH" sz="1800">
                        <a:effectLst/>
                      </a:endParaRPr>
                    </a:p>
                    <a:p>
                      <a:pPr algn="just"/>
                      <a:r>
                        <a:rPr lang="en-PH" sz="1600">
                          <a:effectLst/>
                        </a:rPr>
                        <a:t>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600">
                          <a:effectLst/>
                        </a:rPr>
                        <a:t>If the value of the left operand is less than or equal to the value of the right operand, then the condition becomes True.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dirty="0">
                          <a:effectLst/>
                        </a:rPr>
                        <a:t>(p &lt;= q) is True.</a:t>
                      </a:r>
                      <a:endParaRPr lang="en-PH" sz="18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84663539"/>
                  </a:ext>
                </a:extLst>
              </a:tr>
            </a:tbl>
          </a:graphicData>
        </a:graphic>
      </p:graphicFrame>
    </p:spTree>
    <p:extLst>
      <p:ext uri="{BB962C8B-B14F-4D97-AF65-F5344CB8AC3E}">
        <p14:creationId xmlns:p14="http://schemas.microsoft.com/office/powerpoint/2010/main" val="392589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478422" y="1518557"/>
            <a:ext cx="10875378" cy="4974318"/>
          </a:xfrm>
        </p:spPr>
        <p:txBody>
          <a:bodyPr>
            <a:normAutofit/>
          </a:bodyPr>
          <a:lstStyle/>
          <a:p>
            <a:pPr algn="just"/>
            <a:r>
              <a:rPr lang="en-PH" sz="1800" dirty="0">
                <a:solidFill>
                  <a:srgbClr val="000000"/>
                </a:solidFill>
                <a:effectLst/>
                <a:latin typeface="Arial" panose="020B0604020202020204" pitchFamily="34" charset="0"/>
                <a:ea typeface="Times New Roman" panose="02020603050405020304" pitchFamily="18" charset="0"/>
              </a:rPr>
              <a:t>The logical operators are used for comparing or negating the logical values of their operands and to return the resulting logical value. The values of the operands on which the logical operators operate evaluate to either True or False. The result of the logical operator is always a Boolean value, True or False.</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PH" sz="1800" dirty="0">
                <a:solidFill>
                  <a:srgbClr val="000000"/>
                </a:solidFill>
                <a:effectLst/>
                <a:latin typeface="Arial" panose="020B0604020202020204" pitchFamily="34" charset="0"/>
                <a:ea typeface="Times New Roman" panose="02020603050405020304" pitchFamily="18" charset="0"/>
              </a:rPr>
              <a:t>List of Logical Operators</a:t>
            </a:r>
          </a:p>
          <a:p>
            <a:pPr algn="just"/>
            <a:endParaRPr lang="en-PH" sz="1800" dirty="0">
              <a:solidFill>
                <a:srgbClr val="000000"/>
              </a:solidFill>
              <a:latin typeface="Arial" panose="020B0604020202020204" pitchFamily="34" charset="0"/>
              <a:ea typeface="Times New Roman" panose="02020603050405020304" pitchFamily="18" charset="0"/>
            </a:endParaRPr>
          </a:p>
          <a:p>
            <a:pPr algn="just"/>
            <a:endParaRPr lang="en-PH" sz="1800" dirty="0">
              <a:solidFill>
                <a:srgbClr val="000000"/>
              </a:solidFill>
              <a:effectLst/>
              <a:latin typeface="Arial" panose="020B0604020202020204" pitchFamily="34" charset="0"/>
              <a:ea typeface="Times New Roman" panose="02020603050405020304" pitchFamily="18" charset="0"/>
            </a:endParaRPr>
          </a:p>
          <a:p>
            <a:pPr algn="just"/>
            <a:endParaRPr lang="en-PH" sz="1800" dirty="0">
              <a:solidFill>
                <a:srgbClr val="000000"/>
              </a:solidFill>
              <a:latin typeface="Arial" panose="020B0604020202020204" pitchFamily="34" charset="0"/>
              <a:ea typeface="Times New Roman" panose="02020603050405020304" pitchFamily="18" charset="0"/>
            </a:endParaRPr>
          </a:p>
          <a:p>
            <a:pPr algn="just"/>
            <a:endParaRPr lang="en-PH" sz="1800" dirty="0">
              <a:solidFill>
                <a:srgbClr val="000000"/>
              </a:solidFill>
              <a:effectLst/>
              <a:latin typeface="Arial" panose="020B0604020202020204" pitchFamily="34" charset="0"/>
              <a:ea typeface="Times New Roman" panose="02020603050405020304" pitchFamily="18" charset="0"/>
            </a:endParaRPr>
          </a:p>
          <a:p>
            <a:pPr algn="just"/>
            <a:endParaRPr lang="en-PH" sz="1800" dirty="0">
              <a:solidFill>
                <a:srgbClr val="000000"/>
              </a:solidFill>
              <a:latin typeface="Arial" panose="020B0604020202020204" pitchFamily="34" charset="0"/>
              <a:ea typeface="Times New Roman" panose="02020603050405020304" pitchFamily="18" charset="0"/>
            </a:endParaRPr>
          </a:p>
          <a:p>
            <a:pPr algn="just"/>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PH" sz="1800" i="1" dirty="0">
                <a:solidFill>
                  <a:srgbClr val="000000"/>
                </a:solidFill>
                <a:effectLst/>
                <a:latin typeface="Arial" panose="020B0604020202020204" pitchFamily="34" charset="0"/>
                <a:ea typeface="Times New Roman" panose="02020603050405020304" pitchFamily="18" charset="0"/>
              </a:rPr>
              <a:t>Note: The Boolean value of p is True and q is False.</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graphicFrame>
        <p:nvGraphicFramePr>
          <p:cNvPr id="8" name="Table 7">
            <a:extLst>
              <a:ext uri="{FF2B5EF4-FFF2-40B4-BE49-F238E27FC236}">
                <a16:creationId xmlns:a16="http://schemas.microsoft.com/office/drawing/2014/main" id="{1F380A4B-A953-B354-A61D-9B7B77CDCA10}"/>
              </a:ext>
            </a:extLst>
          </p:cNvPr>
          <p:cNvGraphicFramePr>
            <a:graphicFrameLocks noGrp="1"/>
          </p:cNvGraphicFramePr>
          <p:nvPr>
            <p:extLst>
              <p:ext uri="{D42A27DB-BD31-4B8C-83A1-F6EECF244321}">
                <p14:modId xmlns:p14="http://schemas.microsoft.com/office/powerpoint/2010/main" val="776638956"/>
              </p:ext>
            </p:extLst>
          </p:nvPr>
        </p:nvGraphicFramePr>
        <p:xfrm>
          <a:off x="1488346" y="3118757"/>
          <a:ext cx="9215308" cy="2792185"/>
        </p:xfrm>
        <a:graphic>
          <a:graphicData uri="http://schemas.openxmlformats.org/drawingml/2006/table">
            <a:tbl>
              <a:tblPr firstRow="1" firstCol="1" bandRow="1">
                <a:tableStyleId>{5C22544A-7EE6-4342-B048-85BDC9FD1C3A}</a:tableStyleId>
              </a:tblPr>
              <a:tblGrid>
                <a:gridCol w="1124289">
                  <a:extLst>
                    <a:ext uri="{9D8B030D-6E8A-4147-A177-3AD203B41FA5}">
                      <a16:colId xmlns:a16="http://schemas.microsoft.com/office/drawing/2014/main" val="62627279"/>
                    </a:ext>
                  </a:extLst>
                </a:gridCol>
                <a:gridCol w="1737098">
                  <a:extLst>
                    <a:ext uri="{9D8B030D-6E8A-4147-A177-3AD203B41FA5}">
                      <a16:colId xmlns:a16="http://schemas.microsoft.com/office/drawing/2014/main" val="3371856277"/>
                    </a:ext>
                  </a:extLst>
                </a:gridCol>
                <a:gridCol w="4049370">
                  <a:extLst>
                    <a:ext uri="{9D8B030D-6E8A-4147-A177-3AD203B41FA5}">
                      <a16:colId xmlns:a16="http://schemas.microsoft.com/office/drawing/2014/main" val="682760627"/>
                    </a:ext>
                  </a:extLst>
                </a:gridCol>
                <a:gridCol w="2304551">
                  <a:extLst>
                    <a:ext uri="{9D8B030D-6E8A-4147-A177-3AD203B41FA5}">
                      <a16:colId xmlns:a16="http://schemas.microsoft.com/office/drawing/2014/main" val="2147037160"/>
                    </a:ext>
                  </a:extLst>
                </a:gridCol>
              </a:tblGrid>
              <a:tr h="398883">
                <a:tc>
                  <a:txBody>
                    <a:bodyPr/>
                    <a:lstStyle/>
                    <a:p>
                      <a:pPr algn="just"/>
                      <a:r>
                        <a:rPr lang="en-US" sz="1800">
                          <a:effectLst/>
                        </a:rPr>
                        <a:t>Operator</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800">
                          <a:effectLst/>
                        </a:rPr>
                        <a:t>Operator Name</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800">
                          <a:effectLst/>
                        </a:rPr>
                        <a:t>Description</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800">
                          <a:effectLst/>
                        </a:rPr>
                        <a:t>Example</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07184566"/>
                  </a:ext>
                </a:extLst>
              </a:tr>
              <a:tr h="797768">
                <a:tc>
                  <a:txBody>
                    <a:bodyPr/>
                    <a:lstStyle/>
                    <a:p>
                      <a:r>
                        <a:rPr lang="en-PH" sz="1800">
                          <a:effectLst/>
                        </a:rPr>
                        <a:t>and </a:t>
                      </a:r>
                      <a:endParaRPr lang="en-PH" sz="2000">
                        <a:effectLst/>
                      </a:endParaRPr>
                    </a:p>
                    <a:p>
                      <a:pPr algn="just"/>
                      <a:r>
                        <a:rPr lang="en-PH" sz="1800">
                          <a:effectLst/>
                        </a:rPr>
                        <a:t> </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800">
                          <a:effectLst/>
                        </a:rPr>
                        <a:t>Logical AND</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800" dirty="0">
                          <a:effectLst/>
                        </a:rPr>
                        <a:t>Performs AND operation and the result is True when both operands are True</a:t>
                      </a:r>
                      <a:endParaRPr lang="en-PH" sz="20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800">
                          <a:effectLst/>
                        </a:rPr>
                        <a:t>p and q results in False</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97895748"/>
                  </a:ext>
                </a:extLst>
              </a:tr>
              <a:tr h="1196651">
                <a:tc>
                  <a:txBody>
                    <a:bodyPr/>
                    <a:lstStyle/>
                    <a:p>
                      <a:r>
                        <a:rPr lang="en-PH" sz="1800">
                          <a:effectLst/>
                        </a:rPr>
                        <a:t>or </a:t>
                      </a:r>
                      <a:endParaRPr lang="en-PH" sz="2000">
                        <a:effectLst/>
                      </a:endParaRPr>
                    </a:p>
                    <a:p>
                      <a:pPr algn="just"/>
                      <a:r>
                        <a:rPr lang="en-PH" sz="1800">
                          <a:effectLst/>
                        </a:rPr>
                        <a:t> </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800">
                          <a:effectLst/>
                        </a:rPr>
                        <a:t>Logical OR </a:t>
                      </a:r>
                      <a:endParaRPr lang="en-PH" sz="2000">
                        <a:effectLst/>
                      </a:endParaRPr>
                    </a:p>
                    <a:p>
                      <a:pPr algn="just"/>
                      <a:r>
                        <a:rPr lang="en-PH" sz="1800">
                          <a:effectLst/>
                        </a:rPr>
                        <a:t> </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en-PH" sz="1800">
                          <a:effectLst/>
                        </a:rPr>
                        <a:t>Performs OR operation and the result is True when any one of both operands is True</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800">
                          <a:effectLst/>
                        </a:rPr>
                        <a:t>p or q results in True</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06743387"/>
                  </a:ext>
                </a:extLst>
              </a:tr>
              <a:tr h="398883">
                <a:tc>
                  <a:txBody>
                    <a:bodyPr/>
                    <a:lstStyle/>
                    <a:p>
                      <a:pPr algn="just"/>
                      <a:r>
                        <a:rPr lang="en-PH" sz="1800">
                          <a:effectLst/>
                        </a:rPr>
                        <a:t>not </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800">
                          <a:effectLst/>
                        </a:rPr>
                        <a:t>Logical NOT </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800">
                          <a:effectLst/>
                        </a:rPr>
                        <a:t>Reverses the operand state not </a:t>
                      </a:r>
                      <a:endParaRPr lang="en-PH" sz="20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800" dirty="0">
                          <a:effectLst/>
                        </a:rPr>
                        <a:t>p results in False</a:t>
                      </a:r>
                      <a:endParaRPr lang="en-PH" sz="20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77121498"/>
                  </a:ext>
                </a:extLst>
              </a:tr>
            </a:tbl>
          </a:graphicData>
        </a:graphic>
      </p:graphicFrame>
    </p:spTree>
    <p:extLst>
      <p:ext uri="{BB962C8B-B14F-4D97-AF65-F5344CB8AC3E}">
        <p14:creationId xmlns:p14="http://schemas.microsoft.com/office/powerpoint/2010/main" val="3629530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KEYWORDS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p:txBody>
          <a:bodyPr>
            <a:normAutofit/>
          </a:bodyPr>
          <a:lstStyle/>
          <a:p>
            <a:pPr marL="0" indent="0" algn="just">
              <a:buNone/>
            </a:pPr>
            <a:r>
              <a:rPr lang="en-US" sz="1800" dirty="0">
                <a:solidFill>
                  <a:srgbClr val="000000"/>
                </a:solidFill>
                <a:effectLst/>
                <a:latin typeface="Arial" panose="020B0604020202020204" pitchFamily="34" charset="0"/>
                <a:ea typeface="Times New Roman" panose="02020603050405020304" pitchFamily="18" charset="0"/>
              </a:rPr>
              <a:t>Keywords are a list of reserved words that have predefined meanings. Keywords are special vocabulary and cannot be used by programmers as identifiers for variables, functions, constants, or with an identifier name. Attempting to use a keyword as an identifier name will cause an error.</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graphicFrame>
        <p:nvGraphicFramePr>
          <p:cNvPr id="8" name="Table 7">
            <a:extLst>
              <a:ext uri="{FF2B5EF4-FFF2-40B4-BE49-F238E27FC236}">
                <a16:creationId xmlns:a16="http://schemas.microsoft.com/office/drawing/2014/main" id="{3723D58D-C885-3F8B-03AD-51E304FD707C}"/>
              </a:ext>
            </a:extLst>
          </p:cNvPr>
          <p:cNvGraphicFramePr>
            <a:graphicFrameLocks noGrp="1"/>
          </p:cNvGraphicFramePr>
          <p:nvPr>
            <p:extLst>
              <p:ext uri="{D42A27DB-BD31-4B8C-83A1-F6EECF244321}">
                <p14:modId xmlns:p14="http://schemas.microsoft.com/office/powerpoint/2010/main" val="408464926"/>
              </p:ext>
            </p:extLst>
          </p:nvPr>
        </p:nvGraphicFramePr>
        <p:xfrm>
          <a:off x="2732315" y="2995451"/>
          <a:ext cx="7162800" cy="3657600"/>
        </p:xfrm>
        <a:graphic>
          <a:graphicData uri="http://schemas.openxmlformats.org/drawingml/2006/table">
            <a:tbl>
              <a:tblPr firstRow="1" firstCol="1" bandRow="1">
                <a:tableStyleId>{5C22544A-7EE6-4342-B048-85BDC9FD1C3A}</a:tableStyleId>
              </a:tblPr>
              <a:tblGrid>
                <a:gridCol w="2387600">
                  <a:extLst>
                    <a:ext uri="{9D8B030D-6E8A-4147-A177-3AD203B41FA5}">
                      <a16:colId xmlns:a16="http://schemas.microsoft.com/office/drawing/2014/main" val="1749764982"/>
                    </a:ext>
                  </a:extLst>
                </a:gridCol>
                <a:gridCol w="2387600">
                  <a:extLst>
                    <a:ext uri="{9D8B030D-6E8A-4147-A177-3AD203B41FA5}">
                      <a16:colId xmlns:a16="http://schemas.microsoft.com/office/drawing/2014/main" val="2505635194"/>
                    </a:ext>
                  </a:extLst>
                </a:gridCol>
                <a:gridCol w="2387600">
                  <a:extLst>
                    <a:ext uri="{9D8B030D-6E8A-4147-A177-3AD203B41FA5}">
                      <a16:colId xmlns:a16="http://schemas.microsoft.com/office/drawing/2014/main" val="1018273352"/>
                    </a:ext>
                  </a:extLst>
                </a:gridCol>
              </a:tblGrid>
              <a:tr h="291452">
                <a:tc gridSpan="3">
                  <a:txBody>
                    <a:bodyPr/>
                    <a:lstStyle/>
                    <a:p>
                      <a:pPr algn="ctr"/>
                      <a:r>
                        <a:rPr lang="en-US" sz="2000" dirty="0">
                          <a:effectLst/>
                        </a:rPr>
                        <a:t>List of Keywords in Python</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27894062"/>
                  </a:ext>
                </a:extLst>
              </a:tr>
              <a:tr h="291452">
                <a:tc>
                  <a:txBody>
                    <a:bodyPr/>
                    <a:lstStyle/>
                    <a:p>
                      <a:pPr algn="ctr"/>
                      <a:r>
                        <a:rPr lang="en-US" sz="2000" dirty="0">
                          <a:effectLst/>
                        </a:rPr>
                        <a:t>and</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as</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not</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94092649"/>
                  </a:ext>
                </a:extLst>
              </a:tr>
              <a:tr h="291452">
                <a:tc>
                  <a:txBody>
                    <a:bodyPr/>
                    <a:lstStyle/>
                    <a:p>
                      <a:pPr algn="ctr"/>
                      <a:r>
                        <a:rPr lang="en-US" sz="2000" dirty="0">
                          <a:effectLst/>
                        </a:rPr>
                        <a:t>assert</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finally</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or</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666199607"/>
                  </a:ext>
                </a:extLst>
              </a:tr>
              <a:tr h="291452">
                <a:tc>
                  <a:txBody>
                    <a:bodyPr/>
                    <a:lstStyle/>
                    <a:p>
                      <a:pPr algn="ctr"/>
                      <a:r>
                        <a:rPr lang="en-US" sz="2000" dirty="0">
                          <a:effectLst/>
                        </a:rPr>
                        <a:t>break</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for</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pass</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4185362371"/>
                  </a:ext>
                </a:extLst>
              </a:tr>
              <a:tr h="291452">
                <a:tc>
                  <a:txBody>
                    <a:bodyPr/>
                    <a:lstStyle/>
                    <a:p>
                      <a:pPr algn="ctr"/>
                      <a:r>
                        <a:rPr lang="en-US" sz="2000" dirty="0">
                          <a:effectLst/>
                        </a:rPr>
                        <a:t>class</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from</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nonlocal</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195907422"/>
                  </a:ext>
                </a:extLst>
              </a:tr>
              <a:tr h="291452">
                <a:tc>
                  <a:txBody>
                    <a:bodyPr/>
                    <a:lstStyle/>
                    <a:p>
                      <a:pPr algn="ctr"/>
                      <a:r>
                        <a:rPr lang="en-US" sz="2000" dirty="0">
                          <a:effectLst/>
                        </a:rPr>
                        <a:t>continue</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global</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raise</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64921144"/>
                  </a:ext>
                </a:extLst>
              </a:tr>
              <a:tr h="291452">
                <a:tc>
                  <a:txBody>
                    <a:bodyPr/>
                    <a:lstStyle/>
                    <a:p>
                      <a:pPr algn="ctr"/>
                      <a:r>
                        <a:rPr lang="en-US" sz="2000" dirty="0">
                          <a:effectLst/>
                        </a:rPr>
                        <a:t>def</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if</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return</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433269320"/>
                  </a:ext>
                </a:extLst>
              </a:tr>
              <a:tr h="291452">
                <a:tc>
                  <a:txBody>
                    <a:bodyPr/>
                    <a:lstStyle/>
                    <a:p>
                      <a:pPr algn="ctr"/>
                      <a:r>
                        <a:rPr lang="en-US" sz="2000" dirty="0">
                          <a:effectLst/>
                        </a:rPr>
                        <a:t>del</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import</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try</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544289735"/>
                  </a:ext>
                </a:extLst>
              </a:tr>
              <a:tr h="291452">
                <a:tc>
                  <a:txBody>
                    <a:bodyPr/>
                    <a:lstStyle/>
                    <a:p>
                      <a:pPr algn="ctr"/>
                      <a:r>
                        <a:rPr lang="en-US" sz="2000" dirty="0" err="1">
                          <a:effectLst/>
                        </a:rPr>
                        <a:t>elif</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in</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while</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548886749"/>
                  </a:ext>
                </a:extLst>
              </a:tr>
              <a:tr h="291452">
                <a:tc>
                  <a:txBody>
                    <a:bodyPr/>
                    <a:lstStyle/>
                    <a:p>
                      <a:pPr algn="ctr"/>
                      <a:r>
                        <a:rPr lang="en-US" sz="2000" dirty="0">
                          <a:effectLst/>
                        </a:rPr>
                        <a:t>else</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is</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with</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537519177"/>
                  </a:ext>
                </a:extLst>
              </a:tr>
              <a:tr h="291452">
                <a:tc>
                  <a:txBody>
                    <a:bodyPr/>
                    <a:lstStyle/>
                    <a:p>
                      <a:pPr algn="ctr"/>
                      <a:r>
                        <a:rPr lang="en-US" sz="2000" dirty="0">
                          <a:effectLst/>
                        </a:rPr>
                        <a:t>except</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dirty="0">
                          <a:effectLst/>
                        </a:rPr>
                        <a:t>lambda</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a:effectLst/>
                        </a:rPr>
                        <a:t>Yield</a:t>
                      </a:r>
                      <a:endParaRPr lang="en-PH" sz="240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779223230"/>
                  </a:ext>
                </a:extLst>
              </a:tr>
              <a:tr h="291452">
                <a:tc>
                  <a:txBody>
                    <a:bodyPr/>
                    <a:lstStyle/>
                    <a:p>
                      <a:pPr algn="ctr"/>
                      <a:r>
                        <a:rPr lang="en-US" sz="2000" dirty="0">
                          <a:effectLst/>
                        </a:rPr>
                        <a:t>False</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dirty="0">
                          <a:effectLst/>
                        </a:rPr>
                        <a:t>True</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r>
                        <a:rPr lang="en-US" sz="2000" dirty="0">
                          <a:effectLst/>
                        </a:rPr>
                        <a:t>None</a:t>
                      </a:r>
                      <a:endParaRPr lang="en-PH" sz="24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464037126"/>
                  </a:ext>
                </a:extLst>
              </a:tr>
            </a:tbl>
          </a:graphicData>
        </a:graphic>
      </p:graphicFrame>
    </p:spTree>
    <p:extLst>
      <p:ext uri="{BB962C8B-B14F-4D97-AF65-F5344CB8AC3E}">
        <p14:creationId xmlns:p14="http://schemas.microsoft.com/office/powerpoint/2010/main" val="348820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282567" y="1518557"/>
            <a:ext cx="11588304" cy="4974318"/>
          </a:xfrm>
        </p:spPr>
        <p:txBody>
          <a:bodyPr>
            <a:normAutofit/>
          </a:bodyPr>
          <a:lstStyle/>
          <a:p>
            <a:r>
              <a:rPr lang="en-US" sz="1800" b="1" dirty="0">
                <a:solidFill>
                  <a:schemeClr val="accent4">
                    <a:lumMod val="75000"/>
                  </a:schemeClr>
                </a:solidFill>
                <a:effectLst/>
                <a:latin typeface="Arial" panose="020B0604020202020204" pitchFamily="34" charset="0"/>
                <a:ea typeface="Times New Roman" panose="02020603050405020304" pitchFamily="18" charset="0"/>
              </a:rPr>
              <a:t>Numbers</a:t>
            </a:r>
            <a:endParaRPr lang="en-PH" sz="1800" dirty="0">
              <a:solidFill>
                <a:schemeClr val="accent4">
                  <a:lumMod val="75000"/>
                </a:schemeClr>
              </a:solidFill>
              <a:effectLst/>
              <a:latin typeface="Times New Roman" panose="02020603050405020304" pitchFamily="18" charset="0"/>
              <a:ea typeface="Times New Roman" panose="02020603050405020304" pitchFamily="18" charset="0"/>
            </a:endParaRPr>
          </a:p>
          <a:p>
            <a:pPr lvl="1" algn="just"/>
            <a:r>
              <a:rPr lang="en-US" sz="1800" dirty="0">
                <a:solidFill>
                  <a:schemeClr val="accent4">
                    <a:lumMod val="75000"/>
                  </a:schemeClr>
                </a:solidFill>
                <a:effectLst/>
                <a:latin typeface="Arial" panose="020B0604020202020204" pitchFamily="34" charset="0"/>
                <a:ea typeface="Times New Roman" panose="02020603050405020304" pitchFamily="18" charset="0"/>
              </a:rPr>
              <a:t>Integers, floating-point numbers, and complex numbers fall under the Python numbers category</a:t>
            </a:r>
            <a:r>
              <a:rPr lang="en-US" sz="1800" dirty="0">
                <a:solidFill>
                  <a:srgbClr val="000000"/>
                </a:solidFill>
                <a:effectLst/>
                <a:latin typeface="Arial" panose="020B0604020202020204" pitchFamily="34" charset="0"/>
                <a:ea typeface="Times New Roman" panose="02020603050405020304" pitchFamily="18" charset="0"/>
              </a:rPr>
              <a:t>. They are defined as int, float, and complex classes in Python. Integers can be of any length; it is only limited by the memory available. A floating-point number is accurate up to 15 decimal places. Integer and floating points are separated by decimal points. 1 is an integer, 1.0 is a floating-point number. Complex numbers are written in the form, x + y, where x is the real part and y is the imaginary part.</a:t>
            </a:r>
            <a:endParaRPr lang="en-PH" sz="1800" dirty="0">
              <a:solidFill>
                <a:srgbClr val="000000"/>
              </a:solidFill>
              <a:effectLst/>
              <a:latin typeface="Times New Roman" panose="02020603050405020304" pitchFamily="18" charset="0"/>
              <a:ea typeface="Times New Roman" panose="02020603050405020304" pitchFamily="18" charset="0"/>
            </a:endParaRPr>
          </a:p>
          <a:p>
            <a:r>
              <a:rPr lang="en-US" sz="1800" b="1" dirty="0">
                <a:solidFill>
                  <a:schemeClr val="accent4">
                    <a:lumMod val="75000"/>
                  </a:schemeClr>
                </a:solidFill>
                <a:effectLst/>
                <a:latin typeface="Arial" panose="020B0604020202020204" pitchFamily="34" charset="0"/>
                <a:ea typeface="Times New Roman" panose="02020603050405020304" pitchFamily="18" charset="0"/>
              </a:rPr>
              <a:t>Boolean</a:t>
            </a:r>
            <a:endParaRPr lang="en-PH" sz="1800" dirty="0">
              <a:solidFill>
                <a:schemeClr val="accent4">
                  <a:lumMod val="75000"/>
                </a:schemeClr>
              </a:solidFill>
              <a:effectLst/>
              <a:latin typeface="Times New Roman" panose="02020603050405020304" pitchFamily="18" charset="0"/>
              <a:ea typeface="Times New Roman" panose="02020603050405020304" pitchFamily="18" charset="0"/>
            </a:endParaRPr>
          </a:p>
          <a:p>
            <a:pPr lvl="1" algn="just"/>
            <a:r>
              <a:rPr lang="en-US" sz="1800" dirty="0">
                <a:solidFill>
                  <a:schemeClr val="accent4">
                    <a:lumMod val="75000"/>
                  </a:schemeClr>
                </a:solidFill>
                <a:effectLst/>
                <a:latin typeface="Arial" panose="020B0604020202020204" pitchFamily="34" charset="0"/>
                <a:ea typeface="Times New Roman" panose="02020603050405020304" pitchFamily="18" charset="0"/>
              </a:rPr>
              <a:t>Booleans may not seem very useful at first, but they are essential when you start using conditional statements.</a:t>
            </a:r>
            <a:r>
              <a:rPr lang="en-US" sz="1800" dirty="0">
                <a:solidFill>
                  <a:srgbClr val="000000"/>
                </a:solidFill>
                <a:effectLst/>
                <a:latin typeface="Arial" panose="020B0604020202020204" pitchFamily="34" charset="0"/>
                <a:ea typeface="Times New Roman" panose="02020603050405020304" pitchFamily="18" charset="0"/>
              </a:rPr>
              <a:t> Since a condition is just a yes-or-no question, the answer to that question is a Boolean value, either True or False. The Boolean values, True and False are treated as reserved words.</a:t>
            </a:r>
            <a:endParaRPr lang="en-US" sz="1800" dirty="0">
              <a:solidFill>
                <a:srgbClr val="000000"/>
              </a:solidFill>
              <a:latin typeface="Arial" panose="020B0604020202020204" pitchFamily="34" charset="0"/>
              <a:ea typeface="Times New Roman" panose="02020603050405020304" pitchFamily="18" charset="0"/>
            </a:endParaRPr>
          </a:p>
          <a:p>
            <a:r>
              <a:rPr lang="en-US" sz="1800" b="1" dirty="0">
                <a:solidFill>
                  <a:schemeClr val="accent4">
                    <a:lumMod val="75000"/>
                  </a:schemeClr>
                </a:solidFill>
                <a:effectLst/>
                <a:latin typeface="Arial" panose="020B0604020202020204" pitchFamily="34" charset="0"/>
                <a:ea typeface="Times New Roman" panose="02020603050405020304" pitchFamily="18" charset="0"/>
              </a:rPr>
              <a:t>Strings</a:t>
            </a:r>
            <a:r>
              <a:rPr lang="en-US" sz="1800" b="1" dirty="0">
                <a:solidFill>
                  <a:srgbClr val="000000"/>
                </a:solidFill>
                <a:effectLst/>
                <a:latin typeface="Arial" panose="020B0604020202020204" pitchFamily="34" charset="0"/>
                <a:ea typeface="Times New Roman" panose="02020603050405020304" pitchFamily="18" charset="0"/>
              </a:rPr>
              <a:t> </a:t>
            </a:r>
            <a:endParaRPr lang="en-PH" sz="1800" dirty="0">
              <a:solidFill>
                <a:srgbClr val="000000"/>
              </a:solidFill>
              <a:effectLst/>
              <a:latin typeface="Times New Roman" panose="02020603050405020304" pitchFamily="18" charset="0"/>
              <a:ea typeface="Times New Roman" panose="02020603050405020304" pitchFamily="18" charset="0"/>
            </a:endParaRPr>
          </a:p>
          <a:p>
            <a:pPr lvl="1" algn="just"/>
            <a:r>
              <a:rPr lang="en-US" sz="1800" dirty="0">
                <a:solidFill>
                  <a:schemeClr val="accent4">
                    <a:lumMod val="75000"/>
                  </a:schemeClr>
                </a:solidFill>
                <a:effectLst/>
                <a:latin typeface="Arial" panose="020B0604020202020204" pitchFamily="34" charset="0"/>
                <a:ea typeface="Times New Roman" panose="02020603050405020304" pitchFamily="18" charset="0"/>
              </a:rPr>
              <a:t>A string consists of a sequence of one or more characters, which can include letters, numbers, and other types of characters</a:t>
            </a:r>
            <a:r>
              <a:rPr lang="en-US" sz="1800" dirty="0">
                <a:solidFill>
                  <a:srgbClr val="000000"/>
                </a:solidFill>
                <a:effectLst/>
                <a:latin typeface="Arial" panose="020B0604020202020204" pitchFamily="34" charset="0"/>
                <a:ea typeface="Times New Roman" panose="02020603050405020304" pitchFamily="18" charset="0"/>
              </a:rPr>
              <a:t>. A string can also contain spaces. You can use single quotes or double quotes to represent strings and it is also called a string literal. Multiline strings can be denoted using triple quotes, ''' or """. These are fixed values, not variables that you provide in your script.</a:t>
            </a:r>
            <a:endParaRPr lang="en-PH" sz="1800" dirty="0">
              <a:solidFill>
                <a:srgbClr val="000000"/>
              </a:solidFill>
              <a:effectLst/>
              <a:latin typeface="Times New Roman" panose="02020603050405020304" pitchFamily="18" charset="0"/>
              <a:ea typeface="Times New Roman" panose="02020603050405020304" pitchFamily="18" charset="0"/>
            </a:endParaRPr>
          </a:p>
          <a:p>
            <a:r>
              <a:rPr lang="en-US" sz="1800" b="1" dirty="0">
                <a:solidFill>
                  <a:srgbClr val="000000"/>
                </a:solidFill>
                <a:effectLst/>
                <a:latin typeface="Arial" panose="020B0604020202020204" pitchFamily="34" charset="0"/>
                <a:ea typeface="Times New Roman" panose="02020603050405020304" pitchFamily="18" charset="0"/>
              </a:rPr>
              <a:t>None</a:t>
            </a:r>
            <a:endParaRPr lang="en-PH" sz="1800" dirty="0">
              <a:solidFill>
                <a:srgbClr val="000000"/>
              </a:solidFill>
              <a:effectLst/>
              <a:latin typeface="Times New Roman" panose="02020603050405020304" pitchFamily="18" charset="0"/>
              <a:ea typeface="Times New Roman" panose="02020603050405020304" pitchFamily="18" charset="0"/>
            </a:endParaRPr>
          </a:p>
          <a:p>
            <a:pPr lvl="1"/>
            <a:r>
              <a:rPr lang="en-US" sz="1800" dirty="0">
                <a:solidFill>
                  <a:srgbClr val="000000"/>
                </a:solidFill>
                <a:effectLst/>
                <a:latin typeface="Arial" panose="020B0604020202020204" pitchFamily="34" charset="0"/>
                <a:ea typeface="Times New Roman" panose="02020603050405020304" pitchFamily="18" charset="0"/>
              </a:rPr>
              <a:t>None is another special data type in Python. None is frequently used to represent the absence of a value.</a:t>
            </a:r>
            <a:endParaRPr lang="en-PH"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3574443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INDENTATION</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282567" y="1534886"/>
            <a:ext cx="11539319" cy="4957989"/>
          </a:xfrm>
        </p:spPr>
        <p:txBody>
          <a:bodyPr>
            <a:normAutofit/>
          </a:bodyPr>
          <a:lstStyle/>
          <a:p>
            <a:pPr algn="just"/>
            <a:r>
              <a:rPr lang="en-US" sz="1800" dirty="0">
                <a:solidFill>
                  <a:schemeClr val="accent4">
                    <a:lumMod val="75000"/>
                  </a:schemeClr>
                </a:solidFill>
                <a:effectLst/>
                <a:latin typeface="Arial" panose="020B0604020202020204" pitchFamily="34" charset="0"/>
                <a:ea typeface="Times New Roman" panose="02020603050405020304" pitchFamily="18" charset="0"/>
              </a:rPr>
              <a:t>In Python, Programs get structured through indentation</a:t>
            </a:r>
            <a:r>
              <a:rPr lang="en-US" sz="1800" dirty="0">
                <a:solidFill>
                  <a:srgbClr val="000000"/>
                </a:solidFill>
                <a:effectLst/>
                <a:latin typeface="Arial" panose="020B0604020202020204" pitchFamily="34" charset="0"/>
                <a:ea typeface="Times New Roman" panose="02020603050405020304" pitchFamily="18" charset="0"/>
              </a:rPr>
              <a:t>. Usually, we expect indentation from any program code, but in Python, it is a requirement and not a matter of style. This principle makes the code look cleaner and easier to understand and read. Any statements written under another statement with the same indentation is interpreted to</a:t>
            </a:r>
            <a:r>
              <a:rPr lang="en-PH" sz="1800"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rPr>
              <a:t>belong to the same code block. If there is the next statement with less indentation to the left, then it just means the end of the previous code block.</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endParaRPr lang="en-PH" sz="1800" dirty="0">
              <a:solidFill>
                <a:srgbClr val="000000"/>
              </a:solidFill>
              <a:latin typeface="Times New Roman" panose="02020603050405020304" pitchFamily="18" charset="0"/>
              <a:ea typeface="Times New Roman" panose="02020603050405020304" pitchFamily="18" charset="0"/>
            </a:endParaRPr>
          </a:p>
          <a:p>
            <a:pPr algn="just"/>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endParaRPr lang="en-PH" sz="1800" dirty="0">
              <a:solidFill>
                <a:srgbClr val="000000"/>
              </a:solidFill>
              <a:latin typeface="Times New Roman" panose="02020603050405020304" pitchFamily="18" charset="0"/>
              <a:ea typeface="Times New Roman" panose="02020603050405020304" pitchFamily="18" charset="0"/>
            </a:endParaRPr>
          </a:p>
          <a:p>
            <a:pPr algn="just"/>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In other words, if a code block has to be deeply nested, then the nested statements need to be indented further to the right. In the above diagram, Block 2 and Block 3 are nested under Block 1. Usually, four whitespaces are used for indentation and are preferred over tabs. Incorrect indentation will result in </a:t>
            </a:r>
            <a:r>
              <a:rPr lang="en-US" sz="1800" dirty="0" err="1">
                <a:solidFill>
                  <a:srgbClr val="000000"/>
                </a:solidFill>
                <a:effectLst/>
                <a:latin typeface="Arial" panose="020B0604020202020204" pitchFamily="34" charset="0"/>
                <a:ea typeface="Times New Roman" panose="02020603050405020304" pitchFamily="18" charset="0"/>
              </a:rPr>
              <a:t>IndentationError</a:t>
            </a:r>
            <a:r>
              <a:rPr lang="en-US" sz="1800" dirty="0">
                <a:solidFill>
                  <a:srgbClr val="000000"/>
                </a:solidFill>
                <a:effectLst/>
                <a:latin typeface="Arial" panose="020B0604020202020204" pitchFamily="34" charset="0"/>
                <a:ea typeface="Times New Roman" panose="02020603050405020304" pitchFamily="18" charset="0"/>
              </a:rPr>
              <a:t>.</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pic>
        <p:nvPicPr>
          <p:cNvPr id="10" name="Picture 9">
            <a:extLst>
              <a:ext uri="{FF2B5EF4-FFF2-40B4-BE49-F238E27FC236}">
                <a16:creationId xmlns:a16="http://schemas.microsoft.com/office/drawing/2014/main" id="{8F5FFB07-FD07-A413-4B38-71DB2CC370CC}"/>
              </a:ext>
            </a:extLst>
          </p:cNvPr>
          <p:cNvPicPr>
            <a:picLocks noChangeAspect="1"/>
          </p:cNvPicPr>
          <p:nvPr/>
        </p:nvPicPr>
        <p:blipFill>
          <a:blip r:embed="rId3"/>
          <a:stretch>
            <a:fillRect/>
          </a:stretch>
        </p:blipFill>
        <p:spPr>
          <a:xfrm>
            <a:off x="6610033" y="2716793"/>
            <a:ext cx="3846195" cy="2383052"/>
          </a:xfrm>
          <a:prstGeom prst="rect">
            <a:avLst/>
          </a:prstGeom>
        </p:spPr>
      </p:pic>
    </p:spTree>
    <p:extLst>
      <p:ext uri="{BB962C8B-B14F-4D97-AF65-F5344CB8AC3E}">
        <p14:creationId xmlns:p14="http://schemas.microsoft.com/office/powerpoint/2010/main" val="258160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MODULE OVERVIEW </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p:txBody>
          <a:bodyPr/>
          <a:lstStyle/>
          <a:p>
            <a:r>
              <a:rPr lang="en-US" dirty="0"/>
              <a:t>This module provides the first part of the basics of Python Programming Language. </a:t>
            </a:r>
          </a:p>
          <a:p>
            <a:r>
              <a:rPr lang="en-US" dirty="0"/>
              <a:t>It provides the learners an understanding of how to run a simple python program and how to use them to represent data in their respective programs. </a:t>
            </a:r>
          </a:p>
          <a:p>
            <a:r>
              <a:rPr lang="en-US" dirty="0"/>
              <a:t>The instructor is also expected to demonstrate the </a:t>
            </a:r>
            <a:r>
              <a:rPr lang="en-US" b="1" dirty="0"/>
              <a:t>variables</a:t>
            </a:r>
            <a:r>
              <a:rPr lang="en-US" dirty="0"/>
              <a:t>, </a:t>
            </a:r>
            <a:r>
              <a:rPr lang="en-US" b="1" dirty="0"/>
              <a:t>operators</a:t>
            </a:r>
            <a:r>
              <a:rPr lang="en-US" dirty="0"/>
              <a:t>, </a:t>
            </a:r>
            <a:r>
              <a:rPr lang="en-US" b="1" dirty="0"/>
              <a:t>input or output operations</a:t>
            </a:r>
            <a:r>
              <a:rPr lang="en-US" dirty="0"/>
              <a:t>, and </a:t>
            </a:r>
            <a:r>
              <a:rPr lang="en-US" b="1" dirty="0"/>
              <a:t>comments</a:t>
            </a:r>
            <a:r>
              <a:rPr lang="en-US" dirty="0"/>
              <a:t>.</a:t>
            </a:r>
          </a:p>
          <a:p>
            <a:endParaRPr lang="en-US" dirty="0"/>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18628" y="0"/>
            <a:ext cx="1762486" cy="1740133"/>
          </a:xfrm>
          <a:prstGeom prst="rect">
            <a:avLst/>
          </a:prstGeom>
        </p:spPr>
      </p:pic>
    </p:spTree>
    <p:extLst>
      <p:ext uri="{BB962C8B-B14F-4D97-AF65-F5344CB8AC3E}">
        <p14:creationId xmlns:p14="http://schemas.microsoft.com/office/powerpoint/2010/main" val="764365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COMMENTS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543961" y="1534886"/>
            <a:ext cx="11196281" cy="5110843"/>
          </a:xfrm>
        </p:spPr>
        <p:txBody>
          <a:bodyPr>
            <a:normAutofit fontScale="85000" lnSpcReduction="20000"/>
          </a:bodyPr>
          <a:lstStyle/>
          <a:p>
            <a:pPr algn="just"/>
            <a:r>
              <a:rPr lang="en-US" sz="1800" dirty="0">
                <a:solidFill>
                  <a:srgbClr val="000000"/>
                </a:solidFill>
                <a:effectLst/>
                <a:latin typeface="Arial" panose="020B0604020202020204" pitchFamily="34" charset="0"/>
                <a:ea typeface="Times New Roman" panose="02020603050405020304" pitchFamily="18" charset="0"/>
              </a:rPr>
              <a:t>Comments are an important part of any program. A comment is a text that describes what the program or a particular part of the program is trying to do and is ignored by the Python interpreter. Comments are used to help you and other programmers understand, maintain, and debug the program. Python uses two types of comments: single-line comments and multiline comments.</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b="1" dirty="0">
                <a:solidFill>
                  <a:srgbClr val="000000"/>
                </a:solidFill>
                <a:effectLst/>
                <a:latin typeface="Arial" panose="020B0604020202020204" pitchFamily="34" charset="0"/>
                <a:ea typeface="Times New Roman" panose="02020603050405020304" pitchFamily="18" charset="0"/>
              </a:rPr>
              <a:t>Single Line Comment</a:t>
            </a:r>
            <a:endParaRPr lang="en-PH" sz="1800" b="1"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In Python, use the hash (#) symbol to start writing a comment. Hash (#) symbol makes all text following it on the same line into a comment. For example,</a:t>
            </a:r>
            <a:endParaRPr lang="en-PH" sz="1800" dirty="0">
              <a:solidFill>
                <a:srgbClr val="000000"/>
              </a:solidFill>
              <a:effectLst/>
              <a:latin typeface="Times New Roman" panose="02020603050405020304" pitchFamily="18" charset="0"/>
              <a:ea typeface="Times New Roman" panose="02020603050405020304" pitchFamily="18" charset="0"/>
            </a:endParaRPr>
          </a:p>
          <a:p>
            <a:pPr indent="457200" algn="just"/>
            <a:r>
              <a:rPr lang="en-US" sz="1800" dirty="0">
                <a:solidFill>
                  <a:srgbClr val="000000"/>
                </a:solidFill>
                <a:effectLst/>
                <a:latin typeface="Arial" panose="020B0604020202020204" pitchFamily="34" charset="0"/>
                <a:ea typeface="Times New Roman" panose="02020603050405020304" pitchFamily="18" charset="0"/>
              </a:rPr>
              <a:t>#This is a single-line Python comment</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b="1" dirty="0">
                <a:solidFill>
                  <a:srgbClr val="000000"/>
                </a:solidFill>
                <a:effectLst/>
                <a:latin typeface="Arial" panose="020B0604020202020204" pitchFamily="34" charset="0"/>
                <a:ea typeface="Times New Roman" panose="02020603050405020304" pitchFamily="18" charset="0"/>
              </a:rPr>
              <a:t>Multiline Comments</a:t>
            </a:r>
            <a:endParaRPr lang="en-PH" sz="1800" b="1"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If the comment extends multiple lines, then one way of commenting on those lines is to use</a:t>
            </a:r>
            <a:r>
              <a:rPr lang="en-PH" sz="1800"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effectLst/>
                <a:latin typeface="Arial" panose="020B0604020202020204" pitchFamily="34" charset="0"/>
                <a:ea typeface="Times New Roman" panose="02020603050405020304" pitchFamily="18" charset="0"/>
              </a:rPr>
              <a:t>hash (#) symbol at the beginning of each line. For example,</a:t>
            </a:r>
            <a:endParaRPr lang="en-PH" sz="1800" dirty="0">
              <a:solidFill>
                <a:srgbClr val="000000"/>
              </a:solidFill>
              <a:effectLst/>
              <a:latin typeface="Times New Roman" panose="02020603050405020304" pitchFamily="18" charset="0"/>
              <a:ea typeface="Times New Roman" panose="02020603050405020304" pitchFamily="18" charset="0"/>
            </a:endParaRPr>
          </a:p>
          <a:p>
            <a:pPr marL="457200" algn="just"/>
            <a:r>
              <a:rPr lang="en-US" sz="1800" dirty="0">
                <a:solidFill>
                  <a:srgbClr val="000000"/>
                </a:solidFill>
                <a:effectLst/>
                <a:latin typeface="Arial" panose="020B0604020202020204" pitchFamily="34" charset="0"/>
                <a:ea typeface="Times New Roman" panose="02020603050405020304" pitchFamily="18" charset="0"/>
              </a:rPr>
              <a:t>#This is</a:t>
            </a:r>
            <a:endParaRPr lang="en-PH" sz="1800" dirty="0">
              <a:solidFill>
                <a:srgbClr val="000000"/>
              </a:solidFill>
              <a:effectLst/>
              <a:latin typeface="Times New Roman" panose="02020603050405020304" pitchFamily="18" charset="0"/>
              <a:ea typeface="Times New Roman" panose="02020603050405020304" pitchFamily="18" charset="0"/>
            </a:endParaRPr>
          </a:p>
          <a:p>
            <a:pPr marL="457200" algn="just"/>
            <a:r>
              <a:rPr lang="en-US" sz="1800" dirty="0">
                <a:solidFill>
                  <a:srgbClr val="000000"/>
                </a:solidFill>
                <a:effectLst/>
                <a:latin typeface="Arial" panose="020B0604020202020204" pitchFamily="34" charset="0"/>
                <a:ea typeface="Times New Roman" panose="02020603050405020304" pitchFamily="18" charset="0"/>
              </a:rPr>
              <a:t>#multiline comments</a:t>
            </a:r>
            <a:endParaRPr lang="en-PH" sz="1800" dirty="0">
              <a:solidFill>
                <a:srgbClr val="000000"/>
              </a:solidFill>
              <a:effectLst/>
              <a:latin typeface="Times New Roman" panose="02020603050405020304" pitchFamily="18" charset="0"/>
              <a:ea typeface="Times New Roman" panose="02020603050405020304" pitchFamily="18" charset="0"/>
            </a:endParaRPr>
          </a:p>
          <a:p>
            <a:pPr marL="457200" algn="just"/>
            <a:r>
              <a:rPr lang="en-US" sz="1800" dirty="0">
                <a:solidFill>
                  <a:srgbClr val="000000"/>
                </a:solidFill>
                <a:effectLst/>
                <a:latin typeface="Arial" panose="020B0604020202020204" pitchFamily="34" charset="0"/>
                <a:ea typeface="Times New Roman" panose="02020603050405020304" pitchFamily="18" charset="0"/>
              </a:rPr>
              <a:t>#in Python</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b="1" dirty="0">
                <a:solidFill>
                  <a:srgbClr val="000000"/>
                </a:solidFill>
                <a:effectLst/>
                <a:latin typeface="Arial" panose="020B0604020202020204" pitchFamily="34" charset="0"/>
                <a:ea typeface="Times New Roman" panose="02020603050405020304" pitchFamily="18" charset="0"/>
              </a:rPr>
              <a:t>Another way of doing this is to use triple quotes, </a:t>
            </a:r>
            <a:r>
              <a:rPr lang="en-US" sz="1800" dirty="0">
                <a:solidFill>
                  <a:srgbClr val="000000"/>
                </a:solidFill>
                <a:effectLst/>
                <a:latin typeface="Arial" panose="020B0604020202020204" pitchFamily="34" charset="0"/>
                <a:ea typeface="Times New Roman" panose="02020603050405020304" pitchFamily="18" charset="0"/>
              </a:rPr>
              <a:t>either ''' or """. These triple quotes are generally used for multiline strings. However, they can be used as a multiline comment as well.</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For example,</a:t>
            </a:r>
            <a:endParaRPr lang="en-PH" sz="1800" dirty="0">
              <a:solidFill>
                <a:srgbClr val="000000"/>
              </a:solidFill>
              <a:effectLst/>
              <a:latin typeface="Times New Roman" panose="02020603050405020304" pitchFamily="18" charset="0"/>
              <a:ea typeface="Times New Roman" panose="02020603050405020304" pitchFamily="18" charset="0"/>
            </a:endParaRPr>
          </a:p>
          <a:p>
            <a:pPr marL="457200" algn="just"/>
            <a:r>
              <a:rPr lang="en-US" sz="1800" dirty="0">
                <a:solidFill>
                  <a:srgbClr val="000000"/>
                </a:solidFill>
                <a:effectLst/>
                <a:latin typeface="Arial" panose="020B0604020202020204" pitchFamily="34" charset="0"/>
                <a:ea typeface="Times New Roman" panose="02020603050405020304" pitchFamily="18" charset="0"/>
              </a:rPr>
              <a:t>'''This is</a:t>
            </a:r>
            <a:endParaRPr lang="en-PH" sz="1800" dirty="0">
              <a:solidFill>
                <a:srgbClr val="000000"/>
              </a:solidFill>
              <a:effectLst/>
              <a:latin typeface="Times New Roman" panose="02020603050405020304" pitchFamily="18" charset="0"/>
              <a:ea typeface="Times New Roman" panose="02020603050405020304" pitchFamily="18" charset="0"/>
            </a:endParaRPr>
          </a:p>
          <a:p>
            <a:pPr marL="457200" algn="just"/>
            <a:r>
              <a:rPr lang="en-US" sz="1800" dirty="0">
                <a:solidFill>
                  <a:srgbClr val="000000"/>
                </a:solidFill>
                <a:effectLst/>
                <a:latin typeface="Arial" panose="020B0604020202020204" pitchFamily="34" charset="0"/>
                <a:ea typeface="Times New Roman" panose="02020603050405020304" pitchFamily="18" charset="0"/>
              </a:rPr>
              <a:t>multiline comment</a:t>
            </a:r>
            <a:endParaRPr lang="en-PH" sz="1800" dirty="0">
              <a:solidFill>
                <a:srgbClr val="000000"/>
              </a:solidFill>
              <a:effectLst/>
              <a:latin typeface="Times New Roman" panose="02020603050405020304" pitchFamily="18" charset="0"/>
              <a:ea typeface="Times New Roman" panose="02020603050405020304" pitchFamily="18" charset="0"/>
            </a:endParaRPr>
          </a:p>
          <a:p>
            <a:pPr marL="457200" algn="just"/>
            <a:r>
              <a:rPr lang="en-US" sz="1800" dirty="0">
                <a:solidFill>
                  <a:srgbClr val="000000"/>
                </a:solidFill>
                <a:effectLst/>
                <a:latin typeface="Arial" panose="020B0604020202020204" pitchFamily="34" charset="0"/>
                <a:ea typeface="Times New Roman" panose="02020603050405020304" pitchFamily="18" charset="0"/>
              </a:rPr>
              <a:t>in Python using triple quotes'''</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2697166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READING INPUT</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478422" y="1690688"/>
            <a:ext cx="10875378" cy="4802187"/>
          </a:xfrm>
        </p:spPr>
        <p:txBody>
          <a:bodyPr>
            <a:normAutofit fontScale="92500"/>
          </a:bodyPr>
          <a:lstStyle/>
          <a:p>
            <a:r>
              <a:rPr lang="en-US" sz="1800" dirty="0">
                <a:solidFill>
                  <a:srgbClr val="000000"/>
                </a:solidFill>
                <a:effectLst/>
                <a:latin typeface="Arial" panose="020B0604020202020204" pitchFamily="34" charset="0"/>
                <a:ea typeface="Times New Roman" panose="02020603050405020304" pitchFamily="18" charset="0"/>
              </a:rPr>
              <a:t>In Python, input() function is used to gather data from the user. The syntax for input function is,</a:t>
            </a:r>
            <a:endParaRPr lang="en-PH" sz="1800" dirty="0">
              <a:solidFill>
                <a:srgbClr val="000000"/>
              </a:solidFill>
              <a:effectLst/>
              <a:latin typeface="Times New Roman" panose="02020603050405020304" pitchFamily="18" charset="0"/>
              <a:ea typeface="Times New Roman" panose="02020603050405020304" pitchFamily="18" charset="0"/>
            </a:endParaRPr>
          </a:p>
          <a:p>
            <a:pPr marL="457200"/>
            <a:r>
              <a:rPr lang="en-US" sz="1800" dirty="0" err="1">
                <a:solidFill>
                  <a:srgbClr val="000000"/>
                </a:solidFill>
                <a:effectLst/>
                <a:latin typeface="Arial" panose="020B0604020202020204" pitchFamily="34" charset="0"/>
                <a:ea typeface="Times New Roman" panose="02020603050405020304" pitchFamily="18" charset="0"/>
              </a:rPr>
              <a:t>variable_name</a:t>
            </a:r>
            <a:r>
              <a:rPr lang="en-US" sz="1800" dirty="0">
                <a:solidFill>
                  <a:srgbClr val="000000"/>
                </a:solidFill>
                <a:effectLst/>
                <a:latin typeface="Arial" panose="020B0604020202020204" pitchFamily="34" charset="0"/>
                <a:ea typeface="Times New Roman" panose="02020603050405020304" pitchFamily="18" charset="0"/>
              </a:rPr>
              <a:t> = input([prompt])</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Arial" panose="020B0604020202020204" pitchFamily="34" charset="0"/>
                <a:ea typeface="Times New Roman" panose="02020603050405020304" pitchFamily="18" charset="0"/>
              </a:rPr>
              <a:t>	prompt is a string written inside the parenthesis that is printed on the screen. The prompt</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Arial" panose="020B0604020202020204" pitchFamily="34" charset="0"/>
                <a:ea typeface="Times New Roman" panose="02020603050405020304" pitchFamily="18" charset="0"/>
              </a:rPr>
              <a:t>	statement indicates to the user the value that needs to be entered through the</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Arial" panose="020B0604020202020204" pitchFamily="34" charset="0"/>
                <a:ea typeface="Times New Roman" panose="02020603050405020304" pitchFamily="18" charset="0"/>
              </a:rPr>
              <a:t>	keyboard. When the user presses Enter key, the program resumes and input returns what the user</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Arial" panose="020B0604020202020204" pitchFamily="34" charset="0"/>
                <a:ea typeface="Times New Roman" panose="02020603050405020304" pitchFamily="18" charset="0"/>
              </a:rPr>
              <a:t>	typed as a string. Even when the user inputs a number, it is treated as a string that should</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1800" dirty="0">
                <a:solidFill>
                  <a:srgbClr val="000000"/>
                </a:solidFill>
                <a:effectLst/>
                <a:latin typeface="Arial" panose="020B0604020202020204" pitchFamily="34" charset="0"/>
                <a:ea typeface="Times New Roman" panose="02020603050405020304" pitchFamily="18" charset="0"/>
              </a:rPr>
              <a:t>	be cast or converted to a number explicitly using the appropriate type casting function.</a:t>
            </a:r>
            <a:endParaRPr lang="en-PH" sz="1800" dirty="0">
              <a:solidFill>
                <a:srgbClr val="000000"/>
              </a:solidFill>
              <a:effectLst/>
              <a:latin typeface="Times New Roman" panose="02020603050405020304" pitchFamily="18" charset="0"/>
              <a:ea typeface="Times New Roman" panose="02020603050405020304" pitchFamily="18" charset="0"/>
            </a:endParaRPr>
          </a:p>
          <a:p>
            <a:pPr indent="0">
              <a:buNone/>
            </a:pPr>
            <a:r>
              <a:rPr lang="en-US" sz="1800" dirty="0">
                <a:solidFill>
                  <a:srgbClr val="000000"/>
                </a:solidFill>
                <a:effectLst/>
                <a:latin typeface="Arial" panose="020B0604020202020204" pitchFamily="34" charset="0"/>
                <a:ea typeface="Times New Roman" panose="02020603050405020304" pitchFamily="18" charset="0"/>
              </a:rPr>
              <a:t>		1. &gt;&gt;&gt; person = input("What is your name?")</a:t>
            </a:r>
            <a:endParaRPr lang="en-PH" sz="1800" dirty="0">
              <a:solidFill>
                <a:srgbClr val="000000"/>
              </a:solidFill>
              <a:effectLst/>
              <a:latin typeface="Times New Roman" panose="02020603050405020304" pitchFamily="18" charset="0"/>
              <a:ea typeface="Times New Roman" panose="02020603050405020304" pitchFamily="18" charset="0"/>
            </a:endParaRPr>
          </a:p>
          <a:p>
            <a:pPr indent="0">
              <a:buNone/>
            </a:pPr>
            <a:r>
              <a:rPr lang="en-US" sz="1800" dirty="0">
                <a:solidFill>
                  <a:srgbClr val="000000"/>
                </a:solidFill>
                <a:effectLst/>
                <a:latin typeface="Arial" panose="020B0604020202020204" pitchFamily="34" charset="0"/>
                <a:ea typeface="Times New Roman" panose="02020603050405020304" pitchFamily="18" charset="0"/>
              </a:rPr>
              <a:t>		2. What is your name? Carrey</a:t>
            </a:r>
            <a:endParaRPr lang="en-PH" sz="1800" dirty="0">
              <a:solidFill>
                <a:srgbClr val="000000"/>
              </a:solidFill>
              <a:effectLst/>
              <a:latin typeface="Times New Roman" panose="02020603050405020304" pitchFamily="18" charset="0"/>
              <a:ea typeface="Times New Roman" panose="02020603050405020304" pitchFamily="18" charset="0"/>
            </a:endParaRPr>
          </a:p>
          <a:p>
            <a:pPr indent="0">
              <a:buNone/>
            </a:pPr>
            <a:r>
              <a:rPr lang="en-US" sz="1800" dirty="0">
                <a:solidFill>
                  <a:srgbClr val="000000"/>
                </a:solidFill>
                <a:effectLst/>
                <a:latin typeface="Arial" panose="020B0604020202020204" pitchFamily="34" charset="0"/>
                <a:ea typeface="Times New Roman" panose="02020603050405020304" pitchFamily="18" charset="0"/>
              </a:rPr>
              <a:t>		3. &gt;&gt;&gt; person</a:t>
            </a:r>
          </a:p>
          <a:p>
            <a:pPr indent="0">
              <a:buNone/>
            </a:pPr>
            <a:r>
              <a:rPr lang="en-US" sz="1800" dirty="0">
                <a:solidFill>
                  <a:srgbClr val="000000"/>
                </a:solidFill>
                <a:effectLst/>
                <a:latin typeface="Arial" panose="020B0604020202020204" pitchFamily="34" charset="0"/>
                <a:ea typeface="Times New Roman" panose="02020603050405020304" pitchFamily="18" charset="0"/>
              </a:rPr>
              <a:t>		'Carrey'</a:t>
            </a:r>
            <a:endParaRPr lang="en-PH" sz="1800" dirty="0">
              <a:solidFill>
                <a:srgbClr val="000000"/>
              </a:solidFill>
              <a:effectLst/>
              <a:latin typeface="Times New Roman" panose="02020603050405020304" pitchFamily="18" charset="0"/>
              <a:ea typeface="Times New Roman" panose="02020603050405020304" pitchFamily="18" charset="0"/>
            </a:endParaRPr>
          </a:p>
          <a:p>
            <a:r>
              <a:rPr lang="en-US" sz="14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➀</a:t>
            </a:r>
            <a:r>
              <a:rPr lang="en-US" sz="1400" dirty="0">
                <a:solidFill>
                  <a:srgbClr val="000000"/>
                </a:solidFill>
                <a:effectLst/>
                <a:latin typeface="Arial" panose="020B0604020202020204" pitchFamily="34" charset="0"/>
                <a:ea typeface="Times New Roman" panose="02020603050405020304" pitchFamily="18" charset="0"/>
              </a:rPr>
              <a:t> the input() function prints the prompt statement on the screen (in this case "What is your</a:t>
            </a:r>
            <a:r>
              <a:rPr lang="en-PH" sz="1400" dirty="0">
                <a:solidFill>
                  <a:srgbClr val="000000"/>
                </a:solidFill>
                <a:latin typeface="Times New Roman" panose="02020603050405020304" pitchFamily="18" charset="0"/>
                <a:ea typeface="Times New Roman" panose="02020603050405020304" pitchFamily="18" charset="0"/>
              </a:rPr>
              <a:t> </a:t>
            </a:r>
            <a:r>
              <a:rPr lang="en-US" sz="1400" dirty="0">
                <a:solidFill>
                  <a:srgbClr val="000000"/>
                </a:solidFill>
                <a:effectLst/>
                <a:latin typeface="Arial" panose="020B0604020202020204" pitchFamily="34" charset="0"/>
                <a:ea typeface="Times New Roman" panose="02020603050405020304" pitchFamily="18" charset="0"/>
              </a:rPr>
              <a:t>name?") indicating to the user that keyboard input is expected at that point and then it waits for a line to be typed in. User types in his response in </a:t>
            </a:r>
            <a:r>
              <a:rPr lang="en-US" sz="14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➁</a:t>
            </a:r>
            <a:r>
              <a:rPr lang="en-US" sz="1400" dirty="0">
                <a:solidFill>
                  <a:srgbClr val="000000"/>
                </a:solidFill>
                <a:effectLst/>
                <a:latin typeface="Arial" panose="020B0604020202020204" pitchFamily="34" charset="0"/>
                <a:ea typeface="Times New Roman" panose="02020603050405020304" pitchFamily="18" charset="0"/>
              </a:rPr>
              <a:t>. The input() function reads the line</a:t>
            </a:r>
            <a:r>
              <a:rPr lang="en-PH" sz="1400" dirty="0">
                <a:solidFill>
                  <a:srgbClr val="000000"/>
                </a:solidFill>
                <a:latin typeface="Times New Roman" panose="02020603050405020304" pitchFamily="18" charset="0"/>
                <a:ea typeface="Times New Roman" panose="02020603050405020304" pitchFamily="18" charset="0"/>
              </a:rPr>
              <a:t> </a:t>
            </a:r>
            <a:r>
              <a:rPr lang="en-US" sz="1400" dirty="0">
                <a:solidFill>
                  <a:srgbClr val="000000"/>
                </a:solidFill>
                <a:effectLst/>
                <a:latin typeface="Arial" panose="020B0604020202020204" pitchFamily="34" charset="0"/>
                <a:ea typeface="Times New Roman" panose="02020603050405020304" pitchFamily="18" charset="0"/>
              </a:rPr>
              <a:t>from the user and converts the line into a string. As can be seen in </a:t>
            </a:r>
            <a:r>
              <a:rPr lang="en-US" sz="14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➂</a:t>
            </a:r>
            <a:r>
              <a:rPr lang="en-US" sz="1400" dirty="0">
                <a:solidFill>
                  <a:srgbClr val="000000"/>
                </a:solidFill>
                <a:effectLst/>
                <a:latin typeface="Arial" panose="020B0604020202020204" pitchFamily="34" charset="0"/>
                <a:ea typeface="Times New Roman" panose="02020603050405020304" pitchFamily="18" charset="0"/>
              </a:rPr>
              <a:t>, the line typed by the user is assigned to the person variable.</a:t>
            </a:r>
            <a:endParaRPr lang="en-PH" sz="14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87046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PRINT OUTPUT</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282567" y="1690688"/>
            <a:ext cx="11443268" cy="4802187"/>
          </a:xfrm>
        </p:spPr>
        <p:txBody>
          <a:bodyPr>
            <a:normAutofit lnSpcReduction="10000"/>
          </a:bodyPr>
          <a:lstStyle/>
          <a:p>
            <a:pPr algn="just"/>
            <a:r>
              <a:rPr lang="en-US" sz="2400" dirty="0">
                <a:solidFill>
                  <a:srgbClr val="000000"/>
                </a:solidFill>
                <a:effectLst/>
                <a:latin typeface="Arial" panose="020B0604020202020204" pitchFamily="34" charset="0"/>
                <a:ea typeface="Times New Roman" panose="02020603050405020304" pitchFamily="18" charset="0"/>
              </a:rPr>
              <a:t>The print() function allows a program to display text onto the console. The print function will print everything as strings and anything that is not already a string is automatically converted to its string representation. For example,</a:t>
            </a:r>
            <a:endParaRPr lang="en-PH" sz="2400" dirty="0">
              <a:solidFill>
                <a:srgbClr val="000000"/>
              </a:solidFill>
              <a:effectLst/>
              <a:latin typeface="Times New Roman" panose="02020603050405020304" pitchFamily="18" charset="0"/>
              <a:ea typeface="Times New Roman" panose="02020603050405020304" pitchFamily="18" charset="0"/>
            </a:endParaRPr>
          </a:p>
          <a:p>
            <a:pPr indent="0" algn="just">
              <a:buNone/>
            </a:pPr>
            <a:r>
              <a:rPr lang="en-US" sz="2400" dirty="0">
                <a:solidFill>
                  <a:srgbClr val="000000"/>
                </a:solidFill>
                <a:effectLst/>
                <a:latin typeface="Arial" panose="020B0604020202020204" pitchFamily="34" charset="0"/>
                <a:ea typeface="Times New Roman" panose="02020603050405020304" pitchFamily="18" charset="0"/>
              </a:rPr>
              <a:t>1. &gt;&gt;&gt; print("Hello World!!")</a:t>
            </a:r>
            <a:endParaRPr lang="en-PH" sz="2400" dirty="0">
              <a:solidFill>
                <a:srgbClr val="000000"/>
              </a:solidFill>
              <a:effectLst/>
              <a:latin typeface="Times New Roman" panose="02020603050405020304" pitchFamily="18" charset="0"/>
              <a:ea typeface="Times New Roman" panose="02020603050405020304" pitchFamily="18" charset="0"/>
            </a:endParaRPr>
          </a:p>
          <a:p>
            <a:pPr indent="0" algn="just">
              <a:buNone/>
            </a:pPr>
            <a:r>
              <a:rPr lang="en-US" sz="2400" dirty="0">
                <a:solidFill>
                  <a:srgbClr val="000000"/>
                </a:solidFill>
                <a:effectLst/>
                <a:latin typeface="Arial" panose="020B0604020202020204" pitchFamily="34" charset="0"/>
                <a:ea typeface="Times New Roman" panose="02020603050405020304" pitchFamily="18" charset="0"/>
              </a:rPr>
              <a:t>Hello World!!</a:t>
            </a:r>
            <a:endParaRPr lang="en-PH" sz="2400" dirty="0">
              <a:solidFill>
                <a:srgbClr val="000000"/>
              </a:solidFill>
              <a:effectLst/>
              <a:latin typeface="Times New Roman" panose="02020603050405020304" pitchFamily="18" charset="0"/>
              <a:ea typeface="Times New Roman" panose="02020603050405020304" pitchFamily="18" charset="0"/>
            </a:endParaRPr>
          </a:p>
          <a:p>
            <a:pPr algn="just"/>
            <a:r>
              <a:rPr lang="en-US" sz="24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➀</a:t>
            </a:r>
            <a:r>
              <a:rPr lang="en-US" sz="2400" dirty="0">
                <a:solidFill>
                  <a:srgbClr val="000000"/>
                </a:solidFill>
                <a:effectLst/>
                <a:latin typeface="Arial" panose="020B0604020202020204" pitchFamily="34" charset="0"/>
                <a:ea typeface="Times New Roman" panose="02020603050405020304" pitchFamily="18" charset="0"/>
              </a:rPr>
              <a:t> prints the string Hello World!! onto the console. Notice that the string Hello World is enclosed within double quotes inside the print() function.</a:t>
            </a:r>
            <a:endParaRPr lang="en-PH" sz="2400" dirty="0">
              <a:solidFill>
                <a:srgbClr val="000000"/>
              </a:solidFill>
              <a:effectLst/>
              <a:latin typeface="Times New Roman" panose="02020603050405020304" pitchFamily="18" charset="0"/>
              <a:ea typeface="Times New Roman" panose="02020603050405020304" pitchFamily="18" charset="0"/>
            </a:endParaRPr>
          </a:p>
          <a:p>
            <a:pPr algn="just"/>
            <a:r>
              <a:rPr lang="en-US" sz="2400" dirty="0">
                <a:solidFill>
                  <a:srgbClr val="000000"/>
                </a:solidFill>
                <a:effectLst/>
                <a:latin typeface="Arial" panose="020B0604020202020204" pitchFamily="34" charset="0"/>
                <a:ea typeface="Times New Roman" panose="02020603050405020304" pitchFamily="18" charset="0"/>
              </a:rPr>
              <a:t>Even though there are different ways to print values in Python, we discuss two major string formats which are used inside the print() function to display the contents onto the console as they are less error-prone and results in cleaner code. They are</a:t>
            </a:r>
            <a:endParaRPr lang="en-PH" sz="24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dirty="0" err="1">
                <a:solidFill>
                  <a:srgbClr val="000000"/>
                </a:solidFill>
                <a:effectLst/>
                <a:latin typeface="Arial" panose="020B0604020202020204" pitchFamily="34" charset="0"/>
                <a:ea typeface="Times New Roman" panose="02020603050405020304" pitchFamily="18" charset="0"/>
              </a:rPr>
              <a:t>str.format</a:t>
            </a:r>
            <a:r>
              <a:rPr lang="en-US" sz="2400" dirty="0">
                <a:solidFill>
                  <a:srgbClr val="000000"/>
                </a:solidFill>
                <a:effectLst/>
                <a:latin typeface="Arial" panose="020B0604020202020204" pitchFamily="34" charset="0"/>
                <a:ea typeface="Times New Roman" panose="02020603050405020304" pitchFamily="18" charset="0"/>
              </a:rPr>
              <a:t>()</a:t>
            </a:r>
            <a:endParaRPr lang="en-PH" sz="24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2400" dirty="0">
                <a:solidFill>
                  <a:srgbClr val="000000"/>
                </a:solidFill>
                <a:effectLst/>
                <a:latin typeface="Arial" panose="020B0604020202020204" pitchFamily="34" charset="0"/>
                <a:ea typeface="Times New Roman" panose="02020603050405020304" pitchFamily="18" charset="0"/>
              </a:rPr>
              <a:t>f-strings</a:t>
            </a:r>
            <a:endParaRPr lang="en-PH" sz="24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283341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40F70-587D-B8EC-E6AA-458080F9AB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C3E8F-D859-7374-0836-906E8E790519}"/>
              </a:ext>
            </a:extLst>
          </p:cNvPr>
          <p:cNvSpPr>
            <a:spLocks noGrp="1"/>
          </p:cNvSpPr>
          <p:nvPr>
            <p:ph type="title"/>
          </p:nvPr>
        </p:nvSpPr>
        <p:spPr/>
        <p:txBody>
          <a:bodyPr/>
          <a:lstStyle/>
          <a:p>
            <a:r>
              <a:rPr lang="en-US" dirty="0" err="1"/>
              <a:t>str.format</a:t>
            </a:r>
            <a:r>
              <a:rPr lang="en-US" dirty="0"/>
              <a:t>()</a:t>
            </a:r>
          </a:p>
        </p:txBody>
      </p:sp>
      <p:sp>
        <p:nvSpPr>
          <p:cNvPr id="3" name="Content Placeholder 2">
            <a:extLst>
              <a:ext uri="{FF2B5EF4-FFF2-40B4-BE49-F238E27FC236}">
                <a16:creationId xmlns:a16="http://schemas.microsoft.com/office/drawing/2014/main" id="{DCFAD7B2-4C51-FA86-537C-BF31E8C0457C}"/>
              </a:ext>
            </a:extLst>
          </p:cNvPr>
          <p:cNvSpPr>
            <a:spLocks noGrp="1"/>
          </p:cNvSpPr>
          <p:nvPr>
            <p:ph idx="1"/>
          </p:nvPr>
        </p:nvSpPr>
        <p:spPr/>
        <p:txBody>
          <a:bodyPr>
            <a:normAutofit/>
          </a:bodyPr>
          <a:lstStyle/>
          <a:p>
            <a:pPr marL="0" indent="0" algn="just">
              <a:buNone/>
            </a:pPr>
            <a:r>
              <a:rPr lang="en-PH" sz="2400" dirty="0">
                <a:solidFill>
                  <a:srgbClr val="000000"/>
                </a:solidFill>
                <a:effectLst/>
                <a:latin typeface="Times New Roman" panose="02020603050405020304" pitchFamily="18" charset="0"/>
                <a:ea typeface="Times New Roman" panose="02020603050405020304" pitchFamily="18" charset="0"/>
              </a:rPr>
              <a:t>Use the str. format() method if you need to insert the value of a variable, expression, or object into another string and display it to the user as a single string. The format() method returns a new string with inserted values. </a:t>
            </a:r>
          </a:p>
        </p:txBody>
      </p:sp>
      <p:sp>
        <p:nvSpPr>
          <p:cNvPr id="4" name="Rectangle 3">
            <a:extLst>
              <a:ext uri="{FF2B5EF4-FFF2-40B4-BE49-F238E27FC236}">
                <a16:creationId xmlns:a16="http://schemas.microsoft.com/office/drawing/2014/main" id="{B3CDD91F-86F2-B457-DFD8-B55FD6FC1CE3}"/>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BACFD4E-9702-7E1E-27FB-C089C47F89A4}"/>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AE44741-5950-F940-F61F-8011A4898FC1}"/>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EFC9524A-3A91-9ADF-F152-10BBCE2B7036}"/>
              </a:ext>
            </a:extLst>
          </p:cNvPr>
          <p:cNvPicPr>
            <a:picLocks noChangeAspect="1"/>
          </p:cNvPicPr>
          <p:nvPr/>
        </p:nvPicPr>
        <p:blipFill>
          <a:blip r:embed="rId2"/>
          <a:srcRect t="1268"/>
          <a:stretch/>
        </p:blipFill>
        <p:spPr>
          <a:xfrm>
            <a:off x="10456228" y="18023"/>
            <a:ext cx="1762486" cy="1740133"/>
          </a:xfrm>
          <a:prstGeom prst="rect">
            <a:avLst/>
          </a:prstGeom>
        </p:spPr>
      </p:pic>
      <p:pic>
        <p:nvPicPr>
          <p:cNvPr id="8" name="Picture 7">
            <a:extLst>
              <a:ext uri="{FF2B5EF4-FFF2-40B4-BE49-F238E27FC236}">
                <a16:creationId xmlns:a16="http://schemas.microsoft.com/office/drawing/2014/main" id="{C0CC8E36-CA77-D3B7-989F-6D7B8300F7A6}"/>
              </a:ext>
            </a:extLst>
          </p:cNvPr>
          <p:cNvPicPr>
            <a:picLocks noChangeAspect="1"/>
          </p:cNvPicPr>
          <p:nvPr/>
        </p:nvPicPr>
        <p:blipFill>
          <a:blip r:embed="rId3"/>
          <a:stretch>
            <a:fillRect/>
          </a:stretch>
        </p:blipFill>
        <p:spPr>
          <a:xfrm>
            <a:off x="838200" y="3160059"/>
            <a:ext cx="8059558" cy="1214718"/>
          </a:xfrm>
          <a:prstGeom prst="rect">
            <a:avLst/>
          </a:prstGeom>
        </p:spPr>
      </p:pic>
      <p:pic>
        <p:nvPicPr>
          <p:cNvPr id="9" name="Picture 8">
            <a:extLst>
              <a:ext uri="{FF2B5EF4-FFF2-40B4-BE49-F238E27FC236}">
                <a16:creationId xmlns:a16="http://schemas.microsoft.com/office/drawing/2014/main" id="{5B029E5B-C7A2-BD01-3D81-B7BECF74C3CF}"/>
              </a:ext>
            </a:extLst>
          </p:cNvPr>
          <p:cNvPicPr>
            <a:picLocks noChangeAspect="1"/>
          </p:cNvPicPr>
          <p:nvPr/>
        </p:nvPicPr>
        <p:blipFill>
          <a:blip r:embed="rId4"/>
          <a:stretch>
            <a:fillRect/>
          </a:stretch>
        </p:blipFill>
        <p:spPr>
          <a:xfrm>
            <a:off x="5469143" y="4832498"/>
            <a:ext cx="5884657" cy="1753426"/>
          </a:xfrm>
          <a:prstGeom prst="rect">
            <a:avLst/>
          </a:prstGeom>
        </p:spPr>
      </p:pic>
    </p:spTree>
    <p:extLst>
      <p:ext uri="{BB962C8B-B14F-4D97-AF65-F5344CB8AC3E}">
        <p14:creationId xmlns:p14="http://schemas.microsoft.com/office/powerpoint/2010/main" val="3818622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60FD3-E1CD-B1B4-5812-5467D849EC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7746C6-50E7-34A0-5BD7-EEF482663EB2}"/>
              </a:ext>
            </a:extLst>
          </p:cNvPr>
          <p:cNvSpPr>
            <a:spLocks noGrp="1"/>
          </p:cNvSpPr>
          <p:nvPr>
            <p:ph idx="1"/>
          </p:nvPr>
        </p:nvSpPr>
        <p:spPr/>
        <p:txBody>
          <a:bodyPr>
            <a:normAutofit/>
          </a:bodyPr>
          <a:lstStyle/>
          <a:p>
            <a:pPr marL="0" indent="0" algn="just">
              <a:buNone/>
            </a:pPr>
            <a:r>
              <a:rPr lang="en-PH" sz="2400" dirty="0">
                <a:solidFill>
                  <a:srgbClr val="000000"/>
                </a:solidFill>
                <a:effectLst/>
                <a:latin typeface="Times New Roman" panose="02020603050405020304" pitchFamily="18" charset="0"/>
                <a:ea typeface="Times New Roman" panose="02020603050405020304" pitchFamily="18" charset="0"/>
              </a:rPr>
              <a:t>An f-string is a string literal that is prefixed with “f”. These strings may contain replacement fields, which are expressions enclosed within curly braces {}. The expressions are replaced with their values. In the real world, it means that you need to specify the name of the variable inside the curly braces to display its value. An f at the beginning of the string tells Python to allow any currently valid variable names within the string.</a:t>
            </a:r>
          </a:p>
          <a:p>
            <a:pPr algn="just"/>
            <a:r>
              <a:rPr lang="en-US" sz="1800" b="1" dirty="0">
                <a:solidFill>
                  <a:srgbClr val="000000"/>
                </a:solidFill>
                <a:effectLst/>
                <a:latin typeface="Arial" panose="020B0604020202020204" pitchFamily="34" charset="0"/>
                <a:ea typeface="Times New Roman" panose="02020603050405020304" pitchFamily="18" charset="0"/>
              </a:rPr>
              <a:t>Code to Demonstrate the Use of f-strings with print() Function</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US" sz="1800" dirty="0">
                <a:solidFill>
                  <a:srgbClr val="000000"/>
                </a:solidFill>
                <a:effectLst/>
                <a:latin typeface="Arial" panose="020B0604020202020204" pitchFamily="34" charset="0"/>
                <a:ea typeface="Times New Roman" panose="02020603050405020304" pitchFamily="18" charset="0"/>
              </a:rPr>
              <a:t>	1. country = input("Which country do you live in?")</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US" sz="1800" dirty="0">
                <a:solidFill>
                  <a:srgbClr val="000000"/>
                </a:solidFill>
                <a:effectLst/>
                <a:latin typeface="Arial" panose="020B0604020202020204" pitchFamily="34" charset="0"/>
                <a:ea typeface="Times New Roman" panose="02020603050405020304" pitchFamily="18" charset="0"/>
              </a:rPr>
              <a:t>	2. print(</a:t>
            </a:r>
            <a:r>
              <a:rPr lang="en-US" sz="1800" dirty="0" err="1">
                <a:solidFill>
                  <a:srgbClr val="000000"/>
                </a:solidFill>
                <a:effectLst/>
                <a:latin typeface="Arial" panose="020B0604020202020204" pitchFamily="34" charset="0"/>
                <a:ea typeface="Times New Roman" panose="02020603050405020304" pitchFamily="18" charset="0"/>
              </a:rPr>
              <a:t>f"I</a:t>
            </a:r>
            <a:r>
              <a:rPr lang="en-US" sz="1800" dirty="0">
                <a:solidFill>
                  <a:srgbClr val="000000"/>
                </a:solidFill>
                <a:effectLst/>
                <a:latin typeface="Arial" panose="020B0604020202020204" pitchFamily="34" charset="0"/>
                <a:ea typeface="Times New Roman" panose="02020603050405020304" pitchFamily="18" charset="0"/>
              </a:rPr>
              <a:t> live in {country}")</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38BC23E0-CBC9-B95C-A56A-E216EE73D6E1}"/>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AD6A584-38AB-4001-9560-5913C6D6DD5E}"/>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570AC9A-DBE1-2135-744B-D97306CD9EB3}"/>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965DC4A3-6F1A-41F5-1464-7687198341A9}"/>
              </a:ext>
            </a:extLst>
          </p:cNvPr>
          <p:cNvPicPr>
            <a:picLocks noChangeAspect="1"/>
          </p:cNvPicPr>
          <p:nvPr/>
        </p:nvPicPr>
        <p:blipFill>
          <a:blip r:embed="rId2"/>
          <a:srcRect t="1268"/>
          <a:stretch/>
        </p:blipFill>
        <p:spPr>
          <a:xfrm>
            <a:off x="10456228" y="18023"/>
            <a:ext cx="1762486" cy="1740133"/>
          </a:xfrm>
          <a:prstGeom prst="rect">
            <a:avLst/>
          </a:prstGeom>
        </p:spPr>
      </p:pic>
      <p:sp>
        <p:nvSpPr>
          <p:cNvPr id="9" name="Title 8">
            <a:extLst>
              <a:ext uri="{FF2B5EF4-FFF2-40B4-BE49-F238E27FC236}">
                <a16:creationId xmlns:a16="http://schemas.microsoft.com/office/drawing/2014/main" id="{ED5DAF7E-9C54-6A9D-C78D-AA543FD33B7C}"/>
              </a:ext>
            </a:extLst>
          </p:cNvPr>
          <p:cNvSpPr>
            <a:spLocks noGrp="1"/>
          </p:cNvSpPr>
          <p:nvPr>
            <p:ph type="title"/>
          </p:nvPr>
        </p:nvSpPr>
        <p:spPr/>
        <p:txBody>
          <a:bodyPr/>
          <a:lstStyle/>
          <a:p>
            <a:r>
              <a:rPr lang="en-US" dirty="0"/>
              <a:t>f-strings</a:t>
            </a:r>
          </a:p>
        </p:txBody>
      </p:sp>
    </p:spTree>
    <p:extLst>
      <p:ext uri="{BB962C8B-B14F-4D97-AF65-F5344CB8AC3E}">
        <p14:creationId xmlns:p14="http://schemas.microsoft.com/office/powerpoint/2010/main" val="901819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7245D-CE03-B74B-BD26-0D0618D42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F1E8C0-8B9A-AA9D-B5E0-BC39E41DF467}"/>
              </a:ext>
            </a:extLst>
          </p:cNvPr>
          <p:cNvSpPr>
            <a:spLocks noGrp="1"/>
          </p:cNvSpPr>
          <p:nvPr>
            <p:ph type="title"/>
          </p:nvPr>
        </p:nvSpPr>
        <p:spPr/>
        <p:txBody>
          <a:bodyPr/>
          <a:lstStyle/>
          <a:p>
            <a:r>
              <a:rPr lang="en-US" dirty="0"/>
              <a:t>Casting</a:t>
            </a:r>
          </a:p>
        </p:txBody>
      </p:sp>
      <p:sp>
        <p:nvSpPr>
          <p:cNvPr id="3" name="Content Placeholder 2">
            <a:extLst>
              <a:ext uri="{FF2B5EF4-FFF2-40B4-BE49-F238E27FC236}">
                <a16:creationId xmlns:a16="http://schemas.microsoft.com/office/drawing/2014/main" id="{7F852A7D-AB3D-298E-AE35-67B8CBDE9418}"/>
              </a:ext>
            </a:extLst>
          </p:cNvPr>
          <p:cNvSpPr>
            <a:spLocks noGrp="1"/>
          </p:cNvSpPr>
          <p:nvPr>
            <p:ph idx="1"/>
          </p:nvPr>
        </p:nvSpPr>
        <p:spPr/>
        <p:txBody>
          <a:bodyPr>
            <a:normAutofit/>
          </a:bodyPr>
          <a:lstStyle/>
          <a:p>
            <a:pPr algn="just"/>
            <a:r>
              <a:rPr lang="en-PH" sz="2400" dirty="0">
                <a:solidFill>
                  <a:srgbClr val="000000"/>
                </a:solidFill>
                <a:effectLst/>
                <a:latin typeface="Times New Roman" panose="02020603050405020304" pitchFamily="18" charset="0"/>
                <a:ea typeface="Times New Roman" panose="02020603050405020304" pitchFamily="18" charset="0"/>
              </a:rPr>
              <a:t>A technique used to convert a datatype to another datatype</a:t>
            </a:r>
          </a:p>
          <a:p>
            <a:pPr algn="just"/>
            <a:endParaRPr lang="en-PH" sz="2400" dirty="0">
              <a:solidFill>
                <a:srgbClr val="000000"/>
              </a:solidFill>
              <a:latin typeface="Times New Roman" panose="02020603050405020304" pitchFamily="18" charset="0"/>
              <a:ea typeface="Times New Roman" panose="02020603050405020304" pitchFamily="18" charset="0"/>
            </a:endParaRPr>
          </a:p>
          <a:p>
            <a:pPr algn="just"/>
            <a:r>
              <a:rPr lang="en-PH" sz="2400" dirty="0">
                <a:solidFill>
                  <a:srgbClr val="000000"/>
                </a:solidFill>
                <a:effectLst/>
                <a:latin typeface="Times New Roman" panose="02020603050405020304" pitchFamily="18" charset="0"/>
                <a:ea typeface="Times New Roman" panose="02020603050405020304" pitchFamily="18" charset="0"/>
              </a:rPr>
              <a:t>Syntax:</a:t>
            </a:r>
          </a:p>
          <a:p>
            <a:pPr algn="just"/>
            <a:endParaRPr lang="en-PH" sz="2400" dirty="0">
              <a:solidFill>
                <a:srgbClr val="000000"/>
              </a:solidFill>
              <a:latin typeface="Times New Roman" panose="02020603050405020304" pitchFamily="18" charset="0"/>
              <a:ea typeface="Times New Roman" panose="02020603050405020304" pitchFamily="18" charset="0"/>
            </a:endParaRPr>
          </a:p>
          <a:p>
            <a:pPr lvl="1" algn="just"/>
            <a:r>
              <a:rPr lang="en-PH" sz="2000" dirty="0">
                <a:solidFill>
                  <a:srgbClr val="000000"/>
                </a:solidFill>
                <a:effectLst/>
                <a:latin typeface="Times New Roman" panose="02020603050405020304" pitchFamily="18" charset="0"/>
                <a:ea typeface="Times New Roman" panose="02020603050405020304" pitchFamily="18" charset="0"/>
              </a:rPr>
              <a:t>Convert Numbers to String</a:t>
            </a:r>
          </a:p>
          <a:p>
            <a:pPr lvl="2" algn="just"/>
            <a:r>
              <a:rPr lang="en-PH" sz="1600" dirty="0">
                <a:solidFill>
                  <a:srgbClr val="000000"/>
                </a:solidFill>
                <a:latin typeface="Times New Roman" panose="02020603050405020304" pitchFamily="18" charset="0"/>
                <a:ea typeface="Times New Roman" panose="02020603050405020304" pitchFamily="18" charset="0"/>
              </a:rPr>
              <a:t>str(number)</a:t>
            </a:r>
          </a:p>
          <a:p>
            <a:pPr lvl="1" algn="just"/>
            <a:endParaRPr lang="en-PH" sz="2000" dirty="0">
              <a:solidFill>
                <a:srgbClr val="000000"/>
              </a:solidFill>
              <a:latin typeface="Times New Roman" panose="02020603050405020304" pitchFamily="18" charset="0"/>
              <a:ea typeface="Times New Roman" panose="02020603050405020304" pitchFamily="18" charset="0"/>
            </a:endParaRPr>
          </a:p>
          <a:p>
            <a:pPr lvl="1" algn="just"/>
            <a:r>
              <a:rPr lang="en-PH" sz="2000" dirty="0">
                <a:solidFill>
                  <a:srgbClr val="000000"/>
                </a:solidFill>
                <a:latin typeface="Times New Roman" panose="02020603050405020304" pitchFamily="18" charset="0"/>
                <a:ea typeface="Times New Roman" panose="02020603050405020304" pitchFamily="18" charset="0"/>
              </a:rPr>
              <a:t>Convert String to Numbers</a:t>
            </a:r>
          </a:p>
          <a:p>
            <a:pPr lvl="2" algn="just"/>
            <a:r>
              <a:rPr lang="en-PH" sz="1600" dirty="0">
                <a:solidFill>
                  <a:srgbClr val="000000"/>
                </a:solidFill>
                <a:latin typeface="Times New Roman" panose="02020603050405020304" pitchFamily="18" charset="0"/>
                <a:ea typeface="Times New Roman" panose="02020603050405020304" pitchFamily="18" charset="0"/>
              </a:rPr>
              <a:t>int(string)</a:t>
            </a:r>
          </a:p>
          <a:p>
            <a:pPr lvl="2" algn="just"/>
            <a:r>
              <a:rPr lang="en-PH" sz="1600" dirty="0">
                <a:solidFill>
                  <a:srgbClr val="000000"/>
                </a:solidFill>
                <a:effectLst/>
                <a:latin typeface="Times New Roman" panose="02020603050405020304" pitchFamily="18" charset="0"/>
                <a:ea typeface="Times New Roman" panose="02020603050405020304" pitchFamily="18" charset="0"/>
              </a:rPr>
              <a:t>float(string)</a:t>
            </a:r>
          </a:p>
        </p:txBody>
      </p:sp>
      <p:sp>
        <p:nvSpPr>
          <p:cNvPr id="4" name="Rectangle 3">
            <a:extLst>
              <a:ext uri="{FF2B5EF4-FFF2-40B4-BE49-F238E27FC236}">
                <a16:creationId xmlns:a16="http://schemas.microsoft.com/office/drawing/2014/main" id="{1F660C18-154F-4210-752D-AF9B4E549A5C}"/>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4C2FFF9-4EAE-542F-52B6-829CA374B751}"/>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5DAFD8D-50A9-14B6-313C-CF89AF65AE70}"/>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7C5A55D7-3EF7-E587-9511-03FACC48BBC0}"/>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804614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427C8-FF42-A034-7952-28AB988ED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4CA74A-721E-D037-D8F2-AD8F84BCAA71}"/>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DB6437F6-6EF0-7C7A-C9BC-752068799B13}"/>
              </a:ext>
            </a:extLst>
          </p:cNvPr>
          <p:cNvSpPr>
            <a:spLocks noGrp="1"/>
          </p:cNvSpPr>
          <p:nvPr>
            <p:ph idx="1"/>
          </p:nvPr>
        </p:nvSpPr>
        <p:spPr/>
        <p:txBody>
          <a:bodyPr>
            <a:normAutofit lnSpcReduction="10000"/>
          </a:bodyPr>
          <a:lstStyle/>
          <a:p>
            <a:r>
              <a:rPr lang="en-PH" dirty="0">
                <a:solidFill>
                  <a:schemeClr val="accent4">
                    <a:lumMod val="75000"/>
                  </a:schemeClr>
                </a:solidFill>
                <a:effectLst/>
                <a:latin typeface="Times New Roman" panose="02020603050405020304" pitchFamily="18" charset="0"/>
                <a:ea typeface="Times New Roman" panose="02020603050405020304" pitchFamily="18" charset="0"/>
              </a:rPr>
              <a:t>Strings</a:t>
            </a:r>
            <a:r>
              <a:rPr lang="en-PH" dirty="0">
                <a:solidFill>
                  <a:srgbClr val="000000"/>
                </a:solidFill>
                <a:effectLst/>
                <a:latin typeface="Times New Roman" panose="02020603050405020304" pitchFamily="18" charset="0"/>
                <a:ea typeface="Times New Roman" panose="02020603050405020304" pitchFamily="18" charset="0"/>
              </a:rPr>
              <a:t> can be </a:t>
            </a:r>
            <a:r>
              <a:rPr lang="en-PH" dirty="0">
                <a:solidFill>
                  <a:schemeClr val="accent4">
                    <a:lumMod val="75000"/>
                  </a:schemeClr>
                </a:solidFill>
                <a:effectLst/>
                <a:latin typeface="Times New Roman" panose="02020603050405020304" pitchFamily="18" charset="0"/>
                <a:ea typeface="Times New Roman" panose="02020603050405020304" pitchFamily="18" charset="0"/>
              </a:rPr>
              <a:t>used to represent just about anything that can be encoded as text or byte</a:t>
            </a:r>
            <a:r>
              <a:rPr lang="en-PH" dirty="0">
                <a:solidFill>
                  <a:srgbClr val="000000"/>
                </a:solidFill>
                <a:effectLst/>
                <a:latin typeface="Times New Roman" panose="02020603050405020304" pitchFamily="18" charset="0"/>
                <a:ea typeface="Times New Roman" panose="02020603050405020304" pitchFamily="18" charset="0"/>
              </a:rPr>
              <a:t>s. It includes symbols and words, contents of text files loaded into the memory, Internet addresses, the Python source code, and so on. In other words, strings are a series of characters.</a:t>
            </a:r>
          </a:p>
          <a:p>
            <a:r>
              <a:rPr lang="en-PH" dirty="0">
                <a:solidFill>
                  <a:schemeClr val="accent4">
                    <a:lumMod val="75000"/>
                  </a:schemeClr>
                </a:solidFill>
                <a:effectLst/>
                <a:latin typeface="Times New Roman" panose="02020603050405020304" pitchFamily="18" charset="0"/>
                <a:ea typeface="Times New Roman" panose="02020603050405020304" pitchFamily="18" charset="0"/>
              </a:rPr>
              <a:t>Strings</a:t>
            </a:r>
            <a:r>
              <a:rPr lang="en-PH" dirty="0">
                <a:solidFill>
                  <a:srgbClr val="000000"/>
                </a:solidFill>
                <a:effectLst/>
                <a:latin typeface="Times New Roman" panose="02020603050405020304" pitchFamily="18" charset="0"/>
                <a:ea typeface="Times New Roman" panose="02020603050405020304" pitchFamily="18" charset="0"/>
              </a:rPr>
              <a:t> </a:t>
            </a:r>
            <a:r>
              <a:rPr lang="en-PH" dirty="0">
                <a:solidFill>
                  <a:schemeClr val="accent4">
                    <a:lumMod val="75000"/>
                  </a:schemeClr>
                </a:solidFill>
                <a:effectLst/>
                <a:latin typeface="Times New Roman" panose="02020603050405020304" pitchFamily="18" charset="0"/>
                <a:ea typeface="Times New Roman" panose="02020603050405020304" pitchFamily="18" charset="0"/>
              </a:rPr>
              <a:t>are identified as a contiguous set of characters that are represented within the quotation marks. Python language permits </a:t>
            </a:r>
            <a:r>
              <a:rPr lang="en-PH" dirty="0">
                <a:solidFill>
                  <a:srgbClr val="000000"/>
                </a:solidFill>
                <a:effectLst/>
                <a:latin typeface="Times New Roman" panose="02020603050405020304" pitchFamily="18" charset="0"/>
                <a:ea typeface="Times New Roman" panose="02020603050405020304" pitchFamily="18" charset="0"/>
              </a:rPr>
              <a:t>the </a:t>
            </a:r>
            <a:r>
              <a:rPr lang="en-PH" dirty="0">
                <a:solidFill>
                  <a:schemeClr val="accent4">
                    <a:lumMod val="75000"/>
                  </a:schemeClr>
                </a:solidFill>
                <a:effectLst/>
                <a:latin typeface="Times New Roman" panose="02020603050405020304" pitchFamily="18" charset="0"/>
                <a:ea typeface="Times New Roman" panose="02020603050405020304" pitchFamily="18" charset="0"/>
              </a:rPr>
              <a:t>use of single </a:t>
            </a:r>
            <a:r>
              <a:rPr lang="en-PH" b="1" dirty="0">
                <a:solidFill>
                  <a:schemeClr val="accent4">
                    <a:lumMod val="75000"/>
                  </a:schemeClr>
                </a:solidFill>
                <a:effectLst/>
                <a:latin typeface="Times New Roman" panose="02020603050405020304" pitchFamily="18" charset="0"/>
                <a:ea typeface="Times New Roman" panose="02020603050405020304" pitchFamily="18" charset="0"/>
              </a:rPr>
              <a:t>(‘)</a:t>
            </a:r>
            <a:r>
              <a:rPr lang="en-PH" dirty="0">
                <a:solidFill>
                  <a:schemeClr val="accent4">
                    <a:lumMod val="75000"/>
                  </a:schemeClr>
                </a:solidFill>
                <a:effectLst/>
                <a:latin typeface="Times New Roman" panose="02020603050405020304" pitchFamily="18" charset="0"/>
                <a:ea typeface="Times New Roman" panose="02020603050405020304" pitchFamily="18" charset="0"/>
              </a:rPr>
              <a:t>, double </a:t>
            </a:r>
            <a:r>
              <a:rPr lang="en-PH" b="1" dirty="0">
                <a:solidFill>
                  <a:schemeClr val="accent4">
                    <a:lumMod val="75000"/>
                  </a:schemeClr>
                </a:solidFill>
                <a:effectLst/>
                <a:latin typeface="Times New Roman" panose="02020603050405020304" pitchFamily="18" charset="0"/>
                <a:ea typeface="Times New Roman" panose="02020603050405020304" pitchFamily="18" charset="0"/>
              </a:rPr>
              <a:t>(“)</a:t>
            </a:r>
            <a:r>
              <a:rPr lang="en-PH" dirty="0">
                <a:solidFill>
                  <a:schemeClr val="accent4">
                    <a:lumMod val="75000"/>
                  </a:schemeClr>
                </a:solidFill>
                <a:effectLst/>
                <a:latin typeface="Times New Roman" panose="02020603050405020304" pitchFamily="18" charset="0"/>
                <a:ea typeface="Times New Roman" panose="02020603050405020304" pitchFamily="18" charset="0"/>
              </a:rPr>
              <a:t>, and triple </a:t>
            </a:r>
            <a:r>
              <a:rPr lang="en-PH" b="1" dirty="0">
                <a:solidFill>
                  <a:schemeClr val="accent4">
                    <a:lumMod val="75000"/>
                  </a:schemeClr>
                </a:solidFill>
                <a:effectLst/>
                <a:latin typeface="Times New Roman" panose="02020603050405020304" pitchFamily="18" charset="0"/>
                <a:ea typeface="Times New Roman" panose="02020603050405020304" pitchFamily="18" charset="0"/>
              </a:rPr>
              <a:t>(”’ or ”””) </a:t>
            </a:r>
            <a:r>
              <a:rPr lang="en-PH" dirty="0">
                <a:solidFill>
                  <a:schemeClr val="accent4">
                    <a:lumMod val="75000"/>
                  </a:schemeClr>
                </a:solidFill>
                <a:effectLst/>
                <a:latin typeface="Times New Roman" panose="02020603050405020304" pitchFamily="18" charset="0"/>
                <a:ea typeface="Times New Roman" panose="02020603050405020304" pitchFamily="18" charset="0"/>
              </a:rPr>
              <a:t>codes to represent a string literal, making sure that the same type of quote begins and ends that string.</a:t>
            </a:r>
            <a:br>
              <a:rPr lang="en-PH" dirty="0">
                <a:solidFill>
                  <a:schemeClr val="accent4">
                    <a:lumMod val="75000"/>
                  </a:schemeClr>
                </a:solidFill>
                <a:effectLst/>
                <a:latin typeface="Times New Roman" panose="02020603050405020304" pitchFamily="18" charset="0"/>
                <a:ea typeface="Times New Roman" panose="02020603050405020304" pitchFamily="18" charset="0"/>
              </a:rPr>
            </a:br>
            <a:endParaRPr lang="en-PH" dirty="0">
              <a:solidFill>
                <a:schemeClr val="accent4">
                  <a:lumMod val="75000"/>
                </a:schemeClr>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C1FEF11B-1270-B1C4-F99A-AF9313D7678B}"/>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E947FC0-84E3-7AA6-E9C2-AD21829E0F62}"/>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CEBD6A3-C278-23C2-620F-9B89FDB7253F}"/>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E0D15181-E16D-7CEF-47BD-F60B24E35ED4}"/>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1075558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BBC03-A48E-3413-0507-8A39090B99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D935EE-0839-6777-2FFE-3A9A73CECFB7}"/>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BC62B9F2-70EB-D13A-12D0-B548AE41E603}"/>
              </a:ext>
            </a:extLst>
          </p:cNvPr>
          <p:cNvSpPr>
            <a:spLocks noGrp="1"/>
          </p:cNvSpPr>
          <p:nvPr>
            <p:ph idx="1"/>
          </p:nvPr>
        </p:nvSpPr>
        <p:spPr/>
        <p:txBody>
          <a:bodyPr>
            <a:normAutofit/>
          </a:bodyPr>
          <a:lstStyle/>
          <a:p>
            <a:r>
              <a:rPr lang="en-PH" sz="3200" dirty="0">
                <a:solidFill>
                  <a:srgbClr val="000000"/>
                </a:solidFill>
                <a:effectLst/>
                <a:latin typeface="Times New Roman" panose="02020603050405020304" pitchFamily="18" charset="0"/>
                <a:ea typeface="Times New Roman" panose="02020603050405020304" pitchFamily="18" charset="0"/>
              </a:rPr>
              <a:t>Strings in Python have the below operators:</a:t>
            </a:r>
          </a:p>
          <a:p>
            <a:pPr lvl="1"/>
            <a:r>
              <a:rPr lang="en-PH" sz="2800" b="1" dirty="0">
                <a:solidFill>
                  <a:schemeClr val="accent4">
                    <a:lumMod val="75000"/>
                  </a:schemeClr>
                </a:solidFill>
                <a:effectLst/>
                <a:latin typeface="Times New Roman" panose="02020603050405020304" pitchFamily="18" charset="0"/>
                <a:ea typeface="Times New Roman" panose="02020603050405020304" pitchFamily="18" charset="0"/>
              </a:rPr>
              <a:t>Slice operator </a:t>
            </a:r>
            <a:r>
              <a:rPr lang="en-PH" sz="2800" b="1" dirty="0">
                <a:solidFill>
                  <a:srgbClr val="000000"/>
                </a:solidFill>
                <a:effectLst/>
                <a:latin typeface="Times New Roman" panose="02020603050405020304" pitchFamily="18" charset="0"/>
                <a:ea typeface="Times New Roman" panose="02020603050405020304" pitchFamily="18" charset="0"/>
              </a:rPr>
              <a:t>([ ] and [:]). </a:t>
            </a:r>
            <a:r>
              <a:rPr lang="en-PH" sz="2800" dirty="0">
                <a:solidFill>
                  <a:schemeClr val="accent4">
                    <a:lumMod val="75000"/>
                  </a:schemeClr>
                </a:solidFill>
                <a:effectLst/>
                <a:latin typeface="Times New Roman" panose="02020603050405020304" pitchFamily="18" charset="0"/>
                <a:ea typeface="Times New Roman" panose="02020603050405020304" pitchFamily="18" charset="0"/>
              </a:rPr>
              <a:t>By using the slice operator ([ ] and [:]) with indexes starting at 0 at the beginning of the string and working their way from -1 at the end, subsets of strings can be taken</a:t>
            </a:r>
            <a:r>
              <a:rPr lang="en-PH" sz="2800" dirty="0">
                <a:solidFill>
                  <a:srgbClr val="000000"/>
                </a:solidFill>
                <a:effectLst/>
                <a:latin typeface="Times New Roman" panose="02020603050405020304" pitchFamily="18" charset="0"/>
                <a:ea typeface="Times New Roman" panose="02020603050405020304" pitchFamily="18" charset="0"/>
              </a:rPr>
              <a:t>.</a:t>
            </a:r>
          </a:p>
          <a:p>
            <a:pPr lvl="1"/>
            <a:r>
              <a:rPr lang="en-PH" sz="2800" b="1" dirty="0">
                <a:solidFill>
                  <a:schemeClr val="accent4">
                    <a:lumMod val="75000"/>
                  </a:schemeClr>
                </a:solidFill>
                <a:effectLst/>
                <a:latin typeface="Times New Roman" panose="02020603050405020304" pitchFamily="18" charset="0"/>
                <a:ea typeface="Times New Roman" panose="02020603050405020304" pitchFamily="18" charset="0"/>
              </a:rPr>
              <a:t>Plus (+) sign operator</a:t>
            </a:r>
            <a:r>
              <a:rPr lang="en-PH" sz="2800" dirty="0">
                <a:solidFill>
                  <a:schemeClr val="accent4">
                    <a:lumMod val="75000"/>
                  </a:schemeClr>
                </a:solidFill>
                <a:effectLst/>
                <a:latin typeface="Times New Roman" panose="02020603050405020304" pitchFamily="18" charset="0"/>
                <a:ea typeface="Times New Roman" panose="02020603050405020304" pitchFamily="18" charset="0"/>
              </a:rPr>
              <a:t>.</a:t>
            </a:r>
            <a:r>
              <a:rPr lang="en-PH" sz="2800" dirty="0">
                <a:solidFill>
                  <a:srgbClr val="000000"/>
                </a:solidFill>
                <a:effectLst/>
                <a:latin typeface="Times New Roman" panose="02020603050405020304" pitchFamily="18" charset="0"/>
                <a:ea typeface="Times New Roman" panose="02020603050405020304" pitchFamily="18" charset="0"/>
              </a:rPr>
              <a:t> By using the plus (+) sign operator, we can concatenate two or more strings.</a:t>
            </a:r>
          </a:p>
          <a:p>
            <a:pPr lvl="1"/>
            <a:r>
              <a:rPr lang="en-PH" sz="2800" b="1" dirty="0">
                <a:solidFill>
                  <a:srgbClr val="000000"/>
                </a:solidFill>
                <a:effectLst/>
                <a:latin typeface="Times New Roman" panose="02020603050405020304" pitchFamily="18" charset="0"/>
                <a:ea typeface="Times New Roman" panose="02020603050405020304" pitchFamily="18" charset="0"/>
              </a:rPr>
              <a:t>Asterisk (*) sign operator</a:t>
            </a:r>
            <a:r>
              <a:rPr lang="en-PH" sz="2800" dirty="0">
                <a:solidFill>
                  <a:srgbClr val="000000"/>
                </a:solidFill>
                <a:effectLst/>
                <a:latin typeface="Times New Roman" panose="02020603050405020304" pitchFamily="18" charset="0"/>
                <a:ea typeface="Times New Roman" panose="02020603050405020304" pitchFamily="18" charset="0"/>
              </a:rPr>
              <a:t>. The asterisk operator is the repetition operator. If we want to print string 3 times, then simply we can give the command as a print (string * 3).</a:t>
            </a:r>
            <a:br>
              <a:rPr lang="en-PH" sz="2400" dirty="0">
                <a:solidFill>
                  <a:srgbClr val="000000"/>
                </a:solidFill>
                <a:effectLst/>
                <a:latin typeface="Times New Roman" panose="02020603050405020304" pitchFamily="18" charset="0"/>
                <a:ea typeface="Times New Roman" panose="02020603050405020304" pitchFamily="18" charset="0"/>
              </a:rPr>
            </a:b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DBBF9409-6057-42A5-F901-018FAFBFC197}"/>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40114A6-3091-56D6-2304-9A94C4539E26}"/>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E412F89-5BE8-7E57-EE08-6DA71DD84D25}"/>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8E86809E-7EF0-559A-4249-E20AD6E62588}"/>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4206699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809CA-05EC-57A0-BDED-4705CDAD0E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AE44DF-4D37-ABBA-AD95-6A4215FCE3AD}"/>
              </a:ext>
            </a:extLst>
          </p:cNvPr>
          <p:cNvSpPr>
            <a:spLocks noGrp="1"/>
          </p:cNvSpPr>
          <p:nvPr>
            <p:ph type="title"/>
          </p:nvPr>
        </p:nvSpPr>
        <p:spPr/>
        <p:txBody>
          <a:bodyPr/>
          <a:lstStyle/>
          <a:p>
            <a:r>
              <a:rPr lang="en-US" dirty="0"/>
              <a:t>STRING example</a:t>
            </a:r>
          </a:p>
        </p:txBody>
      </p:sp>
      <p:sp>
        <p:nvSpPr>
          <p:cNvPr id="3" name="Content Placeholder 2">
            <a:extLst>
              <a:ext uri="{FF2B5EF4-FFF2-40B4-BE49-F238E27FC236}">
                <a16:creationId xmlns:a16="http://schemas.microsoft.com/office/drawing/2014/main" id="{EFB407F9-F58F-163B-7CA7-CF5D1222F64F}"/>
              </a:ext>
            </a:extLst>
          </p:cNvPr>
          <p:cNvSpPr>
            <a:spLocks noGrp="1"/>
          </p:cNvSpPr>
          <p:nvPr>
            <p:ph idx="1"/>
          </p:nvPr>
        </p:nvSpPr>
        <p:spPr/>
        <p:txBody>
          <a:bodyPr>
            <a:normAutofit/>
          </a:bodyPr>
          <a:lstStyle/>
          <a:p>
            <a:pPr marL="0" indent="0">
              <a:buNone/>
            </a:pPr>
            <a:br>
              <a:rPr lang="en-PH" sz="2400" dirty="0">
                <a:solidFill>
                  <a:srgbClr val="000000"/>
                </a:solidFill>
                <a:effectLst/>
                <a:latin typeface="Times New Roman" panose="02020603050405020304" pitchFamily="18" charset="0"/>
                <a:ea typeface="Times New Roman" panose="02020603050405020304" pitchFamily="18" charset="0"/>
              </a:rPr>
            </a:b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FDE97651-8B52-EFE6-ACE8-57846D16CFFA}"/>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B6A4DBD-41D1-A361-EBC6-80C96B30C8EF}"/>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FE50172-4CFF-8593-C1EC-BFAA20CEF2E9}"/>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82209E87-721D-275B-297B-9DB0E9CC6B16}"/>
              </a:ext>
            </a:extLst>
          </p:cNvPr>
          <p:cNvPicPr>
            <a:picLocks noChangeAspect="1"/>
          </p:cNvPicPr>
          <p:nvPr/>
        </p:nvPicPr>
        <p:blipFill>
          <a:blip r:embed="rId2"/>
          <a:srcRect t="1268"/>
          <a:stretch/>
        </p:blipFill>
        <p:spPr>
          <a:xfrm>
            <a:off x="10456228" y="18023"/>
            <a:ext cx="1762486" cy="1740133"/>
          </a:xfrm>
          <a:prstGeom prst="rect">
            <a:avLst/>
          </a:prstGeom>
        </p:spPr>
      </p:pic>
      <p:pic>
        <p:nvPicPr>
          <p:cNvPr id="8" name="Picture 7">
            <a:extLst>
              <a:ext uri="{FF2B5EF4-FFF2-40B4-BE49-F238E27FC236}">
                <a16:creationId xmlns:a16="http://schemas.microsoft.com/office/drawing/2014/main" id="{B02DA2FF-EF09-D526-07BC-32CF3F9F968D}"/>
              </a:ext>
            </a:extLst>
          </p:cNvPr>
          <p:cNvPicPr>
            <a:picLocks noChangeAspect="1"/>
          </p:cNvPicPr>
          <p:nvPr/>
        </p:nvPicPr>
        <p:blipFill>
          <a:blip r:embed="rId3"/>
          <a:stretch>
            <a:fillRect/>
          </a:stretch>
        </p:blipFill>
        <p:spPr>
          <a:xfrm>
            <a:off x="838200" y="1361879"/>
            <a:ext cx="9979733" cy="5130995"/>
          </a:xfrm>
          <a:prstGeom prst="rect">
            <a:avLst/>
          </a:prstGeom>
        </p:spPr>
      </p:pic>
    </p:spTree>
    <p:extLst>
      <p:ext uri="{BB962C8B-B14F-4D97-AF65-F5344CB8AC3E}">
        <p14:creationId xmlns:p14="http://schemas.microsoft.com/office/powerpoint/2010/main" val="3573221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954EA-DEFB-2050-45B0-EF8E3900C8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C1618A-4B7B-66F7-3550-C356D64A52F9}"/>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EBEFAF40-75A3-801B-7766-048E92C4522E}"/>
              </a:ext>
            </a:extLst>
          </p:cNvPr>
          <p:cNvSpPr>
            <a:spLocks noGrp="1"/>
          </p:cNvSpPr>
          <p:nvPr>
            <p:ph idx="1"/>
          </p:nvPr>
        </p:nvSpPr>
        <p:spPr/>
        <p:txBody>
          <a:bodyPr>
            <a:normAutofit/>
          </a:bodyPr>
          <a:lstStyle/>
          <a:p>
            <a:r>
              <a:rPr lang="en-PH" sz="2400" dirty="0">
                <a:solidFill>
                  <a:srgbClr val="000000"/>
                </a:solidFill>
                <a:effectLst/>
                <a:latin typeface="Times New Roman" panose="02020603050405020304" pitchFamily="18" charset="0"/>
                <a:ea typeface="Times New Roman" panose="02020603050405020304" pitchFamily="18" charset="0"/>
              </a:rPr>
              <a:t>You can use single or double quotes around your string: </a:t>
            </a:r>
          </a:p>
          <a:p>
            <a:pPr lvl="1" algn="just"/>
            <a:r>
              <a:rPr lang="en-US" sz="2000" dirty="0">
                <a:solidFill>
                  <a:srgbClr val="000000"/>
                </a:solidFill>
                <a:effectLst/>
                <a:latin typeface="Arial" panose="020B0604020202020204" pitchFamily="34" charset="0"/>
                <a:ea typeface="Times New Roman" panose="02020603050405020304" pitchFamily="18" charset="0"/>
              </a:rPr>
              <a:t>“This is a string.”</a:t>
            </a:r>
            <a:endParaRPr lang="en-PH" sz="2000" dirty="0">
              <a:solidFill>
                <a:srgbClr val="000000"/>
              </a:solidFill>
              <a:effectLst/>
              <a:latin typeface="Times New Roman" panose="02020603050405020304" pitchFamily="18" charset="0"/>
              <a:ea typeface="Times New Roman" panose="02020603050405020304" pitchFamily="18" charset="0"/>
            </a:endParaRPr>
          </a:p>
          <a:p>
            <a:pPr lvl="1" algn="just"/>
            <a:r>
              <a:rPr lang="en-US" sz="2000" u="sng" dirty="0">
                <a:solidFill>
                  <a:srgbClr val="000000"/>
                </a:solidFill>
                <a:effectLst/>
                <a:latin typeface="Arial" panose="020B0604020202020204" pitchFamily="34" charset="0"/>
                <a:ea typeface="Times New Roman" panose="02020603050405020304" pitchFamily="18" charset="0"/>
              </a:rPr>
              <a:t>‘This is also a string’</a:t>
            </a:r>
            <a:r>
              <a:rPr lang="en-US" sz="2000" dirty="0">
                <a:solidFill>
                  <a:srgbClr val="000000"/>
                </a:solidFill>
                <a:effectLst/>
                <a:latin typeface="Arial" panose="020B0604020202020204" pitchFamily="34" charset="0"/>
                <a:ea typeface="Times New Roman" panose="02020603050405020304" pitchFamily="18" charset="0"/>
              </a:rPr>
              <a:t>_________________________________________________</a:t>
            </a:r>
            <a:endParaRPr lang="en-PH" sz="2000" dirty="0">
              <a:solidFill>
                <a:srgbClr val="000000"/>
              </a:solidFill>
              <a:effectLst/>
              <a:latin typeface="Times New Roman" panose="02020603050405020304" pitchFamily="18" charset="0"/>
              <a:ea typeface="Times New Roman" panose="02020603050405020304" pitchFamily="18" charset="0"/>
            </a:endParaRPr>
          </a:p>
          <a:p>
            <a:pPr lvl="1" algn="just"/>
            <a:r>
              <a:rPr lang="en-US" sz="2000" u="none" strike="noStrike" dirty="0">
                <a:solidFill>
                  <a:srgbClr val="000000"/>
                </a:solidFill>
                <a:effectLst/>
                <a:latin typeface="Arial" panose="020B0604020202020204" pitchFamily="34" charset="0"/>
                <a:ea typeface="Times New Roman" panose="02020603050405020304" pitchFamily="18" charset="0"/>
              </a:rPr>
              <a:t> </a:t>
            </a:r>
            <a:endParaRPr lang="en-PH" sz="2000" u="none" strike="noStrike" dirty="0">
              <a:solidFill>
                <a:srgbClr val="000000"/>
              </a:solidFill>
              <a:latin typeface="Times New Roman" panose="02020603050405020304" pitchFamily="18" charset="0"/>
              <a:ea typeface="Times New Roman" panose="02020603050405020304" pitchFamily="18" charset="0"/>
            </a:endParaRPr>
          </a:p>
          <a:p>
            <a:pPr lvl="1" algn="just"/>
            <a:r>
              <a:rPr lang="en-US" sz="2000" dirty="0">
                <a:solidFill>
                  <a:srgbClr val="000000"/>
                </a:solidFill>
                <a:effectLst/>
                <a:latin typeface="Arial" panose="020B0604020202020204" pitchFamily="34" charset="0"/>
                <a:ea typeface="Times New Roman" panose="02020603050405020304" pitchFamily="18" charset="0"/>
              </a:rPr>
              <a:t>This flexibility allows you to use quotes and apostrophes within your strings:</a:t>
            </a:r>
            <a:endParaRPr lang="en-PH" sz="2000" dirty="0">
              <a:solidFill>
                <a:srgbClr val="000000"/>
              </a:solidFill>
              <a:effectLst/>
              <a:latin typeface="Times New Roman" panose="02020603050405020304" pitchFamily="18" charset="0"/>
              <a:ea typeface="Times New Roman" panose="02020603050405020304" pitchFamily="18" charset="0"/>
            </a:endParaRPr>
          </a:p>
          <a:p>
            <a:pPr lvl="1" algn="just"/>
            <a:r>
              <a:rPr lang="en-US" sz="2000" dirty="0">
                <a:solidFill>
                  <a:srgbClr val="000000"/>
                </a:solidFill>
                <a:effectLst/>
                <a:latin typeface="Arial" panose="020B0604020202020204" pitchFamily="34" charset="0"/>
                <a:ea typeface="Times New Roman" panose="02020603050405020304" pitchFamily="18" charset="0"/>
              </a:rPr>
              <a:t>_________________________________________________________________</a:t>
            </a:r>
            <a:endParaRPr lang="en-PH" sz="2000" dirty="0">
              <a:solidFill>
                <a:srgbClr val="000000"/>
              </a:solidFill>
              <a:effectLst/>
              <a:latin typeface="Times New Roman" panose="02020603050405020304" pitchFamily="18" charset="0"/>
              <a:ea typeface="Times New Roman" panose="02020603050405020304" pitchFamily="18" charset="0"/>
            </a:endParaRPr>
          </a:p>
          <a:p>
            <a:pPr lvl="1" algn="just"/>
            <a:r>
              <a:rPr lang="en-US" sz="2000" dirty="0">
                <a:solidFill>
                  <a:srgbClr val="000000"/>
                </a:solidFill>
                <a:effectLst/>
                <a:latin typeface="Arial" panose="020B0604020202020204" pitchFamily="34" charset="0"/>
                <a:ea typeface="Times New Roman" panose="02020603050405020304" pitchFamily="18" charset="0"/>
              </a:rPr>
              <a:t>'I told my friend, "Python is my favorite language!"'</a:t>
            </a:r>
            <a:endParaRPr lang="en-PH" sz="2000" dirty="0">
              <a:solidFill>
                <a:srgbClr val="000000"/>
              </a:solidFill>
              <a:effectLst/>
              <a:latin typeface="Times New Roman" panose="02020603050405020304" pitchFamily="18" charset="0"/>
              <a:ea typeface="Times New Roman" panose="02020603050405020304" pitchFamily="18" charset="0"/>
            </a:endParaRPr>
          </a:p>
          <a:p>
            <a:pPr lvl="1" algn="just"/>
            <a:r>
              <a:rPr lang="en-US" sz="2000" dirty="0">
                <a:solidFill>
                  <a:srgbClr val="000000"/>
                </a:solidFill>
                <a:effectLst/>
                <a:latin typeface="Arial" panose="020B0604020202020204" pitchFamily="34" charset="0"/>
                <a:ea typeface="Times New Roman" panose="02020603050405020304" pitchFamily="18" charset="0"/>
              </a:rPr>
              <a:t>"The language 'Python' is named after Monty Python, not the snake."</a:t>
            </a:r>
            <a:endParaRPr lang="en-PH" sz="2000" dirty="0">
              <a:solidFill>
                <a:srgbClr val="000000"/>
              </a:solidFill>
              <a:effectLst/>
              <a:latin typeface="Times New Roman" panose="02020603050405020304" pitchFamily="18" charset="0"/>
              <a:ea typeface="Times New Roman" panose="02020603050405020304" pitchFamily="18" charset="0"/>
            </a:endParaRPr>
          </a:p>
          <a:p>
            <a:pPr lvl="1" algn="just"/>
            <a:r>
              <a:rPr lang="en-US" sz="2000" u="sng" dirty="0">
                <a:solidFill>
                  <a:srgbClr val="000000"/>
                </a:solidFill>
                <a:effectLst/>
                <a:latin typeface="Arial" panose="020B0604020202020204" pitchFamily="34" charset="0"/>
                <a:ea typeface="Times New Roman" panose="02020603050405020304" pitchFamily="18" charset="0"/>
              </a:rPr>
              <a:t>"One of Python's strengths is its diverse and supportive community.”                      </a:t>
            </a:r>
            <a:r>
              <a:rPr lang="en-US" sz="2000" u="sng" dirty="0">
                <a:solidFill>
                  <a:srgbClr val="FFFFFF"/>
                </a:solidFill>
                <a:effectLst/>
                <a:latin typeface="Arial" panose="020B0604020202020204" pitchFamily="34" charset="0"/>
                <a:ea typeface="Times New Roman" panose="02020603050405020304" pitchFamily="18" charset="0"/>
              </a:rPr>
              <a:t>I</a:t>
            </a:r>
            <a:br>
              <a:rPr lang="en-PH" sz="2400" dirty="0">
                <a:solidFill>
                  <a:srgbClr val="000000"/>
                </a:solidFill>
                <a:effectLst/>
                <a:latin typeface="Times New Roman" panose="02020603050405020304" pitchFamily="18" charset="0"/>
                <a:ea typeface="Times New Roman" panose="02020603050405020304" pitchFamily="18" charset="0"/>
              </a:rPr>
            </a:b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2DF79C2B-A207-DC4A-9FA8-9D121119E2D8}"/>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23935FF-F227-45FD-BB52-F97FBFBD476E}"/>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1D4CD92-1E88-1884-C2FC-0D06B9AF2A4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26461123-BCD1-14A2-4D36-EFF771C92323}"/>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25258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p:txBody>
          <a:bodyPr>
            <a:normAutofit fontScale="92500" lnSpcReduction="10000"/>
          </a:bodyPr>
          <a:lstStyle/>
          <a:p>
            <a:pPr algn="just"/>
            <a:r>
              <a:rPr lang="en-US" sz="2400" b="1" dirty="0">
                <a:solidFill>
                  <a:srgbClr val="000000"/>
                </a:solidFill>
                <a:effectLst/>
                <a:latin typeface="Arial" panose="020B0604020202020204" pitchFamily="34" charset="0"/>
                <a:ea typeface="Times New Roman" panose="02020603050405020304" pitchFamily="18" charset="0"/>
              </a:rPr>
              <a:t>At the end of the module, the students are expected to:</a:t>
            </a:r>
            <a:endParaRPr lang="en-PH"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solidFill>
                  <a:srgbClr val="000000"/>
                </a:solidFill>
                <a:effectLst/>
                <a:latin typeface="Arial" panose="020B0604020202020204" pitchFamily="34" charset="0"/>
                <a:ea typeface="Times New Roman" panose="02020603050405020304" pitchFamily="18" charset="0"/>
              </a:rPr>
              <a:t>To write and run a simple Python Program</a:t>
            </a:r>
            <a:endParaRPr lang="en-PH"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solidFill>
                  <a:srgbClr val="000000"/>
                </a:solidFill>
                <a:effectLst/>
                <a:latin typeface="Arial" panose="020B0604020202020204" pitchFamily="34" charset="0"/>
                <a:ea typeface="Times New Roman" panose="02020603050405020304" pitchFamily="18" charset="0"/>
              </a:rPr>
              <a:t>To explain the basic syntax of a Python Program</a:t>
            </a:r>
            <a:endParaRPr lang="en-PH"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solidFill>
                  <a:srgbClr val="000000"/>
                </a:solidFill>
                <a:effectLst/>
                <a:latin typeface="Arial" panose="020B0604020202020204" pitchFamily="34" charset="0"/>
                <a:ea typeface="Times New Roman" panose="02020603050405020304" pitchFamily="18" charset="0"/>
              </a:rPr>
              <a:t>Use different data types</a:t>
            </a:r>
            <a:endParaRPr lang="en-PH"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solidFill>
                  <a:srgbClr val="000000"/>
                </a:solidFill>
                <a:effectLst/>
                <a:latin typeface="Arial" panose="020B0604020202020204" pitchFamily="34" charset="0"/>
                <a:ea typeface="Times New Roman" panose="02020603050405020304" pitchFamily="18" charset="0"/>
              </a:rPr>
              <a:t>To assign data to variables</a:t>
            </a:r>
            <a:endParaRPr lang="en-PH"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solidFill>
                  <a:srgbClr val="000000"/>
                </a:solidFill>
                <a:effectLst/>
                <a:latin typeface="Arial" panose="020B0604020202020204" pitchFamily="34" charset="0"/>
                <a:ea typeface="Times New Roman" panose="02020603050405020304" pitchFamily="18" charset="0"/>
              </a:rPr>
              <a:t>Use comments effectively in Python Program</a:t>
            </a:r>
            <a:endParaRPr lang="en-PH"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solidFill>
                  <a:srgbClr val="000000"/>
                </a:solidFill>
                <a:effectLst/>
                <a:latin typeface="Arial" panose="020B0604020202020204" pitchFamily="34" charset="0"/>
                <a:ea typeface="Times New Roman" panose="02020603050405020304" pitchFamily="18" charset="0"/>
              </a:rPr>
              <a:t>To obtain input/output from a program's user by using the input/output functions.</a:t>
            </a:r>
            <a:endParaRPr lang="en-PH"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solidFill>
                  <a:srgbClr val="000000"/>
                </a:solidFill>
                <a:effectLst/>
                <a:latin typeface="Arial" panose="020B0604020202020204" pitchFamily="34" charset="0"/>
                <a:ea typeface="Times New Roman" panose="02020603050405020304" pitchFamily="18" charset="0"/>
              </a:rPr>
              <a:t>To use the operators +, -, *, /, //, %, and **.</a:t>
            </a:r>
          </a:p>
          <a:p>
            <a:pPr marL="342900" lvl="0" indent="-342900" algn="just">
              <a:buFont typeface="+mj-lt"/>
              <a:buAutoNum type="arabicPeriod"/>
            </a:pPr>
            <a:r>
              <a:rPr lang="en-US" sz="2400" dirty="0">
                <a:solidFill>
                  <a:srgbClr val="000000"/>
                </a:solidFill>
                <a:effectLst/>
                <a:latin typeface="Arial" panose="020B0604020202020204" pitchFamily="34" charset="0"/>
                <a:ea typeface="Times New Roman" panose="02020603050405020304" pitchFamily="18" charset="0"/>
              </a:rPr>
              <a:t>Access individual characters in a string and apply basic string operations</a:t>
            </a:r>
          </a:p>
          <a:p>
            <a:pPr marL="342900" lvl="0" indent="-342900" algn="just">
              <a:buFont typeface="+mj-lt"/>
              <a:buAutoNum type="arabicPeriod"/>
            </a:pPr>
            <a:r>
              <a:rPr lang="en-US" sz="2400" dirty="0">
                <a:solidFill>
                  <a:srgbClr val="000000"/>
                </a:solidFill>
                <a:effectLst/>
                <a:latin typeface="Arial" panose="020B0604020202020204" pitchFamily="34" charset="0"/>
                <a:ea typeface="Times New Roman" panose="02020603050405020304" pitchFamily="18" charset="0"/>
              </a:rPr>
              <a:t>Search and retrieve a substring from a string</a:t>
            </a:r>
          </a:p>
          <a:p>
            <a:pPr marL="342900" lvl="0" indent="-342900" algn="just">
              <a:buFont typeface="+mj-lt"/>
              <a:buAutoNum type="arabicPeriod"/>
            </a:pPr>
            <a:r>
              <a:rPr lang="en-US" sz="2400" dirty="0">
                <a:solidFill>
                  <a:srgbClr val="000000"/>
                </a:solidFill>
                <a:effectLst/>
                <a:latin typeface="Arial" panose="020B0604020202020204" pitchFamily="34" charset="0"/>
                <a:ea typeface="Times New Roman" panose="02020603050405020304" pitchFamily="18" charset="0"/>
              </a:rPr>
              <a:t>Use string methods to manipulate strings</a:t>
            </a: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29514" y="0"/>
            <a:ext cx="1762486" cy="1740133"/>
          </a:xfrm>
          <a:prstGeom prst="rect">
            <a:avLst/>
          </a:prstGeom>
        </p:spPr>
      </p:pic>
    </p:spTree>
    <p:extLst>
      <p:ext uri="{BB962C8B-B14F-4D97-AF65-F5344CB8AC3E}">
        <p14:creationId xmlns:p14="http://schemas.microsoft.com/office/powerpoint/2010/main" val="9507023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455E5-9669-7C31-D363-04D9D4C81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09897F-574E-1526-02BC-6A61F4BA4E23}"/>
              </a:ext>
            </a:extLst>
          </p:cNvPr>
          <p:cNvSpPr>
            <a:spLocks noGrp="1"/>
          </p:cNvSpPr>
          <p:nvPr>
            <p:ph type="title"/>
          </p:nvPr>
        </p:nvSpPr>
        <p:spPr/>
        <p:txBody>
          <a:bodyPr/>
          <a:lstStyle/>
          <a:p>
            <a:r>
              <a:rPr lang="en-US" dirty="0"/>
              <a:t>STRING</a:t>
            </a:r>
          </a:p>
        </p:txBody>
      </p:sp>
      <p:sp>
        <p:nvSpPr>
          <p:cNvPr id="3" name="Content Placeholder 2">
            <a:extLst>
              <a:ext uri="{FF2B5EF4-FFF2-40B4-BE49-F238E27FC236}">
                <a16:creationId xmlns:a16="http://schemas.microsoft.com/office/drawing/2014/main" id="{E89C8FF7-EA71-98C0-0590-6C2DBA05AAEB}"/>
              </a:ext>
            </a:extLst>
          </p:cNvPr>
          <p:cNvSpPr>
            <a:spLocks noGrp="1"/>
          </p:cNvSpPr>
          <p:nvPr>
            <p:ph idx="1"/>
          </p:nvPr>
        </p:nvSpPr>
        <p:spPr/>
        <p:txBody>
          <a:bodyPr>
            <a:normAutofit fontScale="85000" lnSpcReduction="20000"/>
          </a:bodyPr>
          <a:lstStyle/>
          <a:p>
            <a:r>
              <a:rPr lang="en-US" sz="1800" b="1" dirty="0">
                <a:solidFill>
                  <a:srgbClr val="000000"/>
                </a:solidFill>
                <a:effectLst/>
                <a:latin typeface="Arial" panose="020B0604020202020204" pitchFamily="34" charset="0"/>
                <a:ea typeface="Times New Roman" panose="02020603050405020304" pitchFamily="18" charset="0"/>
              </a:rPr>
              <a:t>Change Case in a String Case with Methods</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err="1">
                <a:solidFill>
                  <a:srgbClr val="000000"/>
                </a:solidFill>
                <a:effectLst/>
                <a:latin typeface="Arial" panose="020B0604020202020204" pitchFamily="34" charset="0"/>
                <a:ea typeface="Times New Roman" panose="02020603050405020304" pitchFamily="18" charset="0"/>
              </a:rPr>
              <a:t>Strings.py</a:t>
            </a:r>
            <a:r>
              <a:rPr lang="en-US" sz="1800" dirty="0">
                <a:solidFill>
                  <a:srgbClr val="000000"/>
                </a:solidFill>
                <a:effectLst/>
                <a:latin typeface="Arial" panose="020B0604020202020204" pitchFamily="34" charset="0"/>
                <a:ea typeface="Times New Roman" panose="02020603050405020304" pitchFamily="18" charset="0"/>
              </a:rPr>
              <a:t>	name = “Juan Dela Cruz”</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		</a:t>
            </a:r>
            <a:r>
              <a:rPr lang="en-US" sz="1800" u="sng" dirty="0">
                <a:solidFill>
                  <a:srgbClr val="000000"/>
                </a:solidFill>
                <a:effectLst/>
                <a:latin typeface="Arial" panose="020B0604020202020204" pitchFamily="34" charset="0"/>
                <a:ea typeface="Times New Roman" panose="02020603050405020304" pitchFamily="18" charset="0"/>
              </a:rPr>
              <a:t>print(</a:t>
            </a:r>
            <a:r>
              <a:rPr lang="en-US" sz="1800" u="sng" dirty="0" err="1">
                <a:solidFill>
                  <a:srgbClr val="000000"/>
                </a:solidFill>
                <a:effectLst/>
                <a:latin typeface="Arial" panose="020B0604020202020204" pitchFamily="34" charset="0"/>
                <a:ea typeface="Times New Roman" panose="02020603050405020304" pitchFamily="18" charset="0"/>
              </a:rPr>
              <a:t>name.title</a:t>
            </a:r>
            <a:r>
              <a:rPr lang="en-US" sz="1800" u="sng" dirty="0">
                <a:solidFill>
                  <a:srgbClr val="000000"/>
                </a:solidFill>
                <a:effectLst/>
                <a:latin typeface="Arial" panose="020B0604020202020204" pitchFamily="34" charset="0"/>
                <a:ea typeface="Times New Roman" panose="02020603050405020304" pitchFamily="18" charset="0"/>
              </a:rPr>
              <a:t>())____________________________________</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Output:	Juan Dela Cruz</a:t>
            </a:r>
          </a:p>
          <a:p>
            <a:pPr algn="just"/>
            <a:endParaRPr lang="en-US" sz="1800" dirty="0">
              <a:solidFill>
                <a:srgbClr val="000000"/>
              </a:solidFill>
              <a:latin typeface="Arial" panose="020B0604020202020204" pitchFamily="34" charset="0"/>
              <a:ea typeface="Times New Roman" panose="02020603050405020304" pitchFamily="18" charset="0"/>
            </a:endParaRPr>
          </a:p>
          <a:p>
            <a:pPr algn="just"/>
            <a:endParaRPr lang="en-US" sz="1800" dirty="0">
              <a:solidFill>
                <a:srgbClr val="000000"/>
              </a:solidFill>
              <a:latin typeface="Arial" panose="020B0604020202020204" pitchFamily="34" charset="0"/>
              <a:ea typeface="Times New Roman" panose="02020603050405020304" pitchFamily="18" charset="0"/>
            </a:endParaRPr>
          </a:p>
          <a:p>
            <a:pPr algn="just"/>
            <a:endParaRPr lang="en-US" sz="1800" dirty="0">
              <a:solidFill>
                <a:srgbClr val="000000"/>
              </a:solidFill>
              <a:latin typeface="Arial" panose="020B0604020202020204" pitchFamily="34"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name = " Juan Dela Cruz"</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print(</a:t>
            </a:r>
            <a:r>
              <a:rPr lang="en-US" sz="1800" dirty="0" err="1">
                <a:solidFill>
                  <a:srgbClr val="000000"/>
                </a:solidFill>
                <a:effectLst/>
                <a:latin typeface="Arial" panose="020B0604020202020204" pitchFamily="34" charset="0"/>
                <a:ea typeface="Times New Roman" panose="02020603050405020304" pitchFamily="18" charset="0"/>
              </a:rPr>
              <a:t>name.upper</a:t>
            </a:r>
            <a:r>
              <a:rPr lang="en-US" sz="1800" dirty="0">
                <a:solidFill>
                  <a:srgbClr val="000000"/>
                </a:solidFill>
                <a:effectLst/>
                <a:latin typeface="Arial" panose="020B0604020202020204" pitchFamily="34" charset="0"/>
                <a:ea typeface="Times New Roman" panose="02020603050405020304" pitchFamily="18" charset="0"/>
              </a:rPr>
              <a:t>())</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u="sng" dirty="0">
                <a:solidFill>
                  <a:srgbClr val="000000"/>
                </a:solidFill>
                <a:effectLst/>
                <a:latin typeface="Arial" panose="020B0604020202020204" pitchFamily="34" charset="0"/>
                <a:ea typeface="Times New Roman" panose="02020603050405020304" pitchFamily="18" charset="0"/>
              </a:rPr>
              <a:t>print(</a:t>
            </a:r>
            <a:r>
              <a:rPr lang="en-US" sz="1800" u="sng" dirty="0" err="1">
                <a:solidFill>
                  <a:srgbClr val="000000"/>
                </a:solidFill>
                <a:effectLst/>
                <a:latin typeface="Arial" panose="020B0604020202020204" pitchFamily="34" charset="0"/>
                <a:ea typeface="Times New Roman" panose="02020603050405020304" pitchFamily="18" charset="0"/>
              </a:rPr>
              <a:t>name.lower</a:t>
            </a:r>
            <a:r>
              <a:rPr lang="en-US" sz="1800" u="sng" dirty="0">
                <a:solidFill>
                  <a:srgbClr val="000000"/>
                </a:solidFill>
                <a:effectLst/>
                <a:latin typeface="Arial" panose="020B0604020202020204" pitchFamily="34" charset="0"/>
                <a:ea typeface="Times New Roman" panose="02020603050405020304" pitchFamily="18" charset="0"/>
              </a:rPr>
              <a:t>())____________________________________________</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 </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Output:	JUAN DELA CRUZ</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	 </a:t>
            </a:r>
            <a:r>
              <a:rPr lang="en-US" sz="1800" dirty="0" err="1">
                <a:solidFill>
                  <a:srgbClr val="000000"/>
                </a:solidFill>
                <a:effectLst/>
                <a:latin typeface="Arial" panose="020B0604020202020204" pitchFamily="34" charset="0"/>
                <a:ea typeface="Times New Roman" panose="02020603050405020304" pitchFamily="18" charset="0"/>
              </a:rPr>
              <a:t>juan</a:t>
            </a:r>
            <a:r>
              <a:rPr lang="en-US" sz="1800" dirty="0">
                <a:solidFill>
                  <a:srgbClr val="000000"/>
                </a:solidFill>
                <a:effectLst/>
                <a:latin typeface="Arial" panose="020B0604020202020204" pitchFamily="34" charset="0"/>
                <a:ea typeface="Times New Roman" panose="02020603050405020304" pitchFamily="18" charset="0"/>
              </a:rPr>
              <a:t> dela </a:t>
            </a:r>
            <a:r>
              <a:rPr lang="en-US" sz="1800" dirty="0" err="1">
                <a:solidFill>
                  <a:srgbClr val="000000"/>
                </a:solidFill>
                <a:effectLst/>
                <a:latin typeface="Arial" panose="020B0604020202020204" pitchFamily="34" charset="0"/>
                <a:ea typeface="Times New Roman" panose="02020603050405020304" pitchFamily="18" charset="0"/>
              </a:rPr>
              <a:t>cruz</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buNone/>
            </a:pPr>
            <a:br>
              <a:rPr lang="en-PH" sz="2400" dirty="0">
                <a:solidFill>
                  <a:srgbClr val="000000"/>
                </a:solidFill>
                <a:effectLst/>
                <a:latin typeface="Times New Roman" panose="02020603050405020304" pitchFamily="18" charset="0"/>
                <a:ea typeface="Times New Roman" panose="02020603050405020304" pitchFamily="18" charset="0"/>
              </a:rPr>
            </a:b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5A962900-3A09-317C-B089-4CCC2BB49BD7}"/>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1DDA748-77A1-89DB-CD56-C27AC202EC1B}"/>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A5DF501-11A7-6A33-7BBA-267B451D781B}"/>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94CCAA32-CA9D-5B65-953B-B407924CF6E2}"/>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3165071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7710F-EC95-A80E-F146-3625B8EED8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6CE3C6-3018-5470-F2A7-15855F2F3260}"/>
              </a:ext>
            </a:extLst>
          </p:cNvPr>
          <p:cNvSpPr>
            <a:spLocks noGrp="1"/>
          </p:cNvSpPr>
          <p:nvPr>
            <p:ph type="title"/>
          </p:nvPr>
        </p:nvSpPr>
        <p:spPr/>
        <p:txBody>
          <a:bodyPr>
            <a:normAutofit/>
          </a:bodyPr>
          <a:lstStyle/>
          <a:p>
            <a:r>
              <a:rPr lang="en-US" dirty="0"/>
              <a:t>Escape Sequences Represent Special Characters</a:t>
            </a:r>
          </a:p>
        </p:txBody>
      </p:sp>
      <p:sp>
        <p:nvSpPr>
          <p:cNvPr id="3" name="Content Placeholder 2">
            <a:extLst>
              <a:ext uri="{FF2B5EF4-FFF2-40B4-BE49-F238E27FC236}">
                <a16:creationId xmlns:a16="http://schemas.microsoft.com/office/drawing/2014/main" id="{869221EC-5651-C513-D071-3CF15721DB0C}"/>
              </a:ext>
            </a:extLst>
          </p:cNvPr>
          <p:cNvSpPr>
            <a:spLocks noGrp="1"/>
          </p:cNvSpPr>
          <p:nvPr>
            <p:ph idx="1"/>
          </p:nvPr>
        </p:nvSpPr>
        <p:spPr/>
        <p:txBody>
          <a:bodyPr>
            <a:normAutofit/>
          </a:bodyPr>
          <a:lstStyle/>
          <a:p>
            <a:br>
              <a:rPr lang="en-PH" sz="2400" dirty="0">
                <a:solidFill>
                  <a:srgbClr val="000000"/>
                </a:solidFill>
                <a:effectLst/>
                <a:latin typeface="Times New Roman" panose="02020603050405020304" pitchFamily="18" charset="0"/>
                <a:ea typeface="Times New Roman" panose="02020603050405020304" pitchFamily="18" charset="0"/>
              </a:rPr>
            </a:b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47CC923C-AAB4-9D0B-F60D-2A62EBA7EE48}"/>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326219D-5E49-27E8-3984-6F888C24BD21}"/>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62C66B6-367F-F41B-5D61-42E275DA2674}"/>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9B6CE0AD-7F28-AF1C-E9A4-21E0734FF8A9}"/>
              </a:ext>
            </a:extLst>
          </p:cNvPr>
          <p:cNvPicPr>
            <a:picLocks noChangeAspect="1"/>
          </p:cNvPicPr>
          <p:nvPr/>
        </p:nvPicPr>
        <p:blipFill>
          <a:blip r:embed="rId2"/>
          <a:srcRect t="1268"/>
          <a:stretch/>
        </p:blipFill>
        <p:spPr>
          <a:xfrm>
            <a:off x="10456228" y="18023"/>
            <a:ext cx="1762486" cy="1740133"/>
          </a:xfrm>
          <a:prstGeom prst="rect">
            <a:avLst/>
          </a:prstGeom>
        </p:spPr>
      </p:pic>
      <p:graphicFrame>
        <p:nvGraphicFramePr>
          <p:cNvPr id="8" name="Table 7">
            <a:extLst>
              <a:ext uri="{FF2B5EF4-FFF2-40B4-BE49-F238E27FC236}">
                <a16:creationId xmlns:a16="http://schemas.microsoft.com/office/drawing/2014/main" id="{006996B4-79FC-5A76-533C-026B6ADD1593}"/>
              </a:ext>
            </a:extLst>
          </p:cNvPr>
          <p:cNvGraphicFramePr>
            <a:graphicFrameLocks noGrp="1"/>
          </p:cNvGraphicFramePr>
          <p:nvPr/>
        </p:nvGraphicFramePr>
        <p:xfrm>
          <a:off x="1215937" y="1836419"/>
          <a:ext cx="8375535" cy="4656463"/>
        </p:xfrm>
        <a:graphic>
          <a:graphicData uri="http://schemas.openxmlformats.org/drawingml/2006/table">
            <a:tbl>
              <a:tblPr firstRow="1" firstCol="1" bandRow="1">
                <a:tableStyleId>{5C22544A-7EE6-4342-B048-85BDC9FD1C3A}</a:tableStyleId>
              </a:tblPr>
              <a:tblGrid>
                <a:gridCol w="2999720">
                  <a:extLst>
                    <a:ext uri="{9D8B030D-6E8A-4147-A177-3AD203B41FA5}">
                      <a16:colId xmlns:a16="http://schemas.microsoft.com/office/drawing/2014/main" val="2484113629"/>
                    </a:ext>
                  </a:extLst>
                </a:gridCol>
                <a:gridCol w="5375815">
                  <a:extLst>
                    <a:ext uri="{9D8B030D-6E8A-4147-A177-3AD203B41FA5}">
                      <a16:colId xmlns:a16="http://schemas.microsoft.com/office/drawing/2014/main" val="2643312683"/>
                    </a:ext>
                  </a:extLst>
                </a:gridCol>
              </a:tblGrid>
              <a:tr h="245077">
                <a:tc>
                  <a:txBody>
                    <a:bodyPr/>
                    <a:lstStyle/>
                    <a:p>
                      <a:pPr algn="just"/>
                      <a:r>
                        <a:rPr lang="en-US" sz="1600">
                          <a:effectLst/>
                        </a:rPr>
                        <a:t>Escape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US" sz="1600">
                          <a:effectLst/>
                        </a:rPr>
                        <a:t>Meaning</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5584359"/>
                  </a:ext>
                </a:extLst>
              </a:tr>
              <a:tr h="245077">
                <a:tc>
                  <a:txBody>
                    <a:bodyPr/>
                    <a:lstStyle/>
                    <a:p>
                      <a:pPr algn="just"/>
                      <a:r>
                        <a:rPr lang="en-PH" sz="1600">
                          <a:effectLst/>
                        </a:rPr>
                        <a:t>\newline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Ignored (continuation line)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66113472"/>
                  </a:ext>
                </a:extLst>
              </a:tr>
              <a:tr h="245077">
                <a:tc>
                  <a:txBody>
                    <a:bodyPr/>
                    <a:lstStyle/>
                    <a:p>
                      <a:r>
                        <a:rPr lang="en-PH" sz="1600" dirty="0">
                          <a:effectLst/>
                        </a:rPr>
                        <a:t>\\ </a:t>
                      </a:r>
                      <a:endParaRPr lang="en-PH" sz="18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Backslash (stores one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8752335"/>
                  </a:ext>
                </a:extLst>
              </a:tr>
              <a:tr h="245077">
                <a:tc>
                  <a:txBody>
                    <a:bodyPr/>
                    <a:lstStyle/>
                    <a:p>
                      <a:r>
                        <a:rPr lang="en-PH" sz="1600">
                          <a:effectLst/>
                        </a:rPr>
                        <a:t>\’</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Single quote (stores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30185072"/>
                  </a:ext>
                </a:extLst>
              </a:tr>
              <a:tr h="245077">
                <a:tc>
                  <a:txBody>
                    <a:bodyPr/>
                    <a:lstStyle/>
                    <a:p>
                      <a:r>
                        <a:rPr lang="en-PH" sz="1600">
                          <a:effectLst/>
                        </a:rPr>
                        <a:t>\"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dirty="0">
                          <a:effectLst/>
                        </a:rPr>
                        <a:t>Double quote (stores ")</a:t>
                      </a:r>
                      <a:endParaRPr lang="en-PH" sz="18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22085818"/>
                  </a:ext>
                </a:extLst>
              </a:tr>
              <a:tr h="245077">
                <a:tc>
                  <a:txBody>
                    <a:bodyPr/>
                    <a:lstStyle/>
                    <a:p>
                      <a:r>
                        <a:rPr lang="en-PH" sz="1600">
                          <a:effectLst/>
                        </a:rPr>
                        <a:t>\a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Bell</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51389385"/>
                  </a:ext>
                </a:extLst>
              </a:tr>
              <a:tr h="245077">
                <a:tc>
                  <a:txBody>
                    <a:bodyPr/>
                    <a:lstStyle/>
                    <a:p>
                      <a:r>
                        <a:rPr lang="en-PH" sz="1600">
                          <a:effectLst/>
                        </a:rPr>
                        <a:t>\b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Backspace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68829405"/>
                  </a:ext>
                </a:extLst>
              </a:tr>
              <a:tr h="245077">
                <a:tc>
                  <a:txBody>
                    <a:bodyPr/>
                    <a:lstStyle/>
                    <a:p>
                      <a:r>
                        <a:rPr lang="en-PH" sz="1600">
                          <a:effectLst/>
                        </a:rPr>
                        <a:t>\f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Formfeed</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60258223"/>
                  </a:ext>
                </a:extLst>
              </a:tr>
              <a:tr h="245077">
                <a:tc>
                  <a:txBody>
                    <a:bodyPr/>
                    <a:lstStyle/>
                    <a:p>
                      <a:r>
                        <a:rPr lang="en-PH" sz="1600">
                          <a:effectLst/>
                        </a:rPr>
                        <a:t>\n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Newline (linefeed)</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29299218"/>
                  </a:ext>
                </a:extLst>
              </a:tr>
              <a:tr h="245077">
                <a:tc>
                  <a:txBody>
                    <a:bodyPr/>
                    <a:lstStyle/>
                    <a:p>
                      <a:r>
                        <a:rPr lang="en-PH" sz="1600">
                          <a:effectLst/>
                        </a:rPr>
                        <a:t>\r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Carriage return</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5375082"/>
                  </a:ext>
                </a:extLst>
              </a:tr>
              <a:tr h="245077">
                <a:tc>
                  <a:txBody>
                    <a:bodyPr/>
                    <a:lstStyle/>
                    <a:p>
                      <a:r>
                        <a:rPr lang="en-PH" sz="1600">
                          <a:effectLst/>
                        </a:rPr>
                        <a:t>\t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Horizontal tab</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5605112"/>
                  </a:ext>
                </a:extLst>
              </a:tr>
              <a:tr h="245077">
                <a:tc>
                  <a:txBody>
                    <a:bodyPr/>
                    <a:lstStyle/>
                    <a:p>
                      <a:r>
                        <a:rPr lang="en-PH" sz="1600">
                          <a:effectLst/>
                        </a:rPr>
                        <a:t>\v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Vertical tab</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71397498"/>
                  </a:ext>
                </a:extLst>
              </a:tr>
              <a:tr h="245077">
                <a:tc>
                  <a:txBody>
                    <a:bodyPr/>
                    <a:lstStyle/>
                    <a:p>
                      <a:r>
                        <a:rPr lang="en-PH" sz="1600">
                          <a:effectLst/>
                        </a:rPr>
                        <a:t>\xhh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Character with hex value hh (exactly 2 digits)</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17438513"/>
                  </a:ext>
                </a:extLst>
              </a:tr>
              <a:tr h="245077">
                <a:tc>
                  <a:txBody>
                    <a:bodyPr/>
                    <a:lstStyle/>
                    <a:p>
                      <a:r>
                        <a:rPr lang="en-PH" sz="1600" dirty="0">
                          <a:effectLst/>
                        </a:rPr>
                        <a:t>\</a:t>
                      </a:r>
                      <a:r>
                        <a:rPr lang="en-PH" sz="1600" dirty="0" err="1">
                          <a:effectLst/>
                        </a:rPr>
                        <a:t>ooo</a:t>
                      </a:r>
                      <a:r>
                        <a:rPr lang="en-PH" sz="1600" dirty="0">
                          <a:effectLst/>
                        </a:rPr>
                        <a:t> </a:t>
                      </a:r>
                      <a:endParaRPr lang="en-PH" sz="18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Character with octal value ooo (up to 3 digits)</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73435037"/>
                  </a:ext>
                </a:extLst>
              </a:tr>
              <a:tr h="245077">
                <a:tc>
                  <a:txBody>
                    <a:bodyPr/>
                    <a:lstStyle/>
                    <a:p>
                      <a:r>
                        <a:rPr lang="en-PH" sz="1600" dirty="0">
                          <a:effectLst/>
                        </a:rPr>
                        <a:t>\0 </a:t>
                      </a:r>
                      <a:endParaRPr lang="en-PH" sz="18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Null: binary 0 character (doesn’t end string)</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48679295"/>
                  </a:ext>
                </a:extLst>
              </a:tr>
              <a:tr h="245077">
                <a:tc>
                  <a:txBody>
                    <a:bodyPr/>
                    <a:lstStyle/>
                    <a:p>
                      <a:r>
                        <a:rPr lang="en-PH" sz="1600" dirty="0">
                          <a:effectLst/>
                        </a:rPr>
                        <a:t>\N{ id } </a:t>
                      </a:r>
                      <a:endParaRPr lang="en-PH" sz="18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Unicode database ID</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2904761"/>
                  </a:ext>
                </a:extLst>
              </a:tr>
              <a:tr h="245077">
                <a:tc>
                  <a:txBody>
                    <a:bodyPr/>
                    <a:lstStyle/>
                    <a:p>
                      <a:r>
                        <a:rPr lang="en-PH" sz="1600" dirty="0">
                          <a:effectLst/>
                        </a:rPr>
                        <a:t>\</a:t>
                      </a:r>
                      <a:r>
                        <a:rPr lang="en-PH" sz="1600" dirty="0" err="1">
                          <a:effectLst/>
                        </a:rPr>
                        <a:t>uhhhh</a:t>
                      </a:r>
                      <a:r>
                        <a:rPr lang="en-PH" sz="1600" dirty="0">
                          <a:effectLst/>
                        </a:rPr>
                        <a:t> </a:t>
                      </a:r>
                      <a:endParaRPr lang="en-PH" sz="18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Unicode character with 16-bit hex value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40761977"/>
                  </a:ext>
                </a:extLst>
              </a:tr>
              <a:tr h="245077">
                <a:tc>
                  <a:txBody>
                    <a:bodyPr/>
                    <a:lstStyle/>
                    <a:p>
                      <a:r>
                        <a:rPr lang="en-PH" sz="1600">
                          <a:effectLst/>
                        </a:rPr>
                        <a:t>\Uhhhhhhhh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a:effectLst/>
                        </a:rPr>
                        <a:t>Unicode character with 32-bit hex value</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5008578"/>
                  </a:ext>
                </a:extLst>
              </a:tr>
              <a:tr h="245077">
                <a:tc>
                  <a:txBody>
                    <a:bodyPr/>
                    <a:lstStyle/>
                    <a:p>
                      <a:pPr algn="just"/>
                      <a:r>
                        <a:rPr lang="en-PH" sz="1600">
                          <a:effectLst/>
                        </a:rPr>
                        <a:t>\other </a:t>
                      </a:r>
                      <a:endParaRPr lang="en-PH" sz="1800">
                        <a:solidFill>
                          <a:srgbClr val="00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r>
                        <a:rPr lang="en-PH" sz="1600" dirty="0">
                          <a:effectLst/>
                        </a:rPr>
                        <a:t>Not an escape (keeps both \ and other)</a:t>
                      </a:r>
                      <a:endParaRPr lang="en-PH" sz="1800" dirty="0">
                        <a:solidFill>
                          <a:srgbClr val="000000"/>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27793490"/>
                  </a:ext>
                </a:extLst>
              </a:tr>
            </a:tbl>
          </a:graphicData>
        </a:graphic>
      </p:graphicFrame>
    </p:spTree>
    <p:extLst>
      <p:ext uri="{BB962C8B-B14F-4D97-AF65-F5344CB8AC3E}">
        <p14:creationId xmlns:p14="http://schemas.microsoft.com/office/powerpoint/2010/main" val="39354823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9B54D-3122-A82A-5068-B8538B0120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A477B-56AE-D7C2-E785-92DA2BB3F553}"/>
              </a:ext>
            </a:extLst>
          </p:cNvPr>
          <p:cNvSpPr>
            <a:spLocks noGrp="1"/>
          </p:cNvSpPr>
          <p:nvPr>
            <p:ph type="title"/>
          </p:nvPr>
        </p:nvSpPr>
        <p:spPr/>
        <p:txBody>
          <a:bodyPr/>
          <a:lstStyle/>
          <a:p>
            <a:r>
              <a:rPr lang="en-US" dirty="0"/>
              <a:t>Using Variable in Strings</a:t>
            </a:r>
          </a:p>
        </p:txBody>
      </p:sp>
      <p:sp>
        <p:nvSpPr>
          <p:cNvPr id="3" name="Content Placeholder 2">
            <a:extLst>
              <a:ext uri="{FF2B5EF4-FFF2-40B4-BE49-F238E27FC236}">
                <a16:creationId xmlns:a16="http://schemas.microsoft.com/office/drawing/2014/main" id="{F563CD67-13C7-EBA2-C026-92C8C8A4BC06}"/>
              </a:ext>
            </a:extLst>
          </p:cNvPr>
          <p:cNvSpPr>
            <a:spLocks noGrp="1"/>
          </p:cNvSpPr>
          <p:nvPr>
            <p:ph idx="1"/>
          </p:nvPr>
        </p:nvSpPr>
        <p:spPr/>
        <p:txBody>
          <a:bodyPr>
            <a:normAutofit fontScale="85000" lnSpcReduction="10000"/>
          </a:bodyPr>
          <a:lstStyle/>
          <a:p>
            <a:r>
              <a:rPr lang="en-PH" sz="2400" dirty="0">
                <a:solidFill>
                  <a:srgbClr val="000000"/>
                </a:solidFill>
                <a:effectLst/>
                <a:latin typeface="Times New Roman" panose="02020603050405020304" pitchFamily="18" charset="0"/>
                <a:ea typeface="Times New Roman" panose="02020603050405020304" pitchFamily="18" charset="0"/>
              </a:rPr>
              <a:t>Two variables represent a first name and last name respectively and then want to display someone’s full name:</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a:t>
            </a:r>
            <a:r>
              <a:rPr lang="en-PH" sz="2400" dirty="0" err="1">
                <a:solidFill>
                  <a:srgbClr val="000000"/>
                </a:solidFill>
                <a:effectLst/>
                <a:latin typeface="Times New Roman" panose="02020603050405020304" pitchFamily="18" charset="0"/>
                <a:ea typeface="Times New Roman" panose="02020603050405020304" pitchFamily="18" charset="0"/>
              </a:rPr>
              <a:t>first_name</a:t>
            </a:r>
            <a:r>
              <a:rPr lang="en-PH" sz="2400" dirty="0">
                <a:solidFill>
                  <a:srgbClr val="000000"/>
                </a:solidFill>
                <a:effectLst/>
                <a:latin typeface="Times New Roman" panose="02020603050405020304" pitchFamily="18" charset="0"/>
                <a:ea typeface="Times New Roman" panose="02020603050405020304" pitchFamily="18" charset="0"/>
              </a:rPr>
              <a:t> = “</a:t>
            </a:r>
            <a:r>
              <a:rPr lang="en-PH" sz="2400" dirty="0" err="1">
                <a:solidFill>
                  <a:srgbClr val="000000"/>
                </a:solidFill>
                <a:effectLst/>
                <a:latin typeface="Times New Roman" panose="02020603050405020304" pitchFamily="18" charset="0"/>
                <a:ea typeface="Times New Roman" panose="02020603050405020304" pitchFamily="18" charset="0"/>
              </a:rPr>
              <a:t>juan</a:t>
            </a:r>
            <a:r>
              <a:rPr lang="en-PH" sz="2400" dirty="0">
                <a:solidFill>
                  <a:srgbClr val="000000"/>
                </a:solidFill>
                <a:effectLst/>
                <a:latin typeface="Times New Roman" panose="02020603050405020304" pitchFamily="18" charset="0"/>
                <a:ea typeface="Times New Roman" panose="02020603050405020304" pitchFamily="18" charset="0"/>
              </a:rPr>
              <a:t>”</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a:t>
            </a:r>
            <a:r>
              <a:rPr lang="en-PH" sz="2400" dirty="0" err="1">
                <a:solidFill>
                  <a:srgbClr val="000000"/>
                </a:solidFill>
                <a:effectLst/>
                <a:latin typeface="Times New Roman" panose="02020603050405020304" pitchFamily="18" charset="0"/>
                <a:ea typeface="Times New Roman" panose="02020603050405020304" pitchFamily="18" charset="0"/>
              </a:rPr>
              <a:t>last_name</a:t>
            </a:r>
            <a:r>
              <a:rPr lang="en-PH" sz="2400" dirty="0">
                <a:solidFill>
                  <a:srgbClr val="000000"/>
                </a:solidFill>
                <a:effectLst/>
                <a:latin typeface="Times New Roman" panose="02020603050405020304" pitchFamily="18" charset="0"/>
                <a:ea typeface="Times New Roman" panose="02020603050405020304" pitchFamily="18" charset="0"/>
              </a:rPr>
              <a:t> = “dela </a:t>
            </a:r>
            <a:r>
              <a:rPr lang="en-PH" sz="2400" dirty="0" err="1">
                <a:solidFill>
                  <a:srgbClr val="000000"/>
                </a:solidFill>
                <a:effectLst/>
                <a:latin typeface="Times New Roman" panose="02020603050405020304" pitchFamily="18" charset="0"/>
                <a:ea typeface="Times New Roman" panose="02020603050405020304" pitchFamily="18" charset="0"/>
              </a:rPr>
              <a:t>cruz</a:t>
            </a:r>
            <a:r>
              <a:rPr lang="en-PH" sz="2400" dirty="0">
                <a:solidFill>
                  <a:srgbClr val="000000"/>
                </a:solidFill>
                <a:effectLst/>
                <a:latin typeface="Times New Roman" panose="02020603050405020304" pitchFamily="18" charset="0"/>
                <a:ea typeface="Times New Roman" panose="02020603050405020304" pitchFamily="18" charset="0"/>
              </a:rPr>
              <a:t>”</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a:t>
            </a:r>
            <a:r>
              <a:rPr lang="en-PH" sz="2400" dirty="0" err="1">
                <a:solidFill>
                  <a:srgbClr val="000000"/>
                </a:solidFill>
                <a:effectLst/>
                <a:latin typeface="Times New Roman" panose="02020603050405020304" pitchFamily="18" charset="0"/>
                <a:ea typeface="Times New Roman" panose="02020603050405020304" pitchFamily="18" charset="0"/>
              </a:rPr>
              <a:t>full_name</a:t>
            </a:r>
            <a:r>
              <a:rPr lang="en-PH" sz="2400" dirty="0">
                <a:solidFill>
                  <a:srgbClr val="000000"/>
                </a:solidFill>
                <a:effectLst/>
                <a:latin typeface="Times New Roman" panose="02020603050405020304" pitchFamily="18" charset="0"/>
                <a:ea typeface="Times New Roman" panose="02020603050405020304" pitchFamily="18" charset="0"/>
              </a:rPr>
              <a:t> = f“{</a:t>
            </a:r>
            <a:r>
              <a:rPr lang="en-PH" sz="2400" dirty="0" err="1">
                <a:solidFill>
                  <a:srgbClr val="000000"/>
                </a:solidFill>
                <a:effectLst/>
                <a:latin typeface="Times New Roman" panose="02020603050405020304" pitchFamily="18" charset="0"/>
                <a:ea typeface="Times New Roman" panose="02020603050405020304" pitchFamily="18" charset="0"/>
              </a:rPr>
              <a:t>first_name</a:t>
            </a:r>
            <a:r>
              <a:rPr lang="en-PH" sz="2400" dirty="0">
                <a:solidFill>
                  <a:srgbClr val="000000"/>
                </a:solidFill>
                <a:effectLst/>
                <a:latin typeface="Times New Roman" panose="02020603050405020304" pitchFamily="18" charset="0"/>
                <a:ea typeface="Times New Roman" panose="02020603050405020304" pitchFamily="18" charset="0"/>
              </a:rPr>
              <a:t>} {</a:t>
            </a:r>
            <a:r>
              <a:rPr lang="en-PH" sz="2400" dirty="0" err="1">
                <a:solidFill>
                  <a:srgbClr val="000000"/>
                </a:solidFill>
                <a:effectLst/>
                <a:latin typeface="Times New Roman" panose="02020603050405020304" pitchFamily="18" charset="0"/>
                <a:ea typeface="Times New Roman" panose="02020603050405020304" pitchFamily="18" charset="0"/>
              </a:rPr>
              <a:t>last_name</a:t>
            </a:r>
            <a:r>
              <a:rPr lang="en-PH" sz="2400" dirty="0">
                <a:solidFill>
                  <a:srgbClr val="000000"/>
                </a:solidFill>
                <a:effectLst/>
                <a:latin typeface="Times New Roman" panose="02020603050405020304" pitchFamily="18" charset="0"/>
                <a:ea typeface="Times New Roman" panose="02020603050405020304" pitchFamily="18" charset="0"/>
              </a:rPr>
              <a:t>}” </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print(</a:t>
            </a:r>
            <a:r>
              <a:rPr lang="en-PH" sz="2400" dirty="0" err="1">
                <a:solidFill>
                  <a:srgbClr val="000000"/>
                </a:solidFill>
                <a:effectLst/>
                <a:latin typeface="Times New Roman" panose="02020603050405020304" pitchFamily="18" charset="0"/>
                <a:ea typeface="Times New Roman" panose="02020603050405020304" pitchFamily="18" charset="0"/>
              </a:rPr>
              <a:t>full_name</a:t>
            </a:r>
            <a:r>
              <a:rPr lang="en-PH" sz="2400" dirty="0">
                <a:solidFill>
                  <a:srgbClr val="000000"/>
                </a:solidFill>
                <a:effectLst/>
                <a:latin typeface="Times New Roman" panose="02020603050405020304" pitchFamily="18" charset="0"/>
                <a:ea typeface="Times New Roman" panose="02020603050405020304" pitchFamily="18" charset="0"/>
              </a:rPr>
              <a:t>}</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a:t>
            </a:r>
          </a:p>
          <a:p>
            <a:r>
              <a:rPr lang="en-PH" sz="2400" dirty="0">
                <a:solidFill>
                  <a:srgbClr val="000000"/>
                </a:solidFill>
                <a:effectLst/>
                <a:latin typeface="Times New Roman" panose="02020603050405020304" pitchFamily="18" charset="0"/>
                <a:ea typeface="Times New Roman" panose="02020603050405020304" pitchFamily="18" charset="0"/>
              </a:rPr>
              <a:t>To insert a variable’s value into a string, place the letter f immediately before the opening quotation mark. Put braces around the name or names of any variable you want to use inside the string. Python will replace each variable with its value when the string is displayed.</a:t>
            </a:r>
          </a:p>
          <a:p>
            <a:r>
              <a:rPr lang="en-PH" sz="2400" dirty="0">
                <a:solidFill>
                  <a:srgbClr val="000000"/>
                </a:solidFill>
                <a:effectLst/>
                <a:latin typeface="Times New Roman" panose="02020603050405020304" pitchFamily="18" charset="0"/>
                <a:ea typeface="Times New Roman" panose="02020603050405020304" pitchFamily="18" charset="0"/>
              </a:rPr>
              <a:t>These strings are called f-strings. The f is for the format because Python formats the string by replacing the name of any variable in braces with its value. The output from the previous code is:</a:t>
            </a:r>
          </a:p>
          <a:p>
            <a:r>
              <a:rPr lang="en-PH" dirty="0" err="1">
                <a:solidFill>
                  <a:srgbClr val="000000"/>
                </a:solidFill>
                <a:effectLst/>
                <a:latin typeface="Times New Roman" panose="02020603050405020304" pitchFamily="18" charset="0"/>
                <a:ea typeface="Times New Roman" panose="02020603050405020304" pitchFamily="18" charset="0"/>
              </a:rPr>
              <a:t>juan</a:t>
            </a:r>
            <a:r>
              <a:rPr lang="en-PH" dirty="0">
                <a:solidFill>
                  <a:srgbClr val="000000"/>
                </a:solidFill>
                <a:effectLst/>
                <a:latin typeface="Times New Roman" panose="02020603050405020304" pitchFamily="18" charset="0"/>
                <a:ea typeface="Times New Roman" panose="02020603050405020304" pitchFamily="18" charset="0"/>
              </a:rPr>
              <a:t> dela </a:t>
            </a:r>
            <a:r>
              <a:rPr lang="en-PH" dirty="0" err="1">
                <a:solidFill>
                  <a:srgbClr val="000000"/>
                </a:solidFill>
                <a:effectLst/>
                <a:latin typeface="Times New Roman" panose="02020603050405020304" pitchFamily="18" charset="0"/>
                <a:ea typeface="Times New Roman" panose="02020603050405020304" pitchFamily="18" charset="0"/>
              </a:rPr>
              <a:t>cruz</a:t>
            </a:r>
            <a:endParaRPr lang="en-PH"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FEA05A67-FCA1-1CDC-6F39-E41513B07583}"/>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A97CFD-FD6C-2932-9E68-357D6FE6DCE3}"/>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C225F1D-3637-BC16-B182-235DFAC779A6}"/>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60AF6C46-1D37-821B-0667-C3EF9394E037}"/>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42233113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DB402-215E-424F-7F7A-DB76D567B3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A00C0E-5EEC-E9F3-0636-5EF1709CF526}"/>
              </a:ext>
            </a:extLst>
          </p:cNvPr>
          <p:cNvSpPr>
            <a:spLocks noGrp="1"/>
          </p:cNvSpPr>
          <p:nvPr>
            <p:ph type="title"/>
          </p:nvPr>
        </p:nvSpPr>
        <p:spPr/>
        <p:txBody>
          <a:bodyPr/>
          <a:lstStyle/>
          <a:p>
            <a:r>
              <a:rPr lang="en-US" dirty="0"/>
              <a:t>Using Variable in Strings</a:t>
            </a:r>
          </a:p>
        </p:txBody>
      </p:sp>
      <p:sp>
        <p:nvSpPr>
          <p:cNvPr id="3" name="Content Placeholder 2">
            <a:extLst>
              <a:ext uri="{FF2B5EF4-FFF2-40B4-BE49-F238E27FC236}">
                <a16:creationId xmlns:a16="http://schemas.microsoft.com/office/drawing/2014/main" id="{80EC78CD-3F96-2965-4576-25B285735991}"/>
              </a:ext>
            </a:extLst>
          </p:cNvPr>
          <p:cNvSpPr>
            <a:spLocks noGrp="1"/>
          </p:cNvSpPr>
          <p:nvPr>
            <p:ph idx="1"/>
          </p:nvPr>
        </p:nvSpPr>
        <p:spPr/>
        <p:txBody>
          <a:bodyPr>
            <a:normAutofit/>
          </a:bodyPr>
          <a:lstStyle/>
          <a:p>
            <a:r>
              <a:rPr lang="en-PH" sz="2400" dirty="0">
                <a:solidFill>
                  <a:srgbClr val="000000"/>
                </a:solidFill>
                <a:effectLst/>
                <a:latin typeface="Times New Roman" panose="02020603050405020304" pitchFamily="18" charset="0"/>
                <a:ea typeface="Times New Roman" panose="02020603050405020304" pitchFamily="18" charset="0"/>
              </a:rPr>
              <a:t>You can do a lot with f-strings. For example, you can use f-strings to compose complete messages using the information associated with a variable, as shown here:</a:t>
            </a:r>
          </a:p>
          <a:p>
            <a:pPr marL="457200" lvl="1" indent="0">
              <a:buNone/>
            </a:pPr>
            <a:r>
              <a:rPr lang="en-PH" sz="2600" dirty="0" err="1">
                <a:solidFill>
                  <a:srgbClr val="000000"/>
                </a:solidFill>
                <a:effectLst/>
                <a:latin typeface="Times New Roman" panose="02020603050405020304" pitchFamily="18" charset="0"/>
                <a:ea typeface="Times New Roman" panose="02020603050405020304" pitchFamily="18" charset="0"/>
              </a:rPr>
              <a:t>first_name</a:t>
            </a:r>
            <a:r>
              <a:rPr lang="en-PH" sz="2600" dirty="0">
                <a:solidFill>
                  <a:srgbClr val="000000"/>
                </a:solidFill>
                <a:effectLst/>
                <a:latin typeface="Times New Roman" panose="02020603050405020304" pitchFamily="18" charset="0"/>
                <a:ea typeface="Times New Roman" panose="02020603050405020304" pitchFamily="18" charset="0"/>
              </a:rPr>
              <a:t> = "</a:t>
            </a:r>
            <a:r>
              <a:rPr lang="en-PH" sz="2600" dirty="0" err="1">
                <a:solidFill>
                  <a:srgbClr val="000000"/>
                </a:solidFill>
                <a:effectLst/>
                <a:latin typeface="Times New Roman" panose="02020603050405020304" pitchFamily="18" charset="0"/>
                <a:ea typeface="Times New Roman" panose="02020603050405020304" pitchFamily="18" charset="0"/>
              </a:rPr>
              <a:t>juan</a:t>
            </a:r>
            <a:r>
              <a:rPr lang="en-PH" sz="2600" dirty="0">
                <a:solidFill>
                  <a:srgbClr val="000000"/>
                </a:solidFill>
                <a:effectLst/>
                <a:latin typeface="Times New Roman" panose="02020603050405020304" pitchFamily="18" charset="0"/>
                <a:ea typeface="Times New Roman" panose="02020603050405020304" pitchFamily="18" charset="0"/>
              </a:rPr>
              <a:t>"</a:t>
            </a:r>
          </a:p>
          <a:p>
            <a:pPr marL="457200" lvl="1" indent="0">
              <a:buNone/>
            </a:pPr>
            <a:r>
              <a:rPr lang="en-PH" sz="2600" dirty="0" err="1">
                <a:solidFill>
                  <a:srgbClr val="000000"/>
                </a:solidFill>
                <a:effectLst/>
                <a:latin typeface="Times New Roman" panose="02020603050405020304" pitchFamily="18" charset="0"/>
                <a:ea typeface="Times New Roman" panose="02020603050405020304" pitchFamily="18" charset="0"/>
              </a:rPr>
              <a:t>last_name</a:t>
            </a:r>
            <a:r>
              <a:rPr lang="en-PH" sz="2600" dirty="0">
                <a:solidFill>
                  <a:srgbClr val="000000"/>
                </a:solidFill>
                <a:effectLst/>
                <a:latin typeface="Times New Roman" panose="02020603050405020304" pitchFamily="18" charset="0"/>
                <a:ea typeface="Times New Roman" panose="02020603050405020304" pitchFamily="18" charset="0"/>
              </a:rPr>
              <a:t> = "dela </a:t>
            </a:r>
            <a:r>
              <a:rPr lang="en-PH" sz="2600" dirty="0" err="1">
                <a:solidFill>
                  <a:srgbClr val="000000"/>
                </a:solidFill>
                <a:effectLst/>
                <a:latin typeface="Times New Roman" panose="02020603050405020304" pitchFamily="18" charset="0"/>
                <a:ea typeface="Times New Roman" panose="02020603050405020304" pitchFamily="18" charset="0"/>
              </a:rPr>
              <a:t>cruz</a:t>
            </a:r>
            <a:r>
              <a:rPr lang="en-PH" sz="2600" dirty="0">
                <a:solidFill>
                  <a:srgbClr val="000000"/>
                </a:solidFill>
                <a:effectLst/>
                <a:latin typeface="Times New Roman" panose="02020603050405020304" pitchFamily="18" charset="0"/>
                <a:ea typeface="Times New Roman" panose="02020603050405020304" pitchFamily="18" charset="0"/>
              </a:rPr>
              <a:t>"</a:t>
            </a:r>
          </a:p>
          <a:p>
            <a:pPr marL="457200" lvl="1" indent="0">
              <a:buNone/>
            </a:pPr>
            <a:r>
              <a:rPr lang="en-PH" sz="2600" dirty="0" err="1">
                <a:solidFill>
                  <a:srgbClr val="000000"/>
                </a:solidFill>
                <a:effectLst/>
                <a:latin typeface="Times New Roman" panose="02020603050405020304" pitchFamily="18" charset="0"/>
                <a:ea typeface="Times New Roman" panose="02020603050405020304" pitchFamily="18" charset="0"/>
              </a:rPr>
              <a:t>full_name</a:t>
            </a:r>
            <a:r>
              <a:rPr lang="en-PH" sz="2600" dirty="0">
                <a:solidFill>
                  <a:srgbClr val="000000"/>
                </a:solidFill>
                <a:effectLst/>
                <a:latin typeface="Times New Roman" panose="02020603050405020304" pitchFamily="18" charset="0"/>
                <a:ea typeface="Times New Roman" panose="02020603050405020304" pitchFamily="18" charset="0"/>
              </a:rPr>
              <a:t> = f"{</a:t>
            </a:r>
            <a:r>
              <a:rPr lang="en-PH" sz="2600" dirty="0" err="1">
                <a:solidFill>
                  <a:srgbClr val="000000"/>
                </a:solidFill>
                <a:effectLst/>
                <a:latin typeface="Times New Roman" panose="02020603050405020304" pitchFamily="18" charset="0"/>
                <a:ea typeface="Times New Roman" panose="02020603050405020304" pitchFamily="18" charset="0"/>
              </a:rPr>
              <a:t>first_name</a:t>
            </a:r>
            <a:r>
              <a:rPr lang="en-PH" sz="2600" dirty="0">
                <a:solidFill>
                  <a:srgbClr val="000000"/>
                </a:solidFill>
                <a:effectLst/>
                <a:latin typeface="Times New Roman" panose="02020603050405020304" pitchFamily="18" charset="0"/>
                <a:ea typeface="Times New Roman" panose="02020603050405020304" pitchFamily="18" charset="0"/>
              </a:rPr>
              <a:t>} {</a:t>
            </a:r>
            <a:r>
              <a:rPr lang="en-PH" sz="2600" dirty="0" err="1">
                <a:solidFill>
                  <a:srgbClr val="000000"/>
                </a:solidFill>
                <a:effectLst/>
                <a:latin typeface="Times New Roman" panose="02020603050405020304" pitchFamily="18" charset="0"/>
                <a:ea typeface="Times New Roman" panose="02020603050405020304" pitchFamily="18" charset="0"/>
              </a:rPr>
              <a:t>last_name</a:t>
            </a:r>
            <a:r>
              <a:rPr lang="en-PH" sz="2600" dirty="0">
                <a:solidFill>
                  <a:srgbClr val="000000"/>
                </a:solidFill>
                <a:effectLst/>
                <a:latin typeface="Times New Roman" panose="02020603050405020304" pitchFamily="18" charset="0"/>
                <a:ea typeface="Times New Roman" panose="02020603050405020304" pitchFamily="18" charset="0"/>
              </a:rPr>
              <a:t>}"</a:t>
            </a:r>
          </a:p>
          <a:p>
            <a:pPr marL="457200" lvl="1" indent="0">
              <a:buNone/>
            </a:pPr>
            <a:r>
              <a:rPr lang="en-PH" sz="2600" dirty="0">
                <a:solidFill>
                  <a:srgbClr val="000000"/>
                </a:solidFill>
                <a:effectLst/>
                <a:latin typeface="Times New Roman" panose="02020603050405020304" pitchFamily="18" charset="0"/>
                <a:ea typeface="Times New Roman" panose="02020603050405020304" pitchFamily="18" charset="0"/>
              </a:rPr>
              <a:t>print(</a:t>
            </a:r>
            <a:r>
              <a:rPr lang="en-PH" sz="2600" dirty="0" err="1">
                <a:solidFill>
                  <a:srgbClr val="000000"/>
                </a:solidFill>
                <a:effectLst/>
                <a:latin typeface="Times New Roman" panose="02020603050405020304" pitchFamily="18" charset="0"/>
                <a:ea typeface="Times New Roman" panose="02020603050405020304" pitchFamily="18" charset="0"/>
              </a:rPr>
              <a:t>f"Hello</a:t>
            </a:r>
            <a:r>
              <a:rPr lang="en-PH" sz="2600" dirty="0">
                <a:solidFill>
                  <a:srgbClr val="000000"/>
                </a:solidFill>
                <a:effectLst/>
                <a:latin typeface="Times New Roman" panose="02020603050405020304" pitchFamily="18" charset="0"/>
                <a:ea typeface="Times New Roman" panose="02020603050405020304" pitchFamily="18" charset="0"/>
              </a:rPr>
              <a:t>, {</a:t>
            </a:r>
            <a:r>
              <a:rPr lang="en-PH" sz="2600" dirty="0" err="1">
                <a:solidFill>
                  <a:srgbClr val="000000"/>
                </a:solidFill>
                <a:effectLst/>
                <a:latin typeface="Times New Roman" panose="02020603050405020304" pitchFamily="18" charset="0"/>
                <a:ea typeface="Times New Roman" panose="02020603050405020304" pitchFamily="18" charset="0"/>
              </a:rPr>
              <a:t>full_name.title</a:t>
            </a:r>
            <a:r>
              <a:rPr lang="en-PH" sz="2600" dirty="0">
                <a:solidFill>
                  <a:srgbClr val="000000"/>
                </a:solidFill>
                <a:effectLst/>
                <a:latin typeface="Times New Roman" panose="02020603050405020304" pitchFamily="18" charset="0"/>
                <a:ea typeface="Times New Roman" panose="02020603050405020304" pitchFamily="18" charset="0"/>
              </a:rPr>
              <a:t>()}!")		</a:t>
            </a:r>
            <a:r>
              <a:rPr lang="en-PH" sz="2000" dirty="0">
                <a:solidFill>
                  <a:srgbClr val="000000"/>
                </a:solidFill>
                <a:effectLst/>
                <a:latin typeface="Times New Roman" panose="02020603050405020304" pitchFamily="18" charset="0"/>
                <a:ea typeface="Times New Roman" panose="02020603050405020304" pitchFamily="18" charset="0"/>
              </a:rPr>
              <a:t> </a:t>
            </a:r>
          </a:p>
          <a:p>
            <a:r>
              <a:rPr lang="en-PH" sz="2400" dirty="0">
                <a:solidFill>
                  <a:srgbClr val="000000"/>
                </a:solidFill>
                <a:effectLst/>
                <a:latin typeface="Times New Roman" panose="02020603050405020304" pitchFamily="18" charset="0"/>
                <a:ea typeface="Times New Roman" panose="02020603050405020304" pitchFamily="18" charset="0"/>
              </a:rPr>
              <a:t>The full name is used in a sentence that greets the user, and the title() method changes the name to the title case. This code returns a simple but nicely formatted greeting:</a:t>
            </a:r>
          </a:p>
          <a:p>
            <a:r>
              <a:rPr lang="en-PH" sz="2400" dirty="0">
                <a:solidFill>
                  <a:srgbClr val="000000"/>
                </a:solidFill>
                <a:effectLst/>
                <a:latin typeface="Times New Roman" panose="02020603050405020304" pitchFamily="18" charset="0"/>
                <a:ea typeface="Times New Roman" panose="02020603050405020304" pitchFamily="18" charset="0"/>
              </a:rPr>
              <a:t>	Hello, Juan Dela Cruz!</a:t>
            </a:r>
          </a:p>
          <a:p>
            <a:pPr marL="0" indent="0">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44CF79EE-8979-440E-8CDC-70E0C6DD2ECA}"/>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160CF5C-FF26-255C-965D-C049C93E720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9CD8A53-C1C7-962E-107B-4F059284D1A5}"/>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9136AFDC-1779-8BE8-063C-18E4883EA72C}"/>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1038218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58743-7E29-7C7F-F29F-D76B23A1B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59522-070C-3120-032B-CC104E47D37A}"/>
              </a:ext>
            </a:extLst>
          </p:cNvPr>
          <p:cNvSpPr>
            <a:spLocks noGrp="1"/>
          </p:cNvSpPr>
          <p:nvPr>
            <p:ph type="title"/>
          </p:nvPr>
        </p:nvSpPr>
        <p:spPr/>
        <p:txBody>
          <a:bodyPr/>
          <a:lstStyle/>
          <a:p>
            <a:r>
              <a:rPr lang="en-US" dirty="0"/>
              <a:t>Using Variable in Strings</a:t>
            </a:r>
          </a:p>
        </p:txBody>
      </p:sp>
      <p:sp>
        <p:nvSpPr>
          <p:cNvPr id="3" name="Content Placeholder 2">
            <a:extLst>
              <a:ext uri="{FF2B5EF4-FFF2-40B4-BE49-F238E27FC236}">
                <a16:creationId xmlns:a16="http://schemas.microsoft.com/office/drawing/2014/main" id="{D1A42E60-8221-CC2D-E8AE-12F27C77EDEC}"/>
              </a:ext>
            </a:extLst>
          </p:cNvPr>
          <p:cNvSpPr>
            <a:spLocks noGrp="1"/>
          </p:cNvSpPr>
          <p:nvPr>
            <p:ph idx="1"/>
          </p:nvPr>
        </p:nvSpPr>
        <p:spPr>
          <a:xfrm>
            <a:off x="478421" y="1690688"/>
            <a:ext cx="11330957" cy="4802187"/>
          </a:xfrm>
        </p:spPr>
        <p:txBody>
          <a:bodyPr>
            <a:normAutofit fontScale="70000" lnSpcReduction="20000"/>
          </a:bodyPr>
          <a:lstStyle/>
          <a:p>
            <a:r>
              <a:rPr lang="en-PH" sz="2400" dirty="0">
                <a:solidFill>
                  <a:srgbClr val="000000"/>
                </a:solidFill>
                <a:effectLst/>
                <a:latin typeface="Times New Roman" panose="02020603050405020304" pitchFamily="18" charset="0"/>
                <a:ea typeface="Times New Roman" panose="02020603050405020304" pitchFamily="18" charset="0"/>
              </a:rPr>
              <a:t>To use format(), list the variables you want to use in the string inside the parentheses following format. Each variable is referred to by a set of braces; the braces will be filled by the values listed in parentheses in the order provided:</a:t>
            </a:r>
          </a:p>
          <a:p>
            <a:r>
              <a:rPr lang="en-PH" sz="2400" dirty="0" err="1">
                <a:solidFill>
                  <a:srgbClr val="000000"/>
                </a:solidFill>
                <a:effectLst/>
                <a:latin typeface="Times New Roman" panose="02020603050405020304" pitchFamily="18" charset="0"/>
                <a:ea typeface="Times New Roman" panose="02020603050405020304" pitchFamily="18" charset="0"/>
              </a:rPr>
              <a:t>full_name</a:t>
            </a:r>
            <a:r>
              <a:rPr lang="en-PH" sz="2400" dirty="0">
                <a:solidFill>
                  <a:srgbClr val="000000"/>
                </a:solidFill>
                <a:effectLst/>
                <a:latin typeface="Times New Roman" panose="02020603050405020304" pitchFamily="18" charset="0"/>
                <a:ea typeface="Times New Roman" panose="02020603050405020304" pitchFamily="18" charset="0"/>
              </a:rPr>
              <a:t> = "{} {}".format(</a:t>
            </a:r>
            <a:r>
              <a:rPr lang="en-PH" sz="2400" dirty="0" err="1">
                <a:solidFill>
                  <a:srgbClr val="000000"/>
                </a:solidFill>
                <a:effectLst/>
                <a:latin typeface="Times New Roman" panose="02020603050405020304" pitchFamily="18" charset="0"/>
                <a:ea typeface="Times New Roman" panose="02020603050405020304" pitchFamily="18" charset="0"/>
              </a:rPr>
              <a:t>first_name</a:t>
            </a:r>
            <a:r>
              <a:rPr lang="en-PH" sz="2400" dirty="0">
                <a:solidFill>
                  <a:srgbClr val="000000"/>
                </a:solidFill>
                <a:effectLst/>
                <a:latin typeface="Times New Roman" panose="02020603050405020304" pitchFamily="18" charset="0"/>
                <a:ea typeface="Times New Roman" panose="02020603050405020304" pitchFamily="18" charset="0"/>
              </a:rPr>
              <a:t>, </a:t>
            </a:r>
            <a:r>
              <a:rPr lang="en-PH" sz="2400" dirty="0" err="1">
                <a:solidFill>
                  <a:srgbClr val="000000"/>
                </a:solidFill>
                <a:effectLst/>
                <a:latin typeface="Times New Roman" panose="02020603050405020304" pitchFamily="18" charset="0"/>
                <a:ea typeface="Times New Roman" panose="02020603050405020304" pitchFamily="18" charset="0"/>
              </a:rPr>
              <a:t>last_name</a:t>
            </a:r>
            <a:r>
              <a:rPr lang="en-PH" sz="2400" dirty="0">
                <a:solidFill>
                  <a:srgbClr val="000000"/>
                </a:solidFill>
                <a:effectLst/>
                <a:latin typeface="Times New Roman" panose="02020603050405020304" pitchFamily="18" charset="0"/>
                <a:ea typeface="Times New Roman" panose="02020603050405020304" pitchFamily="18" charset="0"/>
              </a:rPr>
              <a:t>)</a:t>
            </a:r>
          </a:p>
          <a:p>
            <a:r>
              <a:rPr lang="en-PH" sz="2400" b="1" dirty="0">
                <a:solidFill>
                  <a:srgbClr val="000000"/>
                </a:solidFill>
                <a:effectLst/>
                <a:latin typeface="Times New Roman" panose="02020603050405020304" pitchFamily="18" charset="0"/>
                <a:ea typeface="Times New Roman" panose="02020603050405020304" pitchFamily="18" charset="0"/>
              </a:rPr>
              <a:t>#Using default order </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students1 = "{}, {} and {}".format("</a:t>
            </a:r>
            <a:r>
              <a:rPr lang="en-PH" sz="2400" dirty="0" err="1">
                <a:solidFill>
                  <a:srgbClr val="000000"/>
                </a:solidFill>
                <a:effectLst/>
                <a:latin typeface="Times New Roman" panose="02020603050405020304" pitchFamily="18" charset="0"/>
                <a:ea typeface="Times New Roman" panose="02020603050405020304" pitchFamily="18" charset="0"/>
              </a:rPr>
              <a:t>John","Mary","Bill</a:t>
            </a:r>
            <a:r>
              <a:rPr lang="en-PH" sz="2400" dirty="0">
                <a:solidFill>
                  <a:srgbClr val="000000"/>
                </a:solidFill>
                <a:effectLst/>
                <a:latin typeface="Times New Roman" panose="02020603050405020304" pitchFamily="18" charset="0"/>
                <a:ea typeface="Times New Roman" panose="02020603050405020304" pitchFamily="18" charset="0"/>
              </a:rPr>
              <a:t>")</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print ("\</a:t>
            </a:r>
            <a:r>
              <a:rPr lang="en-PH" sz="2400" dirty="0" err="1">
                <a:solidFill>
                  <a:srgbClr val="000000"/>
                </a:solidFill>
                <a:effectLst/>
                <a:latin typeface="Times New Roman" panose="02020603050405020304" pitchFamily="18" charset="0"/>
                <a:ea typeface="Times New Roman" panose="02020603050405020304" pitchFamily="18" charset="0"/>
              </a:rPr>
              <a:t>nStudents</a:t>
            </a:r>
            <a:r>
              <a:rPr lang="en-PH" sz="2400" dirty="0">
                <a:solidFill>
                  <a:srgbClr val="000000"/>
                </a:solidFill>
                <a:effectLst/>
                <a:latin typeface="Times New Roman" panose="02020603050405020304" pitchFamily="18" charset="0"/>
                <a:ea typeface="Times New Roman" panose="02020603050405020304" pitchFamily="18" charset="0"/>
              </a:rPr>
              <a:t> by Default Order")</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print (students1)</a:t>
            </a:r>
          </a:p>
          <a:p>
            <a:r>
              <a:rPr lang="en-PH" sz="2400" b="1" dirty="0">
                <a:solidFill>
                  <a:srgbClr val="000000"/>
                </a:solidFill>
                <a:effectLst/>
                <a:latin typeface="Times New Roman" panose="02020603050405020304" pitchFamily="18" charset="0"/>
                <a:ea typeface="Times New Roman" panose="02020603050405020304" pitchFamily="18" charset="0"/>
              </a:rPr>
              <a:t>#Using positional argument</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students2 = "{1}, {0} and {2}".format("</a:t>
            </a:r>
            <a:r>
              <a:rPr lang="en-PH" sz="2400" dirty="0" err="1">
                <a:solidFill>
                  <a:srgbClr val="000000"/>
                </a:solidFill>
                <a:effectLst/>
                <a:latin typeface="Times New Roman" panose="02020603050405020304" pitchFamily="18" charset="0"/>
                <a:ea typeface="Times New Roman" panose="02020603050405020304" pitchFamily="18" charset="0"/>
              </a:rPr>
              <a:t>John","Mary","Bill</a:t>
            </a:r>
            <a:r>
              <a:rPr lang="en-PH" sz="2400" dirty="0">
                <a:solidFill>
                  <a:srgbClr val="000000"/>
                </a:solidFill>
                <a:effectLst/>
                <a:latin typeface="Times New Roman" panose="02020603050405020304" pitchFamily="18" charset="0"/>
                <a:ea typeface="Times New Roman" panose="02020603050405020304" pitchFamily="18" charset="0"/>
              </a:rPr>
              <a:t>")</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print ("\</a:t>
            </a:r>
            <a:r>
              <a:rPr lang="en-PH" sz="2400" dirty="0" err="1">
                <a:solidFill>
                  <a:srgbClr val="000000"/>
                </a:solidFill>
                <a:effectLst/>
                <a:latin typeface="Times New Roman" panose="02020603050405020304" pitchFamily="18" charset="0"/>
                <a:ea typeface="Times New Roman" panose="02020603050405020304" pitchFamily="18" charset="0"/>
              </a:rPr>
              <a:t>nStudents</a:t>
            </a:r>
            <a:r>
              <a:rPr lang="en-PH" sz="2400" dirty="0">
                <a:solidFill>
                  <a:srgbClr val="000000"/>
                </a:solidFill>
                <a:effectLst/>
                <a:latin typeface="Times New Roman" panose="02020603050405020304" pitchFamily="18" charset="0"/>
                <a:ea typeface="Times New Roman" panose="02020603050405020304" pitchFamily="18" charset="0"/>
              </a:rPr>
              <a:t> by Positional Order")</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print (students2)</a:t>
            </a:r>
          </a:p>
          <a:p>
            <a:r>
              <a:rPr lang="en-PH" sz="2400" b="1" dirty="0">
                <a:solidFill>
                  <a:srgbClr val="000000"/>
                </a:solidFill>
                <a:effectLst/>
                <a:latin typeface="Times New Roman" panose="02020603050405020304" pitchFamily="18" charset="0"/>
                <a:ea typeface="Times New Roman" panose="02020603050405020304" pitchFamily="18" charset="0"/>
              </a:rPr>
              <a:t>#Using keyword argument</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students3 = "{m}, {b} and {j}".format(j="John", m="Mary", b="Bill")</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print ("\</a:t>
            </a:r>
            <a:r>
              <a:rPr lang="en-PH" sz="2400" dirty="0" err="1">
                <a:solidFill>
                  <a:srgbClr val="000000"/>
                </a:solidFill>
                <a:effectLst/>
                <a:latin typeface="Times New Roman" panose="02020603050405020304" pitchFamily="18" charset="0"/>
                <a:ea typeface="Times New Roman" panose="02020603050405020304" pitchFamily="18" charset="0"/>
              </a:rPr>
              <a:t>nStudents</a:t>
            </a:r>
            <a:r>
              <a:rPr lang="en-PH" sz="2400" dirty="0">
                <a:solidFill>
                  <a:srgbClr val="000000"/>
                </a:solidFill>
                <a:effectLst/>
                <a:latin typeface="Times New Roman" panose="02020603050405020304" pitchFamily="18" charset="0"/>
                <a:ea typeface="Times New Roman" panose="02020603050405020304" pitchFamily="18" charset="0"/>
              </a:rPr>
              <a:t> by Keyword Order")</a:t>
            </a:r>
          </a:p>
          <a:p>
            <a:pPr marL="0" indent="0">
              <a:buNone/>
            </a:pPr>
            <a:r>
              <a:rPr lang="en-PH" sz="2400" dirty="0">
                <a:solidFill>
                  <a:srgbClr val="000000"/>
                </a:solidFill>
                <a:effectLst/>
                <a:latin typeface="Times New Roman" panose="02020603050405020304" pitchFamily="18" charset="0"/>
                <a:ea typeface="Times New Roman" panose="02020603050405020304" pitchFamily="18" charset="0"/>
              </a:rPr>
              <a:t>	print (students3)</a:t>
            </a:r>
            <a:br>
              <a:rPr lang="en-PH" sz="2400" dirty="0">
                <a:solidFill>
                  <a:srgbClr val="000000"/>
                </a:solidFill>
                <a:effectLst/>
                <a:latin typeface="Times New Roman" panose="02020603050405020304" pitchFamily="18" charset="0"/>
                <a:ea typeface="Times New Roman" panose="02020603050405020304" pitchFamily="18" charset="0"/>
              </a:rPr>
            </a:b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5627000C-1A09-9A07-8494-E8F9CB5AF36D}"/>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58D3C9E-2CD4-6BAD-B4C8-C9403FAA41F6}"/>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A75B5C9-EA24-1DC2-367C-BCFF20A0F0E4}"/>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03AF3B56-8D48-62F9-0A4A-EF3D0F0961ED}"/>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1210894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89EC8-DE50-FD6E-3C16-E4E630AF12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0A055F-B9B9-B185-90B3-F12494C891B5}"/>
              </a:ext>
            </a:extLst>
          </p:cNvPr>
          <p:cNvSpPr>
            <a:spLocks noGrp="1"/>
          </p:cNvSpPr>
          <p:nvPr>
            <p:ph type="title"/>
          </p:nvPr>
        </p:nvSpPr>
        <p:spPr/>
        <p:txBody>
          <a:bodyPr/>
          <a:lstStyle/>
          <a:p>
            <a:r>
              <a:rPr lang="en-US" dirty="0"/>
              <a:t>Using Variable in Strings</a:t>
            </a:r>
          </a:p>
        </p:txBody>
      </p:sp>
      <p:sp>
        <p:nvSpPr>
          <p:cNvPr id="3" name="Content Placeholder 2">
            <a:extLst>
              <a:ext uri="{FF2B5EF4-FFF2-40B4-BE49-F238E27FC236}">
                <a16:creationId xmlns:a16="http://schemas.microsoft.com/office/drawing/2014/main" id="{76F375C9-E231-45BA-EFA0-AC5692ADDCA9}"/>
              </a:ext>
            </a:extLst>
          </p:cNvPr>
          <p:cNvSpPr>
            <a:spLocks noGrp="1"/>
          </p:cNvSpPr>
          <p:nvPr>
            <p:ph idx="1"/>
          </p:nvPr>
        </p:nvSpPr>
        <p:spPr/>
        <p:txBody>
          <a:bodyPr>
            <a:normAutofit fontScale="85000" lnSpcReduction="20000"/>
          </a:bodyPr>
          <a:lstStyle/>
          <a:p>
            <a:pPr algn="just"/>
            <a:r>
              <a:rPr lang="en-US" sz="2300" dirty="0">
                <a:solidFill>
                  <a:srgbClr val="000000"/>
                </a:solidFill>
                <a:effectLst/>
                <a:latin typeface="Arial" panose="020B0604020202020204" pitchFamily="34" charset="0"/>
                <a:ea typeface="Times New Roman" panose="02020603050405020304" pitchFamily="18" charset="0"/>
              </a:rPr>
              <a:t>Other common string methods:</a:t>
            </a:r>
            <a:endParaRPr lang="en-PH" sz="23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2300" dirty="0">
                <a:solidFill>
                  <a:srgbClr val="000000"/>
                </a:solidFill>
                <a:effectLst/>
                <a:latin typeface="Arial" panose="020B0604020202020204" pitchFamily="34" charset="0"/>
                <a:ea typeface="Times New Roman" panose="02020603050405020304" pitchFamily="18" charset="0"/>
              </a:rPr>
              <a:t>upper() - Converts a string into upper case</a:t>
            </a:r>
            <a:endParaRPr lang="en-PH" sz="23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2300" dirty="0">
                <a:solidFill>
                  <a:srgbClr val="000000"/>
                </a:solidFill>
                <a:effectLst/>
                <a:latin typeface="Arial" panose="020B0604020202020204" pitchFamily="34" charset="0"/>
                <a:ea typeface="Times New Roman" panose="02020603050405020304" pitchFamily="18" charset="0"/>
              </a:rPr>
              <a:t>lower() - Converts a string into lower case</a:t>
            </a:r>
            <a:endParaRPr lang="en-PH" sz="23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2300" dirty="0">
                <a:solidFill>
                  <a:srgbClr val="000000"/>
                </a:solidFill>
                <a:effectLst/>
                <a:latin typeface="Arial" panose="020B0604020202020204" pitchFamily="34" charset="0"/>
                <a:ea typeface="Times New Roman" panose="02020603050405020304" pitchFamily="18" charset="0"/>
              </a:rPr>
              <a:t>capitalize() - Converts the first character to uppercase</a:t>
            </a:r>
            <a:endParaRPr lang="en-PH" sz="23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2300" dirty="0">
                <a:solidFill>
                  <a:srgbClr val="000000"/>
                </a:solidFill>
                <a:effectLst/>
                <a:latin typeface="Arial" panose="020B0604020202020204" pitchFamily="34" charset="0"/>
                <a:ea typeface="Times New Roman" panose="02020603050405020304" pitchFamily="18" charset="0"/>
              </a:rPr>
              <a:t>title() - Converts the first character of each word to uppercase</a:t>
            </a:r>
            <a:endParaRPr lang="en-PH" sz="23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2300" dirty="0">
                <a:solidFill>
                  <a:srgbClr val="000000"/>
                </a:solidFill>
                <a:effectLst/>
                <a:latin typeface="Arial" panose="020B0604020202020204" pitchFamily="34" charset="0"/>
                <a:ea typeface="Times New Roman" panose="02020603050405020304" pitchFamily="18" charset="0"/>
              </a:rPr>
              <a:t>join() - provides a flexible way to concatenate strings.</a:t>
            </a:r>
            <a:endParaRPr lang="en-PH" sz="23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2300" dirty="0">
                <a:solidFill>
                  <a:srgbClr val="000000"/>
                </a:solidFill>
                <a:effectLst/>
                <a:latin typeface="Arial" panose="020B0604020202020204" pitchFamily="34" charset="0"/>
                <a:ea typeface="Times New Roman" panose="02020603050405020304" pitchFamily="18" charset="0"/>
              </a:rPr>
              <a:t>split() - Splits the string at the specified separator, and returns a list</a:t>
            </a:r>
            <a:endParaRPr lang="en-PH" sz="23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2300" dirty="0">
                <a:solidFill>
                  <a:srgbClr val="000000"/>
                </a:solidFill>
                <a:effectLst/>
                <a:latin typeface="Arial" panose="020B0604020202020204" pitchFamily="34" charset="0"/>
                <a:ea typeface="Times New Roman" panose="02020603050405020304" pitchFamily="18" charset="0"/>
              </a:rPr>
              <a:t>replace()-Returns a string where a specified value is replaced with a</a:t>
            </a:r>
            <a:endParaRPr lang="en-PH" sz="23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2300" dirty="0">
                <a:solidFill>
                  <a:srgbClr val="000000"/>
                </a:solidFill>
                <a:effectLst/>
                <a:latin typeface="Arial" panose="020B0604020202020204" pitchFamily="34" charset="0"/>
                <a:ea typeface="Times New Roman" panose="02020603050405020304" pitchFamily="18" charset="0"/>
              </a:rPr>
              <a:t>specified value</a:t>
            </a:r>
            <a:endParaRPr lang="en-PH" sz="23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2300" dirty="0" err="1">
                <a:solidFill>
                  <a:srgbClr val="000000"/>
                </a:solidFill>
                <a:effectLst/>
                <a:latin typeface="Arial" panose="020B0604020202020204" pitchFamily="34" charset="0"/>
                <a:ea typeface="Times New Roman" panose="02020603050405020304" pitchFamily="18" charset="0"/>
              </a:rPr>
              <a:t>len</a:t>
            </a:r>
            <a:r>
              <a:rPr lang="en-US" sz="2300" dirty="0">
                <a:solidFill>
                  <a:srgbClr val="000000"/>
                </a:solidFill>
                <a:effectLst/>
                <a:latin typeface="Arial" panose="020B0604020202020204" pitchFamily="34" charset="0"/>
                <a:ea typeface="Times New Roman" panose="02020603050405020304" pitchFamily="18" charset="0"/>
              </a:rPr>
              <a:t>() - calculates the number of characters in a string. The white space characters are also counted.</a:t>
            </a:r>
            <a:endParaRPr lang="en-PH" sz="23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2300" dirty="0">
                <a:solidFill>
                  <a:srgbClr val="000000"/>
                </a:solidFill>
                <a:effectLst/>
                <a:latin typeface="Arial" panose="020B0604020202020204" pitchFamily="34" charset="0"/>
                <a:ea typeface="Times New Roman" panose="02020603050405020304" pitchFamily="18" charset="0"/>
              </a:rPr>
              <a:t>max()-The max() function returns a character having highest ASCII value.</a:t>
            </a:r>
            <a:endParaRPr lang="en-PH" sz="23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Symbol" pitchFamily="2" charset="2"/>
              <a:buChar char=""/>
            </a:pPr>
            <a:r>
              <a:rPr lang="en-US" sz="2300" dirty="0">
                <a:solidFill>
                  <a:srgbClr val="000000"/>
                </a:solidFill>
                <a:effectLst/>
                <a:latin typeface="Arial" panose="020B0604020202020204" pitchFamily="34" charset="0"/>
                <a:ea typeface="Times New Roman" panose="02020603050405020304" pitchFamily="18" charset="0"/>
              </a:rPr>
              <a:t>min()-The min() function returns character having lowest ASCII value.</a:t>
            </a:r>
            <a:endParaRPr lang="en-PH" sz="23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B655C85F-E490-3AB3-E7AC-19D53CB74E15}"/>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855E862-1B95-C8CB-A25B-9BB002EB4042}"/>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B844922-82F1-3C21-991A-4224C39E0E86}"/>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FBD763A3-5EF2-3373-2C2B-7F73610E428F}"/>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3812027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E9D66-504D-B347-2ED6-8BB6A8A440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F2F1D-9266-DC2E-FDB4-2E6A9FDA2300}"/>
              </a:ext>
            </a:extLst>
          </p:cNvPr>
          <p:cNvSpPr>
            <a:spLocks noGrp="1"/>
          </p:cNvSpPr>
          <p:nvPr>
            <p:ph type="title"/>
          </p:nvPr>
        </p:nvSpPr>
        <p:spPr/>
        <p:txBody>
          <a:bodyPr/>
          <a:lstStyle/>
          <a:p>
            <a:r>
              <a:rPr lang="en-US" dirty="0"/>
              <a:t>LEARNING POINTS</a:t>
            </a:r>
          </a:p>
        </p:txBody>
      </p:sp>
      <p:sp>
        <p:nvSpPr>
          <p:cNvPr id="3" name="Content Placeholder 2">
            <a:extLst>
              <a:ext uri="{FF2B5EF4-FFF2-40B4-BE49-F238E27FC236}">
                <a16:creationId xmlns:a16="http://schemas.microsoft.com/office/drawing/2014/main" id="{366E6375-3BC7-D466-9A4B-EED732FF47C6}"/>
              </a:ext>
            </a:extLst>
          </p:cNvPr>
          <p:cNvSpPr>
            <a:spLocks noGrp="1"/>
          </p:cNvSpPr>
          <p:nvPr>
            <p:ph idx="1"/>
          </p:nvPr>
        </p:nvSpPr>
        <p:spPr>
          <a:xfrm>
            <a:off x="282567" y="1758156"/>
            <a:ext cx="11479127" cy="4588856"/>
          </a:xfrm>
        </p:spPr>
        <p:txBody>
          <a:bodyPr>
            <a:normAutofit fontScale="77500" lnSpcReduction="20000"/>
          </a:bodyPr>
          <a:lstStyle/>
          <a:p>
            <a:pPr marL="342900" lvl="0" indent="-342900">
              <a:buFont typeface="Courier New" panose="02070309020205020404" pitchFamily="49" charset="0"/>
              <a:buChar char="o"/>
              <a:tabLst>
                <a:tab pos="1085850" algn="l"/>
              </a:tabLst>
            </a:pPr>
            <a:r>
              <a:rPr lang="en-US" sz="1800" dirty="0">
                <a:solidFill>
                  <a:schemeClr val="accent4">
                    <a:lumMod val="75000"/>
                  </a:schemeClr>
                </a:solidFill>
                <a:effectLst/>
                <a:latin typeface="Arial" panose="020B0604020202020204" pitchFamily="34" charset="0"/>
                <a:ea typeface="Times New Roman" panose="02020603050405020304" pitchFamily="18" charset="0"/>
              </a:rPr>
              <a:t>Python program uses .</a:t>
            </a:r>
            <a:r>
              <a:rPr lang="en-US" sz="1800" dirty="0" err="1">
                <a:solidFill>
                  <a:schemeClr val="accent4">
                    <a:lumMod val="75000"/>
                  </a:schemeClr>
                </a:solidFill>
                <a:effectLst/>
                <a:latin typeface="Arial" panose="020B0604020202020204" pitchFamily="34" charset="0"/>
                <a:ea typeface="Times New Roman" panose="02020603050405020304" pitchFamily="18" charset="0"/>
              </a:rPr>
              <a:t>py</a:t>
            </a:r>
            <a:r>
              <a:rPr lang="en-US" sz="1800" dirty="0">
                <a:solidFill>
                  <a:schemeClr val="accent4">
                    <a:lumMod val="75000"/>
                  </a:schemeClr>
                </a:solidFill>
                <a:effectLst/>
                <a:latin typeface="Arial" panose="020B0604020202020204" pitchFamily="34" charset="0"/>
                <a:ea typeface="Times New Roman" panose="02020603050405020304" pitchFamily="18" charset="0"/>
              </a:rPr>
              <a:t> extension. </a:t>
            </a:r>
            <a:endParaRPr lang="en-PH" sz="1800" dirty="0">
              <a:solidFill>
                <a:schemeClr val="accent4">
                  <a:lumMod val="75000"/>
                </a:schemeClr>
              </a:solidFill>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tabLst>
                <a:tab pos="1085850" algn="l"/>
              </a:tabLst>
            </a:pPr>
            <a:r>
              <a:rPr lang="en-US" sz="1800" dirty="0">
                <a:solidFill>
                  <a:schemeClr val="accent4">
                    <a:lumMod val="75000"/>
                  </a:schemeClr>
                </a:solidFill>
                <a:effectLst/>
                <a:latin typeface="Arial" panose="020B0604020202020204" pitchFamily="34" charset="0"/>
                <a:ea typeface="Times New Roman" panose="02020603050405020304" pitchFamily="18" charset="0"/>
              </a:rPr>
              <a:t>The identifier </a:t>
            </a:r>
            <a:r>
              <a:rPr lang="en-US" sz="1800" dirty="0">
                <a:solidFill>
                  <a:srgbClr val="000000"/>
                </a:solidFill>
                <a:effectLst/>
                <a:latin typeface="Arial" panose="020B0604020202020204" pitchFamily="34" charset="0"/>
                <a:ea typeface="Times New Roman" panose="02020603050405020304" pitchFamily="18" charset="0"/>
              </a:rPr>
              <a:t>is a name given to the variable and must begin with a letter or underscore and can include any number of letters, digits, or underscore.</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tabLst>
                <a:tab pos="1085850" algn="l"/>
              </a:tabLst>
            </a:pPr>
            <a:r>
              <a:rPr lang="en-US" sz="1800" dirty="0">
                <a:solidFill>
                  <a:srgbClr val="000000"/>
                </a:solidFill>
                <a:effectLst/>
                <a:latin typeface="Arial" panose="020B0604020202020204" pitchFamily="34" charset="0"/>
                <a:ea typeface="Times New Roman" panose="02020603050405020304" pitchFamily="18" charset="0"/>
              </a:rPr>
              <a:t>Keywords have predefined meanings.</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tabLst>
                <a:tab pos="1085850" algn="l"/>
              </a:tabLst>
            </a:pPr>
            <a:r>
              <a:rPr lang="en-US" sz="1800" dirty="0">
                <a:solidFill>
                  <a:srgbClr val="000000"/>
                </a:solidFill>
                <a:effectLst/>
                <a:latin typeface="Arial" panose="020B0604020202020204" pitchFamily="34" charset="0"/>
                <a:ea typeface="Times New Roman" panose="02020603050405020304" pitchFamily="18" charset="0"/>
              </a:rPr>
              <a:t>A variable holds a value that may change.</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tabLst>
                <a:tab pos="1085850" algn="l"/>
              </a:tabLst>
            </a:pPr>
            <a:r>
              <a:rPr lang="en-US" sz="1800" dirty="0">
                <a:solidFill>
                  <a:srgbClr val="000000"/>
                </a:solidFill>
                <a:effectLst/>
                <a:latin typeface="Arial" panose="020B0604020202020204" pitchFamily="34" charset="0"/>
                <a:ea typeface="Times New Roman" panose="02020603050405020304" pitchFamily="18" charset="0"/>
              </a:rPr>
              <a:t>Python supports the following operators:</a:t>
            </a:r>
            <a:endParaRPr lang="en-PH" sz="1800" dirty="0">
              <a:solidFill>
                <a:srgbClr val="000000"/>
              </a:solidFill>
              <a:effectLst/>
              <a:latin typeface="Times New Roman" panose="02020603050405020304" pitchFamily="18" charset="0"/>
              <a:ea typeface="Times New Roman" panose="02020603050405020304" pitchFamily="18" charset="0"/>
            </a:endParaRPr>
          </a:p>
          <a:p>
            <a:pPr marL="800100" lvl="1" indent="-342900">
              <a:buFont typeface="Symbol" pitchFamily="2" charset="2"/>
              <a:buChar char=""/>
              <a:tabLst>
                <a:tab pos="1085850" algn="l"/>
              </a:tabLst>
            </a:pPr>
            <a:r>
              <a:rPr lang="en-US" sz="1400" dirty="0">
                <a:solidFill>
                  <a:srgbClr val="000000"/>
                </a:solidFill>
                <a:effectLst/>
                <a:latin typeface="Arial" panose="020B0604020202020204" pitchFamily="34" charset="0"/>
                <a:ea typeface="Times New Roman" panose="02020603050405020304" pitchFamily="18" charset="0"/>
              </a:rPr>
              <a:t>Arithmetic Operators</a:t>
            </a:r>
            <a:endParaRPr lang="en-PH" sz="1400" dirty="0">
              <a:solidFill>
                <a:srgbClr val="000000"/>
              </a:solidFill>
              <a:effectLst/>
              <a:latin typeface="Times New Roman" panose="02020603050405020304" pitchFamily="18" charset="0"/>
              <a:ea typeface="Times New Roman" panose="02020603050405020304" pitchFamily="18" charset="0"/>
            </a:endParaRPr>
          </a:p>
          <a:p>
            <a:pPr marL="800100" lvl="1" indent="-342900">
              <a:buFont typeface="Symbol" pitchFamily="2" charset="2"/>
              <a:buChar char=""/>
              <a:tabLst>
                <a:tab pos="1085850" algn="l"/>
              </a:tabLst>
            </a:pPr>
            <a:r>
              <a:rPr lang="en-US" sz="1400" dirty="0">
                <a:solidFill>
                  <a:srgbClr val="000000"/>
                </a:solidFill>
                <a:effectLst/>
                <a:latin typeface="Arial" panose="020B0604020202020204" pitchFamily="34" charset="0"/>
                <a:ea typeface="Times New Roman" panose="02020603050405020304" pitchFamily="18" charset="0"/>
              </a:rPr>
              <a:t>Comparison</a:t>
            </a:r>
            <a:endParaRPr lang="en-PH" sz="1400" dirty="0">
              <a:solidFill>
                <a:srgbClr val="000000"/>
              </a:solidFill>
              <a:effectLst/>
              <a:latin typeface="Times New Roman" panose="02020603050405020304" pitchFamily="18" charset="0"/>
              <a:ea typeface="Times New Roman" panose="02020603050405020304" pitchFamily="18" charset="0"/>
            </a:endParaRPr>
          </a:p>
          <a:p>
            <a:pPr marL="800100" lvl="1" indent="-342900">
              <a:buFont typeface="Symbol" pitchFamily="2" charset="2"/>
              <a:buChar char=""/>
              <a:tabLst>
                <a:tab pos="1085850" algn="l"/>
              </a:tabLst>
            </a:pPr>
            <a:r>
              <a:rPr lang="en-US" sz="1400" dirty="0">
                <a:solidFill>
                  <a:srgbClr val="000000"/>
                </a:solidFill>
                <a:effectLst/>
                <a:latin typeface="Arial" panose="020B0604020202020204" pitchFamily="34" charset="0"/>
                <a:ea typeface="Times New Roman" panose="02020603050405020304" pitchFamily="18" charset="0"/>
              </a:rPr>
              <a:t>Assignment</a:t>
            </a:r>
            <a:endParaRPr lang="en-PH" sz="1400" dirty="0">
              <a:solidFill>
                <a:srgbClr val="000000"/>
              </a:solidFill>
              <a:effectLst/>
              <a:latin typeface="Times New Roman" panose="02020603050405020304" pitchFamily="18" charset="0"/>
              <a:ea typeface="Times New Roman" panose="02020603050405020304" pitchFamily="18" charset="0"/>
            </a:endParaRPr>
          </a:p>
          <a:p>
            <a:pPr marL="800100" lvl="1" indent="-342900">
              <a:buFont typeface="Symbol" pitchFamily="2" charset="2"/>
              <a:buChar char=""/>
              <a:tabLst>
                <a:tab pos="1085850" algn="l"/>
              </a:tabLst>
            </a:pPr>
            <a:r>
              <a:rPr lang="en-US" sz="1400" dirty="0">
                <a:solidFill>
                  <a:srgbClr val="000000"/>
                </a:solidFill>
                <a:effectLst/>
                <a:latin typeface="Arial" panose="020B0604020202020204" pitchFamily="34" charset="0"/>
                <a:ea typeface="Times New Roman" panose="02020603050405020304" pitchFamily="18" charset="0"/>
              </a:rPr>
              <a:t>Logical</a:t>
            </a:r>
            <a:endParaRPr lang="en-PH" sz="14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tabLst>
                <a:tab pos="1085850" algn="l"/>
              </a:tabLst>
            </a:pPr>
            <a:r>
              <a:rPr lang="en-US" sz="1800" dirty="0">
                <a:solidFill>
                  <a:srgbClr val="000000"/>
                </a:solidFill>
                <a:effectLst/>
                <a:latin typeface="Arial" panose="020B0604020202020204" pitchFamily="34" charset="0"/>
                <a:ea typeface="Times New Roman" panose="02020603050405020304" pitchFamily="18" charset="0"/>
              </a:rPr>
              <a:t>A statement is a unit of code that the Python interpreter can execute.</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tabLst>
                <a:tab pos="1085850" algn="l"/>
              </a:tabLst>
            </a:pPr>
            <a:r>
              <a:rPr lang="en-US" sz="1800" dirty="0">
                <a:solidFill>
                  <a:srgbClr val="000000"/>
                </a:solidFill>
                <a:effectLst/>
                <a:latin typeface="Arial" panose="020B0604020202020204" pitchFamily="34" charset="0"/>
                <a:ea typeface="Times New Roman" panose="02020603050405020304" pitchFamily="18" charset="0"/>
              </a:rPr>
              <a:t>An expression is a combination of variables, operators, values, and reserved keywords.</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tabLst>
                <a:tab pos="1085850" algn="l"/>
              </a:tabLst>
            </a:pPr>
            <a:r>
              <a:rPr lang="en-US" sz="1800" dirty="0">
                <a:solidFill>
                  <a:srgbClr val="000000"/>
                </a:solidFill>
                <a:effectLst/>
                <a:latin typeface="Arial" panose="020B0604020202020204" pitchFamily="34" charset="0"/>
                <a:ea typeface="Times New Roman" panose="02020603050405020304" pitchFamily="18" charset="0"/>
              </a:rPr>
              <a:t>The Hash (#) and Triple Quotes (''' ''') are used for commenting.</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tabLst>
                <a:tab pos="1085850" algn="l"/>
              </a:tabLst>
            </a:pPr>
            <a:r>
              <a:rPr lang="en-US" sz="1800" dirty="0">
                <a:solidFill>
                  <a:srgbClr val="000000"/>
                </a:solidFill>
                <a:effectLst/>
                <a:latin typeface="Arial" panose="020B0604020202020204" pitchFamily="34" charset="0"/>
                <a:ea typeface="Times New Roman" panose="02020603050405020304" pitchFamily="18" charset="0"/>
              </a:rPr>
              <a:t>Python provides no braces to indicate blocks of code for class and function definitions or flow control. Blocks of code are denoted by line indentation, which is rigidly enforced.</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Font typeface="Courier New" panose="02070309020205020404" pitchFamily="49" charset="0"/>
              <a:buChar char="o"/>
              <a:tabLst>
                <a:tab pos="1085850" algn="l"/>
              </a:tabLst>
            </a:pPr>
            <a:r>
              <a:rPr lang="en-US" sz="1800" dirty="0">
                <a:solidFill>
                  <a:srgbClr val="000000"/>
                </a:solidFill>
                <a:effectLst/>
                <a:latin typeface="Arial" panose="020B0604020202020204" pitchFamily="34" charset="0"/>
                <a:ea typeface="Times New Roman" panose="02020603050405020304" pitchFamily="18" charset="0"/>
              </a:rPr>
              <a:t>The print() and input() functions handle simple text output (to the screen) and input (from the keyboard).</a:t>
            </a:r>
          </a:p>
          <a:p>
            <a:pPr marL="342900" lvl="0" indent="-342900">
              <a:buFont typeface="Courier New" panose="02070309020205020404" pitchFamily="49" charset="0"/>
              <a:buChar char="o"/>
              <a:tabLst>
                <a:tab pos="1085850" algn="l"/>
              </a:tabLst>
            </a:pPr>
            <a:r>
              <a:rPr lang="en-PH" sz="1800" dirty="0">
                <a:solidFill>
                  <a:srgbClr val="000000"/>
                </a:solidFill>
                <a:effectLst/>
                <a:latin typeface="Times New Roman" panose="02020603050405020304" pitchFamily="18" charset="0"/>
                <a:ea typeface="Times New Roman" panose="02020603050405020304" pitchFamily="18" charset="0"/>
              </a:rPr>
              <a:t>Access individual characters in a string and apply basic string operations</a:t>
            </a:r>
          </a:p>
          <a:p>
            <a:pPr marL="342900" lvl="0" indent="-342900">
              <a:buFont typeface="Courier New" panose="02070309020205020404" pitchFamily="49" charset="0"/>
              <a:buChar char="o"/>
              <a:tabLst>
                <a:tab pos="1085850" algn="l"/>
              </a:tabLst>
            </a:pPr>
            <a:r>
              <a:rPr lang="en-PH" sz="1800" dirty="0">
                <a:solidFill>
                  <a:srgbClr val="000000"/>
                </a:solidFill>
                <a:effectLst/>
                <a:latin typeface="Times New Roman" panose="02020603050405020304" pitchFamily="18" charset="0"/>
                <a:ea typeface="Times New Roman" panose="02020603050405020304" pitchFamily="18" charset="0"/>
              </a:rPr>
              <a:t>Search and retrieve a substring from a string</a:t>
            </a:r>
          </a:p>
          <a:p>
            <a:pPr marL="342900" lvl="0" indent="-342900">
              <a:buFont typeface="Courier New" panose="02070309020205020404" pitchFamily="49" charset="0"/>
              <a:buChar char="o"/>
              <a:tabLst>
                <a:tab pos="1085850" algn="l"/>
              </a:tabLst>
            </a:pPr>
            <a:r>
              <a:rPr lang="en-PH" sz="1800" dirty="0">
                <a:solidFill>
                  <a:srgbClr val="000000"/>
                </a:solidFill>
                <a:effectLst/>
                <a:latin typeface="Times New Roman" panose="02020603050405020304" pitchFamily="18" charset="0"/>
                <a:ea typeface="Times New Roman" panose="02020603050405020304" pitchFamily="18" charset="0"/>
              </a:rPr>
              <a:t>Use string methods to manipulate strings</a:t>
            </a:r>
          </a:p>
          <a:p>
            <a:pPr marL="342900" lvl="0" indent="-342900">
              <a:buFont typeface="Courier New" panose="02070309020205020404" pitchFamily="49" charset="0"/>
              <a:buChar char="o"/>
              <a:tabLst>
                <a:tab pos="1085850" algn="l"/>
              </a:tabLst>
            </a:pPr>
            <a:endParaRPr lang="en-PH"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C587BF7C-87C9-69E1-ED0C-42A8B6E22F4E}"/>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5894F34-C868-06EF-BC3A-C0ABD4785DEB}"/>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864220-3766-42AE-52C7-2C6638009C56}"/>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36833A6C-495D-9AFF-55B8-2854A43A7898}"/>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4086955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ocument with text and a list&#10;&#10;AI-generated content may be incorrect.">
            <a:extLst>
              <a:ext uri="{FF2B5EF4-FFF2-40B4-BE49-F238E27FC236}">
                <a16:creationId xmlns:a16="http://schemas.microsoft.com/office/drawing/2014/main" id="{C8153F5C-859E-7763-7F23-03EF3B5F2B56}"/>
              </a:ext>
            </a:extLst>
          </p:cNvPr>
          <p:cNvPicPr>
            <a:picLocks noChangeAspect="1"/>
          </p:cNvPicPr>
          <p:nvPr/>
        </p:nvPicPr>
        <p:blipFill>
          <a:blip r:embed="rId2"/>
          <a:stretch>
            <a:fillRect/>
          </a:stretch>
        </p:blipFill>
        <p:spPr>
          <a:xfrm>
            <a:off x="0" y="0"/>
            <a:ext cx="12362060" cy="6858000"/>
          </a:xfrm>
          <a:prstGeom prst="rect">
            <a:avLst/>
          </a:prstGeom>
        </p:spPr>
      </p:pic>
    </p:spTree>
    <p:extLst>
      <p:ext uri="{BB962C8B-B14F-4D97-AF65-F5344CB8AC3E}">
        <p14:creationId xmlns:p14="http://schemas.microsoft.com/office/powerpoint/2010/main" val="313886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RUN </a:t>
            </a:r>
            <a:r>
              <a:rPr lang="en-US" dirty="0" err="1"/>
              <a:t>hello_world.py</a:t>
            </a:r>
            <a:endParaRPr lang="en-US" dirty="0"/>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543962" y="1493640"/>
            <a:ext cx="10515600" cy="4707392"/>
          </a:xfrm>
        </p:spPr>
        <p:txBody>
          <a:bodyPr>
            <a:normAutofit fontScale="92500" lnSpcReduction="20000"/>
          </a:bodyPr>
          <a:lstStyle/>
          <a:p>
            <a:pPr marL="0" indent="0" algn="ctr">
              <a:buNone/>
            </a:pP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Let’s take a closer look at what Python does when you run </a:t>
            </a:r>
            <a:r>
              <a:rPr lang="en-US" sz="1800" dirty="0" err="1">
                <a:solidFill>
                  <a:srgbClr val="000000"/>
                </a:solidFill>
                <a:effectLst/>
                <a:latin typeface="Arial" panose="020B0604020202020204" pitchFamily="34" charset="0"/>
                <a:ea typeface="Times New Roman" panose="02020603050405020304" pitchFamily="18" charset="0"/>
              </a:rPr>
              <a:t>hello_world.py</a:t>
            </a:r>
            <a:r>
              <a:rPr lang="en-US" sz="1800" dirty="0">
                <a:solidFill>
                  <a:srgbClr val="000000"/>
                </a:solidFill>
                <a:effectLst/>
                <a:latin typeface="Arial" panose="020B0604020202020204" pitchFamily="34" charset="0"/>
                <a:ea typeface="Times New Roman" panose="02020603050405020304" pitchFamily="18" charset="0"/>
              </a:rPr>
              <a:t>. As it turns out, Python does a fair amount of work, even when it runs a simple program:</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US" sz="1800" dirty="0">
                <a:solidFill>
                  <a:srgbClr val="000000"/>
                </a:solidFill>
                <a:effectLst/>
                <a:latin typeface="Arial" panose="020B0604020202020204" pitchFamily="34" charset="0"/>
                <a:ea typeface="Times New Roman" panose="02020603050405020304" pitchFamily="18" charset="0"/>
              </a:rPr>
              <a:t>		     _______________________________________________</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US" sz="1800" dirty="0">
                <a:solidFill>
                  <a:srgbClr val="000000"/>
                </a:solidFill>
                <a:latin typeface="Arial" panose="020B0604020202020204" pitchFamily="34" charset="0"/>
                <a:ea typeface="Times New Roman" panose="02020603050405020304" pitchFamily="18" charset="0"/>
              </a:rPr>
              <a:t>       </a:t>
            </a:r>
            <a:r>
              <a:rPr lang="en-US" sz="1800" dirty="0" err="1">
                <a:solidFill>
                  <a:srgbClr val="000000"/>
                </a:solidFill>
                <a:effectLst/>
                <a:latin typeface="Arial" panose="020B0604020202020204" pitchFamily="34" charset="0"/>
                <a:ea typeface="Times New Roman" panose="02020603050405020304" pitchFamily="18" charset="0"/>
              </a:rPr>
              <a:t>hello_world.py</a:t>
            </a:r>
            <a:r>
              <a:rPr lang="en-US" sz="1800" dirty="0">
                <a:solidFill>
                  <a:srgbClr val="000000"/>
                </a:solidFill>
                <a:effectLst/>
                <a:latin typeface="Arial" panose="020B0604020202020204" pitchFamily="34" charset="0"/>
                <a:ea typeface="Times New Roman" panose="02020603050405020304" pitchFamily="18" charset="0"/>
              </a:rPr>
              <a:t>     </a:t>
            </a:r>
            <a:r>
              <a:rPr lang="en-US" sz="1800" u="sng" dirty="0">
                <a:solidFill>
                  <a:srgbClr val="000000"/>
                </a:solidFill>
                <a:effectLst/>
                <a:latin typeface="Arial" panose="020B0604020202020204" pitchFamily="34" charset="0"/>
                <a:ea typeface="Times New Roman" panose="02020603050405020304" pitchFamily="18" charset="0"/>
              </a:rPr>
              <a:t>print(“Hello Python World!”)__________________________</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US" sz="1800" u="none" strike="noStrike" dirty="0">
                <a:solidFill>
                  <a:srgbClr val="000000"/>
                </a:solidFill>
                <a:effectLst/>
                <a:latin typeface="Arial" panose="020B0604020202020204" pitchFamily="34" charset="0"/>
                <a:ea typeface="Times New Roman" panose="02020603050405020304" pitchFamily="18" charset="0"/>
              </a:rPr>
              <a:t> </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US" sz="1800" dirty="0">
                <a:solidFill>
                  <a:srgbClr val="000000"/>
                </a:solidFill>
                <a:effectLst/>
                <a:latin typeface="Arial" panose="020B0604020202020204" pitchFamily="34" charset="0"/>
                <a:ea typeface="Times New Roman" panose="02020603050405020304" pitchFamily="18" charset="0"/>
              </a:rPr>
              <a:t>			When you run this code, you should see this output:</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US" sz="1800" dirty="0">
                <a:solidFill>
                  <a:srgbClr val="000000"/>
                </a:solidFill>
                <a:effectLst/>
                <a:latin typeface="Arial" panose="020B0604020202020204" pitchFamily="34" charset="0"/>
                <a:ea typeface="Times New Roman" panose="02020603050405020304" pitchFamily="18" charset="0"/>
              </a:rPr>
              <a:t>		     _______________________________________________</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r>
              <a:rPr lang="en-US" sz="1800" dirty="0">
                <a:solidFill>
                  <a:srgbClr val="000000"/>
                </a:solidFill>
                <a:effectLst/>
                <a:latin typeface="Arial" panose="020B0604020202020204" pitchFamily="34" charset="0"/>
                <a:ea typeface="Times New Roman" panose="02020603050405020304" pitchFamily="18" charset="0"/>
              </a:rPr>
              <a:t>		     </a:t>
            </a:r>
            <a:r>
              <a:rPr lang="en-US" sz="1800" u="sng" dirty="0">
                <a:solidFill>
                  <a:srgbClr val="000000"/>
                </a:solidFill>
                <a:effectLst/>
                <a:latin typeface="Arial" panose="020B0604020202020204" pitchFamily="34" charset="0"/>
                <a:ea typeface="Times New Roman" panose="02020603050405020304" pitchFamily="18" charset="0"/>
              </a:rPr>
              <a:t>Hello Python World!_______________________________</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When you run the file </a:t>
            </a:r>
            <a:r>
              <a:rPr lang="en-US" sz="1800" dirty="0" err="1">
                <a:solidFill>
                  <a:srgbClr val="000000"/>
                </a:solidFill>
                <a:effectLst/>
                <a:latin typeface="Arial" panose="020B0604020202020204" pitchFamily="34" charset="0"/>
                <a:ea typeface="Times New Roman" panose="02020603050405020304" pitchFamily="18" charset="0"/>
              </a:rPr>
              <a:t>hello_world.py</a:t>
            </a:r>
            <a:r>
              <a:rPr lang="en-US" sz="1800" dirty="0">
                <a:solidFill>
                  <a:srgbClr val="000000"/>
                </a:solidFill>
                <a:effectLst/>
                <a:latin typeface="Arial" panose="020B0604020202020204" pitchFamily="34" charset="0"/>
                <a:ea typeface="Times New Roman" panose="02020603050405020304" pitchFamily="18" charset="0"/>
              </a:rPr>
              <a:t>, the ending .</a:t>
            </a:r>
            <a:r>
              <a:rPr lang="en-US" sz="1800" dirty="0" err="1">
                <a:solidFill>
                  <a:srgbClr val="000000"/>
                </a:solidFill>
                <a:effectLst/>
                <a:latin typeface="Arial" panose="020B0604020202020204" pitchFamily="34" charset="0"/>
                <a:ea typeface="Times New Roman" panose="02020603050405020304" pitchFamily="18" charset="0"/>
              </a:rPr>
              <a:t>py</a:t>
            </a:r>
            <a:r>
              <a:rPr lang="en-US" sz="1800" dirty="0">
                <a:solidFill>
                  <a:srgbClr val="000000"/>
                </a:solidFill>
                <a:effectLst/>
                <a:latin typeface="Arial" panose="020B0604020202020204" pitchFamily="34" charset="0"/>
                <a:ea typeface="Times New Roman" panose="02020603050405020304" pitchFamily="18" charset="0"/>
              </a:rPr>
              <a:t> indicates that the file is a Python program. Your editor then runs the file through the Python interpreter, which reads through the program and determines what each word in the program means. For example, when the interpreter sees the word print followed by parentheses, it prints to the screen whatever is inside the parentheses.</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As you write your programs, your editor highlights different parts of your program in different ways. For example, it recognizes that print() is the name of a function and displays that word in one color. It recognizes that "Hello Python world!" is not Python code and displays that phrase in a different color. This feature is called syntax highlighting and is quite useful as you start to write your programs.</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29514" y="0"/>
            <a:ext cx="1762486" cy="1740133"/>
          </a:xfrm>
          <a:prstGeom prst="rect">
            <a:avLst/>
          </a:prstGeom>
        </p:spPr>
      </p:pic>
    </p:spTree>
    <p:extLst>
      <p:ext uri="{BB962C8B-B14F-4D97-AF65-F5344CB8AC3E}">
        <p14:creationId xmlns:p14="http://schemas.microsoft.com/office/powerpoint/2010/main" val="154098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VARIABLE</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478422" y="1502228"/>
            <a:ext cx="11327135" cy="5355771"/>
          </a:xfrm>
        </p:spPr>
        <p:txBody>
          <a:bodyPr>
            <a:normAutofit lnSpcReduction="10000"/>
          </a:bodyPr>
          <a:lstStyle/>
          <a:p>
            <a:pPr algn="just"/>
            <a:r>
              <a:rPr lang="en-US" sz="2000" dirty="0">
                <a:solidFill>
                  <a:schemeClr val="accent4">
                    <a:lumMod val="75000"/>
                  </a:schemeClr>
                </a:solidFill>
                <a:effectLst/>
                <a:latin typeface="Arial" panose="020B0604020202020204" pitchFamily="34" charset="0"/>
                <a:ea typeface="Times New Roman" panose="02020603050405020304" pitchFamily="18" charset="0"/>
              </a:rPr>
              <a:t>Variable </a:t>
            </a:r>
            <a:r>
              <a:rPr lang="en-US" sz="2000" dirty="0">
                <a:solidFill>
                  <a:srgbClr val="000000"/>
                </a:solidFill>
                <a:effectLst/>
                <a:latin typeface="Arial" panose="020B0604020202020204" pitchFamily="34" charset="0"/>
                <a:ea typeface="Times New Roman" panose="02020603050405020304" pitchFamily="18" charset="0"/>
              </a:rPr>
              <a:t>is a named </a:t>
            </a:r>
            <a:r>
              <a:rPr lang="en-US" sz="2000" dirty="0">
                <a:solidFill>
                  <a:schemeClr val="accent4">
                    <a:lumMod val="75000"/>
                  </a:schemeClr>
                </a:solidFill>
                <a:effectLst/>
                <a:latin typeface="Arial" panose="020B0604020202020204" pitchFamily="34" charset="0"/>
                <a:ea typeface="Times New Roman" panose="02020603050405020304" pitchFamily="18" charset="0"/>
              </a:rPr>
              <a:t>placeholder to hold any type of data </a:t>
            </a:r>
            <a:r>
              <a:rPr lang="en-US" sz="2000" dirty="0">
                <a:solidFill>
                  <a:srgbClr val="000000"/>
                </a:solidFill>
                <a:effectLst/>
                <a:latin typeface="Arial" panose="020B0604020202020204" pitchFamily="34" charset="0"/>
                <a:ea typeface="Times New Roman" panose="02020603050405020304" pitchFamily="18" charset="0"/>
              </a:rPr>
              <a:t>which the program can </a:t>
            </a:r>
            <a:r>
              <a:rPr lang="en-US" sz="2000" dirty="0">
                <a:solidFill>
                  <a:schemeClr val="accent4">
                    <a:lumMod val="75000"/>
                  </a:schemeClr>
                </a:solidFill>
                <a:effectLst/>
                <a:latin typeface="Arial" panose="020B0604020202020204" pitchFamily="34" charset="0"/>
                <a:ea typeface="Times New Roman" panose="02020603050405020304" pitchFamily="18" charset="0"/>
              </a:rPr>
              <a:t>use to assign and modify during execution</a:t>
            </a:r>
            <a:r>
              <a:rPr lang="en-US" sz="2000" dirty="0">
                <a:solidFill>
                  <a:srgbClr val="000000"/>
                </a:solidFill>
                <a:effectLst/>
                <a:latin typeface="Arial" panose="020B0604020202020204" pitchFamily="34" charset="0"/>
                <a:ea typeface="Times New Roman" panose="02020603050405020304" pitchFamily="18" charset="0"/>
              </a:rPr>
              <a:t>. </a:t>
            </a:r>
            <a:r>
              <a:rPr lang="en-US" sz="2000" dirty="0">
                <a:solidFill>
                  <a:schemeClr val="accent4">
                    <a:lumMod val="75000"/>
                  </a:schemeClr>
                </a:solidFill>
                <a:effectLst/>
                <a:latin typeface="Arial" panose="020B0604020202020204" pitchFamily="34" charset="0"/>
                <a:ea typeface="Times New Roman" panose="02020603050405020304" pitchFamily="18" charset="0"/>
              </a:rPr>
              <a:t>In Python</a:t>
            </a:r>
            <a:r>
              <a:rPr lang="en-US" sz="2000" dirty="0">
                <a:solidFill>
                  <a:srgbClr val="000000"/>
                </a:solidFill>
                <a:effectLst/>
                <a:latin typeface="Arial" panose="020B0604020202020204" pitchFamily="34" charset="0"/>
                <a:ea typeface="Times New Roman" panose="02020603050405020304" pitchFamily="18" charset="0"/>
              </a:rPr>
              <a:t>, there is no need to declare a variable explicitly by specifying whether the variable is an integer or a float, or any other type. </a:t>
            </a:r>
            <a:r>
              <a:rPr lang="en-US" sz="2000" dirty="0">
                <a:solidFill>
                  <a:schemeClr val="accent4">
                    <a:lumMod val="75000"/>
                  </a:schemeClr>
                </a:solidFill>
                <a:effectLst/>
                <a:latin typeface="Arial" panose="020B0604020202020204" pitchFamily="34" charset="0"/>
                <a:ea typeface="Times New Roman" panose="02020603050405020304" pitchFamily="18" charset="0"/>
              </a:rPr>
              <a:t>To define a new variable </a:t>
            </a:r>
            <a:r>
              <a:rPr lang="en-US" sz="2000" dirty="0">
                <a:solidFill>
                  <a:srgbClr val="000000"/>
                </a:solidFill>
                <a:effectLst/>
                <a:latin typeface="Arial" panose="020B0604020202020204" pitchFamily="34" charset="0"/>
                <a:ea typeface="Times New Roman" panose="02020603050405020304" pitchFamily="18" charset="0"/>
              </a:rPr>
              <a:t>in Python, we simply assign </a:t>
            </a:r>
            <a:r>
              <a:rPr lang="en-US" sz="2000" dirty="0">
                <a:solidFill>
                  <a:schemeClr val="accent4">
                    <a:lumMod val="75000"/>
                  </a:schemeClr>
                </a:solidFill>
                <a:effectLst/>
                <a:latin typeface="Arial" panose="020B0604020202020204" pitchFamily="34" charset="0"/>
                <a:ea typeface="Times New Roman" panose="02020603050405020304" pitchFamily="18" charset="0"/>
              </a:rPr>
              <a:t>a value to a name</a:t>
            </a:r>
            <a:r>
              <a:rPr lang="en-US" sz="2000" dirty="0">
                <a:solidFill>
                  <a:srgbClr val="000000"/>
                </a:solidFill>
                <a:effectLst/>
                <a:latin typeface="Arial" panose="020B0604020202020204" pitchFamily="34" charset="0"/>
                <a:ea typeface="Times New Roman" panose="02020603050405020304" pitchFamily="18" charset="0"/>
              </a:rPr>
              <a:t>. If a need for a variable arises you need to think of a variable name based on the rules mentioned in the following subsection and use it in the program. </a:t>
            </a:r>
            <a:endParaRPr lang="en-PH" sz="2000" dirty="0">
              <a:solidFill>
                <a:srgbClr val="000000"/>
              </a:solidFill>
              <a:effectLst/>
              <a:latin typeface="Times New Roman" panose="02020603050405020304" pitchFamily="18" charset="0"/>
              <a:ea typeface="Times New Roman" panose="02020603050405020304" pitchFamily="18" charset="0"/>
            </a:endParaRPr>
          </a:p>
          <a:p>
            <a:pPr algn="just"/>
            <a:r>
              <a:rPr lang="en-US" sz="2000" dirty="0">
                <a:solidFill>
                  <a:srgbClr val="000000"/>
                </a:solidFill>
                <a:effectLst/>
                <a:latin typeface="Arial" panose="020B0604020202020204" pitchFamily="34" charset="0"/>
                <a:ea typeface="Times New Roman" panose="02020603050405020304" pitchFamily="18" charset="0"/>
              </a:rPr>
              <a:t>Legal Variable Names</a:t>
            </a:r>
            <a:endParaRPr lang="en-PH" sz="2000" dirty="0">
              <a:solidFill>
                <a:srgbClr val="000000"/>
              </a:solidFill>
              <a:effectLst/>
              <a:latin typeface="Times New Roman" panose="02020603050405020304" pitchFamily="18" charset="0"/>
              <a:ea typeface="Times New Roman" panose="02020603050405020304" pitchFamily="18" charset="0"/>
            </a:endParaRPr>
          </a:p>
          <a:p>
            <a:pPr marL="800100" lvl="1" indent="-342900" algn="just">
              <a:buFont typeface="Symbol" pitchFamily="2" charset="2"/>
              <a:buChar char=""/>
            </a:pPr>
            <a:r>
              <a:rPr lang="en-US" sz="1600" dirty="0">
                <a:solidFill>
                  <a:schemeClr val="accent4">
                    <a:lumMod val="75000"/>
                  </a:schemeClr>
                </a:solidFill>
                <a:effectLst/>
                <a:latin typeface="Arial" panose="020B0604020202020204" pitchFamily="34" charset="0"/>
                <a:ea typeface="Times New Roman" panose="02020603050405020304" pitchFamily="18" charset="0"/>
              </a:rPr>
              <a:t>Variable names </a:t>
            </a:r>
            <a:r>
              <a:rPr lang="en-US" sz="1600" dirty="0">
                <a:solidFill>
                  <a:srgbClr val="000000"/>
                </a:solidFill>
                <a:effectLst/>
                <a:latin typeface="Arial" panose="020B0604020202020204" pitchFamily="34" charset="0"/>
                <a:ea typeface="Times New Roman" panose="02020603050405020304" pitchFamily="18" charset="0"/>
              </a:rPr>
              <a:t>can consist of </a:t>
            </a:r>
            <a:r>
              <a:rPr lang="en-US" sz="1600" dirty="0">
                <a:solidFill>
                  <a:schemeClr val="accent4">
                    <a:lumMod val="75000"/>
                  </a:schemeClr>
                </a:solidFill>
                <a:effectLst/>
                <a:latin typeface="Arial" panose="020B0604020202020204" pitchFamily="34" charset="0"/>
                <a:ea typeface="Times New Roman" panose="02020603050405020304" pitchFamily="18" charset="0"/>
              </a:rPr>
              <a:t>any number of letters, underscores, and digits.</a:t>
            </a:r>
            <a:endParaRPr lang="en-PH" sz="1600" dirty="0">
              <a:solidFill>
                <a:schemeClr val="accent4">
                  <a:lumMod val="75000"/>
                </a:schemeClr>
              </a:solidFill>
              <a:effectLst/>
              <a:latin typeface="Times New Roman" panose="02020603050405020304" pitchFamily="18" charset="0"/>
              <a:ea typeface="Times New Roman" panose="02020603050405020304" pitchFamily="18" charset="0"/>
            </a:endParaRPr>
          </a:p>
          <a:p>
            <a:pPr marL="800100" lvl="1" indent="-342900" algn="just">
              <a:buFont typeface="Symbol" pitchFamily="2" charset="2"/>
              <a:buChar char=""/>
            </a:pPr>
            <a:r>
              <a:rPr lang="en-US" sz="1600" dirty="0">
                <a:solidFill>
                  <a:srgbClr val="000000"/>
                </a:solidFill>
                <a:effectLst/>
                <a:latin typeface="Arial" panose="020B0604020202020204" pitchFamily="34" charset="0"/>
                <a:ea typeface="Times New Roman" panose="02020603050405020304" pitchFamily="18" charset="0"/>
              </a:rPr>
              <a:t>A</a:t>
            </a:r>
            <a:r>
              <a:rPr lang="en-US" sz="1600" dirty="0">
                <a:solidFill>
                  <a:schemeClr val="accent4">
                    <a:lumMod val="75000"/>
                  </a:schemeClr>
                </a:solidFill>
                <a:effectLst/>
                <a:latin typeface="Arial" panose="020B0604020202020204" pitchFamily="34" charset="0"/>
                <a:ea typeface="Times New Roman" panose="02020603050405020304" pitchFamily="18" charset="0"/>
              </a:rPr>
              <a:t> variable </a:t>
            </a:r>
            <a:r>
              <a:rPr lang="en-US" sz="1600" dirty="0">
                <a:solidFill>
                  <a:srgbClr val="000000"/>
                </a:solidFill>
                <a:effectLst/>
                <a:latin typeface="Arial" panose="020B0604020202020204" pitchFamily="34" charset="0"/>
                <a:ea typeface="Times New Roman" panose="02020603050405020304" pitchFamily="18" charset="0"/>
              </a:rPr>
              <a:t>should </a:t>
            </a:r>
            <a:r>
              <a:rPr lang="en-US" sz="1600" dirty="0">
                <a:solidFill>
                  <a:schemeClr val="accent4">
                    <a:lumMod val="75000"/>
                  </a:schemeClr>
                </a:solidFill>
                <a:effectLst/>
                <a:latin typeface="Arial" panose="020B0604020202020204" pitchFamily="34" charset="0"/>
                <a:ea typeface="Times New Roman" panose="02020603050405020304" pitchFamily="18" charset="0"/>
              </a:rPr>
              <a:t>not start with a number.</a:t>
            </a:r>
            <a:endParaRPr lang="en-PH" sz="1600" dirty="0">
              <a:solidFill>
                <a:schemeClr val="accent4">
                  <a:lumMod val="75000"/>
                </a:schemeClr>
              </a:solidFill>
              <a:effectLst/>
              <a:latin typeface="Times New Roman" panose="02020603050405020304" pitchFamily="18" charset="0"/>
              <a:ea typeface="Times New Roman" panose="02020603050405020304" pitchFamily="18" charset="0"/>
            </a:endParaRPr>
          </a:p>
          <a:p>
            <a:pPr marL="800100" lvl="1" indent="-342900" algn="just">
              <a:buFont typeface="Symbol" pitchFamily="2" charset="2"/>
              <a:buChar char=""/>
            </a:pPr>
            <a:r>
              <a:rPr lang="en-US" sz="1600" dirty="0">
                <a:solidFill>
                  <a:schemeClr val="accent4">
                    <a:lumMod val="75000"/>
                  </a:schemeClr>
                </a:solidFill>
                <a:effectLst/>
                <a:latin typeface="Arial" panose="020B0604020202020204" pitchFamily="34" charset="0"/>
                <a:ea typeface="Times New Roman" panose="02020603050405020304" pitchFamily="18" charset="0"/>
              </a:rPr>
              <a:t>Python Keywords </a:t>
            </a:r>
            <a:r>
              <a:rPr lang="en-US" sz="1600" dirty="0">
                <a:solidFill>
                  <a:srgbClr val="000000"/>
                </a:solidFill>
                <a:effectLst/>
                <a:latin typeface="Arial" panose="020B0604020202020204" pitchFamily="34" charset="0"/>
                <a:ea typeface="Times New Roman" panose="02020603050405020304" pitchFamily="18" charset="0"/>
              </a:rPr>
              <a:t>are </a:t>
            </a:r>
            <a:r>
              <a:rPr lang="en-US" sz="1600" dirty="0">
                <a:solidFill>
                  <a:schemeClr val="accent4">
                    <a:lumMod val="75000"/>
                  </a:schemeClr>
                </a:solidFill>
                <a:effectLst/>
                <a:latin typeface="Arial" panose="020B0604020202020204" pitchFamily="34" charset="0"/>
                <a:ea typeface="Times New Roman" panose="02020603050405020304" pitchFamily="18" charset="0"/>
              </a:rPr>
              <a:t>not allowed as variable names.</a:t>
            </a:r>
            <a:endParaRPr lang="en-PH" sz="1600" dirty="0">
              <a:solidFill>
                <a:schemeClr val="accent4">
                  <a:lumMod val="75000"/>
                </a:schemeClr>
              </a:solidFill>
              <a:effectLst/>
              <a:latin typeface="Times New Roman" panose="02020603050405020304" pitchFamily="18" charset="0"/>
              <a:ea typeface="Times New Roman" panose="02020603050405020304" pitchFamily="18" charset="0"/>
            </a:endParaRPr>
          </a:p>
          <a:p>
            <a:pPr marL="800100" lvl="1" indent="-342900" algn="just">
              <a:buFont typeface="Symbol" pitchFamily="2" charset="2"/>
              <a:buChar char=""/>
            </a:pPr>
            <a:r>
              <a:rPr lang="en-US" sz="1600" dirty="0">
                <a:solidFill>
                  <a:srgbClr val="000000"/>
                </a:solidFill>
                <a:effectLst/>
                <a:latin typeface="Arial" panose="020B0604020202020204" pitchFamily="34" charset="0"/>
                <a:ea typeface="Times New Roman" panose="02020603050405020304" pitchFamily="18" charset="0"/>
              </a:rPr>
              <a:t>Variable names are case-sensitive. For example, computer and Computer are different variables.</a:t>
            </a:r>
            <a:endParaRPr lang="en-PH" sz="2000" dirty="0">
              <a:solidFill>
                <a:srgbClr val="000000"/>
              </a:solidFill>
              <a:effectLst/>
              <a:latin typeface="Times New Roman" panose="02020603050405020304" pitchFamily="18" charset="0"/>
              <a:ea typeface="Times New Roman" panose="02020603050405020304" pitchFamily="18" charset="0"/>
            </a:endParaRPr>
          </a:p>
          <a:p>
            <a:pPr algn="just"/>
            <a:r>
              <a:rPr lang="en-US" sz="2000" dirty="0">
                <a:solidFill>
                  <a:srgbClr val="000000"/>
                </a:solidFill>
                <a:effectLst/>
                <a:latin typeface="Arial" panose="020B0604020202020204" pitchFamily="34" charset="0"/>
                <a:ea typeface="Times New Roman" panose="02020603050405020304" pitchFamily="18" charset="0"/>
              </a:rPr>
              <a:t>Also, follow these guidelines while naming a variable, as having a consistent naming convention helps in avoiding confusion and can reduce programming errors.</a:t>
            </a:r>
            <a:endParaRPr lang="en-PH" sz="2000" dirty="0">
              <a:solidFill>
                <a:srgbClr val="000000"/>
              </a:solidFill>
              <a:effectLst/>
              <a:latin typeface="Times New Roman" panose="02020603050405020304" pitchFamily="18" charset="0"/>
              <a:ea typeface="Times New Roman" panose="02020603050405020304" pitchFamily="18" charset="0"/>
            </a:endParaRPr>
          </a:p>
          <a:p>
            <a:pPr marL="800100" lvl="1" indent="-342900" algn="just">
              <a:buFont typeface="Symbol" pitchFamily="2" charset="2"/>
              <a:buChar char=""/>
            </a:pPr>
            <a:r>
              <a:rPr lang="en-US" sz="1600" dirty="0">
                <a:solidFill>
                  <a:schemeClr val="accent4">
                    <a:lumMod val="75000"/>
                  </a:schemeClr>
                </a:solidFill>
                <a:effectLst/>
                <a:latin typeface="Arial" panose="020B0604020202020204" pitchFamily="34" charset="0"/>
                <a:ea typeface="Times New Roman" panose="02020603050405020304" pitchFamily="18" charset="0"/>
              </a:rPr>
              <a:t>Python variables </a:t>
            </a:r>
            <a:r>
              <a:rPr lang="en-US" sz="1600" dirty="0">
                <a:solidFill>
                  <a:srgbClr val="000000"/>
                </a:solidFill>
                <a:effectLst/>
                <a:latin typeface="Arial" panose="020B0604020202020204" pitchFamily="34" charset="0"/>
                <a:ea typeface="Times New Roman" panose="02020603050405020304" pitchFamily="18" charset="0"/>
              </a:rPr>
              <a:t>use lowercase letters with words separated by underscores as necessary to improve readability, like this </a:t>
            </a:r>
            <a:r>
              <a:rPr lang="en-US" sz="1600" i="1" dirty="0" err="1">
                <a:solidFill>
                  <a:srgbClr val="000000"/>
                </a:solidFill>
                <a:effectLst/>
                <a:latin typeface="Arial" panose="020B0604020202020204" pitchFamily="34" charset="0"/>
                <a:ea typeface="Times New Roman" panose="02020603050405020304" pitchFamily="18" charset="0"/>
              </a:rPr>
              <a:t>whats_up</a:t>
            </a:r>
            <a:r>
              <a:rPr lang="en-US" sz="1600" i="1" dirty="0">
                <a:solidFill>
                  <a:srgbClr val="000000"/>
                </a:solidFill>
                <a:effectLst/>
                <a:latin typeface="Arial" panose="020B0604020202020204" pitchFamily="34" charset="0"/>
                <a:ea typeface="Times New Roman" panose="02020603050405020304" pitchFamily="18" charset="0"/>
              </a:rPr>
              <a:t>, </a:t>
            </a:r>
            <a:r>
              <a:rPr lang="en-US" sz="1600" i="1" dirty="0" err="1">
                <a:solidFill>
                  <a:srgbClr val="000000"/>
                </a:solidFill>
                <a:effectLst/>
                <a:latin typeface="Arial" panose="020B0604020202020204" pitchFamily="34" charset="0"/>
                <a:ea typeface="Times New Roman" panose="02020603050405020304" pitchFamily="18" charset="0"/>
              </a:rPr>
              <a:t>how_are_you</a:t>
            </a:r>
            <a:r>
              <a:rPr lang="en-US" sz="1600" dirty="0">
                <a:solidFill>
                  <a:srgbClr val="000000"/>
                </a:solidFill>
                <a:effectLst/>
                <a:latin typeface="Arial" panose="020B0604020202020204" pitchFamily="34" charset="0"/>
                <a:ea typeface="Times New Roman" panose="02020603050405020304" pitchFamily="18" charset="0"/>
              </a:rPr>
              <a:t>. Although this is not strictly enforced, it is considered a best practice to adhere to this convention. </a:t>
            </a:r>
            <a:endParaRPr lang="en-PH" sz="1600" dirty="0">
              <a:solidFill>
                <a:srgbClr val="000000"/>
              </a:solidFill>
              <a:effectLst/>
              <a:latin typeface="Times New Roman" panose="02020603050405020304" pitchFamily="18" charset="0"/>
              <a:ea typeface="Times New Roman" panose="02020603050405020304" pitchFamily="18" charset="0"/>
            </a:endParaRPr>
          </a:p>
          <a:p>
            <a:pPr marL="800100" lvl="1" indent="-342900" algn="just">
              <a:buFont typeface="Symbol" pitchFamily="2" charset="2"/>
              <a:buChar char=""/>
            </a:pPr>
            <a:r>
              <a:rPr lang="en-US" sz="1600" dirty="0">
                <a:solidFill>
                  <a:srgbClr val="000000"/>
                </a:solidFill>
                <a:effectLst/>
                <a:latin typeface="Arial" panose="020B0604020202020204" pitchFamily="34" charset="0"/>
                <a:ea typeface="Times New Roman" panose="02020603050405020304" pitchFamily="18" charset="0"/>
              </a:rPr>
              <a:t>Avoid naming a variable where the first character is an underscore. While this is legal in Python, it can limit the interoperability of your code with applications built by using other programming languages.</a:t>
            </a:r>
            <a:endParaRPr lang="en-PH" sz="1600" dirty="0">
              <a:solidFill>
                <a:srgbClr val="000000"/>
              </a:solidFill>
              <a:effectLst/>
              <a:latin typeface="Times New Roman" panose="02020603050405020304" pitchFamily="18" charset="0"/>
              <a:ea typeface="Times New Roman" panose="02020603050405020304" pitchFamily="18" charset="0"/>
            </a:endParaRPr>
          </a:p>
          <a:p>
            <a:pPr marL="800100" lvl="1" indent="-342900" algn="just">
              <a:buFont typeface="Symbol" pitchFamily="2" charset="2"/>
              <a:buChar char=""/>
            </a:pPr>
            <a:r>
              <a:rPr lang="en-US" sz="1600" dirty="0">
                <a:solidFill>
                  <a:srgbClr val="000000"/>
                </a:solidFill>
                <a:effectLst/>
                <a:latin typeface="Arial" panose="020B0604020202020204" pitchFamily="34" charset="0"/>
                <a:ea typeface="Times New Roman" panose="02020603050405020304" pitchFamily="18" charset="0"/>
              </a:rPr>
              <a:t>Ensure variable names are descriptive and clear enough. This allows other programmers to have an idea about what the variable is representing.</a:t>
            </a:r>
            <a:endParaRPr lang="en-PH" sz="16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39899" y="-458"/>
            <a:ext cx="1762486" cy="1740133"/>
          </a:xfrm>
          <a:prstGeom prst="rect">
            <a:avLst/>
          </a:prstGeom>
        </p:spPr>
      </p:pic>
    </p:spTree>
    <p:extLst>
      <p:ext uri="{BB962C8B-B14F-4D97-AF65-F5344CB8AC3E}">
        <p14:creationId xmlns:p14="http://schemas.microsoft.com/office/powerpoint/2010/main" val="327059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Assigning Values to Variables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a:xfrm>
            <a:off x="838200" y="1690688"/>
            <a:ext cx="10515600" cy="4938712"/>
          </a:xfrm>
        </p:spPr>
        <p:txBody>
          <a:bodyPr>
            <a:normAutofit/>
          </a:bodyPr>
          <a:lstStyle/>
          <a:p>
            <a:pPr algn="just"/>
            <a:r>
              <a:rPr lang="en-US" sz="1800" dirty="0">
                <a:solidFill>
                  <a:srgbClr val="000000"/>
                </a:solidFill>
                <a:effectLst/>
                <a:latin typeface="Arial" panose="020B0604020202020204" pitchFamily="34" charset="0"/>
                <a:ea typeface="Times New Roman" panose="02020603050405020304" pitchFamily="18" charset="0"/>
              </a:rPr>
              <a:t>The general format for assigning values to variables is as follows:</a:t>
            </a:r>
            <a:endParaRPr lang="en-PH" sz="1800" dirty="0">
              <a:solidFill>
                <a:srgbClr val="000000"/>
              </a:solidFill>
              <a:effectLst/>
              <a:latin typeface="Times New Roman" panose="02020603050405020304" pitchFamily="18" charset="0"/>
              <a:ea typeface="Times New Roman" panose="02020603050405020304" pitchFamily="18" charset="0"/>
            </a:endParaRPr>
          </a:p>
          <a:p>
            <a:pPr indent="457200" algn="just"/>
            <a:r>
              <a:rPr lang="en-US" sz="1800" i="1" dirty="0" err="1">
                <a:solidFill>
                  <a:srgbClr val="000000"/>
                </a:solidFill>
                <a:effectLst/>
                <a:latin typeface="Arial" panose="020B0604020202020204" pitchFamily="34" charset="0"/>
                <a:ea typeface="Times New Roman" panose="02020603050405020304" pitchFamily="18" charset="0"/>
              </a:rPr>
              <a:t>variable_name</a:t>
            </a:r>
            <a:r>
              <a:rPr lang="en-US" sz="1800" i="1" dirty="0">
                <a:solidFill>
                  <a:srgbClr val="000000"/>
                </a:solidFill>
                <a:effectLst/>
                <a:latin typeface="Arial" panose="020B0604020202020204" pitchFamily="34" charset="0"/>
                <a:ea typeface="Times New Roman" panose="02020603050405020304" pitchFamily="18" charset="0"/>
              </a:rPr>
              <a:t> = expression</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Arial" panose="020B0604020202020204" pitchFamily="34" charset="0"/>
                <a:ea typeface="Times New Roman" panose="02020603050405020304" pitchFamily="18" charset="0"/>
              </a:rPr>
              <a:t>The equal sign (=) also known as the simple assignment operator is used to assign values to variables. In the general format, the operand to the left of the = operator is the name of the variable and the operand to the right of the = operator is the expression that can be a value or any code snippet that results in a value. That value is stored in the variable on the execution of the assignment statement. An assignment operator should not be confused with the = used in algebra to denote equality. For example, enter the code shown below in interactive mode and observe the results.</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Arial" panose="020B0604020202020204" pitchFamily="34" charset="0"/>
                <a:ea typeface="Times New Roman" panose="02020603050405020304" pitchFamily="18" charset="0"/>
              </a:rPr>
              <a:t>&gt;&gt;&gt; </a:t>
            </a:r>
            <a:r>
              <a:rPr lang="en-US" sz="1800" dirty="0">
                <a:solidFill>
                  <a:schemeClr val="accent4">
                    <a:lumMod val="75000"/>
                  </a:schemeClr>
                </a:solidFill>
                <a:effectLst/>
                <a:latin typeface="Arial" panose="020B0604020202020204" pitchFamily="34" charset="0"/>
                <a:ea typeface="Times New Roman" panose="02020603050405020304" pitchFamily="18" charset="0"/>
              </a:rPr>
              <a:t>number =100</a:t>
            </a:r>
            <a:endParaRPr lang="en-PH" sz="1800" dirty="0">
              <a:solidFill>
                <a:schemeClr val="accent4">
                  <a:lumMod val="75000"/>
                </a:schemeClr>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Arial" panose="020B0604020202020204" pitchFamily="34" charset="0"/>
                <a:ea typeface="Times New Roman" panose="02020603050405020304" pitchFamily="18" charset="0"/>
              </a:rPr>
              <a:t>&gt;&gt;&gt; </a:t>
            </a:r>
            <a:r>
              <a:rPr lang="en-US" sz="1800" dirty="0">
                <a:solidFill>
                  <a:schemeClr val="accent3">
                    <a:lumMod val="60000"/>
                    <a:lumOff val="40000"/>
                  </a:schemeClr>
                </a:solidFill>
                <a:effectLst/>
                <a:latin typeface="Arial" panose="020B0604020202020204" pitchFamily="34" charset="0"/>
                <a:ea typeface="Times New Roman" panose="02020603050405020304" pitchFamily="18" charset="0"/>
              </a:rPr>
              <a:t>miles =1000.0</a:t>
            </a:r>
            <a:endParaRPr lang="en-PH" sz="1800" dirty="0">
              <a:solidFill>
                <a:schemeClr val="accent3">
                  <a:lumMod val="60000"/>
                  <a:lumOff val="40000"/>
                </a:schemeClr>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1800" dirty="0">
                <a:solidFill>
                  <a:srgbClr val="000000"/>
                </a:solidFill>
                <a:effectLst/>
                <a:latin typeface="Arial" panose="020B0604020202020204" pitchFamily="34" charset="0"/>
                <a:ea typeface="Times New Roman" panose="02020603050405020304" pitchFamily="18" charset="0"/>
              </a:rPr>
              <a:t>&gt;&gt;&gt; </a:t>
            </a:r>
            <a:r>
              <a:rPr lang="en-US" sz="1800" dirty="0">
                <a:solidFill>
                  <a:schemeClr val="accent2">
                    <a:lumMod val="60000"/>
                    <a:lumOff val="40000"/>
                  </a:schemeClr>
                </a:solidFill>
                <a:effectLst/>
                <a:latin typeface="Arial" panose="020B0604020202020204" pitchFamily="34" charset="0"/>
                <a:ea typeface="Times New Roman" panose="02020603050405020304" pitchFamily="18" charset="0"/>
              </a:rPr>
              <a:t>name ="Python</a:t>
            </a:r>
            <a:r>
              <a:rPr lang="en-US" sz="1800" dirty="0">
                <a:solidFill>
                  <a:srgbClr val="000000"/>
                </a:solidFill>
                <a:effectLst/>
                <a:latin typeface="Arial" panose="020B0604020202020204" pitchFamily="34" charset="0"/>
                <a:ea typeface="Times New Roman" panose="02020603050405020304" pitchFamily="18" charset="0"/>
              </a:rPr>
              <a:t>"</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PH" sz="1800" dirty="0">
                <a:solidFill>
                  <a:srgbClr val="000000"/>
                </a:solidFill>
                <a:effectLst/>
                <a:latin typeface="Arial" panose="020B0604020202020204" pitchFamily="34" charset="0"/>
                <a:ea typeface="Times New Roman" panose="02020603050405020304" pitchFamily="18" charset="0"/>
              </a:rPr>
              <a:t>In </a:t>
            </a:r>
            <a:r>
              <a:rPr lang="en-PH" sz="1800" dirty="0">
                <a:solidFill>
                  <a:schemeClr val="accent4">
                    <a:lumMod val="75000"/>
                  </a:schemeClr>
                </a:solidFill>
                <a:effectLst/>
                <a:latin typeface="Segoe UI Symbol" panose="020B0502040204020203" pitchFamily="34" charset="0"/>
                <a:ea typeface="Times New Roman" panose="02020603050405020304" pitchFamily="18" charset="0"/>
                <a:cs typeface="Segoe UI Symbol" panose="020B0502040204020203" pitchFamily="34" charset="0"/>
              </a:rPr>
              <a:t>➀</a:t>
            </a:r>
            <a:r>
              <a:rPr lang="en-PH" sz="1800" dirty="0">
                <a:solidFill>
                  <a:schemeClr val="accent4">
                    <a:lumMod val="75000"/>
                  </a:schemeClr>
                </a:solidFill>
                <a:effectLst/>
                <a:latin typeface="Arial" panose="020B0604020202020204" pitchFamily="34" charset="0"/>
                <a:ea typeface="Times New Roman" panose="02020603050405020304" pitchFamily="18" charset="0"/>
              </a:rPr>
              <a:t> integer type value is assigned to a variable </a:t>
            </a:r>
            <a:r>
              <a:rPr lang="en-PH" sz="1800" i="1" dirty="0">
                <a:solidFill>
                  <a:schemeClr val="accent4">
                    <a:lumMod val="75000"/>
                  </a:schemeClr>
                </a:solidFill>
                <a:effectLst/>
                <a:latin typeface="Arial" panose="020B0604020202020204" pitchFamily="34" charset="0"/>
                <a:ea typeface="Times New Roman" panose="02020603050405020304" pitchFamily="18" charset="0"/>
              </a:rPr>
              <a:t>number</a:t>
            </a:r>
            <a:r>
              <a:rPr lang="en-PH" sz="1800" dirty="0">
                <a:solidFill>
                  <a:srgbClr val="000000"/>
                </a:solidFill>
                <a:effectLst/>
                <a:latin typeface="Arial" panose="020B0604020202020204" pitchFamily="34" charset="0"/>
                <a:ea typeface="Times New Roman" panose="02020603050405020304" pitchFamily="18" charset="0"/>
              </a:rPr>
              <a:t>, in </a:t>
            </a:r>
            <a:r>
              <a:rPr lang="en-PH" sz="18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➁</a:t>
            </a:r>
            <a:r>
              <a:rPr lang="en-PH" sz="1800" dirty="0">
                <a:solidFill>
                  <a:srgbClr val="000000"/>
                </a:solidFill>
                <a:effectLst/>
                <a:latin typeface="Arial" panose="020B0604020202020204" pitchFamily="34" charset="0"/>
                <a:ea typeface="Times New Roman" panose="02020603050405020304" pitchFamily="18" charset="0"/>
              </a:rPr>
              <a:t> </a:t>
            </a:r>
            <a:r>
              <a:rPr lang="en-PH" sz="1800" dirty="0">
                <a:solidFill>
                  <a:schemeClr val="accent3">
                    <a:lumMod val="60000"/>
                    <a:lumOff val="40000"/>
                  </a:schemeClr>
                </a:solidFill>
                <a:effectLst/>
                <a:latin typeface="Arial" panose="020B0604020202020204" pitchFamily="34" charset="0"/>
                <a:ea typeface="Times New Roman" panose="02020603050405020304" pitchFamily="18" charset="0"/>
              </a:rPr>
              <a:t>float type value has been assigned to variable </a:t>
            </a:r>
            <a:r>
              <a:rPr lang="en-PH" sz="1800" i="1" dirty="0">
                <a:solidFill>
                  <a:schemeClr val="accent3">
                    <a:lumMod val="60000"/>
                    <a:lumOff val="40000"/>
                  </a:schemeClr>
                </a:solidFill>
                <a:effectLst/>
                <a:latin typeface="Arial" panose="020B0604020202020204" pitchFamily="34" charset="0"/>
                <a:ea typeface="Times New Roman" panose="02020603050405020304" pitchFamily="18" charset="0"/>
              </a:rPr>
              <a:t>miles</a:t>
            </a:r>
            <a:r>
              <a:rPr lang="en-PH" sz="1800" i="1" dirty="0">
                <a:solidFill>
                  <a:srgbClr val="000000"/>
                </a:solidFill>
                <a:effectLst/>
                <a:latin typeface="Arial" panose="020B0604020202020204" pitchFamily="34" charset="0"/>
                <a:ea typeface="Times New Roman" panose="02020603050405020304" pitchFamily="18" charset="0"/>
              </a:rPr>
              <a:t> </a:t>
            </a:r>
            <a:r>
              <a:rPr lang="en-PH" sz="1800" dirty="0">
                <a:solidFill>
                  <a:srgbClr val="000000"/>
                </a:solidFill>
                <a:effectLst/>
                <a:latin typeface="Arial" panose="020B0604020202020204" pitchFamily="34" charset="0"/>
                <a:ea typeface="Times New Roman" panose="02020603050405020304" pitchFamily="18" charset="0"/>
              </a:rPr>
              <a:t>and in </a:t>
            </a:r>
            <a:r>
              <a:rPr lang="en-PH" sz="18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➂</a:t>
            </a:r>
            <a:r>
              <a:rPr lang="en-PH" sz="1800" dirty="0">
                <a:solidFill>
                  <a:srgbClr val="000000"/>
                </a:solidFill>
                <a:effectLst/>
                <a:latin typeface="Arial" panose="020B0604020202020204" pitchFamily="34" charset="0"/>
                <a:ea typeface="Times New Roman" panose="02020603050405020304" pitchFamily="18" charset="0"/>
              </a:rPr>
              <a:t> </a:t>
            </a:r>
            <a:r>
              <a:rPr lang="en-PH" sz="1800" dirty="0">
                <a:solidFill>
                  <a:schemeClr val="accent4">
                    <a:lumMod val="75000"/>
                  </a:schemeClr>
                </a:solidFill>
                <a:effectLst/>
                <a:latin typeface="Arial" panose="020B0604020202020204" pitchFamily="34" charset="0"/>
                <a:ea typeface="Times New Roman" panose="02020603050405020304" pitchFamily="18" charset="0"/>
              </a:rPr>
              <a:t>string type value is assigned to a variable </a:t>
            </a:r>
            <a:r>
              <a:rPr lang="en-PH" sz="1800" i="1" dirty="0">
                <a:solidFill>
                  <a:schemeClr val="accent4">
                    <a:lumMod val="75000"/>
                  </a:schemeClr>
                </a:solidFill>
                <a:effectLst/>
                <a:latin typeface="Arial" panose="020B0604020202020204" pitchFamily="34" charset="0"/>
                <a:ea typeface="Times New Roman" panose="02020603050405020304" pitchFamily="18" charset="0"/>
              </a:rPr>
              <a:t>name</a:t>
            </a:r>
            <a:r>
              <a:rPr lang="en-PH" sz="1800" dirty="0">
                <a:solidFill>
                  <a:srgbClr val="000000"/>
                </a:solidFill>
                <a:effectLst/>
                <a:latin typeface="Arial" panose="020B0604020202020204" pitchFamily="34" charset="0"/>
                <a:ea typeface="Times New Roman" panose="02020603050405020304" pitchFamily="18" charset="0"/>
              </a:rPr>
              <a:t>. </a:t>
            </a:r>
            <a:endParaRPr lang="en-PH"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81272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Assigning Values to Variables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p:txBody>
          <a:bodyPr>
            <a:normAutofit/>
          </a:bodyPr>
          <a:lstStyle/>
          <a:p>
            <a:pPr algn="just"/>
            <a:r>
              <a:rPr lang="en-US" sz="2000" dirty="0">
                <a:solidFill>
                  <a:srgbClr val="000000"/>
                </a:solidFill>
                <a:effectLst/>
                <a:latin typeface="Arial" panose="020B0604020202020204" pitchFamily="34" charset="0"/>
                <a:ea typeface="Times New Roman" panose="02020603050405020304" pitchFamily="18" charset="0"/>
              </a:rPr>
              <a:t>In Python, not only the value of a variable may change during program execution but also the type of data that is assigned. You can assign an integer value to a variable, use it as an integer for a while and then assign a string to the variable. A new assignment overrides any previous assignments. For example, </a:t>
            </a:r>
          </a:p>
          <a:p>
            <a:pPr marL="0" indent="0" algn="just">
              <a:buNone/>
            </a:pPr>
            <a:endParaRPr lang="en-PH" sz="20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000" dirty="0">
                <a:solidFill>
                  <a:srgbClr val="000000"/>
                </a:solidFill>
                <a:effectLst/>
                <a:latin typeface="Arial" panose="020B0604020202020204" pitchFamily="34" charset="0"/>
                <a:ea typeface="Times New Roman" panose="02020603050405020304" pitchFamily="18" charset="0"/>
              </a:rPr>
              <a:t>&gt;&gt;&gt; </a:t>
            </a:r>
            <a:r>
              <a:rPr lang="en-US" sz="2000" dirty="0">
                <a:solidFill>
                  <a:schemeClr val="accent4">
                    <a:lumMod val="75000"/>
                  </a:schemeClr>
                </a:solidFill>
                <a:effectLst/>
                <a:latin typeface="Arial" panose="020B0604020202020204" pitchFamily="34" charset="0"/>
                <a:ea typeface="Times New Roman" panose="02020603050405020304" pitchFamily="18" charset="0"/>
              </a:rPr>
              <a:t>century = 100</a:t>
            </a:r>
            <a:endParaRPr lang="en-PH" sz="2000" dirty="0">
              <a:solidFill>
                <a:schemeClr val="accent4">
                  <a:lumMod val="75000"/>
                </a:schemeClr>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000" dirty="0">
                <a:solidFill>
                  <a:srgbClr val="00B050"/>
                </a:solidFill>
                <a:effectLst/>
                <a:latin typeface="Arial" panose="020B0604020202020204" pitchFamily="34" charset="0"/>
                <a:ea typeface="Times New Roman" panose="02020603050405020304" pitchFamily="18" charset="0"/>
              </a:rPr>
              <a:t>&gt;&gt;&gt; century = "hundred</a:t>
            </a:r>
            <a:r>
              <a:rPr lang="en-US" sz="2000" dirty="0">
                <a:solidFill>
                  <a:srgbClr val="000000"/>
                </a:solidFill>
                <a:effectLst/>
                <a:latin typeface="Arial" panose="020B0604020202020204" pitchFamily="34" charset="0"/>
                <a:ea typeface="Times New Roman" panose="02020603050405020304" pitchFamily="18" charset="0"/>
              </a:rPr>
              <a:t>”</a:t>
            </a:r>
          </a:p>
          <a:p>
            <a:pPr marL="0" lvl="0" indent="0" algn="just">
              <a:buNone/>
            </a:pPr>
            <a:endParaRPr lang="en-PH" sz="2000" dirty="0">
              <a:solidFill>
                <a:srgbClr val="000000"/>
              </a:solidFill>
              <a:effectLst/>
              <a:latin typeface="Times New Roman" panose="02020603050405020304" pitchFamily="18" charset="0"/>
              <a:ea typeface="Times New Roman" panose="02020603050405020304" pitchFamily="18" charset="0"/>
            </a:endParaRPr>
          </a:p>
          <a:p>
            <a:pPr algn="just"/>
            <a:r>
              <a:rPr lang="en-PH" sz="2000" dirty="0">
                <a:solidFill>
                  <a:srgbClr val="000000"/>
                </a:solidFill>
                <a:effectLst/>
                <a:latin typeface="Arial" panose="020B0604020202020204" pitchFamily="34" charset="0"/>
                <a:ea typeface="Times New Roman" panose="02020603050405020304" pitchFamily="18" charset="0"/>
              </a:rPr>
              <a:t>In </a:t>
            </a:r>
            <a:r>
              <a:rPr lang="en-PH" sz="20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➀</a:t>
            </a:r>
            <a:r>
              <a:rPr lang="en-PH" sz="2000" dirty="0">
                <a:solidFill>
                  <a:srgbClr val="000000"/>
                </a:solidFill>
                <a:effectLst/>
                <a:latin typeface="Arial" panose="020B0604020202020204" pitchFamily="34" charset="0"/>
                <a:ea typeface="Times New Roman" panose="02020603050405020304" pitchFamily="18" charset="0"/>
              </a:rPr>
              <a:t> </a:t>
            </a:r>
            <a:r>
              <a:rPr lang="en-PH" sz="2000" dirty="0">
                <a:solidFill>
                  <a:schemeClr val="accent4">
                    <a:lumMod val="75000"/>
                  </a:schemeClr>
                </a:solidFill>
                <a:effectLst/>
                <a:latin typeface="Arial" panose="020B0604020202020204" pitchFamily="34" charset="0"/>
                <a:ea typeface="Times New Roman" panose="02020603050405020304" pitchFamily="18" charset="0"/>
              </a:rPr>
              <a:t>an integer value is assigned to the </a:t>
            </a:r>
            <a:r>
              <a:rPr lang="en-PH" sz="2000" i="1" dirty="0">
                <a:solidFill>
                  <a:schemeClr val="accent4">
                    <a:lumMod val="75000"/>
                  </a:schemeClr>
                </a:solidFill>
                <a:effectLst/>
                <a:latin typeface="Arial" panose="020B0604020202020204" pitchFamily="34" charset="0"/>
                <a:ea typeface="Times New Roman" panose="02020603050405020304" pitchFamily="18" charset="0"/>
              </a:rPr>
              <a:t>century </a:t>
            </a:r>
            <a:r>
              <a:rPr lang="en-PH" sz="2000" dirty="0">
                <a:solidFill>
                  <a:schemeClr val="accent4">
                    <a:lumMod val="75000"/>
                  </a:schemeClr>
                </a:solidFill>
                <a:effectLst/>
                <a:latin typeface="Arial" panose="020B0604020202020204" pitchFamily="34" charset="0"/>
                <a:ea typeface="Times New Roman" panose="02020603050405020304" pitchFamily="18" charset="0"/>
              </a:rPr>
              <a:t>variable </a:t>
            </a:r>
            <a:r>
              <a:rPr lang="en-PH" sz="2000" dirty="0">
                <a:solidFill>
                  <a:srgbClr val="000000"/>
                </a:solidFill>
                <a:effectLst/>
                <a:latin typeface="Arial" panose="020B0604020202020204" pitchFamily="34" charset="0"/>
                <a:ea typeface="Times New Roman" panose="02020603050405020304" pitchFamily="18" charset="0"/>
              </a:rPr>
              <a:t>and then in </a:t>
            </a:r>
            <a:r>
              <a:rPr lang="en-PH" sz="20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➁,</a:t>
            </a:r>
            <a:r>
              <a:rPr lang="en-PH" sz="2000" dirty="0">
                <a:solidFill>
                  <a:srgbClr val="000000"/>
                </a:solidFill>
                <a:effectLst/>
                <a:latin typeface="Arial" panose="020B0604020202020204" pitchFamily="34" charset="0"/>
                <a:ea typeface="Times New Roman" panose="02020603050405020304" pitchFamily="18" charset="0"/>
              </a:rPr>
              <a:t> </a:t>
            </a:r>
            <a:r>
              <a:rPr lang="en-PH" sz="2000" dirty="0">
                <a:solidFill>
                  <a:srgbClr val="00B050"/>
                </a:solidFill>
                <a:effectLst/>
                <a:latin typeface="Arial" panose="020B0604020202020204" pitchFamily="34" charset="0"/>
                <a:ea typeface="Times New Roman" panose="02020603050405020304" pitchFamily="18" charset="0"/>
              </a:rPr>
              <a:t>you are assigning a string value to the </a:t>
            </a:r>
            <a:r>
              <a:rPr lang="en-PH" sz="2000" i="1" dirty="0">
                <a:solidFill>
                  <a:srgbClr val="00B050"/>
                </a:solidFill>
                <a:effectLst/>
                <a:latin typeface="Arial" panose="020B0604020202020204" pitchFamily="34" charset="0"/>
                <a:ea typeface="Times New Roman" panose="02020603050405020304" pitchFamily="18" charset="0"/>
              </a:rPr>
              <a:t>century </a:t>
            </a:r>
            <a:r>
              <a:rPr lang="en-PH" sz="2000" dirty="0">
                <a:solidFill>
                  <a:srgbClr val="00B050"/>
                </a:solidFill>
                <a:effectLst/>
                <a:latin typeface="Arial" panose="020B0604020202020204" pitchFamily="34" charset="0"/>
                <a:ea typeface="Times New Roman" panose="02020603050405020304" pitchFamily="18" charset="0"/>
              </a:rPr>
              <a:t>variable. </a:t>
            </a:r>
            <a:endParaRPr lang="en-PH" sz="2000" dirty="0">
              <a:solidFill>
                <a:srgbClr val="00B05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sp>
        <p:nvSpPr>
          <p:cNvPr id="8" name="TextBox 7">
            <a:extLst>
              <a:ext uri="{FF2B5EF4-FFF2-40B4-BE49-F238E27FC236}">
                <a16:creationId xmlns:a16="http://schemas.microsoft.com/office/drawing/2014/main" id="{715AF00F-3217-0419-6558-629EA214CF03}"/>
              </a:ext>
            </a:extLst>
          </p:cNvPr>
          <p:cNvSpPr txBox="1"/>
          <p:nvPr/>
        </p:nvSpPr>
        <p:spPr>
          <a:xfrm>
            <a:off x="13227485" y="6864263"/>
            <a:ext cx="184731" cy="369332"/>
          </a:xfrm>
          <a:prstGeom prst="rect">
            <a:avLst/>
          </a:prstGeom>
          <a:noFill/>
        </p:spPr>
        <p:txBody>
          <a:bodyPr wrap="none" rtlCol="0">
            <a:spAutoFit/>
          </a:bodyPr>
          <a:lstStyle/>
          <a:p>
            <a:endParaRPr lang="en-TW" dirty="0"/>
          </a:p>
        </p:txBody>
      </p:sp>
    </p:spTree>
    <p:extLst>
      <p:ext uri="{BB962C8B-B14F-4D97-AF65-F5344CB8AC3E}">
        <p14:creationId xmlns:p14="http://schemas.microsoft.com/office/powerpoint/2010/main" val="216523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Assigning Values to Variables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p:txBody>
          <a:bodyPr>
            <a:normAutofit/>
          </a:bodyPr>
          <a:lstStyle/>
          <a:p>
            <a:pPr algn="just"/>
            <a:r>
              <a:rPr lang="en-PH" sz="1800" dirty="0">
                <a:solidFill>
                  <a:srgbClr val="000000"/>
                </a:solidFill>
                <a:effectLst/>
                <a:latin typeface="Arial" panose="020B0604020202020204" pitchFamily="34" charset="0"/>
                <a:ea typeface="Times New Roman" panose="02020603050405020304" pitchFamily="18" charset="0"/>
              </a:rPr>
              <a:t>Python allows you to assign a single value to several variables simultaneously. For example,</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PH" sz="1800" dirty="0">
                <a:solidFill>
                  <a:srgbClr val="000000"/>
                </a:solidFill>
                <a:effectLst/>
                <a:latin typeface="Arial" panose="020B0604020202020204" pitchFamily="34" charset="0"/>
                <a:ea typeface="Times New Roman" panose="02020603050405020304" pitchFamily="18" charset="0"/>
              </a:rPr>
              <a:t>&gt;&gt;&gt; a = b = c =1</a:t>
            </a:r>
            <a:endParaRPr lang="en-PH" sz="18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PH" sz="1800" dirty="0">
                <a:solidFill>
                  <a:srgbClr val="000000"/>
                </a:solidFill>
                <a:effectLst/>
                <a:latin typeface="Arial" panose="020B0604020202020204" pitchFamily="34" charset="0"/>
                <a:ea typeface="Times New Roman" panose="02020603050405020304" pitchFamily="18" charset="0"/>
              </a:rPr>
              <a:t>&gt;&gt;&gt; a</a:t>
            </a:r>
            <a:endParaRPr lang="en-PH" sz="1800" dirty="0">
              <a:solidFill>
                <a:srgbClr val="000000"/>
              </a:solidFill>
              <a:effectLst/>
              <a:latin typeface="Times New Roman" panose="02020603050405020304" pitchFamily="18" charset="0"/>
              <a:ea typeface="Times New Roman" panose="02020603050405020304" pitchFamily="18" charset="0"/>
            </a:endParaRPr>
          </a:p>
          <a:p>
            <a:pPr indent="457200" algn="just"/>
            <a:r>
              <a:rPr lang="en-PH" sz="1800" dirty="0">
                <a:solidFill>
                  <a:srgbClr val="000000"/>
                </a:solidFill>
                <a:effectLst/>
                <a:latin typeface="Arial" panose="020B0604020202020204" pitchFamily="34" charset="0"/>
                <a:ea typeface="Times New Roman" panose="02020603050405020304" pitchFamily="18" charset="0"/>
              </a:rPr>
              <a:t>1</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lvl="0" indent="0" algn="just">
              <a:buNone/>
            </a:pPr>
            <a:r>
              <a:rPr lang="en-PH" sz="1800" dirty="0">
                <a:solidFill>
                  <a:srgbClr val="000000"/>
                </a:solidFill>
                <a:effectLst/>
                <a:latin typeface="Arial" panose="020B0604020202020204" pitchFamily="34" charset="0"/>
                <a:ea typeface="Times New Roman" panose="02020603050405020304" pitchFamily="18" charset="0"/>
              </a:rPr>
              <a:t>3.  &gt;&gt;&gt; b</a:t>
            </a:r>
            <a:endParaRPr lang="en-PH" sz="1800" dirty="0">
              <a:solidFill>
                <a:srgbClr val="000000"/>
              </a:solidFill>
              <a:effectLst/>
              <a:latin typeface="Times New Roman" panose="02020603050405020304" pitchFamily="18" charset="0"/>
              <a:ea typeface="Times New Roman" panose="02020603050405020304" pitchFamily="18" charset="0"/>
            </a:endParaRPr>
          </a:p>
          <a:p>
            <a:pPr indent="457200" algn="just"/>
            <a:r>
              <a:rPr lang="en-PH" sz="1800" dirty="0">
                <a:solidFill>
                  <a:srgbClr val="000000"/>
                </a:solidFill>
                <a:effectLst/>
                <a:latin typeface="Arial" panose="020B0604020202020204" pitchFamily="34" charset="0"/>
                <a:ea typeface="Times New Roman" panose="02020603050405020304" pitchFamily="18" charset="0"/>
              </a:rPr>
              <a:t>1</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lvl="0" indent="0" algn="just">
              <a:buNone/>
            </a:pPr>
            <a:r>
              <a:rPr lang="en-PH" sz="1800" dirty="0">
                <a:solidFill>
                  <a:srgbClr val="000000"/>
                </a:solidFill>
                <a:effectLst/>
                <a:latin typeface="Arial" panose="020B0604020202020204" pitchFamily="34" charset="0"/>
                <a:ea typeface="Times New Roman" panose="02020603050405020304" pitchFamily="18" charset="0"/>
              </a:rPr>
              <a:t>4. &gt;&gt;&gt; c</a:t>
            </a:r>
            <a:endParaRPr lang="en-PH" sz="1800" dirty="0">
              <a:solidFill>
                <a:srgbClr val="000000"/>
              </a:solidFill>
              <a:effectLst/>
              <a:latin typeface="Times New Roman" panose="02020603050405020304" pitchFamily="18" charset="0"/>
              <a:ea typeface="Times New Roman" panose="02020603050405020304" pitchFamily="18" charset="0"/>
            </a:endParaRPr>
          </a:p>
          <a:p>
            <a:pPr indent="457200" algn="just"/>
            <a:r>
              <a:rPr lang="en-PH" sz="1800" dirty="0">
                <a:solidFill>
                  <a:srgbClr val="000000"/>
                </a:solidFill>
                <a:effectLst/>
                <a:latin typeface="Arial" panose="020B0604020202020204" pitchFamily="34" charset="0"/>
                <a:ea typeface="Times New Roman" panose="02020603050405020304" pitchFamily="18" charset="0"/>
              </a:rPr>
              <a:t>1</a:t>
            </a:r>
            <a:endParaRPr lang="en-PH" sz="1800" dirty="0">
              <a:solidFill>
                <a:srgbClr val="000000"/>
              </a:solidFill>
              <a:effectLst/>
              <a:latin typeface="Times New Roman" panose="02020603050405020304" pitchFamily="18" charset="0"/>
              <a:ea typeface="Times New Roman" panose="02020603050405020304" pitchFamily="18" charset="0"/>
            </a:endParaRPr>
          </a:p>
          <a:p>
            <a:pPr algn="just"/>
            <a:r>
              <a:rPr lang="en-PH" sz="1800" dirty="0">
                <a:solidFill>
                  <a:srgbClr val="000000"/>
                </a:solidFill>
                <a:effectLst/>
                <a:latin typeface="Arial" panose="020B0604020202020204" pitchFamily="34" charset="0"/>
                <a:ea typeface="Times New Roman" panose="02020603050405020304" pitchFamily="18" charset="0"/>
              </a:rPr>
              <a:t>An integer value is assigned to variables a, b and c simultaneously </a:t>
            </a:r>
            <a:r>
              <a:rPr lang="en-PH" sz="18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➀</a:t>
            </a:r>
            <a:r>
              <a:rPr lang="en-PH" sz="1800" dirty="0">
                <a:solidFill>
                  <a:srgbClr val="000000"/>
                </a:solidFill>
                <a:effectLst/>
                <a:latin typeface="Arial" panose="020B0604020202020204" pitchFamily="34" charset="0"/>
                <a:ea typeface="Times New Roman" panose="02020603050405020304" pitchFamily="18" charset="0"/>
              </a:rPr>
              <a:t>. Values for each of these variables are displayed as shown in </a:t>
            </a:r>
            <a:r>
              <a:rPr lang="en-PH" sz="18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➁</a:t>
            </a:r>
            <a:r>
              <a:rPr lang="en-PH" sz="1800" dirty="0">
                <a:solidFill>
                  <a:srgbClr val="000000"/>
                </a:solidFill>
                <a:effectLst/>
                <a:latin typeface="Arial" panose="020B0604020202020204" pitchFamily="34" charset="0"/>
                <a:ea typeface="Times New Roman" panose="02020603050405020304" pitchFamily="18" charset="0"/>
              </a:rPr>
              <a:t>, </a:t>
            </a:r>
            <a:r>
              <a:rPr lang="en-PH" sz="18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➂,</a:t>
            </a:r>
            <a:r>
              <a:rPr lang="en-PH" sz="1800" dirty="0">
                <a:solidFill>
                  <a:srgbClr val="000000"/>
                </a:solidFill>
                <a:effectLst/>
                <a:latin typeface="Arial" panose="020B0604020202020204" pitchFamily="34" charset="0"/>
                <a:ea typeface="Times New Roman" panose="02020603050405020304" pitchFamily="18" charset="0"/>
              </a:rPr>
              <a:t> and </a:t>
            </a:r>
            <a:r>
              <a:rPr lang="en-PH" sz="1800" dirty="0">
                <a:solidFill>
                  <a:srgbClr val="000000"/>
                </a:solidFill>
                <a:effectLst/>
                <a:latin typeface="Segoe UI Symbol" panose="020B0502040204020203" pitchFamily="34" charset="0"/>
                <a:ea typeface="Times New Roman" panose="02020603050405020304" pitchFamily="18" charset="0"/>
                <a:cs typeface="Segoe UI Symbol" panose="020B0502040204020203" pitchFamily="34" charset="0"/>
              </a:rPr>
              <a:t>➃</a:t>
            </a:r>
            <a:r>
              <a:rPr lang="en-PH" sz="1800" dirty="0">
                <a:solidFill>
                  <a:srgbClr val="000000"/>
                </a:solidFill>
                <a:effectLst/>
                <a:latin typeface="Arial" panose="020B0604020202020204" pitchFamily="34" charset="0"/>
                <a:ea typeface="Times New Roman" panose="02020603050405020304" pitchFamily="18" charset="0"/>
              </a:rPr>
              <a:t>.</a:t>
            </a:r>
            <a:endParaRPr lang="en-PH" sz="1800" dirty="0">
              <a:solidFill>
                <a:srgbClr val="000000"/>
              </a:solidFill>
              <a:effectLst/>
              <a:latin typeface="Times New Roman" panose="02020603050405020304" pitchFamily="18" charset="0"/>
              <a:ea typeface="Times New Roman" panose="02020603050405020304" pitchFamily="18" charset="0"/>
            </a:endParaRPr>
          </a:p>
          <a:p>
            <a:pPr marL="0" indent="0" algn="just">
              <a:buNone/>
            </a:pPr>
            <a:endParaRPr lang="en-PH" sz="24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3911252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09FB-DDDC-F33C-5C6E-ABAD6EE060BB}"/>
              </a:ext>
            </a:extLst>
          </p:cNvPr>
          <p:cNvSpPr>
            <a:spLocks noGrp="1"/>
          </p:cNvSpPr>
          <p:nvPr>
            <p:ph type="title"/>
          </p:nvPr>
        </p:nvSpPr>
        <p:spPr/>
        <p:txBody>
          <a:bodyPr/>
          <a:lstStyle/>
          <a:p>
            <a:r>
              <a:rPr lang="en-US" dirty="0"/>
              <a:t>IDENTIFIERS</a:t>
            </a:r>
          </a:p>
        </p:txBody>
      </p:sp>
      <p:sp>
        <p:nvSpPr>
          <p:cNvPr id="3" name="Content Placeholder 2">
            <a:extLst>
              <a:ext uri="{FF2B5EF4-FFF2-40B4-BE49-F238E27FC236}">
                <a16:creationId xmlns:a16="http://schemas.microsoft.com/office/drawing/2014/main" id="{F5B17991-0A8A-476F-859A-C5A4C31E05AB}"/>
              </a:ext>
            </a:extLst>
          </p:cNvPr>
          <p:cNvSpPr>
            <a:spLocks noGrp="1"/>
          </p:cNvSpPr>
          <p:nvPr>
            <p:ph idx="1"/>
          </p:nvPr>
        </p:nvSpPr>
        <p:spPr/>
        <p:txBody>
          <a:bodyPr>
            <a:normAutofit/>
          </a:bodyPr>
          <a:lstStyle/>
          <a:p>
            <a:pPr algn="just"/>
            <a:r>
              <a:rPr lang="en-US" sz="2000" dirty="0">
                <a:solidFill>
                  <a:schemeClr val="accent4">
                    <a:lumMod val="75000"/>
                  </a:schemeClr>
                </a:solidFill>
                <a:effectLst/>
                <a:latin typeface="Arial" panose="020B0604020202020204" pitchFamily="34" charset="0"/>
                <a:ea typeface="Times New Roman" panose="02020603050405020304" pitchFamily="18" charset="0"/>
              </a:rPr>
              <a:t>An identifier </a:t>
            </a:r>
            <a:r>
              <a:rPr lang="en-US" sz="2000" dirty="0">
                <a:solidFill>
                  <a:srgbClr val="000000"/>
                </a:solidFill>
                <a:effectLst/>
                <a:latin typeface="Arial" panose="020B0604020202020204" pitchFamily="34" charset="0"/>
                <a:ea typeface="Times New Roman" panose="02020603050405020304" pitchFamily="18" charset="0"/>
              </a:rPr>
              <a:t>is a name given to a </a:t>
            </a:r>
            <a:r>
              <a:rPr lang="en-US" sz="2000" dirty="0">
                <a:solidFill>
                  <a:schemeClr val="accent4">
                    <a:lumMod val="75000"/>
                  </a:schemeClr>
                </a:solidFill>
                <a:effectLst/>
                <a:latin typeface="Arial" panose="020B0604020202020204" pitchFamily="34" charset="0"/>
                <a:ea typeface="Times New Roman" panose="02020603050405020304" pitchFamily="18" charset="0"/>
              </a:rPr>
              <a:t>variable, function, class, or module</a:t>
            </a:r>
            <a:r>
              <a:rPr lang="en-US" sz="2000" dirty="0">
                <a:solidFill>
                  <a:srgbClr val="000000"/>
                </a:solidFill>
                <a:effectLst/>
                <a:latin typeface="Arial" panose="020B0604020202020204" pitchFamily="34" charset="0"/>
                <a:ea typeface="Times New Roman" panose="02020603050405020304" pitchFamily="18" charset="0"/>
              </a:rPr>
              <a:t>. </a:t>
            </a:r>
          </a:p>
          <a:p>
            <a:pPr algn="just"/>
            <a:r>
              <a:rPr lang="en-US" sz="2000" dirty="0">
                <a:solidFill>
                  <a:srgbClr val="000000"/>
                </a:solidFill>
                <a:effectLst/>
                <a:latin typeface="Arial" panose="020B0604020202020204" pitchFamily="34" charset="0"/>
                <a:ea typeface="Times New Roman" panose="02020603050405020304" pitchFamily="18" charset="0"/>
              </a:rPr>
              <a:t>Identifiers may be one or more characters in the following format:</a:t>
            </a:r>
            <a:endParaRPr lang="en-PH" sz="2000" dirty="0">
              <a:solidFill>
                <a:srgbClr val="000000"/>
              </a:solidFill>
              <a:latin typeface="Times New Roman" panose="02020603050405020304" pitchFamily="18" charset="0"/>
              <a:ea typeface="Times New Roman" panose="02020603050405020304" pitchFamily="18" charset="0"/>
            </a:endParaRPr>
          </a:p>
          <a:p>
            <a:pPr lvl="1" algn="just"/>
            <a:r>
              <a:rPr lang="en-US" sz="2000" dirty="0">
                <a:solidFill>
                  <a:srgbClr val="000000"/>
                </a:solidFill>
                <a:latin typeface="Arial" panose="020B0604020202020204" pitchFamily="34" charset="0"/>
              </a:rPr>
              <a:t>Identifiers can be a combination of letters in lowercase (a to z) or uppercase (A to Z) or digits (0 to 9) or an underscore (_). Names like </a:t>
            </a:r>
            <a:r>
              <a:rPr lang="en-US" sz="2000" dirty="0" err="1">
                <a:solidFill>
                  <a:srgbClr val="000000"/>
                </a:solidFill>
                <a:latin typeface="Arial" panose="020B0604020202020204" pitchFamily="34" charset="0"/>
              </a:rPr>
              <a:t>myCountry</a:t>
            </a:r>
            <a:r>
              <a:rPr lang="en-US" sz="2000" dirty="0">
                <a:solidFill>
                  <a:srgbClr val="000000"/>
                </a:solidFill>
                <a:latin typeface="Arial" panose="020B0604020202020204" pitchFamily="34" charset="0"/>
              </a:rPr>
              <a:t>, other_1 and </a:t>
            </a:r>
            <a:r>
              <a:rPr lang="en-US" sz="2000" dirty="0" err="1">
                <a:solidFill>
                  <a:srgbClr val="000000"/>
                </a:solidFill>
                <a:latin typeface="Arial" panose="020B0604020202020204" pitchFamily="34" charset="0"/>
              </a:rPr>
              <a:t>good_morning</a:t>
            </a:r>
            <a:r>
              <a:rPr lang="en-US" sz="2000" dirty="0">
                <a:solidFill>
                  <a:srgbClr val="000000"/>
                </a:solidFill>
                <a:latin typeface="Arial" panose="020B0604020202020204" pitchFamily="34" charset="0"/>
              </a:rPr>
              <a:t>, all are valid examples. A Python identifier can begin with an alphabet (A – Z and a – z and _).</a:t>
            </a:r>
            <a:endParaRPr lang="en-PH" sz="2000" dirty="0">
              <a:solidFill>
                <a:srgbClr val="000000"/>
              </a:solidFill>
              <a:latin typeface="Arial" panose="020B0604020202020204" pitchFamily="34" charset="0"/>
            </a:endParaRPr>
          </a:p>
          <a:p>
            <a:pPr lvl="1" algn="just"/>
            <a:r>
              <a:rPr lang="en-US" sz="2000" dirty="0">
                <a:solidFill>
                  <a:srgbClr val="000000"/>
                </a:solidFill>
                <a:effectLst/>
                <a:latin typeface="Arial" panose="020B0604020202020204" pitchFamily="34" charset="0"/>
                <a:ea typeface="Times New Roman" panose="02020603050405020304" pitchFamily="18" charset="0"/>
              </a:rPr>
              <a:t>An identifier cannot start with a digit but is allowed everywhere else. 1plus is invalid, but plus1 is perfectly fine.</a:t>
            </a:r>
            <a:endParaRPr lang="en-PH" sz="2000" dirty="0">
              <a:solidFill>
                <a:srgbClr val="000000"/>
              </a:solidFill>
              <a:latin typeface="Times New Roman" panose="02020603050405020304" pitchFamily="18" charset="0"/>
              <a:ea typeface="Times New Roman" panose="02020603050405020304" pitchFamily="18" charset="0"/>
            </a:endParaRPr>
          </a:p>
          <a:p>
            <a:pPr lvl="1" algn="just"/>
            <a:r>
              <a:rPr lang="en-US" sz="2000" dirty="0">
                <a:solidFill>
                  <a:srgbClr val="000000"/>
                </a:solidFill>
                <a:effectLst/>
                <a:latin typeface="Arial" panose="020B0604020202020204" pitchFamily="34" charset="0"/>
                <a:ea typeface="Times New Roman" panose="02020603050405020304" pitchFamily="18" charset="0"/>
              </a:rPr>
              <a:t>Keywords cannot be used as identifiers.</a:t>
            </a:r>
            <a:endParaRPr lang="en-PH" sz="2000" dirty="0">
              <a:solidFill>
                <a:srgbClr val="000000"/>
              </a:solidFill>
              <a:latin typeface="Times New Roman" panose="02020603050405020304" pitchFamily="18" charset="0"/>
              <a:ea typeface="Times New Roman" panose="02020603050405020304" pitchFamily="18" charset="0"/>
            </a:endParaRPr>
          </a:p>
          <a:p>
            <a:pPr lvl="1" algn="just"/>
            <a:r>
              <a:rPr lang="en-US" sz="2000" dirty="0">
                <a:solidFill>
                  <a:srgbClr val="000000"/>
                </a:solidFill>
                <a:effectLst/>
                <a:latin typeface="Arial" panose="020B0604020202020204" pitchFamily="34" charset="0"/>
                <a:ea typeface="Times New Roman" panose="02020603050405020304" pitchFamily="18" charset="0"/>
              </a:rPr>
              <a:t>One cannot use spaces and special symbols like !, @, #, $, %, etc. as identifiers.</a:t>
            </a:r>
            <a:endParaRPr lang="en-PH" sz="2000" dirty="0">
              <a:solidFill>
                <a:srgbClr val="000000"/>
              </a:solidFill>
              <a:latin typeface="Times New Roman" panose="02020603050405020304" pitchFamily="18" charset="0"/>
              <a:ea typeface="Times New Roman" panose="02020603050405020304" pitchFamily="18" charset="0"/>
            </a:endParaRPr>
          </a:p>
          <a:p>
            <a:pPr lvl="1" algn="just"/>
            <a:r>
              <a:rPr lang="en-US" sz="2000" dirty="0">
                <a:solidFill>
                  <a:srgbClr val="000000"/>
                </a:solidFill>
                <a:effectLst/>
                <a:latin typeface="Arial" panose="020B0604020202020204" pitchFamily="34" charset="0"/>
                <a:ea typeface="Times New Roman" panose="02020603050405020304" pitchFamily="18" charset="0"/>
              </a:rPr>
              <a:t>An identifier can be of any length.</a:t>
            </a:r>
            <a:endParaRPr lang="en-PH" sz="20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E41730A6-C470-9DFD-7759-7A3C02B1DA42}"/>
              </a:ext>
            </a:extLst>
          </p:cNvPr>
          <p:cNvSpPr/>
          <p:nvPr/>
        </p:nvSpPr>
        <p:spPr>
          <a:xfrm>
            <a:off x="0" y="64809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131BD4-D013-3257-E58C-6A85FCE5C0B9}"/>
              </a:ext>
            </a:extLst>
          </p:cNvPr>
          <p:cNvSpPr/>
          <p:nvPr/>
        </p:nvSpPr>
        <p:spPr>
          <a:xfrm>
            <a:off x="282567" y="656045"/>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AB7EAF4-4B76-B762-98EF-A2B14D47D0C7}"/>
              </a:ext>
            </a:extLst>
          </p:cNvPr>
          <p:cNvSpPr/>
          <p:nvPr/>
        </p:nvSpPr>
        <p:spPr>
          <a:xfrm>
            <a:off x="543962" y="656968"/>
            <a:ext cx="195855" cy="697736"/>
          </a:xfrm>
          <a:prstGeom prst="rect">
            <a:avLst/>
          </a:prstGeom>
          <a:solidFill>
            <a:srgbClr val="366F9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ue and yellow snake logo&#10;&#10;Description automatically generated">
            <a:extLst>
              <a:ext uri="{FF2B5EF4-FFF2-40B4-BE49-F238E27FC236}">
                <a16:creationId xmlns:a16="http://schemas.microsoft.com/office/drawing/2014/main" id="{C7316750-B521-11E0-31B1-BCBE9987E0E8}"/>
              </a:ext>
            </a:extLst>
          </p:cNvPr>
          <p:cNvPicPr>
            <a:picLocks noChangeAspect="1"/>
          </p:cNvPicPr>
          <p:nvPr/>
        </p:nvPicPr>
        <p:blipFill>
          <a:blip r:embed="rId2"/>
          <a:srcRect t="1268"/>
          <a:stretch/>
        </p:blipFill>
        <p:spPr>
          <a:xfrm>
            <a:off x="10456228" y="18023"/>
            <a:ext cx="1762486" cy="1740133"/>
          </a:xfrm>
          <a:prstGeom prst="rect">
            <a:avLst/>
          </a:prstGeom>
        </p:spPr>
      </p:pic>
    </p:spTree>
    <p:extLst>
      <p:ext uri="{BB962C8B-B14F-4D97-AF65-F5344CB8AC3E}">
        <p14:creationId xmlns:p14="http://schemas.microsoft.com/office/powerpoint/2010/main" val="815085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3053</TotalTime>
  <Words>5006</Words>
  <Application>Microsoft Office PowerPoint</Application>
  <PresentationFormat>Widescreen</PresentationFormat>
  <Paragraphs>532</Paragraphs>
  <Slides>37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Aptos</vt:lpstr>
      <vt:lpstr>Aptos Display</vt:lpstr>
      <vt:lpstr>Arial</vt:lpstr>
      <vt:lpstr>Courier New</vt:lpstr>
      <vt:lpstr>Segoe UI Symbol</vt:lpstr>
      <vt:lpstr>Symbol</vt:lpstr>
      <vt:lpstr>Times New Roman</vt:lpstr>
      <vt:lpstr>Office Theme</vt:lpstr>
      <vt:lpstr>BASIC ELEMENTS OF PYTHON  PART I</vt:lpstr>
      <vt:lpstr>MODULE OVERVIEW </vt:lpstr>
      <vt:lpstr>LEARNING OBJECTIVES</vt:lpstr>
      <vt:lpstr>RUN hello_world.py</vt:lpstr>
      <vt:lpstr>VARIABLE</vt:lpstr>
      <vt:lpstr>Assigning Values to Variables</vt:lpstr>
      <vt:lpstr>Assigning Values to Variables</vt:lpstr>
      <vt:lpstr>Assigning Values to Variables</vt:lpstr>
      <vt:lpstr>IDENTIFIERS</vt:lpstr>
      <vt:lpstr>OPERATORS</vt:lpstr>
      <vt:lpstr>Arithmetic Operators</vt:lpstr>
      <vt:lpstr>Assignment Operators</vt:lpstr>
      <vt:lpstr>List of Assignment Operators</vt:lpstr>
      <vt:lpstr>Comparison Operators</vt:lpstr>
      <vt:lpstr>List of Comparison Operators</vt:lpstr>
      <vt:lpstr>Logical Operators</vt:lpstr>
      <vt:lpstr>KEYWORDS</vt:lpstr>
      <vt:lpstr>DATA TYPES</vt:lpstr>
      <vt:lpstr>INDENTATION</vt:lpstr>
      <vt:lpstr>COMMENTS</vt:lpstr>
      <vt:lpstr>READING INPUT</vt:lpstr>
      <vt:lpstr>PRINT OUTPUT</vt:lpstr>
      <vt:lpstr>str.format()</vt:lpstr>
      <vt:lpstr>f-strings</vt:lpstr>
      <vt:lpstr>Casting</vt:lpstr>
      <vt:lpstr>STRING</vt:lpstr>
      <vt:lpstr>STRING</vt:lpstr>
      <vt:lpstr>STRING example</vt:lpstr>
      <vt:lpstr>STRING</vt:lpstr>
      <vt:lpstr>STRING</vt:lpstr>
      <vt:lpstr>Escape Sequences Represent Special Characters</vt:lpstr>
      <vt:lpstr>Using Variable in Strings</vt:lpstr>
      <vt:lpstr>Using Variable in Strings</vt:lpstr>
      <vt:lpstr>Using Variable in Strings</vt:lpstr>
      <vt:lpstr>Using Variable in Strings</vt:lpstr>
      <vt:lpstr>LEARNING POINTS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ELEMENTS OF PYTHON  PART I</dc:title>
  <dc:creator>NAPOLEON CAMUS M HERMOSO</dc:creator>
  <cp:lastModifiedBy>angelo bandong</cp:lastModifiedBy>
  <cp:revision>57</cp:revision>
  <dcterms:created xsi:type="dcterms:W3CDTF">2024-08-24T13:53:23Z</dcterms:created>
  <dcterms:modified xsi:type="dcterms:W3CDTF">2025-09-10T02:39:00Z</dcterms:modified>
</cp:coreProperties>
</file>