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ABD7A"/>
    <a:srgbClr val="FB8543"/>
    <a:srgbClr val="FB7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0A22-8C78-4422-91FA-EB6E9558014E}" type="datetimeFigureOut">
              <a:rPr lang="fr-FR" smtClean="0"/>
              <a:t>02/05/2017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9656-DE91-4C39-BE4B-0EA9901A9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7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2263-8BF0-4FC3-8814-3ADCD4FAAD10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35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B874-F861-4733-96D6-614D0F4D0C16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B53-DB81-4210-BECF-C47376B8595E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D4E2-3DF3-48CF-B929-153024755EC5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BC61-32EB-4187-8331-0A3020DC9DB1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03EF-A125-41EF-BE3B-3CB6521EF123}" type="datetime1">
              <a:rPr lang="fr-FR" smtClean="0"/>
              <a:t>02/05/2017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F21B-1D52-4216-828B-52175051CFB8}" type="datetime1">
              <a:rPr lang="fr-FR" smtClean="0"/>
              <a:t>02/05/2017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F34A-BCFD-4AC3-912D-EE4B2FED75A8}" type="datetime1">
              <a:rPr lang="fr-FR" smtClean="0"/>
              <a:t>02/05/2017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928-A4C5-4EA9-960E-E6A9E20790E6}" type="datetime1">
              <a:rPr lang="fr-FR" smtClean="0"/>
              <a:t>02/05/2017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F48B-57D4-4FD5-8D0C-3E83DB32BED4}" type="datetime1">
              <a:rPr lang="fr-FR" smtClean="0"/>
              <a:t>02/05/2017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8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B14-04E9-4CC8-B3A3-46571A096F6F}" type="datetime1">
              <a:rPr lang="fr-FR" smtClean="0"/>
              <a:t>02/05/2017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48C7-B276-49A1-B81A-835EBDD51DFB}" type="datetime1">
              <a:rPr lang="fr-FR" smtClean="0"/>
              <a:t>02/05/2017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2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32000" y="1811867"/>
            <a:ext cx="795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B8543"/>
                </a:solidFill>
              </a:rPr>
              <a:t>Analyse automatique de Verbatim</a:t>
            </a:r>
            <a:endParaRPr lang="fr-FR" sz="4000" dirty="0">
              <a:solidFill>
                <a:srgbClr val="FB8543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32000" y="2455333"/>
            <a:ext cx="79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B8543"/>
                </a:solidFill>
              </a:rPr>
              <a:t>Traitement de questions ouvertes</a:t>
            </a:r>
            <a:endParaRPr lang="fr-FR" sz="2000" dirty="0">
              <a:solidFill>
                <a:srgbClr val="FB8543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24467" y="6231467"/>
            <a:ext cx="9660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Chaque réponse </a:t>
            </a:r>
            <a:r>
              <a:rPr lang="fr-FR" dirty="0" smtClean="0">
                <a:solidFill>
                  <a:schemeClr val="bg1"/>
                </a:solidFill>
              </a:rPr>
              <a:t>est un vecteur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Calcul de la distance euclidienne entre les vecteurs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Regroupement de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Regarder des groupes de réponses semblables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10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 smtClean="0">
                <a:solidFill>
                  <a:schemeClr val="bg1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</a:t>
            </a:r>
            <a:r>
              <a:rPr lang="fr-FR" sz="1600" dirty="0" smtClean="0">
                <a:solidFill>
                  <a:srgbClr val="404040"/>
                </a:solidFill>
              </a:rPr>
              <a:t>        </a:t>
            </a:r>
            <a:r>
              <a:rPr lang="fr-FR" sz="1600" dirty="0" smtClean="0">
                <a:solidFill>
                  <a:schemeClr val="bg1"/>
                </a:solidFill>
              </a:rPr>
              <a:t>a) Difficultés</a:t>
            </a:r>
          </a:p>
          <a:p>
            <a:r>
              <a:rPr lang="fr-FR" sz="1600" dirty="0" smtClean="0">
                <a:solidFill>
                  <a:srgbClr val="404040"/>
                </a:solidFill>
              </a:rPr>
              <a:t>         b) Apports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Documentation principalement en anglais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Mise en place d’un serveur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Lien entre interface et serveur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11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 smtClean="0">
                <a:solidFill>
                  <a:schemeClr val="bg1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</a:t>
            </a:r>
            <a:r>
              <a:rPr lang="fr-FR" sz="1600" dirty="0" smtClean="0">
                <a:solidFill>
                  <a:srgbClr val="404040"/>
                </a:solidFill>
              </a:rPr>
              <a:t>        a) Difficultés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  b) Apports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Utilisation d’un autre langage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Structure d’API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Travail avec une entreprise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12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-9728"/>
            <a:ext cx="121919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32000" y="1811867"/>
            <a:ext cx="795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B8543"/>
                </a:solidFill>
              </a:rPr>
              <a:t>Merci de votre attention</a:t>
            </a:r>
            <a:endParaRPr lang="fr-FR" sz="4000" dirty="0">
              <a:solidFill>
                <a:srgbClr val="FB8543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24467" y="6231467"/>
            <a:ext cx="9660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13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24467" y="6231467"/>
            <a:ext cx="9660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2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79897" y="723527"/>
            <a:ext cx="4275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Quorum</a:t>
            </a:r>
          </a:p>
          <a:p>
            <a:pPr lvl="1"/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II. </a:t>
            </a:r>
            <a:r>
              <a:rPr lang="fr-FR" sz="2000" dirty="0" smtClean="0">
                <a:solidFill>
                  <a:schemeClr val="bg1"/>
                </a:solidFill>
              </a:rPr>
              <a:t>Langage/structure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III</a:t>
            </a:r>
            <a:r>
              <a:rPr lang="fr-FR" sz="2000" dirty="0" smtClean="0">
                <a:solidFill>
                  <a:schemeClr val="bg1"/>
                </a:solidFill>
              </a:rPr>
              <a:t>.   Les algorithmes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HAC</a:t>
            </a:r>
          </a:p>
          <a:p>
            <a:pPr lvl="1"/>
            <a:endParaRPr lang="fr-FR" sz="2000" dirty="0" smtClean="0">
              <a:solidFill>
                <a:schemeClr val="bg1"/>
              </a:solidFill>
            </a:endParaRPr>
          </a:p>
          <a:p>
            <a:pPr marL="514350" indent="-514350">
              <a:buAutoNum type="romanUcPeriod" startAt="4"/>
            </a:pPr>
            <a:r>
              <a:rPr lang="fr-FR" sz="2000" dirty="0" smtClean="0">
                <a:solidFill>
                  <a:schemeClr val="bg1"/>
                </a:solidFill>
              </a:rPr>
              <a:t>Conclusion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        a) Difficultés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        b) Apports</a:t>
            </a:r>
            <a:endParaRPr lang="fr-FR" sz="2000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29933" y="702032"/>
            <a:ext cx="1557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rgbClr val="FB8543"/>
                </a:solidFill>
              </a:rPr>
              <a:t>Plan</a:t>
            </a:r>
            <a:endParaRPr lang="fr-FR" sz="2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3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92498" y="1625600"/>
            <a:ext cx="7255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Election présidentielle 2017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Campagnes de Terrain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Recueil de Verbatim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Réponses à Questions ouvertes / fermées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48794"/>
            <a:ext cx="1905000" cy="1905000"/>
          </a:xfrm>
        </p:spPr>
      </p:pic>
      <p:grpSp>
        <p:nvGrpSpPr>
          <p:cNvPr id="4" name="Groupe 3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1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23733" y="1625600"/>
            <a:ext cx="712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Clients : municipalités, associations, hommes politiques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Fournit une solution (application Quorum) d’aide aux enquêtes de terrain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Voudrait analyser les questions ouvertes pour fournir un retour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4</a:t>
            </a:r>
            <a:endParaRPr lang="fr-FR" sz="1500" dirty="0">
              <a:solidFill>
                <a:srgbClr val="FB854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32" y="1707828"/>
            <a:ext cx="1259681" cy="12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2"/>
            </a:pPr>
            <a:r>
              <a:rPr lang="fr-FR" sz="1600" dirty="0" smtClean="0">
                <a:solidFill>
                  <a:schemeClr val="bg1"/>
                </a:solidFill>
              </a:rPr>
              <a:t>Langages / structure</a:t>
            </a: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5</a:t>
            </a:r>
            <a:endParaRPr lang="fr-FR" sz="1500" dirty="0">
              <a:solidFill>
                <a:srgbClr val="FB854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43" y="146941"/>
            <a:ext cx="1543747" cy="15437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08" y="4252448"/>
            <a:ext cx="1544782" cy="154478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04" y="2677277"/>
            <a:ext cx="880284" cy="8802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90" y="2535466"/>
            <a:ext cx="893534" cy="89353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13" y="2535476"/>
            <a:ext cx="893524" cy="893524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H="1" flipV="1">
            <a:off x="5952470" y="1825625"/>
            <a:ext cx="0" cy="22680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10800000" flipH="1" flipV="1">
            <a:off x="7816938" y="1839385"/>
            <a:ext cx="0" cy="22680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6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Question ouverte / fermée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Recherche de réponses strictement identiques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de </a:t>
            </a:r>
            <a:r>
              <a:rPr lang="fr-FR" dirty="0" err="1" smtClean="0">
                <a:solidFill>
                  <a:schemeClr val="bg1"/>
                </a:solidFill>
              </a:rPr>
              <a:t>NaN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Coefficient de « </a:t>
            </a:r>
            <a:r>
              <a:rPr lang="fr-FR" dirty="0" smtClean="0">
                <a:solidFill>
                  <a:schemeClr val="bg1"/>
                </a:solidFill>
              </a:rPr>
              <a:t>corrélation</a:t>
            </a:r>
            <a:r>
              <a:rPr lang="fr-FR" dirty="0" smtClean="0">
                <a:solidFill>
                  <a:schemeClr val="bg1"/>
                </a:solidFill>
              </a:rPr>
              <a:t> » : recherche de 20% de réponses identiques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321733"/>
            <a:ext cx="20489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2"/>
            </a:pPr>
            <a:r>
              <a:rPr lang="fr-FR" sz="1600" dirty="0" smtClean="0">
                <a:solidFill>
                  <a:srgbClr val="404040"/>
                </a:solidFill>
              </a:rPr>
              <a:t>Langages / structure</a:t>
            </a:r>
            <a:endParaRPr lang="fr-FR" sz="1600" dirty="0">
              <a:solidFill>
                <a:srgbClr val="404040"/>
              </a:solidFill>
            </a:endParaRPr>
          </a:p>
          <a:p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7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1468" y="1363287"/>
            <a:ext cx="7912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Analyse des mots clefs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Tokenisation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Stop </a:t>
            </a:r>
            <a:r>
              <a:rPr lang="fr-FR" dirty="0" err="1">
                <a:solidFill>
                  <a:schemeClr val="bg1"/>
                </a:solidFill>
              </a:rPr>
              <a:t>W</a:t>
            </a:r>
            <a:r>
              <a:rPr lang="fr-FR" dirty="0" err="1" smtClean="0">
                <a:solidFill>
                  <a:schemeClr val="bg1"/>
                </a:solidFill>
              </a:rPr>
              <a:t>ords</a:t>
            </a:r>
            <a:r>
              <a:rPr lang="fr-FR" dirty="0" smtClean="0">
                <a:solidFill>
                  <a:schemeClr val="bg1"/>
                </a:solidFill>
              </a:rPr>
              <a:t> complétés par une liste inspirée du référencement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Liste de ponctuation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Distribution fréquentielle par réponse puis par question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321733"/>
            <a:ext cx="20489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2"/>
            </a:pPr>
            <a:r>
              <a:rPr lang="fr-FR" sz="1600" dirty="0" smtClean="0">
                <a:solidFill>
                  <a:srgbClr val="404040"/>
                </a:solidFill>
              </a:rPr>
              <a:t>Langages / structure</a:t>
            </a:r>
            <a:endParaRPr lang="fr-FR" sz="1600" dirty="0">
              <a:solidFill>
                <a:srgbClr val="404040"/>
              </a:solidFill>
            </a:endParaRPr>
          </a:p>
          <a:p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</a:t>
            </a:r>
            <a:r>
              <a:rPr lang="fr-FR" sz="1600" dirty="0" smtClean="0">
                <a:solidFill>
                  <a:schemeClr val="bg1"/>
                </a:solidFill>
              </a:rPr>
              <a:t>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3441468" y="1363287"/>
                <a:ext cx="7912331" cy="4602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bg1"/>
                    </a:solidFill>
                  </a:rPr>
                  <a:t>Modèle probabiliste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bg1"/>
                    </a:solidFill>
                  </a:rPr>
                  <a:t>Chaque mot est responsable de la formation d’un thème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 smtClean="0">
                    <a:solidFill>
                      <a:schemeClr val="bg1"/>
                    </a:solidFill>
                  </a:rPr>
                  <a:t>Pour toutes les réponses :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Pour </a:t>
                </a:r>
                <a:r>
                  <a:rPr lang="fr-FR" dirty="0">
                    <a:solidFill>
                      <a:schemeClr val="bg1"/>
                    </a:solidFill>
                  </a:rPr>
                  <a:t>tous les mots :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	Assigner à mots un sujet aléatoire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Pour toutes les réponses :</a:t>
                </a:r>
              </a:p>
              <a:p>
                <a:r>
                  <a:rPr lang="fr-FR" dirty="0" smtClean="0">
                    <a:solidFill>
                      <a:schemeClr val="bg1"/>
                    </a:solidFill>
                  </a:rPr>
                  <a:t>	Pour </a:t>
                </a:r>
                <a:r>
                  <a:rPr lang="fr-FR" dirty="0">
                    <a:solidFill>
                      <a:schemeClr val="bg1"/>
                    </a:solidFill>
                  </a:rPr>
                  <a:t>tous les mots :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	Pour </a:t>
                </a:r>
                <a:r>
                  <a:rPr lang="fr-FR" dirty="0">
                    <a:solidFill>
                      <a:schemeClr val="bg1"/>
                    </a:solidFill>
                  </a:rPr>
                  <a:t>tous les sujets :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𝐷𝑜𝑐𝑢𝑚𝑒𝑛𝑡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𝑆𝑢𝑗𝑒𝑡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𝑆𝑢𝑗𝑒𝑡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𝑀𝑜𝑡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𝐷𝑜𝑐𝑢𝑚𝑒𝑛𝑡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𝑆𝑢𝑗𝑒𝑡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𝑆𝑢𝑗𝑒𝑡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𝑀𝑜𝑡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Mots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</a:rPr>
                      <m:t>←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sujet(max(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𝐷𝑜𝑐𝑢𝑚𝑒𝑛𝑡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𝑆𝑢𝑗𝑒𝑡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</a:rPr>
                          <m:t>𝑆𝑢𝑗𝑒𝑡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</a:rPr>
                      <m:t>(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𝑀𝑜𝑡</m:t>
                    </m:r>
                    <m:r>
                      <a:rPr lang="fr-FR" i="1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68" y="1363287"/>
                <a:ext cx="7912331" cy="4602991"/>
              </a:xfrm>
              <a:prstGeom prst="rect">
                <a:avLst/>
              </a:prstGeom>
              <a:blipFill>
                <a:blip r:embed="rId2"/>
                <a:stretch>
                  <a:fillRect l="-694" t="-7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8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pPr marL="400050" indent="-400050">
              <a:buAutoNum type="romanUcPeriod" startAt="4"/>
            </a:pPr>
            <a:r>
              <a:rPr lang="fr-FR" sz="1600" dirty="0">
                <a:solidFill>
                  <a:srgbClr val="404040"/>
                </a:solidFill>
              </a:rPr>
              <a:t>Conclusion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a) Difficultés</a:t>
            </a:r>
          </a:p>
          <a:p>
            <a:r>
              <a:rPr lang="fr-FR" sz="1600" dirty="0">
                <a:solidFill>
                  <a:srgbClr val="404040"/>
                </a:solidFill>
              </a:rPr>
              <a:t>         b) Apports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Ontologie WOLF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Pour tous les mots regarder les </a:t>
            </a:r>
            <a:r>
              <a:rPr lang="fr-FR" dirty="0" err="1" smtClean="0">
                <a:solidFill>
                  <a:schemeClr val="bg1"/>
                </a:solidFill>
              </a:rPr>
              <a:t>synsets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Comparaison aves les termes gardés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Permet de ne garder que les mots d’une idée/sujet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Peu pertinent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</a:t>
            </a:r>
            <a:r>
              <a:rPr lang="fr-FR" sz="1500" dirty="0" smtClean="0">
                <a:solidFill>
                  <a:srgbClr val="FB8543"/>
                </a:solidFill>
              </a:rPr>
              <a:t>9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485</Words>
  <Application>Microsoft Office PowerPoint</Application>
  <PresentationFormat>Grand écran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Laurent</dc:creator>
  <cp:lastModifiedBy>Paul Laurent</cp:lastModifiedBy>
  <cp:revision>24</cp:revision>
  <dcterms:created xsi:type="dcterms:W3CDTF">2017-05-01T12:00:46Z</dcterms:created>
  <dcterms:modified xsi:type="dcterms:W3CDTF">2017-05-02T09:58:22Z</dcterms:modified>
</cp:coreProperties>
</file>