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ABD7A"/>
    <a:srgbClr val="FB8543"/>
    <a:srgbClr val="FB7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E0A22-8C78-4422-91FA-EB6E9558014E}" type="datetimeFigureOut">
              <a:rPr lang="fr-FR" smtClean="0"/>
              <a:t>01/05/2017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59656-DE91-4C39-BE4B-0EA9901A9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67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2263-8BF0-4FC3-8814-3ADCD4FAAD10}" type="datetime1">
              <a:rPr lang="fr-FR" smtClean="0"/>
              <a:t>01/05/2017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LAURENT-ENSC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C442-47C7-42B4-B3EF-E61C46C34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35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B874-F861-4733-96D6-614D0F4D0C16}" type="datetime1">
              <a:rPr lang="fr-FR" smtClean="0"/>
              <a:t>01/05/2017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LAURENT-ENSC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C442-47C7-42B4-B3EF-E61C46C34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38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3B53-DB81-4210-BECF-C47376B8595E}" type="datetime1">
              <a:rPr lang="fr-FR" smtClean="0"/>
              <a:t>01/05/2017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LAURENT-ENSC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C442-47C7-42B4-B3EF-E61C46C34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44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D4E2-3DF3-48CF-B929-153024755EC5}" type="datetime1">
              <a:rPr lang="fr-FR" smtClean="0"/>
              <a:t>01/05/2017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LAURENT-ENSC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C442-47C7-42B4-B3EF-E61C46C34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7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BC61-32EB-4187-8331-0A3020DC9DB1}" type="datetime1">
              <a:rPr lang="fr-FR" smtClean="0"/>
              <a:t>01/05/2017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LAURENT-ENSC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C442-47C7-42B4-B3EF-E61C46C34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18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03EF-A125-41EF-BE3B-3CB6521EF123}" type="datetime1">
              <a:rPr lang="fr-FR" smtClean="0"/>
              <a:t>01/05/2017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LAURENT-ENSC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C442-47C7-42B4-B3EF-E61C46C34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5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F21B-1D52-4216-828B-52175051CFB8}" type="datetime1">
              <a:rPr lang="fr-FR" smtClean="0"/>
              <a:t>01/05/2017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LAURENT-ENSC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C442-47C7-42B4-B3EF-E61C46C34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49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F34A-BCFD-4AC3-912D-EE4B2FED75A8}" type="datetime1">
              <a:rPr lang="fr-FR" smtClean="0"/>
              <a:t>01/05/2017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LAURENT-ENSC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C442-47C7-42B4-B3EF-E61C46C34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80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3928-A4C5-4EA9-960E-E6A9E20790E6}" type="datetime1">
              <a:rPr lang="fr-FR" smtClean="0"/>
              <a:t>01/05/2017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LAURENT-ENSC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C442-47C7-42B4-B3EF-E61C46C34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00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F48B-57D4-4FD5-8D0C-3E83DB32BED4}" type="datetime1">
              <a:rPr lang="fr-FR" smtClean="0"/>
              <a:t>01/05/2017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LAURENT-ENSC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C442-47C7-42B4-B3EF-E61C46C34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81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B14-04E9-4CC8-B3A3-46571A096F6F}" type="datetime1">
              <a:rPr lang="fr-FR" smtClean="0"/>
              <a:t>01/05/2017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LAURENT-ENSC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5C442-47C7-42B4-B3EF-E61C46C34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2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F48C7-B276-49A1-B81A-835EBDD51DFB}" type="datetime1">
              <a:rPr lang="fr-FR" smtClean="0"/>
              <a:t>01/05/2017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Paul LAURENT-ENSC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5C442-47C7-42B4-B3EF-E61C46C34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27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032000" y="1811867"/>
            <a:ext cx="795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FB8543"/>
                </a:solidFill>
              </a:rPr>
              <a:t>Analyse automatique de Verbatim</a:t>
            </a:r>
            <a:endParaRPr lang="fr-FR" sz="4000" dirty="0">
              <a:solidFill>
                <a:srgbClr val="FB8543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032000" y="2455333"/>
            <a:ext cx="795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B8543"/>
                </a:solidFill>
              </a:rPr>
              <a:t>Traitement de questions ouvertes</a:t>
            </a:r>
            <a:endParaRPr lang="fr-FR" sz="2000" dirty="0">
              <a:solidFill>
                <a:srgbClr val="FB8543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24467" y="6231467"/>
            <a:ext cx="9660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rgbClr val="FB8543"/>
                </a:solidFill>
              </a:rPr>
              <a:t>02/05/2017			    Paul LAURENT-ENSC				   	1</a:t>
            </a:r>
            <a:endParaRPr lang="fr-FR" sz="1500" dirty="0">
              <a:solidFill>
                <a:srgbClr val="FB85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024467" y="6231467"/>
            <a:ext cx="9660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rgbClr val="FB8543"/>
                </a:solidFill>
              </a:rPr>
              <a:t>02/05/2017			    Paul LAURENT-ENSC				   	1</a:t>
            </a:r>
            <a:endParaRPr lang="fr-FR" sz="1500" dirty="0">
              <a:solidFill>
                <a:srgbClr val="FB8543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216400" y="1179086"/>
            <a:ext cx="42756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2000" dirty="0" smtClean="0">
                <a:solidFill>
                  <a:schemeClr val="bg1"/>
                </a:solidFill>
              </a:rPr>
              <a:t>Le contexte</a:t>
            </a:r>
          </a:p>
          <a:p>
            <a:pPr marL="800100" lvl="1" indent="-342900">
              <a:buAutoNum type="alphaLcParenR"/>
            </a:pPr>
            <a:r>
              <a:rPr lang="fr-FR" sz="2000" dirty="0" smtClean="0">
                <a:solidFill>
                  <a:schemeClr val="bg1"/>
                </a:solidFill>
              </a:rPr>
              <a:t>Général</a:t>
            </a:r>
          </a:p>
          <a:p>
            <a:pPr marL="800100" lvl="1" indent="-342900">
              <a:buAutoNum type="alphaLcParenR"/>
            </a:pPr>
            <a:r>
              <a:rPr lang="fr-FR" sz="2000" dirty="0" smtClean="0">
                <a:solidFill>
                  <a:schemeClr val="bg1"/>
                </a:solidFill>
              </a:rPr>
              <a:t>Quorum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II.    L’architecture</a:t>
            </a:r>
          </a:p>
          <a:p>
            <a:pPr marL="800100" lvl="1" indent="-342900">
              <a:buAutoNum type="alphaLcParenR"/>
            </a:pPr>
            <a:r>
              <a:rPr lang="fr-FR" sz="2000" dirty="0" smtClean="0">
                <a:solidFill>
                  <a:schemeClr val="bg1"/>
                </a:solidFill>
              </a:rPr>
              <a:t>Langages</a:t>
            </a:r>
          </a:p>
          <a:p>
            <a:pPr marL="800100" lvl="1" indent="-342900">
              <a:buAutoNum type="alphaLcParenR"/>
            </a:pPr>
            <a:r>
              <a:rPr lang="fr-FR" sz="2000" dirty="0" smtClean="0">
                <a:solidFill>
                  <a:schemeClr val="bg1"/>
                </a:solidFill>
              </a:rPr>
              <a:t>Structure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III.   Les algorithmes</a:t>
            </a:r>
          </a:p>
          <a:p>
            <a:pPr marL="800100" lvl="1" indent="-342900">
              <a:buAutoNum type="alphaLcParenR"/>
            </a:pPr>
            <a:r>
              <a:rPr lang="fr-FR" sz="2000" dirty="0" smtClean="0">
                <a:solidFill>
                  <a:schemeClr val="bg1"/>
                </a:solidFill>
              </a:rPr>
              <a:t>Questions</a:t>
            </a:r>
          </a:p>
          <a:p>
            <a:pPr marL="800100" lvl="1" indent="-342900">
              <a:buAutoNum type="alphaLcParenR"/>
            </a:pPr>
            <a:r>
              <a:rPr lang="fr-FR" sz="2000" dirty="0" smtClean="0">
                <a:solidFill>
                  <a:schemeClr val="bg1"/>
                </a:solidFill>
              </a:rPr>
              <a:t>Fréquentiel</a:t>
            </a:r>
          </a:p>
          <a:p>
            <a:pPr marL="800100" lvl="1" indent="-342900">
              <a:buAutoNum type="alphaLcParenR"/>
            </a:pPr>
            <a:r>
              <a:rPr lang="fr-FR" sz="2000" dirty="0" smtClean="0">
                <a:solidFill>
                  <a:schemeClr val="bg1"/>
                </a:solidFill>
              </a:rPr>
              <a:t>LDA</a:t>
            </a:r>
          </a:p>
          <a:p>
            <a:pPr marL="800100" lvl="1" indent="-342900">
              <a:buAutoNum type="alphaLcParenR"/>
            </a:pPr>
            <a:r>
              <a:rPr lang="fr-FR" sz="2000" dirty="0" smtClean="0">
                <a:solidFill>
                  <a:schemeClr val="bg1"/>
                </a:solidFill>
              </a:rPr>
              <a:t>Ontologique</a:t>
            </a:r>
          </a:p>
          <a:p>
            <a:pPr marL="800100" lvl="1" indent="-342900">
              <a:buAutoNum type="alphaLcParenR"/>
            </a:pPr>
            <a:r>
              <a:rPr lang="fr-FR" sz="2000" dirty="0" smtClean="0">
                <a:solidFill>
                  <a:schemeClr val="bg1"/>
                </a:solidFill>
              </a:rPr>
              <a:t>HAC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IV.    Conclusion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429933" y="702032"/>
            <a:ext cx="1557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>
                <a:solidFill>
                  <a:srgbClr val="FB8543"/>
                </a:solidFill>
              </a:rPr>
              <a:t>Plan</a:t>
            </a:r>
            <a:endParaRPr lang="fr-FR" sz="2500" dirty="0">
              <a:solidFill>
                <a:srgbClr val="FB85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9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sp>
          <p:nvSpPr>
            <p:cNvPr id="5" name="Rectangle 4"/>
            <p:cNvSpPr/>
            <p:nvPr/>
          </p:nvSpPr>
          <p:spPr>
            <a:xfrm>
              <a:off x="2048933" y="0"/>
              <a:ext cx="1014306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2048933" cy="6858000"/>
            </a:xfrm>
            <a:prstGeom prst="rect">
              <a:avLst/>
            </a:prstGeom>
            <a:solidFill>
              <a:srgbClr val="FB85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0" y="321733"/>
            <a:ext cx="20489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600" dirty="0" smtClean="0">
                <a:solidFill>
                  <a:schemeClr val="bg1"/>
                </a:solidFill>
              </a:rPr>
              <a:t>Le contexte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chemeClr val="bg1"/>
                </a:solidFill>
              </a:rPr>
              <a:t>Général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Quorum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II.      L’architecture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Langages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Structure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III.     Les algorithmes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Questions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Fréquentiel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LDA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Ontologique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HAC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IV.     Conclusion</a:t>
            </a:r>
            <a:endParaRPr lang="fr-FR" sz="1600" dirty="0">
              <a:solidFill>
                <a:srgbClr val="40404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523066" y="6256867"/>
            <a:ext cx="101430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rgbClr val="FB8543"/>
                </a:solidFill>
              </a:rPr>
              <a:t>02/05/2017			    Paul LAURENT-ENSC				   	1</a:t>
            </a:r>
            <a:endParaRPr lang="fr-FR" sz="1500" dirty="0">
              <a:solidFill>
                <a:srgbClr val="FB8543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492498" y="1625600"/>
            <a:ext cx="72559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Election présidentielle 2017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Campagnes de Terrain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Recueil de Verbatim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Réponses à Questions ouvertes / fermées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6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3048794"/>
            <a:ext cx="1905000" cy="1905000"/>
          </a:xfrm>
        </p:spPr>
      </p:pic>
      <p:grpSp>
        <p:nvGrpSpPr>
          <p:cNvPr id="4" name="Groupe 3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5" name="Rectangle 4"/>
            <p:cNvSpPr/>
            <p:nvPr/>
          </p:nvSpPr>
          <p:spPr>
            <a:xfrm>
              <a:off x="2048931" y="0"/>
              <a:ext cx="1014306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2048933" cy="6858000"/>
            </a:xfrm>
            <a:prstGeom prst="rect">
              <a:avLst/>
            </a:prstGeom>
            <a:solidFill>
              <a:srgbClr val="FB85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0" y="321733"/>
            <a:ext cx="20489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600" dirty="0" smtClean="0">
                <a:solidFill>
                  <a:schemeClr val="bg1"/>
                </a:solidFill>
              </a:rPr>
              <a:t>Le contexte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Général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chemeClr val="bg1"/>
                </a:solidFill>
              </a:rPr>
              <a:t>Quorum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II.      L’architecture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Langages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Structure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III.     Les algorithmes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Questions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Fréquentiel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LDA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Ontologique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HAC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IV.     Conclusion</a:t>
            </a:r>
            <a:endParaRPr lang="fr-FR" sz="1600" dirty="0">
              <a:solidFill>
                <a:srgbClr val="40404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623733" y="1625600"/>
            <a:ext cx="7124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Clients : municipalités, associations, hommes politiques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Fournit une solution (application Quorum) d’aide aux enquêtes de terrain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Voudrait analyser les questions ouvertes pour fournir un retour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23066" y="6256867"/>
            <a:ext cx="101430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rgbClr val="FB8543"/>
                </a:solidFill>
              </a:rPr>
              <a:t>02/05/2017			    Paul LAURENT-ENSC				   	1</a:t>
            </a:r>
            <a:endParaRPr lang="fr-FR" sz="1500" dirty="0">
              <a:solidFill>
                <a:srgbClr val="FB8543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532" y="1707828"/>
            <a:ext cx="1259681" cy="125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sp>
          <p:nvSpPr>
            <p:cNvPr id="5" name="Rectangle 4"/>
            <p:cNvSpPr/>
            <p:nvPr/>
          </p:nvSpPr>
          <p:spPr>
            <a:xfrm>
              <a:off x="2048933" y="0"/>
              <a:ext cx="1014306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2048933" cy="6858000"/>
            </a:xfrm>
            <a:prstGeom prst="rect">
              <a:avLst/>
            </a:prstGeom>
            <a:solidFill>
              <a:srgbClr val="FB85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0" y="321733"/>
            <a:ext cx="20489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600" dirty="0" smtClean="0">
                <a:solidFill>
                  <a:srgbClr val="404040"/>
                </a:solidFill>
              </a:rPr>
              <a:t>Le contexte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Général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Quorum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II.      L’architecture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chemeClr val="bg1"/>
                </a:solidFill>
              </a:rPr>
              <a:t>Langages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Structure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III.     Les algorithmes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Questions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Fréquentiel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LDA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Ontologique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HAC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IV.     Conclusion</a:t>
            </a:r>
            <a:endParaRPr lang="fr-FR" sz="1600" dirty="0">
              <a:solidFill>
                <a:srgbClr val="40404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23066" y="6256867"/>
            <a:ext cx="101430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rgbClr val="FB8543"/>
                </a:solidFill>
              </a:rPr>
              <a:t>02/05/2017			    Paul LAURENT-ENSC				   	1</a:t>
            </a:r>
            <a:endParaRPr lang="fr-FR" sz="1500" dirty="0">
              <a:solidFill>
                <a:srgbClr val="FB8543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030133" y="1674674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Python : Partie serveur d’après état de l’art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C# : Partie client  d’après compétences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Données : XML(ontologie) / JSON(transfert) / CSV (données entrantes)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sp>
          <p:nvSpPr>
            <p:cNvPr id="7" name="Rectangle 6"/>
            <p:cNvSpPr/>
            <p:nvPr/>
          </p:nvSpPr>
          <p:spPr>
            <a:xfrm>
              <a:off x="2048933" y="0"/>
              <a:ext cx="1014306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2048933" cy="6858000"/>
            </a:xfrm>
            <a:prstGeom prst="rect">
              <a:avLst/>
            </a:prstGeom>
            <a:solidFill>
              <a:srgbClr val="FB85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0" y="321733"/>
            <a:ext cx="20489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600" dirty="0" smtClean="0">
                <a:solidFill>
                  <a:srgbClr val="404040"/>
                </a:solidFill>
              </a:rPr>
              <a:t>Le contexte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Général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Quorum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II.      L’architecture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Langages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chemeClr val="bg1"/>
                </a:solidFill>
              </a:rPr>
              <a:t>Structure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III.     Les algorithmes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Questions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Fréquentiel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LDA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Ontologique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HAC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IV.     Conclusion</a:t>
            </a:r>
            <a:endParaRPr lang="fr-FR" sz="1600" dirty="0">
              <a:solidFill>
                <a:srgbClr val="40404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523066" y="6256867"/>
            <a:ext cx="101430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rgbClr val="FB8543"/>
                </a:solidFill>
              </a:rPr>
              <a:t>02/05/2017			    Paul LAURENT-ENSC				   	1</a:t>
            </a:r>
            <a:endParaRPr lang="fr-FR" sz="1500" dirty="0">
              <a:solidFill>
                <a:srgbClr val="FB8543"/>
              </a:solidFill>
            </a:endParaRPr>
          </a:p>
        </p:txBody>
      </p:sp>
      <p:pic>
        <p:nvPicPr>
          <p:cNvPr id="12" name="Imag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2"/>
          <a:stretch/>
        </p:blipFill>
        <p:spPr bwMode="auto">
          <a:xfrm>
            <a:off x="4657819" y="1345407"/>
            <a:ext cx="4925291" cy="3448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930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sp>
          <p:nvSpPr>
            <p:cNvPr id="5" name="Rectangle 4"/>
            <p:cNvSpPr/>
            <p:nvPr/>
          </p:nvSpPr>
          <p:spPr>
            <a:xfrm>
              <a:off x="2048933" y="0"/>
              <a:ext cx="1014306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2048933" cy="6858000"/>
            </a:xfrm>
            <a:prstGeom prst="rect">
              <a:avLst/>
            </a:prstGeom>
            <a:solidFill>
              <a:srgbClr val="FB85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0" y="321733"/>
            <a:ext cx="20489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600" dirty="0" smtClean="0">
                <a:solidFill>
                  <a:srgbClr val="404040"/>
                </a:solidFill>
              </a:rPr>
              <a:t>Le contexte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Général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Quorum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II.      L’architecture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Langages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Structure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III.     Les algorithmes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chemeClr val="bg1"/>
                </a:solidFill>
              </a:rPr>
              <a:t>Questions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Fréquentiel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LDA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Ontologique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HAC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IV.     Conclusion</a:t>
            </a:r>
            <a:endParaRPr lang="fr-FR" sz="1600" dirty="0">
              <a:solidFill>
                <a:srgbClr val="40404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23066" y="6256867"/>
            <a:ext cx="101430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rgbClr val="FB8543"/>
                </a:solidFill>
              </a:rPr>
              <a:t>02/05/2017			    Paul LAURENT-ENSC				   	1</a:t>
            </a:r>
            <a:endParaRPr lang="fr-FR" sz="1500" dirty="0">
              <a:solidFill>
                <a:srgbClr val="FB8543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441468" y="1363287"/>
            <a:ext cx="7912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Question ouverte / fermée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Recherche de réponses strictement identiques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Problèmes de nan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Coefficient de « </a:t>
            </a:r>
            <a:r>
              <a:rPr lang="fr-FR" dirty="0" err="1" smtClean="0">
                <a:solidFill>
                  <a:schemeClr val="bg1"/>
                </a:solidFill>
              </a:rPr>
              <a:t>correllation</a:t>
            </a:r>
            <a:r>
              <a:rPr lang="fr-FR" dirty="0" smtClean="0">
                <a:solidFill>
                  <a:schemeClr val="bg1"/>
                </a:solidFill>
              </a:rPr>
              <a:t> » : recherche de 20% de réponses identiques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87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sp>
          <p:nvSpPr>
            <p:cNvPr id="5" name="Rectangle 4"/>
            <p:cNvSpPr/>
            <p:nvPr/>
          </p:nvSpPr>
          <p:spPr>
            <a:xfrm>
              <a:off x="2048933" y="0"/>
              <a:ext cx="1014306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2048933" cy="6858000"/>
            </a:xfrm>
            <a:prstGeom prst="rect">
              <a:avLst/>
            </a:prstGeom>
            <a:solidFill>
              <a:srgbClr val="FB85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0" y="321733"/>
            <a:ext cx="20489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600" dirty="0" smtClean="0">
                <a:solidFill>
                  <a:srgbClr val="404040"/>
                </a:solidFill>
              </a:rPr>
              <a:t>Le contexte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Général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Quorum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II.      L’architecture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Langages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Structure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III.     Les algorithmes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Questions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chemeClr val="bg1"/>
                </a:solidFill>
              </a:rPr>
              <a:t>Fréquentiel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LDA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Ontologique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HAC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IV.     Conclusion</a:t>
            </a:r>
            <a:endParaRPr lang="fr-FR" sz="1600" dirty="0">
              <a:solidFill>
                <a:srgbClr val="40404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23066" y="6256867"/>
            <a:ext cx="101430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>
                <a:solidFill>
                  <a:srgbClr val="FB8543"/>
                </a:solidFill>
              </a:rPr>
              <a:t>02/05/2017			    Paul LAURENT-ENSC				   	1</a:t>
            </a:r>
            <a:endParaRPr lang="fr-FR" sz="1500" dirty="0">
              <a:solidFill>
                <a:srgbClr val="FB8543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441468" y="1363287"/>
            <a:ext cx="79123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Analyse des mots clefs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Tokenisation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Stop </a:t>
            </a:r>
            <a:r>
              <a:rPr lang="fr-FR" dirty="0" err="1">
                <a:solidFill>
                  <a:schemeClr val="bg1"/>
                </a:solidFill>
              </a:rPr>
              <a:t>W</a:t>
            </a:r>
            <a:r>
              <a:rPr lang="fr-FR" dirty="0" err="1" smtClean="0">
                <a:solidFill>
                  <a:schemeClr val="bg1"/>
                </a:solidFill>
              </a:rPr>
              <a:t>ords</a:t>
            </a:r>
            <a:r>
              <a:rPr lang="fr-FR" dirty="0" smtClean="0">
                <a:solidFill>
                  <a:schemeClr val="bg1"/>
                </a:solidFill>
              </a:rPr>
              <a:t> complétés par une liste inspirée du référencement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Liste de ponctuation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Distribution fréquentielle par réponse puis par question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8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sp>
          <p:nvSpPr>
            <p:cNvPr id="7" name="Rectangle 6"/>
            <p:cNvSpPr/>
            <p:nvPr/>
          </p:nvSpPr>
          <p:spPr>
            <a:xfrm>
              <a:off x="2048933" y="0"/>
              <a:ext cx="1014306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2048933" cy="6858000"/>
            </a:xfrm>
            <a:prstGeom prst="rect">
              <a:avLst/>
            </a:prstGeom>
            <a:solidFill>
              <a:srgbClr val="FB85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0" y="321733"/>
            <a:ext cx="20489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600" dirty="0" smtClean="0">
                <a:solidFill>
                  <a:srgbClr val="404040"/>
                </a:solidFill>
              </a:rPr>
              <a:t>Le contexte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Général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Quorum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II.      L’architecture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Langages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Structure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III.     Les algorithmes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Questions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Fréquentiel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chemeClr val="bg1"/>
                </a:solidFill>
              </a:rPr>
              <a:t>LDA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Ontologique</a:t>
            </a:r>
          </a:p>
          <a:p>
            <a:pPr marL="800100" lvl="1" indent="-342900">
              <a:buAutoNum type="alphaLcParenR"/>
            </a:pPr>
            <a:r>
              <a:rPr lang="fr-FR" sz="1600" dirty="0" smtClean="0">
                <a:solidFill>
                  <a:srgbClr val="404040"/>
                </a:solidFill>
              </a:rPr>
              <a:t>HAC</a:t>
            </a:r>
          </a:p>
          <a:p>
            <a:pPr lvl="1"/>
            <a:endParaRPr lang="fr-FR" sz="1600" dirty="0" smtClean="0">
              <a:solidFill>
                <a:srgbClr val="404040"/>
              </a:solidFill>
            </a:endParaRPr>
          </a:p>
          <a:p>
            <a:r>
              <a:rPr lang="fr-FR" sz="1600" dirty="0" smtClean="0">
                <a:solidFill>
                  <a:srgbClr val="404040"/>
                </a:solidFill>
              </a:rPr>
              <a:t>IV.     Conclusion</a:t>
            </a:r>
            <a:endParaRPr lang="fr-FR" sz="1600" dirty="0">
              <a:solidFill>
                <a:srgbClr val="40404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441468" y="1363287"/>
            <a:ext cx="7912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Modèle probabiliste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Chaque mot est responsable de la formation d’un thème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293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307</Words>
  <Application>Microsoft Office PowerPoint</Application>
  <PresentationFormat>Grand écran</PresentationFormat>
  <Paragraphs>173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 Laurent</dc:creator>
  <cp:lastModifiedBy>Paul Laurent</cp:lastModifiedBy>
  <cp:revision>12</cp:revision>
  <dcterms:created xsi:type="dcterms:W3CDTF">2017-05-01T12:00:46Z</dcterms:created>
  <dcterms:modified xsi:type="dcterms:W3CDTF">2017-05-01T17:31:13Z</dcterms:modified>
</cp:coreProperties>
</file>